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Work Sans"/>
      <p:regular r:id="rId10"/>
      <p:bold r:id="rId11"/>
      <p:italic r:id="rId12"/>
      <p:boldItalic r:id="rId13"/>
    </p:embeddedFont>
    <p:embeddedFont>
      <p:font typeface="Work Sans Ligh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WorkSans-bold.fntdata"/><Relationship Id="rId10" Type="http://schemas.openxmlformats.org/officeDocument/2006/relationships/font" Target="fonts/WorkSans-regular.fntdata"/><Relationship Id="rId13" Type="http://schemas.openxmlformats.org/officeDocument/2006/relationships/font" Target="fonts/WorkSans-boldItalic.fntdata"/><Relationship Id="rId12" Type="http://schemas.openxmlformats.org/officeDocument/2006/relationships/font" Target="fonts/Work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WorkSansLight-bold.fntdata"/><Relationship Id="rId14" Type="http://schemas.openxmlformats.org/officeDocument/2006/relationships/font" Target="fonts/WorkSansLight-regular.fntdata"/><Relationship Id="rId17" Type="http://schemas.openxmlformats.org/officeDocument/2006/relationships/font" Target="fonts/WorkSansLight-boldItalic.fntdata"/><Relationship Id="rId16" Type="http://schemas.openxmlformats.org/officeDocument/2006/relationships/font" Target="fonts/WorkSans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a8fe767b1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a8fe767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a49ce9b3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a49ce9b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reverse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i="1" sz="3200"/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i="1" sz="3200"/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b="1" sz="1800">
                <a:latin typeface="Work Sans"/>
                <a:ea typeface="Work Sans"/>
                <a:cs typeface="Work Sans"/>
                <a:sym typeface="Work Sans"/>
              </a:defRPr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C162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4294967295" type="ctrTitle"/>
          </p:nvPr>
        </p:nvSpPr>
        <p:spPr>
          <a:xfrm>
            <a:off x="685800" y="1739275"/>
            <a:ext cx="5089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Interface</a:t>
            </a:r>
            <a:endParaRPr sz="8000">
              <a:solidFill>
                <a:srgbClr val="FFFFFF"/>
              </a:solidFill>
            </a:endParaRPr>
          </a:p>
        </p:txBody>
      </p:sp>
      <p:sp>
        <p:nvSpPr>
          <p:cNvPr id="59" name="Google Shape;59;p12"/>
          <p:cNvSpPr txBox="1"/>
          <p:nvPr>
            <p:ph idx="4294967295" type="subTitle"/>
          </p:nvPr>
        </p:nvSpPr>
        <p:spPr>
          <a:xfrm>
            <a:off x="685800" y="2899073"/>
            <a:ext cx="5089500" cy="16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Marc Salvide y Alex Nieto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Aureliano Santiago Pérez Garzón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25/04/2023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7415036" y="2688700"/>
            <a:ext cx="257297" cy="24567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12"/>
          <p:cNvGrpSpPr/>
          <p:nvPr/>
        </p:nvGrpSpPr>
        <p:grpSpPr>
          <a:xfrm>
            <a:off x="7095409" y="1308801"/>
            <a:ext cx="1102361" cy="1102633"/>
            <a:chOff x="6654650" y="3665275"/>
            <a:chExt cx="409100" cy="409125"/>
          </a:xfrm>
        </p:grpSpPr>
        <p:sp>
          <p:nvSpPr>
            <p:cNvPr id="62" name="Google Shape;62;p12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12"/>
          <p:cNvGrpSpPr/>
          <p:nvPr/>
        </p:nvGrpSpPr>
        <p:grpSpPr>
          <a:xfrm rot="2580127">
            <a:off x="5933413" y="1589550"/>
            <a:ext cx="728298" cy="728371"/>
            <a:chOff x="570875" y="4322250"/>
            <a:chExt cx="443300" cy="443325"/>
          </a:xfrm>
        </p:grpSpPr>
        <p:sp>
          <p:nvSpPr>
            <p:cNvPr id="65" name="Google Shape;65;p1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2"/>
          <p:cNvSpPr/>
          <p:nvPr/>
        </p:nvSpPr>
        <p:spPr>
          <a:xfrm rot="2466840">
            <a:off x="6273713" y="907482"/>
            <a:ext cx="357493" cy="3413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 rot="-1609288">
            <a:off x="6796553" y="1122274"/>
            <a:ext cx="257260" cy="245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/>
          <p:nvPr/>
        </p:nvSpPr>
        <p:spPr>
          <a:xfrm rot="2926112">
            <a:off x="8197797" y="1932099"/>
            <a:ext cx="192660" cy="18395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2"/>
          <p:cNvSpPr/>
          <p:nvPr/>
        </p:nvSpPr>
        <p:spPr>
          <a:xfrm rot="-1609326">
            <a:off x="7396010" y="699666"/>
            <a:ext cx="173600" cy="16572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idx="4294967295"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Tabla de contenido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3"/>
          <p:cNvSpPr txBox="1"/>
          <p:nvPr>
            <p:ph idx="4294967295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</a:pPr>
            <a:r>
              <a:rPr lang="en">
                <a:solidFill>
                  <a:schemeClr val="lt1"/>
                </a:solidFill>
              </a:rPr>
              <a:t>Introducción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</a:pPr>
            <a:r>
              <a:rPr lang="en">
                <a:solidFill>
                  <a:schemeClr val="lt1"/>
                </a:solidFill>
              </a:rPr>
              <a:t>Creación de </a:t>
            </a:r>
            <a:r>
              <a:rPr lang="en">
                <a:solidFill>
                  <a:schemeClr val="lt1"/>
                </a:solidFill>
              </a:rPr>
              <a:t>Interfaces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</a:pPr>
            <a:r>
              <a:rPr lang="en">
                <a:solidFill>
                  <a:schemeClr val="lt1"/>
                </a:solidFill>
              </a:rPr>
              <a:t>Pruebas de </a:t>
            </a:r>
            <a:r>
              <a:rPr lang="en">
                <a:solidFill>
                  <a:schemeClr val="lt1"/>
                </a:solidFill>
              </a:rPr>
              <a:t>Interfaces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</a:pPr>
            <a:r>
              <a:rPr lang="en">
                <a:solidFill>
                  <a:schemeClr val="lt1"/>
                </a:solidFill>
              </a:rPr>
              <a:t>Pruebas de Interficies consumiendo API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</a:pPr>
            <a:r>
              <a:rPr lang="en">
                <a:solidFill>
                  <a:schemeClr val="lt1"/>
                </a:solidFill>
              </a:rPr>
              <a:t>Conclusión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1675" y="599900"/>
            <a:ext cx="1491200" cy="14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idx="4294967295" type="ctrTitle"/>
          </p:nvPr>
        </p:nvSpPr>
        <p:spPr>
          <a:xfrm>
            <a:off x="685800" y="1507150"/>
            <a:ext cx="347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Php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87" name="Google Shape;87;p14"/>
          <p:cNvSpPr txBox="1"/>
          <p:nvPr>
            <p:ph idx="4294967295" type="subTitle"/>
          </p:nvPr>
        </p:nvSpPr>
        <p:spPr>
          <a:xfrm>
            <a:off x="685800" y="2415374"/>
            <a:ext cx="3470400" cy="16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Introducción</a:t>
            </a:r>
            <a:endParaRPr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Introducción de la práctica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descr="photo-1434030216411-0b793f4b4173.jpg"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50"/>
            <a:ext cx="4368875" cy="43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869150" y="847600"/>
            <a:ext cx="5092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Introducción</a:t>
            </a:r>
            <a:endParaRPr b="1" sz="40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1011350" y="1560400"/>
            <a:ext cx="7148100" cy="3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74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Tecnologías a Instalar y actualizaciones en el contenedor del xampp de forma ordenada:</a:t>
            </a:r>
            <a:endParaRPr sz="1774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315914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ork Sans Light"/>
              <a:buChar char="-"/>
            </a:pPr>
            <a:r>
              <a:rPr lang="en" sz="1774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Instalación del autoconf</a:t>
            </a:r>
            <a:endParaRPr sz="1774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3159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ork Sans Light"/>
              <a:buChar char="-"/>
            </a:pPr>
            <a:r>
              <a:rPr lang="en" sz="1774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Instalación del buil-essential</a:t>
            </a:r>
            <a:endParaRPr sz="1774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3159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ork Sans Light"/>
              <a:buChar char="-"/>
            </a:pPr>
            <a:r>
              <a:rPr lang="en" sz="1774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Instalación del unixodbc-dev</a:t>
            </a:r>
            <a:endParaRPr sz="1774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3159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ork Sans Light"/>
              <a:buChar char="-"/>
            </a:pPr>
            <a:r>
              <a:rPr lang="en" sz="1774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Actualización del pecl (/opt/lampp/bin/pecl channel-update pecl.php.net)</a:t>
            </a:r>
            <a:endParaRPr sz="1774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3159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ork Sans Light"/>
              <a:buChar char="-"/>
            </a:pPr>
            <a:r>
              <a:rPr lang="en" sz="1774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Instalación del sqlsrv (/opt/lampp/bin/pecl install sqlsrv)</a:t>
            </a:r>
            <a:endParaRPr sz="1774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3159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ork Sans Light"/>
              <a:buChar char="-"/>
            </a:pPr>
            <a:r>
              <a:rPr lang="en" sz="1774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Instalación del pdo_sqlsrve (/opt/lampp/bin/pecl install pdo_sqlsrv)</a:t>
            </a:r>
            <a:endParaRPr sz="1774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3159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ork Sans Light"/>
              <a:buChar char="-"/>
            </a:pPr>
            <a:r>
              <a:rPr lang="en" sz="1774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Put de las extensiones en el php.ini para que funcione (es poner las dependencias de desarrollo del php para que tenga objetos y métodos del PDO (el módulo que conecta a la base de datos))</a:t>
            </a:r>
            <a:endParaRPr sz="1774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31591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ork Sans Light"/>
              <a:buChar char="-"/>
            </a:pPr>
            <a:r>
              <a:rPr lang="en" sz="1774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echo "extension=sqlsrv.so" &gt;&gt; /opt/lampp/etc/php.ini</a:t>
            </a:r>
            <a:endParaRPr sz="1774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-31591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ork Sans Light"/>
              <a:buChar char="-"/>
            </a:pPr>
            <a:r>
              <a:rPr lang="en" sz="1774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echo "extension=pdo_sqlsrv.so" &gt;&gt; /opt/lampp/etc/php.ini</a:t>
            </a:r>
            <a:endParaRPr sz="1774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74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4294967295" type="ctrTitle"/>
          </p:nvPr>
        </p:nvSpPr>
        <p:spPr>
          <a:xfrm>
            <a:off x="685800" y="1739275"/>
            <a:ext cx="5089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Interface</a:t>
            </a:r>
            <a:endParaRPr sz="8000">
              <a:solidFill>
                <a:srgbClr val="FFFFFF"/>
              </a:solidFill>
            </a:endParaRPr>
          </a:p>
        </p:txBody>
      </p:sp>
      <p:sp>
        <p:nvSpPr>
          <p:cNvPr id="102" name="Google Shape;102;p16"/>
          <p:cNvSpPr txBox="1"/>
          <p:nvPr>
            <p:ph idx="4294967295" type="subTitle"/>
          </p:nvPr>
        </p:nvSpPr>
        <p:spPr>
          <a:xfrm>
            <a:off x="685800" y="2899073"/>
            <a:ext cx="5089500" cy="16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Marc Salvide y Alex Nieto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Aureliano Santiago Pérez Garzón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25/04/2023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7415036" y="2688700"/>
            <a:ext cx="257297" cy="24567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7095409" y="1308801"/>
            <a:ext cx="1102361" cy="1102633"/>
            <a:chOff x="6654650" y="3665275"/>
            <a:chExt cx="409100" cy="409125"/>
          </a:xfrm>
        </p:grpSpPr>
        <p:sp>
          <p:nvSpPr>
            <p:cNvPr id="105" name="Google Shape;105;p16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16"/>
          <p:cNvGrpSpPr/>
          <p:nvPr/>
        </p:nvGrpSpPr>
        <p:grpSpPr>
          <a:xfrm rot="2580127">
            <a:off x="5933413" y="1589550"/>
            <a:ext cx="728298" cy="728371"/>
            <a:chOff x="570875" y="4322250"/>
            <a:chExt cx="443300" cy="443325"/>
          </a:xfrm>
        </p:grpSpPr>
        <p:sp>
          <p:nvSpPr>
            <p:cNvPr id="108" name="Google Shape;108;p16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/>
          <p:nvPr/>
        </p:nvSpPr>
        <p:spPr>
          <a:xfrm rot="2466840">
            <a:off x="6273713" y="907482"/>
            <a:ext cx="357493" cy="3413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 rot="-1609288">
            <a:off x="6796553" y="1122274"/>
            <a:ext cx="257260" cy="245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 rot="2926112">
            <a:off x="8197797" y="1932099"/>
            <a:ext cx="192660" cy="18395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 rot="-1609326">
            <a:off x="7396010" y="699666"/>
            <a:ext cx="173600" cy="16572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