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a88ed73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a88ed73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a88ed732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a88ed732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a88ed732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a88ed732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a88ed732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a88ed732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a88ed732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a88ed732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a88ed732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a88ed732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a88ed732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a88ed732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a88ed732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a88ed732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a88ed732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a88ed732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a88ed732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a88ed732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23a70a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23a70a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a88ed732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a88ed732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a88ed732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a88ed732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a88ed732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a88ed732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a88ed732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a88ed732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a88ed7328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a88ed7328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a88ed732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a88ed732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a88ed7328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a88ed732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a88ed732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a88ed732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88ed732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88ed732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2a0112d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2a0112d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a88ed73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a88ed73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88ed73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88ed73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223a70a2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223a70a2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a88ed732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a88ed732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88ed732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a88ed732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06600" y="-281450"/>
            <a:ext cx="11144952" cy="62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44000"/>
          </a:blip>
          <a:srcRect b="0" l="0" r="0" t="0"/>
          <a:stretch/>
        </p:blipFill>
        <p:spPr>
          <a:xfrm>
            <a:off x="-48161" y="-1710950"/>
            <a:ext cx="9240312" cy="51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824000" y="1869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24000" y="3851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 amt="44000"/>
          </a:blip>
          <a:srcRect b="0" l="0" r="0" t="0"/>
          <a:stretch/>
        </p:blipFill>
        <p:spPr>
          <a:xfrm rot="10800000">
            <a:off x="-48161" y="1687388"/>
            <a:ext cx="9240312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>
            <a:off x="-7183491" y="-1750850"/>
            <a:ext cx="8825026" cy="51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 rot="10800000">
            <a:off x="7273024" y="1726325"/>
            <a:ext cx="8825026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03800" y="1818400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1100" y="-1401000"/>
            <a:ext cx="7887101" cy="4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50022" y="458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 amt="16000"/>
          </a:blip>
          <a:srcRect b="0" l="0" r="4498" t="0"/>
          <a:stretch/>
        </p:blipFill>
        <p:spPr>
          <a:xfrm rot="10800000">
            <a:off x="7495039" y="1821299"/>
            <a:ext cx="8825026" cy="5197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6"/>
          <p:cNvGrpSpPr/>
          <p:nvPr/>
        </p:nvGrpSpPr>
        <p:grpSpPr>
          <a:xfrm>
            <a:off x="-1602000" y="-744102"/>
            <a:ext cx="4920499" cy="2471624"/>
            <a:chOff x="-1602000" y="-474963"/>
            <a:chExt cx="4920499" cy="2471624"/>
          </a:xfrm>
        </p:grpSpPr>
        <p:pic>
          <p:nvPicPr>
            <p:cNvPr id="36" name="Google Shape;36;p6"/>
            <p:cNvPicPr preferRelativeResize="0"/>
            <p:nvPr/>
          </p:nvPicPr>
          <p:blipFill rotWithShape="1">
            <a:blip r:embed="rId3">
              <a:alphaModFix amt="21000"/>
            </a:blip>
            <a:srcRect b="0" l="36141" r="36412" t="882"/>
            <a:stretch/>
          </p:blipFill>
          <p:spPr>
            <a:xfrm flipH="1" rot="-5400000">
              <a:off x="-352863" y="-1724101"/>
              <a:ext cx="2422224" cy="4920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6"/>
            <p:cNvSpPr/>
            <p:nvPr/>
          </p:nvSpPr>
          <p:spPr>
            <a:xfrm>
              <a:off x="315650" y="1875461"/>
              <a:ext cx="127800" cy="12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 flipH="1">
            <a:off x="6517309" y="-1744100"/>
            <a:ext cx="8586048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34300" y="21193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824000" y="1869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Fundamentos de 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824000" y="3851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303800" y="16233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casos mais conhecidos de aplicação são os </a:t>
            </a:r>
            <a:r>
              <a:rPr b="1" lang="pt-BR"/>
              <a:t>a</a:t>
            </a:r>
            <a:r>
              <a:rPr b="1" lang="pt-BR"/>
              <a:t>utoencoders</a:t>
            </a:r>
            <a:r>
              <a:rPr lang="pt-BR"/>
              <a:t>,</a:t>
            </a:r>
            <a:r>
              <a:rPr b="1" lang="pt-BR"/>
              <a:t> </a:t>
            </a:r>
            <a:r>
              <a:rPr lang="pt-BR"/>
              <a:t>as </a:t>
            </a:r>
            <a:r>
              <a:rPr b="1" lang="pt-BR"/>
              <a:t>previsões de sequências</a:t>
            </a:r>
            <a:r>
              <a:rPr lang="pt-BR"/>
              <a:t>.</a:t>
            </a:r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Self-Supervised Learning</a:t>
            </a:r>
            <a:br>
              <a:rPr lang="pt-BR"/>
            </a:b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626650"/>
            <a:ext cx="2853950" cy="22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1798825" y="2093754"/>
            <a:ext cx="1863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Autoencoders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734324" y="4680650"/>
            <a:ext cx="873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Encoder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2"/>
          <p:cNvSpPr/>
          <p:nvPr/>
        </p:nvSpPr>
        <p:spPr>
          <a:xfrm rot="-5400000">
            <a:off x="2084424" y="4121000"/>
            <a:ext cx="173700" cy="94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2919275" y="4680650"/>
            <a:ext cx="873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Decoder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2"/>
          <p:cNvSpPr/>
          <p:nvPr/>
        </p:nvSpPr>
        <p:spPr>
          <a:xfrm rot="-5400000">
            <a:off x="3269375" y="4121000"/>
            <a:ext cx="173700" cy="94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434550" y="2520525"/>
            <a:ext cx="746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"/>
                <a:ea typeface="Nunito"/>
                <a:cs typeface="Nunito"/>
                <a:sym typeface="Nunito"/>
              </a:rPr>
              <a:t>Inputs X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314350" y="2520525"/>
            <a:ext cx="746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"/>
                <a:ea typeface="Nunito"/>
                <a:cs typeface="Nunito"/>
                <a:sym typeface="Nunito"/>
              </a:rPr>
              <a:t>Inputs X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700" y="2445251"/>
            <a:ext cx="3044050" cy="2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7680325" y="2835602"/>
            <a:ext cx="588600" cy="127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680325" y="4099752"/>
            <a:ext cx="588600" cy="470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2325675" y="2866075"/>
            <a:ext cx="8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1983375" y="2545450"/>
            <a:ext cx="1514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"/>
                <a:ea typeface="Nunito"/>
                <a:cs typeface="Nunito"/>
                <a:sym typeface="Nunito"/>
              </a:rPr>
              <a:t>Reconstrução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461336" y="2421802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Inputs 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7622428" y="2845302"/>
            <a:ext cx="7464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[        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051024" y="3951651"/>
            <a:ext cx="1144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Dados anteriores</a:t>
            </a:r>
            <a:endParaRPr b="1" sz="12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6478224" y="3745726"/>
            <a:ext cx="1144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Dados posteriores</a:t>
            </a:r>
            <a:endParaRPr b="1" sz="12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6331475" y="2962575"/>
            <a:ext cx="1026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Modelo</a:t>
            </a:r>
            <a:endParaRPr b="1" sz="12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494225" y="1998450"/>
            <a:ext cx="196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Previsão de Sequências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303800" y="1623350"/>
            <a:ext cx="70305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Reinforcement </a:t>
            </a:r>
            <a:r>
              <a:rPr b="1" lang="pt-BR"/>
              <a:t>Learning</a:t>
            </a:r>
            <a:r>
              <a:rPr lang="pt-BR"/>
              <a:t> é a mais nova dentre todas, nela um agente, o modelo, recebe informações sobre um determinado cenário e aprende a tomar a ação que maximiza uma recompensa.</a:t>
            </a:r>
            <a:endParaRPr/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Reinforcement</a:t>
            </a:r>
            <a:r>
              <a:rPr lang="pt-BR" sz="2200">
                <a:solidFill>
                  <a:srgbClr val="CC0000"/>
                </a:solidFill>
              </a:rPr>
              <a:t> </a:t>
            </a:r>
            <a:r>
              <a:rPr lang="pt-BR" sz="2200">
                <a:solidFill>
                  <a:srgbClr val="CC0000"/>
                </a:solidFill>
              </a:rPr>
              <a:t>Learning</a:t>
            </a:r>
            <a:br>
              <a:rPr lang="pt-BR"/>
            </a:b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483002" y="2800650"/>
            <a:ext cx="871800" cy="170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21110" y="3378438"/>
            <a:ext cx="526800" cy="551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1405611" y="2451051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Cenário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75" y="3434672"/>
            <a:ext cx="419569" cy="4389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8" name="Google Shape;228;p23"/>
          <p:cNvSpPr txBox="1"/>
          <p:nvPr/>
        </p:nvSpPr>
        <p:spPr>
          <a:xfrm>
            <a:off x="3589905" y="3459889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Agente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29" name="Google Shape;229;p23"/>
          <p:cNvCxnSpPr>
            <a:endCxn id="225" idx="0"/>
          </p:cNvCxnSpPr>
          <p:nvPr/>
        </p:nvCxnSpPr>
        <p:spPr>
          <a:xfrm>
            <a:off x="2354410" y="2904738"/>
            <a:ext cx="113010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/>
          <p:nvPr/>
        </p:nvCxnSpPr>
        <p:spPr>
          <a:xfrm flipH="1">
            <a:off x="2364210" y="3929838"/>
            <a:ext cx="113010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3"/>
          <p:cNvSpPr txBox="1"/>
          <p:nvPr/>
        </p:nvSpPr>
        <p:spPr>
          <a:xfrm>
            <a:off x="2748250" y="2624825"/>
            <a:ext cx="1130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Estado 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Recompensa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2929100" y="4122800"/>
            <a:ext cx="622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Ação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614200" y="2505150"/>
            <a:ext cx="40443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dos maiores destaques dessa área são as IAs capazes de jogar jogos de tabuleiro, especialmente a </a:t>
            </a:r>
            <a:r>
              <a:rPr lang="pt-BR"/>
              <a:t>AlphaGo</a:t>
            </a:r>
            <a:r>
              <a:rPr lang="pt-BR"/>
              <a:t> da Google e</a:t>
            </a:r>
            <a:r>
              <a:rPr lang="pt-BR"/>
              <a:t> seu sucesso derrotando os grandes mestres do 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Outras aplicações promissoras são as áreas da robótica e carros que dirigem sozinhos;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1303800" y="1623350"/>
            <a:ext cx="70305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 de treinar um modelo de machine learning é que ele aprenda regras </a:t>
            </a:r>
            <a:r>
              <a:rPr b="1" lang="pt-BR"/>
              <a:t>generalistas</a:t>
            </a:r>
            <a:r>
              <a:rPr lang="pt-BR"/>
              <a:t>, para que possamos aplicá-las a </a:t>
            </a:r>
            <a:r>
              <a:rPr b="1" lang="pt-BR"/>
              <a:t>dados novos</a:t>
            </a:r>
            <a:r>
              <a:rPr lang="pt-BR"/>
              <a:t>, que não possuem as respostas.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isso, para avaliar a eficácia real de um modelo, temos que </a:t>
            </a:r>
            <a:r>
              <a:rPr lang="pt-BR"/>
              <a:t>aplicá</a:t>
            </a:r>
            <a:r>
              <a:rPr lang="pt-BR"/>
              <a:t>-lo a um conjunto de dados nunca antes visto.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Esse raciocínio </a:t>
            </a:r>
            <a:r>
              <a:rPr lang="pt-BR"/>
              <a:t>dá origem</a:t>
            </a:r>
            <a:r>
              <a:rPr lang="pt-BR"/>
              <a:t> aos conjuntos </a:t>
            </a:r>
            <a:r>
              <a:rPr b="1" lang="pt-BR"/>
              <a:t>Treino</a:t>
            </a:r>
            <a:r>
              <a:rPr lang="pt-BR"/>
              <a:t>,</a:t>
            </a:r>
            <a:r>
              <a:rPr b="1" lang="pt-BR"/>
              <a:t> teste </a:t>
            </a:r>
            <a:r>
              <a:rPr lang="pt-BR"/>
              <a:t>e</a:t>
            </a:r>
            <a:r>
              <a:rPr b="1" lang="pt-BR"/>
              <a:t> validação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Avaliando modelos </a:t>
            </a:r>
            <a:r>
              <a:rPr lang="pt-BR"/>
              <a:t>de Machine Learning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Avaliando modelos de Machine Learning</a:t>
            </a:r>
            <a:br>
              <a:rPr lang="pt-BR"/>
            </a:br>
            <a:endParaRPr/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Treino, teste e validação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1977450" y="2206050"/>
            <a:ext cx="5189100" cy="731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977450" y="2206050"/>
            <a:ext cx="984300" cy="731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2961750" y="2206050"/>
            <a:ext cx="1178100" cy="73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927450" y="3261750"/>
            <a:ext cx="2739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Teste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Nenhuma informação</a:t>
            </a: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 do conjunto de teste deve ser levada em consideração na construção do modelo. Ele só deve ser acessado ao final de todo o processo, apenas com caráter avaliativo.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840750" y="3261750"/>
            <a:ext cx="29133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Validação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É nessa parte dos dados que avaliamos o nosso modelo.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Ela nos ajuda a tentar prever o comportamento do modelo em dados “nunca antes vistos”.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6540725" y="3261750"/>
            <a:ext cx="26559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Treino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É onde o modelo é efetivamente treinado e aprende suas regras.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 rot="-1773209">
            <a:off x="1689863" y="2382062"/>
            <a:ext cx="1559497" cy="3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Não toque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 rot="661">
            <a:off x="2771063" y="2382054"/>
            <a:ext cx="1559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Avalie aqui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 rot="3306">
            <a:off x="4786041" y="2381998"/>
            <a:ext cx="1559701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Treine </a:t>
            </a: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aqui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 rot="509">
            <a:off x="3558604" y="1826400"/>
            <a:ext cx="2026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Conjunto de Dados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Avaliando modelos de Machine Learning</a:t>
            </a:r>
            <a:br>
              <a:rPr lang="pt-BR"/>
            </a:br>
            <a:endParaRPr/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Treino, teste e validação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1303800" y="1623350"/>
            <a:ext cx="70305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continuar na discussão, precisamos relembrar algumas palavras do glossário de Machine Learning.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Parâmetros</a:t>
            </a:r>
            <a:r>
              <a:rPr lang="pt-BR"/>
              <a:t> - Valores internos do modelo, ajustados automaticamente pelo processo treino. São eles que representam o processo de aprendizado.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Ex. </a:t>
            </a:r>
            <a:r>
              <a:rPr lang="pt-BR"/>
              <a:t>Coeficientes</a:t>
            </a:r>
            <a:r>
              <a:rPr lang="pt-BR"/>
              <a:t> da equação da reta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Hiper Parâmetros</a:t>
            </a:r>
            <a:r>
              <a:rPr lang="pt-BR"/>
              <a:t> - Valores determinados manualmente na construção do modelo que alteram a forma, o valor ou o processo de treino dos parâmetros.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Ex. Grau de um polinômio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50" y="3047425"/>
            <a:ext cx="999000" cy="17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450" y="4120600"/>
            <a:ext cx="1413100" cy="3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Avaliando modelos de Machine Learning</a:t>
            </a:r>
            <a:br>
              <a:rPr lang="pt-BR"/>
            </a:br>
            <a:endParaRPr/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Justificando a Validação.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1303800" y="1623350"/>
            <a:ext cx="70305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discussão.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Como queremos avaliar a capacidade do modelo em generalizar, parece natural a divisão entre dados de treino e teste. Mas e quanto ao conjunto de validação?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construção de um modelo envolve a customização manual dos Hiperparâmetros. Tentaremos montar um modelo que melhor pontue no dataset de teste, em um processo chamado </a:t>
            </a:r>
            <a:r>
              <a:rPr i="1" lang="pt-BR"/>
              <a:t>Hyper Parameter Tuning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Isto faz com que, indiretamente, estejamos o treinando também nos dados de teste, mas de forma manual, “informando” a ele qual a melhor escolha de Hiperparâmetros para se sair bem nos testes.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causa desse </a:t>
            </a:r>
            <a:r>
              <a:rPr b="1" lang="pt-BR"/>
              <a:t>vazamento de informação</a:t>
            </a:r>
            <a:r>
              <a:rPr lang="pt-BR"/>
              <a:t>, é que optamos por manter um conjunto de testes totalmente isolado dos nossos olhos, e estudamos o modelo em uma fatia diferente.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1303800" y="3869350"/>
            <a:ext cx="7030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Redundância </a:t>
            </a:r>
            <a:r>
              <a:rPr b="1" lang="pt-BR"/>
              <a:t>dos dados</a:t>
            </a:r>
            <a:r>
              <a:rPr lang="pt-BR"/>
              <a:t> - Os datasets devem ser conjuntos disjuntos.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A questão temporal</a:t>
            </a:r>
            <a:r>
              <a:rPr lang="pt-BR"/>
              <a:t> - Em casos de previsões temporais, é necessário garantir que os dados de teste e validação estejam sempre após os dados de treino;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303800" y="1623350"/>
            <a:ext cx="7030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separação dos datasets, algumas coisas devem ser consideradas.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Representatividade dos dados</a:t>
            </a:r>
            <a:r>
              <a:rPr lang="pt-BR"/>
              <a:t> - As amostras </a:t>
            </a:r>
            <a:r>
              <a:rPr lang="pt-BR"/>
              <a:t>retiradas</a:t>
            </a:r>
            <a:r>
              <a:rPr lang="pt-BR"/>
              <a:t> devem refletir a realidade dos dados gerais.</a:t>
            </a:r>
            <a:endParaRPr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Avaliando modelos de Machine Learning</a:t>
            </a:r>
            <a:br>
              <a:rPr lang="pt-BR"/>
            </a:br>
            <a:r>
              <a:rPr lang="pt-BR" sz="2200">
                <a:solidFill>
                  <a:srgbClr val="CC0000"/>
                </a:solidFill>
              </a:rPr>
              <a:t>Regras para a criação dos conjuntos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1959875" y="2571662"/>
            <a:ext cx="2997400" cy="1249288"/>
            <a:chOff x="1808775" y="2571762"/>
            <a:chExt cx="2997400" cy="1249288"/>
          </a:xfrm>
        </p:grpSpPr>
        <p:grpSp>
          <p:nvGrpSpPr>
            <p:cNvPr id="280" name="Google Shape;280;p28"/>
            <p:cNvGrpSpPr/>
            <p:nvPr/>
          </p:nvGrpSpPr>
          <p:grpSpPr>
            <a:xfrm>
              <a:off x="2450175" y="2571762"/>
              <a:ext cx="384300" cy="1055723"/>
              <a:chOff x="283875" y="2556800"/>
              <a:chExt cx="384300" cy="1403700"/>
            </a:xfrm>
          </p:grpSpPr>
          <p:sp>
            <p:nvSpPr>
              <p:cNvPr id="281" name="Google Shape;281;p28"/>
              <p:cNvSpPr/>
              <p:nvPr/>
            </p:nvSpPr>
            <p:spPr>
              <a:xfrm>
                <a:off x="283875" y="3065000"/>
                <a:ext cx="381300" cy="895500"/>
              </a:xfrm>
              <a:prstGeom prst="rect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286875" y="2556800"/>
                <a:ext cx="381300" cy="5082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28"/>
            <p:cNvGrpSpPr/>
            <p:nvPr/>
          </p:nvGrpSpPr>
          <p:grpSpPr>
            <a:xfrm>
              <a:off x="3279500" y="2888380"/>
              <a:ext cx="381300" cy="739025"/>
              <a:chOff x="283875" y="2554708"/>
              <a:chExt cx="381300" cy="1405792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83875" y="3065000"/>
                <a:ext cx="381300" cy="895500"/>
              </a:xfrm>
              <a:prstGeom prst="rect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3875" y="2554708"/>
                <a:ext cx="381300" cy="5082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28"/>
            <p:cNvGrpSpPr/>
            <p:nvPr/>
          </p:nvGrpSpPr>
          <p:grpSpPr>
            <a:xfrm>
              <a:off x="4108825" y="3309830"/>
              <a:ext cx="381300" cy="317657"/>
              <a:chOff x="283875" y="2556800"/>
              <a:chExt cx="381300" cy="1403700"/>
            </a:xfrm>
          </p:grpSpPr>
          <p:sp>
            <p:nvSpPr>
              <p:cNvPr id="287" name="Google Shape;287;p28"/>
              <p:cNvSpPr/>
              <p:nvPr/>
            </p:nvSpPr>
            <p:spPr>
              <a:xfrm>
                <a:off x="283875" y="3065000"/>
                <a:ext cx="381300" cy="895500"/>
              </a:xfrm>
              <a:prstGeom prst="rect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283875" y="2556800"/>
                <a:ext cx="381300" cy="5082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8"/>
            <p:cNvSpPr txBox="1"/>
            <p:nvPr/>
          </p:nvSpPr>
          <p:spPr>
            <a:xfrm>
              <a:off x="2137125" y="3572950"/>
              <a:ext cx="10104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latin typeface="Nunito"/>
                  <a:ea typeface="Nunito"/>
                  <a:cs typeface="Nunito"/>
                  <a:sym typeface="Nunito"/>
                </a:rPr>
                <a:t>Dados gerais</a:t>
              </a:r>
              <a:endParaRPr b="1"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 txBox="1"/>
            <p:nvPr/>
          </p:nvSpPr>
          <p:spPr>
            <a:xfrm>
              <a:off x="2966450" y="3572950"/>
              <a:ext cx="10104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latin typeface="Nunito"/>
                  <a:ea typeface="Nunito"/>
                  <a:cs typeface="Nunito"/>
                  <a:sym typeface="Nunito"/>
                </a:rPr>
                <a:t>Treino</a:t>
              </a:r>
              <a:endParaRPr b="1"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 txBox="1"/>
            <p:nvPr/>
          </p:nvSpPr>
          <p:spPr>
            <a:xfrm>
              <a:off x="3795775" y="3572950"/>
              <a:ext cx="10104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latin typeface="Nunito"/>
                  <a:ea typeface="Nunito"/>
                  <a:cs typeface="Nunito"/>
                  <a:sym typeface="Nunito"/>
                </a:rPr>
                <a:t>Teste</a:t>
              </a:r>
              <a:endParaRPr b="1"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 txBox="1"/>
            <p:nvPr/>
          </p:nvSpPr>
          <p:spPr>
            <a:xfrm>
              <a:off x="1808775" y="2605125"/>
              <a:ext cx="641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6B26B"/>
                  </a:solidFill>
                  <a:latin typeface="Nunito"/>
                  <a:ea typeface="Nunito"/>
                  <a:cs typeface="Nunito"/>
                  <a:sym typeface="Nunito"/>
                </a:rPr>
                <a:t>Classe1</a:t>
              </a:r>
              <a:endParaRPr sz="10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 txBox="1"/>
            <p:nvPr/>
          </p:nvSpPr>
          <p:spPr>
            <a:xfrm>
              <a:off x="1808775" y="3155538"/>
              <a:ext cx="641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6D9EEB"/>
                  </a:solidFill>
                  <a:latin typeface="Nunito"/>
                  <a:ea typeface="Nunito"/>
                  <a:cs typeface="Nunito"/>
                  <a:sym typeface="Nunito"/>
                </a:rPr>
                <a:t>Classe2</a:t>
              </a:r>
              <a:endParaRPr sz="10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1303800" y="1623350"/>
            <a:ext cx="70305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treinar um algoritmo não basta lançar os dados originais e esperar por resultados, precisamos pensar na melhor forma de apresentar os dados ao modelo. Dados em formatos ruins podem ocasionar sérios problemas durante o treino, dificultando a vida do nosso </a:t>
            </a:r>
            <a:r>
              <a:rPr lang="pt-BR"/>
              <a:t>algoritmo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pré processamento de dados é uma área extensa, que vai desde simples </a:t>
            </a:r>
            <a:r>
              <a:rPr lang="pt-BR"/>
              <a:t>processos</a:t>
            </a:r>
            <a:r>
              <a:rPr lang="pt-BR"/>
              <a:t> de normalização até o uso de modelos automáticos complexos. Tentaremos abordar alguns conceitos básicos, mas extremamente importantes para o sucesso de um projeto em Machine Learning.</a:t>
            </a:r>
            <a:endParaRPr/>
          </a:p>
        </p:txBody>
      </p:sp>
      <p:sp>
        <p:nvSpPr>
          <p:cNvPr id="299" name="Google Shape;299;p29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Processamento</a:t>
            </a:r>
            <a:r>
              <a:rPr lang="pt-BR"/>
              <a:t>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1303800" y="1623350"/>
            <a:ext cx="70305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ideal é que os parâmetros do modelo sejam afetados somente pelo seu treinamento, e não pela ordem dos dados de entrada.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Dados de ordem muito grande ou com features de ordens muito discrepantes podem comprometer o treinamento.</a:t>
            </a:r>
            <a:endParaRPr/>
          </a:p>
        </p:txBody>
      </p:sp>
      <p:sp>
        <p:nvSpPr>
          <p:cNvPr id="305" name="Google Shape;305;p30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Processamento dos dados</a:t>
            </a:r>
            <a:br>
              <a:rPr lang="pt-BR"/>
            </a:br>
            <a:r>
              <a:rPr lang="pt-BR" sz="2200">
                <a:solidFill>
                  <a:srgbClr val="CC0000"/>
                </a:solidFill>
              </a:rPr>
              <a:t>Normalização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1303800" y="3010550"/>
            <a:ext cx="70305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normalização pode consistir em mapear as features dos inputs para um</a:t>
            </a:r>
            <a:r>
              <a:rPr lang="pt-BR"/>
              <a:t> novo intervalo, geralmente [ 0, 1 ], ou alterar a média da distribuição para 0 e o desvio padrão para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 modo geral, é interessante que os dados sigam as seguintes propriedades: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Sejam valores pequenos, geralmente nos  intervalos [0, 1] ou [-1, 1]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Todas as features possuam a mesma ordem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As features tenham </a:t>
            </a:r>
            <a:endParaRPr/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650" y="4661400"/>
            <a:ext cx="999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1303800" y="1623350"/>
            <a:ext cx="703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 problema comum nos datasets são os valores faltantes. Existem muitas formas de lidar com esses dados, vamos listar algumas delas.</a:t>
            </a:r>
            <a:endParaRPr/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Processamento dos dados</a:t>
            </a:r>
            <a:br>
              <a:rPr lang="pt-BR"/>
            </a:br>
            <a:r>
              <a:rPr lang="pt-BR" sz="2200">
                <a:solidFill>
                  <a:srgbClr val="CC0000"/>
                </a:solidFill>
              </a:rPr>
              <a:t>Lidando com Valores Faltantes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1415261" y="2694603"/>
            <a:ext cx="1026600" cy="170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1415261" y="2306450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Inputs 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1403910" y="2625025"/>
            <a:ext cx="10494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NaN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NaN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3020400" y="2369150"/>
            <a:ext cx="53139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Remover todas as </a:t>
            </a:r>
            <a:r>
              <a:rPr lang="pt-BR"/>
              <a:t>instâncias</a:t>
            </a:r>
            <a:r>
              <a:rPr lang="pt-BR"/>
              <a:t> que contém valores falantes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Remover toda uma feature, caso ela tenha muitos valores faltantes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Substituí</a:t>
            </a:r>
            <a:r>
              <a:rPr lang="pt-BR"/>
              <a:t>-los por zeros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Substituí-los pela média da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No caso de dados temporais, interpolar os dados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303800" y="1260650"/>
            <a:ext cx="68118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Introdução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Ramos do Machine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Supervised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Unsupervised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Self-Supervised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Reinforcement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Avaliando modelos de Machine Learnin</a:t>
            </a:r>
            <a:r>
              <a:rPr lang="pt-BR"/>
              <a:t>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Treino, teste e validação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Justificando a Validação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Regras para a criação dos conjuntos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Pré Processamento dos dados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Normalização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Lidando com valores faltantes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Problemas no aprendizado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Entendendo Viés e Variância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Underfitting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1303800" y="1623350"/>
            <a:ext cx="70305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Engineering é o processo de transformar as features dos dados baseado no conhecimento prévio do modelo e da natureza dos próprios dados.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intuito desse procedimento é facilitar o </a:t>
            </a:r>
            <a:r>
              <a:rPr lang="pt-BR"/>
              <a:t>aprendizado</a:t>
            </a:r>
            <a:r>
              <a:rPr lang="pt-BR"/>
              <a:t> do modelo, que vai receber dados mais expressivos.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Boas features permitem </a:t>
            </a:r>
            <a:r>
              <a:rPr lang="pt-BR"/>
              <a:t>o modelo aprender regras mais elegantes com menos dados.</a:t>
            </a:r>
            <a:endParaRPr/>
          </a:p>
        </p:txBody>
      </p:sp>
      <p:sp>
        <p:nvSpPr>
          <p:cNvPr id="323" name="Google Shape;323;p32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Processamento dos dados</a:t>
            </a:r>
            <a:br>
              <a:rPr lang="pt-BR"/>
            </a:br>
            <a:r>
              <a:rPr lang="pt-BR" sz="2200">
                <a:solidFill>
                  <a:srgbClr val="CC0000"/>
                </a:solidFill>
              </a:rPr>
              <a:t>Feature Engineering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14587" l="6147" r="0" t="19761"/>
          <a:stretch/>
        </p:blipFill>
        <p:spPr>
          <a:xfrm>
            <a:off x="1391550" y="3296025"/>
            <a:ext cx="4736385" cy="1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/>
          <p:nvPr/>
        </p:nvSpPr>
        <p:spPr>
          <a:xfrm>
            <a:off x="3334350" y="4152225"/>
            <a:ext cx="5400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3000750" y="3721263"/>
            <a:ext cx="1207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Transformação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Logarítmica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1308450" y="3156213"/>
            <a:ext cx="1207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Ex.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no aprendizado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1303800" y="1623350"/>
            <a:ext cx="70305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problema fundamental em Machine Learning é o balanço entre otimização e generalização. Otimização se refere ao processo de ajustar o modelo o melhor possível a um conjunto, enquanto generalização se refere a quão bem um modelo performa nos dados que ele nunca viu.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Durante esse processo, é comum que dois problemas apareçam, o </a:t>
            </a:r>
            <a:r>
              <a:rPr i="1" lang="pt-BR"/>
              <a:t>Underfitting </a:t>
            </a:r>
            <a:r>
              <a:rPr lang="pt-BR"/>
              <a:t>e o </a:t>
            </a:r>
            <a:r>
              <a:rPr i="1" lang="pt-BR"/>
              <a:t>Overfitting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1303800" y="1623350"/>
            <a:ext cx="70305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Antes de prosseguirmos, precisamos entender dois conceitos fundamentais.</a:t>
            </a:r>
            <a:endParaRPr/>
          </a:p>
        </p:txBody>
      </p:sp>
      <p:sp>
        <p:nvSpPr>
          <p:cNvPr id="339" name="Google Shape;339;p34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no aprendizado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Entendendo Viés e Variância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1285963" y="1964150"/>
            <a:ext cx="7030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</a:t>
            </a:r>
            <a:r>
              <a:rPr b="1" lang="pt-BR"/>
              <a:t>Viés </a:t>
            </a:r>
            <a:r>
              <a:rPr lang="pt-BR"/>
              <a:t>é a incapacidade do modelo de capturar as relações entre os inputs e os alvos. Um modelo com viés alto em um conjunto de dados não é capaz de representá-lo.</a:t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8426" l="3218" r="6869" t="23565"/>
          <a:stretch/>
        </p:blipFill>
        <p:spPr>
          <a:xfrm>
            <a:off x="1653975" y="3449200"/>
            <a:ext cx="1964725" cy="1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1285963" y="2517750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</a:t>
            </a:r>
            <a:r>
              <a:rPr b="1" lang="pt-BR"/>
              <a:t>Variância</a:t>
            </a:r>
            <a:r>
              <a:rPr lang="pt-BR"/>
              <a:t> é a medida do quão sensível o modelo é aos dados de treino. Quando um modelo apresenta alta variância, ele aprendeu demais sobre os dados de treino, e começou a representar o ruído em detrimento da regra geral.</a:t>
            </a:r>
            <a:endParaRPr/>
          </a:p>
        </p:txBody>
      </p:sp>
      <p:pic>
        <p:nvPicPr>
          <p:cNvPr id="343" name="Google Shape;343;p34"/>
          <p:cNvPicPr preferRelativeResize="0"/>
          <p:nvPr/>
        </p:nvPicPr>
        <p:blipFill rotWithShape="1">
          <a:blip r:embed="rId4">
            <a:alphaModFix/>
          </a:blip>
          <a:srcRect b="6204" l="14579" r="10614" t="13737"/>
          <a:stretch/>
        </p:blipFill>
        <p:spPr>
          <a:xfrm>
            <a:off x="5440199" y="3449200"/>
            <a:ext cx="1762083" cy="159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/>
        </p:nvSpPr>
        <p:spPr>
          <a:xfrm>
            <a:off x="2140288" y="3509750"/>
            <a:ext cx="992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Alto Viés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5582338" y="3509750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Alta Variância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34"/>
          <p:cNvPicPr preferRelativeResize="0"/>
          <p:nvPr/>
        </p:nvPicPr>
        <p:blipFill rotWithShape="1">
          <a:blip r:embed="rId5">
            <a:alphaModFix/>
          </a:blip>
          <a:srcRect b="0" l="0" r="16839" t="19465"/>
          <a:stretch/>
        </p:blipFill>
        <p:spPr>
          <a:xfrm>
            <a:off x="3535702" y="3438900"/>
            <a:ext cx="1643337" cy="1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3618463" y="3330900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Perfeitamente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Ajustado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1303800" y="1555850"/>
            <a:ext cx="70305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modelo vai, quase que invariavelmente, se ajustar melhor aos dados de treino que os de teste. Entretanto, quando a discrepância é muito alta, dizemos que esse está em </a:t>
            </a:r>
            <a:r>
              <a:rPr b="1" lang="pt-BR"/>
              <a:t>Overfitting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Este evento está relacionado a uma alta variância.</a:t>
            </a:r>
            <a:endParaRPr/>
          </a:p>
        </p:txBody>
      </p:sp>
      <p:sp>
        <p:nvSpPr>
          <p:cNvPr id="353" name="Google Shape;353;p35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no aprendizado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Overfitting</a:t>
            </a:r>
            <a:endParaRPr/>
          </a:p>
        </p:txBody>
      </p:sp>
      <p:sp>
        <p:nvSpPr>
          <p:cNvPr id="354" name="Google Shape;354;p35"/>
          <p:cNvSpPr txBox="1"/>
          <p:nvPr/>
        </p:nvSpPr>
        <p:spPr>
          <a:xfrm>
            <a:off x="2354925" y="2493825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Overfitting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 b="10679" l="14368" r="19111" t="9683"/>
          <a:stretch/>
        </p:blipFill>
        <p:spPr>
          <a:xfrm>
            <a:off x="2123500" y="2626200"/>
            <a:ext cx="2176276" cy="20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/>
        </p:nvSpPr>
        <p:spPr>
          <a:xfrm>
            <a:off x="3627000" y="3632675"/>
            <a:ext cx="1093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Treino</a:t>
            </a:r>
            <a:endParaRPr b="1" sz="12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Teste</a:t>
            </a:r>
            <a:endParaRPr b="1" sz="1200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6162525" y="4078876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Overfitting</a:t>
            </a:r>
            <a:endParaRPr b="1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5907170" y="4312471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Correto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 rotWithShape="1">
          <a:blip r:embed="rId4">
            <a:alphaModFix/>
          </a:blip>
          <a:srcRect b="5820" l="15940" r="16601" t="3096"/>
          <a:stretch/>
        </p:blipFill>
        <p:spPr>
          <a:xfrm>
            <a:off x="4883450" y="2793800"/>
            <a:ext cx="2093875" cy="16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" type="body"/>
          </p:nvPr>
        </p:nvSpPr>
        <p:spPr>
          <a:xfrm>
            <a:off x="1303800" y="1555850"/>
            <a:ext cx="70305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Geralmente o Overfitting ocorre em modelos com muitos </a:t>
            </a:r>
            <a:r>
              <a:rPr b="1" lang="pt-BR"/>
              <a:t>graus de liberdade</a:t>
            </a:r>
            <a:r>
              <a:rPr lang="pt-BR"/>
              <a:t>, capazes de se ajustar a praticamente qualquer conjunto, ou que aprendam padrões muito específicos pela ausência de uma boa quantidade de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minimizar o Overfitting, temos algumas opções: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Alterar os Hiperparâmetros do modelo, restringindo seus graus de liberdade.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Utilizar métodos de regularização, como o L1 e L2, que penalizam parâmetros muito grandes.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Conseguir uma quantidade de dados maior, trazendo mais variedade.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Melhorar o Feature Engineering, trazendo mais expressividade.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no aprendizado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Overfitting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no aprendizado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Underfitting</a:t>
            </a:r>
            <a:endParaRPr/>
          </a:p>
        </p:txBody>
      </p:sp>
      <p:pic>
        <p:nvPicPr>
          <p:cNvPr id="371" name="Google Shape;371;p37"/>
          <p:cNvPicPr preferRelativeResize="0"/>
          <p:nvPr/>
        </p:nvPicPr>
        <p:blipFill rotWithShape="1">
          <a:blip r:embed="rId3">
            <a:alphaModFix/>
          </a:blip>
          <a:srcRect b="8426" l="3218" r="6869" t="23565"/>
          <a:stretch/>
        </p:blipFill>
        <p:spPr>
          <a:xfrm>
            <a:off x="2077163" y="2920550"/>
            <a:ext cx="2348775" cy="1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1303800" y="1555850"/>
            <a:ext cx="70305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o modelo é incapaz de mapear os inputs para os alvos, dizem</a:t>
            </a:r>
            <a:r>
              <a:rPr lang="pt-BR"/>
              <a:t>os que ele está em </a:t>
            </a:r>
            <a:r>
              <a:rPr i="1" lang="pt-BR"/>
              <a:t>Underfitting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Este evento está relacionado a um alto viés.</a:t>
            </a:r>
            <a:endParaRPr/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4">
            <a:alphaModFix/>
          </a:blip>
          <a:srcRect b="9866" l="14022" r="20048" t="5659"/>
          <a:stretch/>
        </p:blipFill>
        <p:spPr>
          <a:xfrm>
            <a:off x="5019500" y="2920550"/>
            <a:ext cx="2238468" cy="1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2512650" y="2554725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Underfitting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6261063" y="4475050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Correto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261063" y="4722300"/>
            <a:ext cx="1477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Underfitting</a:t>
            </a:r>
            <a:endParaRPr b="1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1303800" y="617875"/>
            <a:ext cx="70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no aprendizado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Underfitting</a:t>
            </a:r>
            <a:endParaRPr/>
          </a:p>
        </p:txBody>
      </p:sp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1303800" y="1555850"/>
            <a:ext cx="70305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limitados ou inadequados e regularização excessiva são as principais causas do Underfitting.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solução para este problema segue basicamente o oposto do </a:t>
            </a:r>
            <a:r>
              <a:rPr i="1" lang="pt-BR"/>
              <a:t>Overfitting.</a:t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Aumentar a complexidade do modelo, trazendo mais variância em troca de viés.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Reduzir o impacto dos regularizadores.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Melhorar o Feature Engineering, trazendo mais expressividade.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/>
        </p:nvSpPr>
        <p:spPr>
          <a:xfrm>
            <a:off x="3991950" y="2234250"/>
            <a:ext cx="1160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FIM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303800" y="1260650"/>
            <a:ext cx="68118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 ou Aprendizado de Máquina, é uma subárea da Inteligência Artificial que consiste em tentar criar sistemas autônomos inteligentes capazes de realizar uma tarefa tendo como base um conjunto de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303800" y="1623350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área de Machine Learning é dividida em 4 grupos principais, que referenciam o tipo de aprendizado feito pelos modelos.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1303800" y="2480076"/>
            <a:ext cx="6715425" cy="1752425"/>
            <a:chOff x="1303800" y="2412525"/>
            <a:chExt cx="6715425" cy="1752425"/>
          </a:xfrm>
        </p:grpSpPr>
        <p:sp>
          <p:nvSpPr>
            <p:cNvPr id="89" name="Google Shape;89;p16"/>
            <p:cNvSpPr/>
            <p:nvPr/>
          </p:nvSpPr>
          <p:spPr>
            <a:xfrm>
              <a:off x="1303800" y="3586250"/>
              <a:ext cx="1460700" cy="5787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055369" y="3586250"/>
              <a:ext cx="1460700" cy="5787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806938" y="3586250"/>
              <a:ext cx="1460700" cy="5787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558508" y="3586250"/>
              <a:ext cx="1460700" cy="5787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303800" y="3586250"/>
              <a:ext cx="14607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Supervised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Learning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055375" y="3586250"/>
              <a:ext cx="14607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Uns</a:t>
              </a: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upervised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Learning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751438" y="3586250"/>
              <a:ext cx="15717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Self-S</a:t>
              </a: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upervised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Learning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6558525" y="3586250"/>
              <a:ext cx="14607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Reinforcement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Learning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841650" y="2412525"/>
              <a:ext cx="1460700" cy="578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3841650" y="2412525"/>
              <a:ext cx="14607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Machine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Learning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9" name="Google Shape;99;p16"/>
            <p:cNvCxnSpPr>
              <a:stCxn id="98" idx="2"/>
              <a:endCxn id="93" idx="0"/>
            </p:cNvCxnSpPr>
            <p:nvPr/>
          </p:nvCxnSpPr>
          <p:spPr>
            <a:xfrm rot="5400000">
              <a:off x="3005700" y="2019825"/>
              <a:ext cx="594900" cy="2537700"/>
            </a:xfrm>
            <a:prstGeom prst="curved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0" name="Google Shape;100;p16"/>
            <p:cNvCxnSpPr>
              <a:stCxn id="98" idx="2"/>
              <a:endCxn id="94" idx="0"/>
            </p:cNvCxnSpPr>
            <p:nvPr/>
          </p:nvCxnSpPr>
          <p:spPr>
            <a:xfrm rot="5400000">
              <a:off x="3881400" y="2895525"/>
              <a:ext cx="594900" cy="786300"/>
            </a:xfrm>
            <a:prstGeom prst="curved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1" name="Google Shape;101;p16"/>
            <p:cNvCxnSpPr>
              <a:stCxn id="98" idx="2"/>
              <a:endCxn id="95" idx="0"/>
            </p:cNvCxnSpPr>
            <p:nvPr/>
          </p:nvCxnSpPr>
          <p:spPr>
            <a:xfrm flipH="1" rot="-5400000">
              <a:off x="4757250" y="2805975"/>
              <a:ext cx="594900" cy="965400"/>
            </a:xfrm>
            <a:prstGeom prst="curved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" name="Google Shape;102;p16"/>
            <p:cNvCxnSpPr>
              <a:stCxn id="98" idx="2"/>
              <a:endCxn id="96" idx="0"/>
            </p:cNvCxnSpPr>
            <p:nvPr/>
          </p:nvCxnSpPr>
          <p:spPr>
            <a:xfrm flipH="1" rot="-5400000">
              <a:off x="5632950" y="1930275"/>
              <a:ext cx="594900" cy="2716800"/>
            </a:xfrm>
            <a:prstGeom prst="curved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303800" y="1623350"/>
            <a:ext cx="70305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Supervised Learning</a:t>
            </a:r>
            <a:r>
              <a:rPr lang="pt-BR"/>
              <a:t> é a maior área de Machine Learning. Consiste em aprender a mapear inputs para alvos conhecidos.</a:t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1303800" y="1044650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Supervised Learning</a:t>
            </a:r>
            <a:br>
              <a:rPr lang="pt-BR"/>
            </a:b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1411590" y="2479086"/>
            <a:ext cx="2886039" cy="2095061"/>
            <a:chOff x="1399376" y="2617425"/>
            <a:chExt cx="2382399" cy="1693800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1418575" y="2617425"/>
              <a:ext cx="2363200" cy="1693800"/>
              <a:chOff x="1428225" y="3184375"/>
              <a:chExt cx="2363200" cy="169380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1428225" y="3498175"/>
                <a:ext cx="868500" cy="1380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3134275" y="3498175"/>
                <a:ext cx="445800" cy="1380000"/>
              </a:xfrm>
              <a:prstGeom prst="rect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2492600" y="3898625"/>
                <a:ext cx="445800" cy="445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1428225" y="3184375"/>
                <a:ext cx="868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latin typeface="Nunito"/>
                    <a:ea typeface="Nunito"/>
                    <a:cs typeface="Nunito"/>
                    <a:sym typeface="Nunito"/>
                  </a:rPr>
                  <a:t>Inputs X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16" name="Google Shape;116;p17"/>
              <p:cNvSpPr txBox="1"/>
              <p:nvPr/>
            </p:nvSpPr>
            <p:spPr>
              <a:xfrm>
                <a:off x="2922925" y="3184375"/>
                <a:ext cx="868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latin typeface="Nunito"/>
                    <a:ea typeface="Nunito"/>
                    <a:cs typeface="Nunito"/>
                    <a:sym typeface="Nunito"/>
                  </a:rPr>
                  <a:t>Alvos Y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cxnSp>
            <p:nvCxnSpPr>
              <p:cNvPr id="117" name="Google Shape;117;p17"/>
              <p:cNvCxnSpPr>
                <a:stCxn id="112" idx="3"/>
                <a:endCxn id="114" idx="1"/>
              </p:cNvCxnSpPr>
              <p:nvPr/>
            </p:nvCxnSpPr>
            <p:spPr>
              <a:xfrm flipH="1" rot="10800000">
                <a:off x="2296725" y="4121575"/>
                <a:ext cx="195900" cy="66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" name="Google Shape;118;p17"/>
              <p:cNvCxnSpPr>
                <a:stCxn id="114" idx="3"/>
                <a:endCxn id="113" idx="1"/>
              </p:cNvCxnSpPr>
              <p:nvPr/>
            </p:nvCxnSpPr>
            <p:spPr>
              <a:xfrm>
                <a:off x="2938400" y="4121525"/>
                <a:ext cx="195900" cy="66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19" name="Google Shape;119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38075" y="3944087"/>
                <a:ext cx="354875" cy="3548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20" name="Google Shape;120;p17"/>
              <p:cNvSpPr txBox="1"/>
              <p:nvPr/>
            </p:nvSpPr>
            <p:spPr>
              <a:xfrm>
                <a:off x="2281250" y="3564213"/>
                <a:ext cx="868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latin typeface="Nunito"/>
                    <a:ea typeface="Nunito"/>
                    <a:cs typeface="Nunito"/>
                    <a:sym typeface="Nunito"/>
                  </a:rPr>
                  <a:t>Modelo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121" name="Google Shape;121;p17"/>
            <p:cNvSpPr txBox="1"/>
            <p:nvPr/>
          </p:nvSpPr>
          <p:spPr>
            <a:xfrm>
              <a:off x="1399376" y="2864577"/>
              <a:ext cx="887700" cy="13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Nunito"/>
                  <a:ea typeface="Nunito"/>
                  <a:cs typeface="Nunito"/>
                  <a:sym typeface="Nunito"/>
                </a:rPr>
                <a:t>[            ]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Nunito"/>
                  <a:ea typeface="Nunito"/>
                  <a:cs typeface="Nunito"/>
                  <a:sym typeface="Nunito"/>
                </a:rPr>
                <a:t>[            ]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Nunito"/>
                  <a:ea typeface="Nunito"/>
                  <a:cs typeface="Nunito"/>
                  <a:sym typeface="Nunito"/>
                </a:rPr>
                <a:t>[            ]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Nunito"/>
                  <a:ea typeface="Nunito"/>
                  <a:cs typeface="Nunito"/>
                  <a:sym typeface="Nunito"/>
                </a:rPr>
                <a:t>      …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Nunito"/>
                  <a:ea typeface="Nunito"/>
                  <a:cs typeface="Nunito"/>
                  <a:sym typeface="Nunito"/>
                </a:rPr>
                <a:t>[            ]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Nunito"/>
                  <a:ea typeface="Nunito"/>
                  <a:cs typeface="Nunito"/>
                  <a:sym typeface="Nunito"/>
                </a:rPr>
                <a:t>[            ]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2259572" y="3865506"/>
            <a:ext cx="1494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Aprendizado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688975" y="2684975"/>
            <a:ext cx="40443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Seus modelos têm caráter </a:t>
            </a:r>
            <a:r>
              <a:rPr b="1" lang="pt-BR"/>
              <a:t>preditivo</a:t>
            </a:r>
            <a:r>
              <a:rPr lang="pt-BR"/>
              <a:t>, ou seja, tenta-se encontrar um algoritmo capaz de aprender a regra que </a:t>
            </a:r>
            <a:r>
              <a:rPr b="1" lang="pt-BR"/>
              <a:t>predita</a:t>
            </a:r>
            <a:r>
              <a:rPr lang="pt-BR"/>
              <a:t> um valor de saída dado um de entrada.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303800" y="1044650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Supervised Learning</a:t>
            </a:r>
            <a:br>
              <a:rPr lang="pt-BR"/>
            </a:b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303800" y="1756000"/>
            <a:ext cx="67734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casos mais clássicos de Supervised Learning são </a:t>
            </a:r>
            <a:r>
              <a:rPr b="1" lang="pt-BR"/>
              <a:t>classificação </a:t>
            </a:r>
            <a:r>
              <a:rPr lang="pt-BR"/>
              <a:t>e </a:t>
            </a:r>
            <a:r>
              <a:rPr b="1" lang="pt-BR"/>
              <a:t>regressão</a:t>
            </a:r>
            <a:r>
              <a:rPr lang="pt-BR"/>
              <a:t>.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7363" l="6706" r="4586" t="7508"/>
          <a:stretch/>
        </p:blipFill>
        <p:spPr>
          <a:xfrm>
            <a:off x="5538993" y="2716263"/>
            <a:ext cx="2096226" cy="20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961281" y="2413651"/>
            <a:ext cx="1654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Regressão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759706" y="2413651"/>
            <a:ext cx="1654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Classificação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16839" t="19465"/>
          <a:stretch/>
        </p:blipFill>
        <p:spPr>
          <a:xfrm>
            <a:off x="1432730" y="2575126"/>
            <a:ext cx="2711900" cy="26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412556" y="2636731"/>
            <a:ext cx="938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Modelo</a:t>
            </a:r>
            <a:endParaRPr b="1" sz="13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474456" y="4180401"/>
            <a:ext cx="938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Dados</a:t>
            </a:r>
            <a:endParaRPr b="1" sz="13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303800" y="1623350"/>
            <a:ext cx="70305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Unsupervised Learning</a:t>
            </a:r>
            <a:r>
              <a:rPr lang="pt-BR"/>
              <a:t> é a área de Machine Learning responsável por fazer transformações nos dados sem a existência de alvos.</a:t>
            </a:r>
            <a:br>
              <a:rPr lang="pt-BR"/>
            </a:br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Uns</a:t>
            </a:r>
            <a:r>
              <a:rPr lang="pt-BR" sz="2200">
                <a:solidFill>
                  <a:srgbClr val="CC0000"/>
                </a:solidFill>
              </a:rPr>
              <a:t>upervised Learning</a:t>
            </a:r>
            <a:br>
              <a:rPr lang="pt-BR"/>
            </a:b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415261" y="2867128"/>
            <a:ext cx="1026600" cy="170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719310" y="3362462"/>
            <a:ext cx="526800" cy="551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415261" y="2478975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Inputs 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115154" y="3855816"/>
            <a:ext cx="1758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Transformação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8" name="Google Shape;148;p19"/>
          <p:cNvCxnSpPr>
            <a:stCxn id="144" idx="3"/>
            <a:endCxn id="145" idx="1"/>
          </p:cNvCxnSpPr>
          <p:nvPr/>
        </p:nvCxnSpPr>
        <p:spPr>
          <a:xfrm flipH="1" rot="10800000">
            <a:off x="2441861" y="3638128"/>
            <a:ext cx="277500" cy="8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5" idx="3"/>
          </p:cNvCxnSpPr>
          <p:nvPr/>
        </p:nvCxnSpPr>
        <p:spPr>
          <a:xfrm>
            <a:off x="3246110" y="3638012"/>
            <a:ext cx="2856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075" y="3418696"/>
            <a:ext cx="419569" cy="4389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1" name="Google Shape;151;p19"/>
          <p:cNvSpPr txBox="1"/>
          <p:nvPr/>
        </p:nvSpPr>
        <p:spPr>
          <a:xfrm>
            <a:off x="2469430" y="2948812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Modelo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403910" y="2797550"/>
            <a:ext cx="10494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      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534950" y="2860727"/>
            <a:ext cx="1026600" cy="1707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523600" y="2797488"/>
            <a:ext cx="10494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      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319900" y="2491338"/>
            <a:ext cx="1456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X Transformado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850500" y="2491350"/>
            <a:ext cx="40443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 principais motivações do Unsupervised Learning são melhor visualização de dados, remoção de ruído, feature </a:t>
            </a:r>
            <a:r>
              <a:rPr lang="pt-BR"/>
              <a:t>engineering e redução de dimensionalidade.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303800" y="1623350"/>
            <a:ext cx="70305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Suas aplicações mais notáveis são o </a:t>
            </a:r>
            <a:r>
              <a:rPr b="1" lang="pt-BR"/>
              <a:t>Clustering </a:t>
            </a:r>
            <a:r>
              <a:rPr lang="pt-BR"/>
              <a:t>e a </a:t>
            </a:r>
            <a:r>
              <a:rPr b="1" lang="pt-BR"/>
              <a:t>Redução de Dimensionalidade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Unsupervised Learning</a:t>
            </a:r>
            <a:br>
              <a:rPr lang="pt-BR"/>
            </a:b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16492" l="0" r="44736" t="18062"/>
          <a:stretch/>
        </p:blipFill>
        <p:spPr>
          <a:xfrm>
            <a:off x="1303800" y="2199075"/>
            <a:ext cx="2498326" cy="2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621015" y="4296985"/>
            <a:ext cx="1863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Agrupamento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pt-BR">
                <a:latin typeface="Nunito"/>
                <a:ea typeface="Nunito"/>
                <a:cs typeface="Nunito"/>
                <a:sym typeface="Nunito"/>
              </a:rPr>
              <a:t>Clustering</a:t>
            </a:r>
            <a:r>
              <a:rPr b="1" lang="pt-BR">
                <a:latin typeface="Nunito"/>
                <a:ea typeface="Nunito"/>
                <a:cs typeface="Nunito"/>
                <a:sym typeface="Nunito"/>
              </a:rPr>
              <a:t>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 b="18461" l="3183" r="14761" t="16603"/>
          <a:stretch/>
        </p:blipFill>
        <p:spPr>
          <a:xfrm>
            <a:off x="3931425" y="2572400"/>
            <a:ext cx="4828999" cy="1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5413977" y="4296985"/>
            <a:ext cx="1863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Redução de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Dimensionalidade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>
            <a:off x="6186975" y="3558425"/>
            <a:ext cx="46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303800" y="6178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Ramos de Machine Learning</a:t>
            </a:r>
            <a:br>
              <a:rPr lang="pt-BR"/>
            </a:b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303800" y="1623350"/>
            <a:ext cx="70305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Self-Supervised Learning</a:t>
            </a:r>
            <a:r>
              <a:rPr lang="pt-BR"/>
              <a:t> é um caso particular do </a:t>
            </a:r>
            <a:r>
              <a:rPr lang="pt-BR"/>
              <a:t>Supervised</a:t>
            </a:r>
            <a:r>
              <a:rPr lang="pt-BR"/>
              <a:t> Learning, onde os alvos não foram gerados por humanos, mas gerados automaticamente dos dados de entrada.</a:t>
            </a:r>
            <a:endParaRPr/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303800" y="1044650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Self-Supervised </a:t>
            </a:r>
            <a:r>
              <a:rPr lang="pt-BR" sz="2200">
                <a:solidFill>
                  <a:srgbClr val="CC0000"/>
                </a:solidFill>
              </a:rPr>
              <a:t>Learning</a:t>
            </a:r>
            <a:br>
              <a:rPr lang="pt-BR"/>
            </a:b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415261" y="2694603"/>
            <a:ext cx="1026600" cy="170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719310" y="3189937"/>
            <a:ext cx="526800" cy="551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415261" y="2306450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Inputs 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115154" y="3683291"/>
            <a:ext cx="1758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Aprendizado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0" name="Google Shape;180;p21"/>
          <p:cNvCxnSpPr>
            <a:stCxn id="176" idx="3"/>
            <a:endCxn id="177" idx="1"/>
          </p:cNvCxnSpPr>
          <p:nvPr/>
        </p:nvCxnSpPr>
        <p:spPr>
          <a:xfrm flipH="1" rot="10800000">
            <a:off x="2441861" y="3465603"/>
            <a:ext cx="277500" cy="8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stCxn id="177" idx="3"/>
            <a:endCxn id="182" idx="1"/>
          </p:cNvCxnSpPr>
          <p:nvPr/>
        </p:nvCxnSpPr>
        <p:spPr>
          <a:xfrm>
            <a:off x="3246110" y="3465487"/>
            <a:ext cx="283500" cy="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075" y="3246171"/>
            <a:ext cx="419569" cy="4389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p21"/>
          <p:cNvSpPr txBox="1"/>
          <p:nvPr/>
        </p:nvSpPr>
        <p:spPr>
          <a:xfrm>
            <a:off x="2469430" y="2776287"/>
            <a:ext cx="102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Modelo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403910" y="2625025"/>
            <a:ext cx="10494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      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[            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850500" y="2491350"/>
            <a:ext cx="40443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Geralmente, esse  tipo de </a:t>
            </a:r>
            <a:r>
              <a:rPr lang="pt-BR"/>
              <a:t>algoritmo</a:t>
            </a:r>
            <a:r>
              <a:rPr lang="pt-BR"/>
              <a:t> serve para reconstrução de dados, remoção de ruídos, e mapeamento de informações sobre os dados originais. </a:t>
            </a:r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3273478" y="2306561"/>
            <a:ext cx="1052101" cy="2095061"/>
            <a:chOff x="2945997" y="3184375"/>
            <a:chExt cx="868500" cy="1693800"/>
          </a:xfrm>
        </p:grpSpPr>
        <p:sp>
          <p:nvSpPr>
            <p:cNvPr id="182" name="Google Shape;182;p21"/>
            <p:cNvSpPr/>
            <p:nvPr/>
          </p:nvSpPr>
          <p:spPr>
            <a:xfrm>
              <a:off x="3157347" y="3498175"/>
              <a:ext cx="445800" cy="13800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2945997" y="3184375"/>
              <a:ext cx="86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Alvos Y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189" name="Google Shape;189;p21"/>
          <p:cNvCxnSpPr>
            <a:stCxn id="185" idx="2"/>
            <a:endCxn id="182" idx="2"/>
          </p:cNvCxnSpPr>
          <p:nvPr/>
        </p:nvCxnSpPr>
        <p:spPr>
          <a:xfrm flipH="1" rot="-5400000">
            <a:off x="2857410" y="3459625"/>
            <a:ext cx="13200" cy="1870800"/>
          </a:xfrm>
          <a:prstGeom prst="curvedConnector3">
            <a:avLst>
              <a:gd fmla="val 36001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7752" y="4369425"/>
            <a:ext cx="952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Geração dos alvos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