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68dbceb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68dbceb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68dbceb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268dbceb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68dbceb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68dbceb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68dbceb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268dbceb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68dbce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68dbce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68dbce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68dbce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68dbce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68dbce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68dbceb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68dbceb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68dbceb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68dbceb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68dbceb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68dbceb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68dbceb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68dbceb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68dbceb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68dbceb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06600" y="-281450"/>
            <a:ext cx="11144952" cy="62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44000"/>
          </a:blip>
          <a:srcRect b="0" l="0" r="0" t="0"/>
          <a:stretch/>
        </p:blipFill>
        <p:spPr>
          <a:xfrm>
            <a:off x="-48161" y="-1710950"/>
            <a:ext cx="9240312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824000" y="1869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24000" y="3851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 amt="44000"/>
          </a:blip>
          <a:srcRect b="0" l="0" r="0" t="0"/>
          <a:stretch/>
        </p:blipFill>
        <p:spPr>
          <a:xfrm rot="10800000">
            <a:off x="-48161" y="1687388"/>
            <a:ext cx="9240312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>
            <a:off x="-7183491" y="-1750850"/>
            <a:ext cx="8825026" cy="51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rot="10800000">
            <a:off x="7273024" y="1726325"/>
            <a:ext cx="8825026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03800" y="1818400"/>
            <a:ext cx="67308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1100" y="-1401000"/>
            <a:ext cx="7887101" cy="4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50022" y="458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 amt="16000"/>
          </a:blip>
          <a:srcRect b="0" l="0" r="4498" t="0"/>
          <a:stretch/>
        </p:blipFill>
        <p:spPr>
          <a:xfrm rot="10800000">
            <a:off x="7495039" y="1821299"/>
            <a:ext cx="8825026" cy="5197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6"/>
          <p:cNvGrpSpPr/>
          <p:nvPr/>
        </p:nvGrpSpPr>
        <p:grpSpPr>
          <a:xfrm>
            <a:off x="-1602000" y="-744102"/>
            <a:ext cx="4920499" cy="2471624"/>
            <a:chOff x="-1602000" y="-474963"/>
            <a:chExt cx="4920499" cy="2471624"/>
          </a:xfrm>
        </p:grpSpPr>
        <p:pic>
          <p:nvPicPr>
            <p:cNvPr id="36" name="Google Shape;36;p6"/>
            <p:cNvPicPr preferRelativeResize="0"/>
            <p:nvPr/>
          </p:nvPicPr>
          <p:blipFill rotWithShape="1">
            <a:blip r:embed="rId3">
              <a:alphaModFix amt="21000"/>
            </a:blip>
            <a:srcRect b="0" l="36141" r="36412" t="882"/>
            <a:stretch/>
          </p:blipFill>
          <p:spPr>
            <a:xfrm flipH="1" rot="-5400000">
              <a:off x="-352863" y="-1724101"/>
              <a:ext cx="2422224" cy="4920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6"/>
            <p:cNvSpPr/>
            <p:nvPr/>
          </p:nvSpPr>
          <p:spPr>
            <a:xfrm>
              <a:off x="315650" y="1875461"/>
              <a:ext cx="127800" cy="12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44000"/>
          </a:blip>
          <a:srcRect b="0" l="0" r="4498" t="0"/>
          <a:stretch/>
        </p:blipFill>
        <p:spPr>
          <a:xfrm flipH="1">
            <a:off x="6517309" y="-1744100"/>
            <a:ext cx="8586048" cy="51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59500" y="-1277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34300" y="2119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824000" y="1869150"/>
            <a:ext cx="5356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matemáticos do    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Gradient Descent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303800" y="1557850"/>
            <a:ext cx="67308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 Descendente é um método numérico iterativo para encontrar o valor mínimo de qualquer função derivável.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ideia é simples, calcular a derivada analítica de uma função e andar passo a passo no sentido contrário a ela.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4155" l="23000" r="22261" t="44226"/>
          <a:stretch/>
        </p:blipFill>
        <p:spPr>
          <a:xfrm>
            <a:off x="1388625" y="2856250"/>
            <a:ext cx="2279200" cy="2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864125" y="2942831"/>
            <a:ext cx="41034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Dessa forma, podemos </a:t>
            </a:r>
            <a:r>
              <a:rPr lang="pt-BR"/>
              <a:t>teoricamente</a:t>
            </a:r>
            <a:r>
              <a:rPr lang="pt-BR"/>
              <a:t> nos aproximar gradualmente do valor de x que minimiza a função 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Gradient Descent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303800" y="1557850"/>
            <a:ext cx="67308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Entretanto, existem alguns problemas que devem ser considerados quando utilizamos esse algoritmo.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4595" l="17740" r="15867" t="36708"/>
          <a:stretch/>
        </p:blipFill>
        <p:spPr>
          <a:xfrm>
            <a:off x="1722512" y="2624019"/>
            <a:ext cx="1919556" cy="185488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531775" y="2116800"/>
            <a:ext cx="2681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/>
              <a:t>Precisamos considerar o tamanho do passo dado pelo algoritmo, caso seja muito grande, o modelo pode divergir.</a:t>
            </a:r>
            <a:endParaRPr sz="11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811626" y="2157500"/>
            <a:ext cx="25152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/>
              <a:t>Não há garantia que o método se aproxima do mínimo global.</a:t>
            </a:r>
            <a:endParaRPr sz="1100"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 b="0" l="0" r="0" t="14668"/>
          <a:stretch/>
        </p:blipFill>
        <p:spPr>
          <a:xfrm>
            <a:off x="4728802" y="2828622"/>
            <a:ext cx="2680973" cy="159818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303800" y="4478900"/>
            <a:ext cx="67308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Boa parte desses problemas foi solucionado como uso de Otimizadores mais robustos, que modificaram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Gradient Descent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303800" y="1538700"/>
            <a:ext cx="6730800" cy="2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que entendemos o método do gradiente descendente, resta saber como as redes neurais o utilizam para otimizar seus pesos.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Consideramos a função de custo como uma função </a:t>
            </a:r>
            <a:r>
              <a:rPr b="1" lang="pt-BR"/>
              <a:t>F</a:t>
            </a:r>
            <a:r>
              <a:rPr lang="pt-BR"/>
              <a:t> dependente dos inputs </a:t>
            </a:r>
            <a:r>
              <a:rPr b="1" lang="pt-BR"/>
              <a:t>X </a:t>
            </a:r>
            <a:r>
              <a:rPr lang="pt-BR"/>
              <a:t>e dos pesos </a:t>
            </a:r>
            <a:r>
              <a:rPr b="1" lang="pt-BR"/>
              <a:t>W.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Como ela é uma função conhecida, conseguimos </a:t>
            </a:r>
            <a:r>
              <a:rPr lang="pt-BR"/>
              <a:t>derivá</a:t>
            </a:r>
            <a:r>
              <a:rPr lang="pt-BR"/>
              <a:t>-la em relação às suas variáveis e aplicar o método gradiente descendente 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349" y="3258700"/>
            <a:ext cx="3489375" cy="1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4756725" y="3604800"/>
            <a:ext cx="3258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Dessa forma, podemos encontrar os pesos que minimizam o custo do modelo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Backpropagation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303800" y="1538700"/>
            <a:ext cx="67308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complexidade do cálculo das derivadas em </a:t>
            </a:r>
            <a:r>
              <a:rPr lang="pt-BR"/>
              <a:t>modelos de Deep Learning </a:t>
            </a:r>
            <a:r>
              <a:rPr lang="pt-BR"/>
              <a:t>para aplicação do gradiente descent congelou o avanço dessa área por muito tempo, até o desenvolvimento do algoritmo de Backpropagation em 1986.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303800" y="2422250"/>
            <a:ext cx="67308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algoritmo recebe esse nome pois deriva sucessivamente a função de custo do fim da rede até o começo, atualizando os pesos camada por camada.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00" y="2858425"/>
            <a:ext cx="3401924" cy="23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4654625" y="3296788"/>
            <a:ext cx="36798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algoritmo viabilizou o treino de redes extremamente profundas e com um grande grau de complexidade, e foi fundamental para o estabelecimento efetivo da área de Deep Learning.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303800" y="1818400"/>
            <a:ext cx="67308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Vetores, matrizes e tensores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Introdução aos Tensores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Os Tensores no Deep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 otimização por gradientes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Gradiente e derivadas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Gradient Descent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Backpropagation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Vetores, matrizes e tensores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303800" y="1557861"/>
            <a:ext cx="67308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das necessidades fundamentais do Deep Learning é que o dado esteja em formato de vetores</a:t>
            </a:r>
            <a:r>
              <a:rPr lang="pt-BR"/>
              <a:t>,</a:t>
            </a:r>
            <a:r>
              <a:rPr lang="pt-BR"/>
              <a:t> matrizes ou tensores. Mas o que são essas estruturas?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Vetores, matrizes e tensores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Introdução aos Tensores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303800" y="1557856"/>
            <a:ext cx="6730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Vetores e matrizes são as unidades clássicas de álgebra linear.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50" y="2382627"/>
            <a:ext cx="916461" cy="3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975" y="2123914"/>
            <a:ext cx="715100" cy="7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303800" y="2811950"/>
            <a:ext cx="67308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Tensor é a generalização do conceito de vetores e matrizes, podendo ir para ordens maiores.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38" y="3648303"/>
            <a:ext cx="1263650" cy="10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150" y="4308757"/>
            <a:ext cx="10953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925" y="3852015"/>
            <a:ext cx="819210" cy="82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5225" y="4375428"/>
            <a:ext cx="1524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653775" y="3958316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Tensor 0D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23188" y="3851991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Tensor 1D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91863" y="3507716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Tensor 2D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709813" y="3296766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Tensor 3D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538313" y="2071826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Vetor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909763" y="2272326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Matriz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23188" y="4719851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Vetor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653775" y="4719851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Escalar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174974" y="4719851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707117" y="4719851"/>
            <a:ext cx="1095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Tensor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Vetores, matrizes e tensores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Os Tensores no Deep Learning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303800" y="1557861"/>
            <a:ext cx="67308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das bases fundamentais do Deep Learning é a álgebra linear. As operações feitas pelas redes são traduzidas e implementadas sob essa visão. Por isso, quaisquer dados devem estar em formato Tensorial para poderem ser alimentados um modelo de Deep Learning.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282220" y="2576212"/>
            <a:ext cx="86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Dataset 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clássico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227688" y="2571750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Conjunto de Imagens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329033" y="2571750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Conjunto de Imagens RGB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290920" y="4750622"/>
            <a:ext cx="86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Tensor 2D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233469" y="4746160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Tensor 3D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342957" y="4746160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Tensor 4D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17328" l="0" r="0" t="0"/>
          <a:stretch/>
        </p:blipFill>
        <p:spPr>
          <a:xfrm>
            <a:off x="2025725" y="2899300"/>
            <a:ext cx="5092551" cy="1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621863" y="2576200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Conjunto de Vídeos RGB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586932" y="4742493"/>
            <a:ext cx="115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Tensor 5D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10775" y="3045800"/>
            <a:ext cx="1864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"/>
                <a:ea typeface="Nunito"/>
                <a:cs typeface="Nunito"/>
                <a:sym typeface="Nunito"/>
              </a:rPr>
              <a:t>A primeira dimensão do Tensor representa quantas exemplos tem o dataset.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Vetores, matrizes e tensores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Os Tensores no Deep Learning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303800" y="1557854"/>
            <a:ext cx="6730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Por exemplo, a transformação feita por uma camada </a:t>
            </a:r>
            <a:r>
              <a:rPr i="1" lang="pt-BR"/>
              <a:t>fully connected</a:t>
            </a:r>
            <a:r>
              <a:rPr lang="pt-BR"/>
              <a:t> é representada por um produto matricial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303800" y="2524646"/>
            <a:ext cx="2527625" cy="1911000"/>
            <a:chOff x="1606950" y="2780725"/>
            <a:chExt cx="2527625" cy="1911000"/>
          </a:xfrm>
        </p:grpSpPr>
        <p:pic>
          <p:nvPicPr>
            <p:cNvPr id="127" name="Google Shape;127;p18"/>
            <p:cNvPicPr preferRelativeResize="0"/>
            <p:nvPr/>
          </p:nvPicPr>
          <p:blipFill rotWithShape="1">
            <a:blip r:embed="rId3">
              <a:alphaModFix/>
            </a:blip>
            <a:srcRect b="18901" l="18622" r="21227" t="19510"/>
            <a:stretch/>
          </p:blipFill>
          <p:spPr>
            <a:xfrm>
              <a:off x="1860150" y="2860400"/>
              <a:ext cx="2110160" cy="182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1606950" y="2780725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X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606950" y="3162925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X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1606950" y="3545125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X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06950" y="3927325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X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1606950" y="4309525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X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724175" y="3201888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Y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3724175" y="3584088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Y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3724175" y="3966288"/>
              <a:ext cx="4104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Nunito"/>
                  <a:ea typeface="Nunito"/>
                  <a:cs typeface="Nunito"/>
                  <a:sym typeface="Nunito"/>
                </a:rPr>
                <a:t>Y</a:t>
              </a:r>
              <a:r>
                <a:rPr baseline="-25000" lang="pt-BR"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baseline="-25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2358063" y="2524646"/>
            <a:ext cx="41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W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88" y="2162875"/>
            <a:ext cx="1537993" cy="23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4227045" y="2616261"/>
            <a:ext cx="3521019" cy="1882933"/>
            <a:chOff x="3034637" y="387738"/>
            <a:chExt cx="3772655" cy="2017500"/>
          </a:xfrm>
        </p:grpSpPr>
        <p:grpSp>
          <p:nvGrpSpPr>
            <p:cNvPr id="139" name="Google Shape;139;p18"/>
            <p:cNvGrpSpPr/>
            <p:nvPr/>
          </p:nvGrpSpPr>
          <p:grpSpPr>
            <a:xfrm>
              <a:off x="3034637" y="791250"/>
              <a:ext cx="403500" cy="1210500"/>
              <a:chOff x="3362575" y="458200"/>
              <a:chExt cx="403500" cy="1210500"/>
            </a:xfrm>
          </p:grpSpPr>
          <p:sp>
            <p:nvSpPr>
              <p:cNvPr id="140" name="Google Shape;140;p18"/>
              <p:cNvSpPr/>
              <p:nvPr/>
            </p:nvSpPr>
            <p:spPr>
              <a:xfrm>
                <a:off x="3362575" y="458200"/>
                <a:ext cx="403500" cy="403500"/>
              </a:xfrm>
              <a:prstGeom prst="rect">
                <a:avLst/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3362575" y="861700"/>
                <a:ext cx="403500" cy="403500"/>
              </a:xfrm>
              <a:prstGeom prst="rect">
                <a:avLst/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3362575" y="1265200"/>
                <a:ext cx="403500" cy="403500"/>
              </a:xfrm>
              <a:prstGeom prst="rect">
                <a:avLst/>
              </a:prstGeom>
              <a:solidFill>
                <a:srgbClr val="F9CB9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8"/>
            <p:cNvSpPr/>
            <p:nvPr/>
          </p:nvSpPr>
          <p:spPr>
            <a:xfrm>
              <a:off x="3566537" y="1132650"/>
              <a:ext cx="520200" cy="5277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8"/>
            <p:cNvGrpSpPr/>
            <p:nvPr/>
          </p:nvGrpSpPr>
          <p:grpSpPr>
            <a:xfrm>
              <a:off x="4144767" y="793738"/>
              <a:ext cx="2017500" cy="1205475"/>
              <a:chOff x="4144767" y="793738"/>
              <a:chExt cx="2017500" cy="1205475"/>
            </a:xfrm>
          </p:grpSpPr>
          <p:sp>
            <p:nvSpPr>
              <p:cNvPr id="145" name="Google Shape;145;p18"/>
              <p:cNvSpPr/>
              <p:nvPr/>
            </p:nvSpPr>
            <p:spPr>
              <a:xfrm>
                <a:off x="4144767" y="793738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4144767" y="119216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144767" y="159566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4548267" y="793775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4548267" y="1192200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4548267" y="1595700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>
                <a:off x="4951767" y="793788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4951767" y="119221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4951767" y="159571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5355267" y="793775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5355267" y="1192200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5355267" y="1595700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5758767" y="793788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5758767" y="119221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5758767" y="1595713"/>
                <a:ext cx="403500" cy="4035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8"/>
            <p:cNvGrpSpPr/>
            <p:nvPr/>
          </p:nvGrpSpPr>
          <p:grpSpPr>
            <a:xfrm rot="-5400000">
              <a:off x="5596767" y="1194712"/>
              <a:ext cx="2017500" cy="403550"/>
              <a:chOff x="4144767" y="793738"/>
              <a:chExt cx="2017500" cy="403550"/>
            </a:xfrm>
          </p:grpSpPr>
          <p:sp>
            <p:nvSpPr>
              <p:cNvPr id="161" name="Google Shape;161;p18"/>
              <p:cNvSpPr/>
              <p:nvPr/>
            </p:nvSpPr>
            <p:spPr>
              <a:xfrm>
                <a:off x="4144767" y="793738"/>
                <a:ext cx="403500" cy="403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4548267" y="793775"/>
                <a:ext cx="403500" cy="403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4951767" y="793788"/>
                <a:ext cx="403500" cy="403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5355267" y="793775"/>
                <a:ext cx="403500" cy="403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5758767" y="793788"/>
                <a:ext cx="403500" cy="403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" name="Google Shape;166;p18"/>
          <p:cNvSpPr txBox="1"/>
          <p:nvPr/>
        </p:nvSpPr>
        <p:spPr>
          <a:xfrm>
            <a:off x="4014350" y="2587870"/>
            <a:ext cx="843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Outputs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798140" y="2587870"/>
            <a:ext cx="775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Pesos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171537" y="2266846"/>
            <a:ext cx="775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Inputs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303800" y="4540004"/>
            <a:ext cx="6730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Sob essa ótica, podemos considerar um modelo de deep learning como uma sequência de transformações geométricas dos inputs.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03800" y="1557861"/>
            <a:ext cx="67308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rede neural se otimiza com base em uma função de custo, que calcula o quão distante o resultado foi do esperado. A grande meta da rede é obter o menor custo possível.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Derivadas e o Gradiente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303800" y="1557851"/>
            <a:ext cx="67308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tratamos de funções, um conceito bastante recorrente é o de derivadas.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Em linhas curtas, a derivada de uma função em um ponto é a medida do quanto e como ela varia naquele ponto.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16429" r="0" t="10698"/>
          <a:stretch/>
        </p:blipFill>
        <p:spPr>
          <a:xfrm>
            <a:off x="1303800" y="2751350"/>
            <a:ext cx="3191550" cy="20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740400" y="2515575"/>
            <a:ext cx="3800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uma função f(x), denotamos sua derivada por f’(x)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otimização por gradientes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C0000"/>
                </a:solidFill>
              </a:rPr>
              <a:t>Derivadas e o Gradiente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303800" y="1557850"/>
            <a:ext cx="67308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conceito de gradiente segue exatamente a mesma linha de raciocínio, mas aplicado para funções de mais de uma variável.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Neste caso, o gradiente é a direção em que a função mais varia. 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11640" l="0" r="6402" t="6613"/>
          <a:stretch/>
        </p:blipFill>
        <p:spPr>
          <a:xfrm>
            <a:off x="1391125" y="2571750"/>
            <a:ext cx="2548102" cy="21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21350" y="2661075"/>
            <a:ext cx="4167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Além disso, </a:t>
            </a:r>
            <a:r>
              <a:rPr lang="pt-BR"/>
              <a:t>o</a:t>
            </a:r>
            <a:r>
              <a:rPr lang="pt-BR"/>
              <a:t> gradiente é composto pelas variações </a:t>
            </a:r>
            <a:r>
              <a:rPr lang="pt-BR"/>
              <a:t>individuais</a:t>
            </a:r>
            <a:r>
              <a:rPr lang="pt-BR"/>
              <a:t> em relação a cada uma das variáveis da função, chamadas de derivadas parciais.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521350" y="3624450"/>
            <a:ext cx="41676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uma função f(x</a:t>
            </a:r>
            <a:r>
              <a:rPr baseline="-25000" lang="pt-BR"/>
              <a:t>1</a:t>
            </a:r>
            <a:r>
              <a:rPr lang="pt-BR"/>
              <a:t>, </a:t>
            </a:r>
            <a:r>
              <a:rPr lang="pt-BR"/>
              <a:t>x</a:t>
            </a:r>
            <a:r>
              <a:rPr baseline="-25000" lang="pt-BR"/>
              <a:t>2</a:t>
            </a:r>
            <a:r>
              <a:rPr lang="pt-BR"/>
              <a:t>, </a:t>
            </a:r>
            <a:r>
              <a:rPr lang="pt-BR"/>
              <a:t>x</a:t>
            </a:r>
            <a:r>
              <a:rPr baseline="-25000" lang="pt-BR"/>
              <a:t>3</a:t>
            </a:r>
            <a:r>
              <a:rPr lang="pt-BR"/>
              <a:t>, ...), chamamos seu gradiente de </a:t>
            </a:r>
            <a:r>
              <a:rPr lang="pt-BR"/>
              <a:t>∇</a:t>
            </a:r>
            <a:r>
              <a:rPr lang="pt-BR"/>
              <a:t> </a:t>
            </a:r>
            <a:r>
              <a:rPr lang="pt-BR"/>
              <a:t>f(x</a:t>
            </a:r>
            <a:r>
              <a:rPr baseline="-25000" lang="pt-BR"/>
              <a:t>1</a:t>
            </a:r>
            <a:r>
              <a:rPr lang="pt-BR"/>
              <a:t>, x</a:t>
            </a:r>
            <a:r>
              <a:rPr baseline="-25000" lang="pt-BR"/>
              <a:t>2</a:t>
            </a:r>
            <a:r>
              <a:rPr lang="pt-BR"/>
              <a:t>, x</a:t>
            </a:r>
            <a:r>
              <a:rPr baseline="-25000" lang="pt-BR"/>
              <a:t>3</a:t>
            </a:r>
            <a:r>
              <a:rPr lang="pt-BR"/>
              <a:t>, ...)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