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33" Type="http://schemas.openxmlformats.org/officeDocument/2006/relationships/font" Target="fonts/MavenPro-bold.fntdata"/><Relationship Id="rId10" Type="http://schemas.openxmlformats.org/officeDocument/2006/relationships/slide" Target="slides/slide5.xml"/><Relationship Id="rId32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b9cf24d4b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b9cf24d4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b9cf24d4b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b9cf24d4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268dbceb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268dbceb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b9cf24d4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b9cf24d4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b9cf24d4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b9cf24d4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b9cf24d4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b9cf24d4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b9cf24d4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b9cf24d4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b9cf24d4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b9cf24d4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b9cf24d4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b9cf24d4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b9cf24d4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b9cf24d4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268dbceb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268dbceb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b9cf24d4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b9cf24d4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b9cf24d4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b9cf24d4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b9cf24d4b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b9cf24d4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6b0abc1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6b0abc1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6b0abc12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6b0abc12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6b0abc12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6b0abc12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b9cf24d4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b9cf24d4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b9cf24d4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b9cf24d4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b9cf24d4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b9cf24d4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b9cf24d4b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b9cf24d4b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506600" y="-281450"/>
            <a:ext cx="11144952" cy="626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 amt="44000"/>
          </a:blip>
          <a:srcRect b="0" l="0" r="0" t="0"/>
          <a:stretch/>
        </p:blipFill>
        <p:spPr>
          <a:xfrm>
            <a:off x="-48161" y="-1710950"/>
            <a:ext cx="9240312" cy="5197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824000" y="18691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824000" y="38516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1" name="Google Shape;61;p11"/>
          <p:cNvPicPr preferRelativeResize="0"/>
          <p:nvPr/>
        </p:nvPicPr>
        <p:blipFill rotWithShape="1">
          <a:blip r:embed="rId2">
            <a:alphaModFix amt="44000"/>
          </a:blip>
          <a:srcRect b="0" l="0" r="0" t="0"/>
          <a:stretch/>
        </p:blipFill>
        <p:spPr>
          <a:xfrm rot="10800000">
            <a:off x="-48161" y="1687388"/>
            <a:ext cx="9240312" cy="519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44000"/>
          </a:blip>
          <a:srcRect b="0" l="0" r="4498" t="0"/>
          <a:stretch/>
        </p:blipFill>
        <p:spPr>
          <a:xfrm>
            <a:off x="-7183491" y="-1750850"/>
            <a:ext cx="8825026" cy="519767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 amt="44000"/>
          </a:blip>
          <a:srcRect b="0" l="0" r="4498" t="0"/>
          <a:stretch/>
        </p:blipFill>
        <p:spPr>
          <a:xfrm rot="10800000">
            <a:off x="7273024" y="1726325"/>
            <a:ext cx="8825026" cy="519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159500" y="-1277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303800" y="1818400"/>
            <a:ext cx="6730800" cy="12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159500" y="-127740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11100" y="-1401000"/>
            <a:ext cx="7887101" cy="44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1050022" y="4587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 amt="16000"/>
          </a:blip>
          <a:srcRect b="0" l="0" r="4498" t="0"/>
          <a:stretch/>
        </p:blipFill>
        <p:spPr>
          <a:xfrm rot="10800000">
            <a:off x="7495039" y="1821299"/>
            <a:ext cx="8825026" cy="51976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6"/>
          <p:cNvGrpSpPr/>
          <p:nvPr/>
        </p:nvGrpSpPr>
        <p:grpSpPr>
          <a:xfrm>
            <a:off x="-1602000" y="-744102"/>
            <a:ext cx="4920499" cy="2471624"/>
            <a:chOff x="-1602000" y="-474963"/>
            <a:chExt cx="4920499" cy="2471624"/>
          </a:xfrm>
        </p:grpSpPr>
        <p:pic>
          <p:nvPicPr>
            <p:cNvPr id="36" name="Google Shape;36;p6"/>
            <p:cNvPicPr preferRelativeResize="0"/>
            <p:nvPr/>
          </p:nvPicPr>
          <p:blipFill rotWithShape="1">
            <a:blip r:embed="rId3">
              <a:alphaModFix amt="21000"/>
            </a:blip>
            <a:srcRect b="0" l="36141" r="36412" t="882"/>
            <a:stretch/>
          </p:blipFill>
          <p:spPr>
            <a:xfrm flipH="1" rot="-5400000">
              <a:off x="-352863" y="-1724101"/>
              <a:ext cx="2422224" cy="4920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Google Shape;37;p6"/>
            <p:cNvSpPr/>
            <p:nvPr/>
          </p:nvSpPr>
          <p:spPr>
            <a:xfrm>
              <a:off x="315650" y="1875461"/>
              <a:ext cx="127800" cy="121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159500" y="-127740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6" name="Google Shape;46;p8"/>
          <p:cNvPicPr preferRelativeResize="0"/>
          <p:nvPr/>
        </p:nvPicPr>
        <p:blipFill rotWithShape="1">
          <a:blip r:embed="rId2">
            <a:alphaModFix amt="44000"/>
          </a:blip>
          <a:srcRect b="0" l="0" r="4498" t="0"/>
          <a:stretch/>
        </p:blipFill>
        <p:spPr>
          <a:xfrm flipH="1">
            <a:off x="6517309" y="-1744100"/>
            <a:ext cx="8586048" cy="519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159500" y="-127740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134300" y="211937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824000" y="1869150"/>
            <a:ext cx="5356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ao Deep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1303800" y="2094108"/>
            <a:ext cx="7030500" cy="3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pt-BR"/>
              <a:t>Hardware </a:t>
            </a:r>
            <a:r>
              <a:rPr lang="pt-BR"/>
              <a:t>- Redes Neurais Artificiais envolvem milhares, às vezes, milhões, de cálculos, tornando-as inviáveis para os computadores antigos. Com o desenvolvimento de novas CPUs e, especialmente, com a chegada das GPUs, foi possível alcançar o poder computacional necessário 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pt-BR"/>
              <a:t>Dados</a:t>
            </a:r>
            <a:r>
              <a:rPr lang="pt-BR"/>
              <a:t> - A popularização da internet e o aumento da capacidade de armazenamento de dados permitiu a grandes empresas a coleta de milhões de Gigabytes de informação bruta para alimentar seus modelos.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303800" y="1435686"/>
            <a:ext cx="6730800" cy="12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Os principais algoritmos de Deep Learning foram desenvolvidos por volta dos anos 80 e 90, porque somente agora foram capazes de ser aplicados?</a:t>
            </a:r>
            <a:endParaRPr/>
          </a:p>
        </p:txBody>
      </p:sp>
      <p:sp>
        <p:nvSpPr>
          <p:cNvPr id="144" name="Google Shape;14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 do Deep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C0000"/>
                </a:solidFill>
              </a:rPr>
              <a:t>Porquê agora?</a:t>
            </a:r>
            <a:endParaRPr sz="22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1303800" y="2086494"/>
            <a:ext cx="7030500" cy="3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pt-BR"/>
              <a:t>Hardware </a:t>
            </a:r>
            <a:r>
              <a:rPr lang="pt-BR"/>
              <a:t>- Redes Neurais Artificiais envolvem milhares, às vezes, milhões, de cálculos, tornando-as inviáveis para os computadores antigos. Com o desenvolvimento de novas CPUs e, especialmente, com a chegada das GPUs, foi possível alcançar o poder computacional necessário 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pt-BR"/>
              <a:t>Dados</a:t>
            </a:r>
            <a:r>
              <a:rPr lang="pt-BR"/>
              <a:t> - A popularização da internet e o aumento da capacidade de armazenamento de dados permitiu a grandes empresas a coleta de milhões de Gigabytes de informação bruta para alimentar seus modelos.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pt-BR"/>
              <a:t>Algoritmos</a:t>
            </a:r>
            <a:r>
              <a:rPr lang="pt-BR"/>
              <a:t> - Faltava, ainda, o conhecimento necessário para treinar adequadamente redes muito profundas. A partir de 2009, pesquisas conseguiram resolver muitos dos problemas que essas redes apresentavam, além de progressos na otimização do Backpropagation.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1303800" y="1419372"/>
            <a:ext cx="6730800" cy="12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Os principais algoritmos de Deep Learning foram desenvolvidos por volta dos anos 80 e 90, porque somente agora foram capazes de ser aplicados?</a:t>
            </a:r>
            <a:endParaRPr/>
          </a:p>
        </p:txBody>
      </p:sp>
      <p:sp>
        <p:nvSpPr>
          <p:cNvPr id="151" name="Google Shape;151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 do Deep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C0000"/>
                </a:solidFill>
              </a:rPr>
              <a:t>Porquê agora?</a:t>
            </a:r>
            <a:endParaRPr sz="22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redes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C0000"/>
                </a:solidFill>
              </a:rPr>
              <a:t>O que é uma Rede Neural?</a:t>
            </a:r>
            <a:endParaRPr sz="22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1303800" y="1557850"/>
            <a:ext cx="6730800" cy="19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</a:t>
            </a:r>
            <a:r>
              <a:rPr b="1" lang="pt-BR"/>
              <a:t>Rede Neural Artificial</a:t>
            </a:r>
            <a:r>
              <a:rPr lang="pt-BR"/>
              <a:t> é um modelo matemático inspirado pelo cérebro humano, capaz de realizar transformações sucessivas em um conjunto de dados.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Sua estrutura é composta por </a:t>
            </a:r>
            <a:r>
              <a:rPr b="1" lang="pt-BR"/>
              <a:t>neurônios</a:t>
            </a:r>
            <a:r>
              <a:rPr lang="pt-BR"/>
              <a:t>, unidades básicas de processamento,</a:t>
            </a:r>
            <a:r>
              <a:rPr b="1" lang="pt-BR"/>
              <a:t> </a:t>
            </a:r>
            <a:r>
              <a:rPr lang="pt-BR"/>
              <a:t>organizados em </a:t>
            </a:r>
            <a:r>
              <a:rPr b="1" lang="pt-BR"/>
              <a:t>camadas</a:t>
            </a:r>
            <a:r>
              <a:rPr lang="pt-BR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 tipo de processamento feito pelos neurônios, como eles se organizam nas camadas, como a informação é transmitida, vão definir o </a:t>
            </a:r>
            <a:r>
              <a:rPr b="1" lang="pt-BR"/>
              <a:t>tipo da rede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redes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C0000"/>
                </a:solidFill>
              </a:rPr>
              <a:t>Totalmente conectada</a:t>
            </a:r>
            <a:endParaRPr sz="22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1303800" y="1557850"/>
            <a:ext cx="6730800" cy="9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Um </a:t>
            </a:r>
            <a:r>
              <a:rPr b="1" lang="pt-BR"/>
              <a:t>Rede Neural Totalmente Conectada</a:t>
            </a:r>
            <a:r>
              <a:rPr lang="pt-BR"/>
              <a:t> é uma rede composta por camadas </a:t>
            </a:r>
            <a:r>
              <a:rPr b="1" lang="pt-BR"/>
              <a:t>Totalmente Conectadas</a:t>
            </a:r>
            <a:r>
              <a:rPr lang="pt-BR"/>
              <a:t> (</a:t>
            </a:r>
            <a:r>
              <a:rPr i="1" lang="pt-BR"/>
              <a:t>Fully Connected</a:t>
            </a:r>
            <a:r>
              <a:rPr lang="pt-BR"/>
              <a:t>), cuja principal propriedade é que cada neurônio seu é conectado a todos os neurônios da camada anterior.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521750"/>
            <a:ext cx="3049925" cy="212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/>
        </p:nvSpPr>
        <p:spPr>
          <a:xfrm>
            <a:off x="1303803" y="4648225"/>
            <a:ext cx="2543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Nunito"/>
                <a:ea typeface="Nunito"/>
                <a:cs typeface="Nunito"/>
                <a:sym typeface="Nunito"/>
              </a:rPr>
              <a:t>Fig 6 e 7. Redes </a:t>
            </a:r>
            <a:r>
              <a:rPr i="1" lang="pt-BR" sz="1200">
                <a:latin typeface="Nunito"/>
                <a:ea typeface="Nunito"/>
                <a:cs typeface="Nunito"/>
                <a:sym typeface="Nunito"/>
              </a:rPr>
              <a:t>Fully Connected</a:t>
            </a:r>
            <a:endParaRPr i="1"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450" y="2652666"/>
            <a:ext cx="3049925" cy="1995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redes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C0000"/>
                </a:solidFill>
              </a:rPr>
              <a:t>Totalmente conectada</a:t>
            </a:r>
            <a:endParaRPr sz="22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1303800" y="1557850"/>
            <a:ext cx="6730800" cy="23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Neste contexto, o termo “conectado” pode ser interpretado como “recebe informação de”.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Um MLP, por exemplo, é uma Rede Profunda Totalmente Conectada.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São as redes mais comuns para solução de problemas genéricos, que não envolvem processamento de imagem, áudio, sequências.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redes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C0000"/>
                </a:solidFill>
              </a:rPr>
              <a:t>Convolucionais</a:t>
            </a:r>
            <a:endParaRPr sz="22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1303800" y="1557850"/>
            <a:ext cx="67308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</a:t>
            </a:r>
            <a:r>
              <a:rPr b="1" lang="pt-BR"/>
              <a:t>Redes Neurais Convolucionais</a:t>
            </a:r>
            <a:r>
              <a:rPr lang="pt-BR"/>
              <a:t> baseiam-se no comportamento do cérebro animal durante o processo de identificação de uma imagem.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Percebeu-se que a informação da imagem não flui ponto-a-ponto como em uma rede </a:t>
            </a:r>
            <a:r>
              <a:rPr i="1" lang="pt-BR"/>
              <a:t>Fully Connected</a:t>
            </a:r>
            <a:r>
              <a:rPr lang="pt-BR"/>
              <a:t>, mas sim pela resposta local de neurônios a padrões específicos, como linhas horizontais, verticais, inclinadas, círculos,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3185800"/>
            <a:ext cx="3987800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1429878" y="4547375"/>
            <a:ext cx="2543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Nunito"/>
                <a:ea typeface="Nunito"/>
                <a:cs typeface="Nunito"/>
                <a:sym typeface="Nunito"/>
              </a:rPr>
              <a:t>Fig 8. Visão animal</a:t>
            </a:r>
            <a:endParaRPr i="1"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redes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C0000"/>
                </a:solidFill>
              </a:rPr>
              <a:t>Convolucionais</a:t>
            </a:r>
            <a:endParaRPr sz="22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1303800" y="1557850"/>
            <a:ext cx="67308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</a:t>
            </a:r>
            <a:r>
              <a:rPr b="1" lang="pt-BR"/>
              <a:t>Camada Convolucional</a:t>
            </a:r>
            <a:r>
              <a:rPr lang="pt-BR"/>
              <a:t> é composta por filtros responsáveis por varrer o dado e responder a padrões específicos.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Por exemplo, uma rede responsável por identificar pássaros em uma imagem, terá um filtro que “identifica” a presença de um bico.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8"/>
          <p:cNvSpPr txBox="1"/>
          <p:nvPr/>
        </p:nvSpPr>
        <p:spPr>
          <a:xfrm>
            <a:off x="1337428" y="4564175"/>
            <a:ext cx="2543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Nunito"/>
                <a:ea typeface="Nunito"/>
                <a:cs typeface="Nunito"/>
                <a:sym typeface="Nunito"/>
              </a:rPr>
              <a:t>Fig 9. Rede Convolucional</a:t>
            </a:r>
            <a:endParaRPr i="1"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 rotWithShape="1">
          <a:blip r:embed="rId3">
            <a:alphaModFix/>
          </a:blip>
          <a:srcRect b="14053" l="0" r="1058" t="2145"/>
          <a:stretch/>
        </p:blipFill>
        <p:spPr>
          <a:xfrm>
            <a:off x="1337425" y="2908475"/>
            <a:ext cx="5503850" cy="158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redes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C0000"/>
                </a:solidFill>
              </a:rPr>
              <a:t>Convolucionais</a:t>
            </a:r>
            <a:endParaRPr sz="22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1303800" y="1557850"/>
            <a:ext cx="6730800" cy="21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São a principal solução atual para o processamento de imagens.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Reduzem enormemente o custo computacional do processamento de imagens em relação às redes </a:t>
            </a:r>
            <a:r>
              <a:rPr i="1" lang="pt-BR"/>
              <a:t>Fully Connected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 nome “Convolucional” vêm da operação matemática “convolução”, que pode ser entendida como a aplicação de um filtro sobre uma imagem. O resultado final da operação será uma matriz com picos nos locais onde ela mais se </a:t>
            </a:r>
            <a:r>
              <a:rPr lang="pt-BR"/>
              <a:t>assemelha</a:t>
            </a:r>
            <a:r>
              <a:rPr lang="pt-BR"/>
              <a:t> ao formato do filtro.</a:t>
            </a:r>
            <a:endParaRPr/>
          </a:p>
        </p:txBody>
      </p:sp>
      <p:grpSp>
        <p:nvGrpSpPr>
          <p:cNvPr id="195" name="Google Shape;195;p29"/>
          <p:cNvGrpSpPr/>
          <p:nvPr/>
        </p:nvGrpSpPr>
        <p:grpSpPr>
          <a:xfrm>
            <a:off x="2169420" y="3616425"/>
            <a:ext cx="4390381" cy="1527075"/>
            <a:chOff x="2169420" y="3616425"/>
            <a:chExt cx="4390381" cy="1527075"/>
          </a:xfrm>
        </p:grpSpPr>
        <p:pic>
          <p:nvPicPr>
            <p:cNvPr id="196" name="Google Shape;196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69420" y="3616425"/>
              <a:ext cx="1486575" cy="1527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29"/>
            <p:cNvPicPr preferRelativeResize="0"/>
            <p:nvPr/>
          </p:nvPicPr>
          <p:blipFill rotWithShape="1">
            <a:blip r:embed="rId4">
              <a:alphaModFix/>
            </a:blip>
            <a:srcRect b="0" l="0" r="66157" t="0"/>
            <a:stretch/>
          </p:blipFill>
          <p:spPr>
            <a:xfrm>
              <a:off x="3787325" y="3854250"/>
              <a:ext cx="1154575" cy="1230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29"/>
            <p:cNvPicPr preferRelativeResize="0"/>
            <p:nvPr/>
          </p:nvPicPr>
          <p:blipFill rotWithShape="1">
            <a:blip r:embed="rId5">
              <a:alphaModFix/>
            </a:blip>
            <a:srcRect b="0" l="0" r="65531" t="0"/>
            <a:stretch/>
          </p:blipFill>
          <p:spPr>
            <a:xfrm>
              <a:off x="5073225" y="3619099"/>
              <a:ext cx="1486576" cy="15217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29"/>
          <p:cNvSpPr txBox="1"/>
          <p:nvPr/>
        </p:nvSpPr>
        <p:spPr>
          <a:xfrm>
            <a:off x="6559803" y="4581000"/>
            <a:ext cx="2543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Nunito"/>
                <a:ea typeface="Nunito"/>
                <a:cs typeface="Nunito"/>
                <a:sym typeface="Nunito"/>
              </a:rPr>
              <a:t>Fig 10. Exemplo de aplicação de filtro sobre imagem</a:t>
            </a:r>
            <a:endParaRPr i="1"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redes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C0000"/>
                </a:solidFill>
              </a:rPr>
              <a:t>Recorrentes</a:t>
            </a:r>
            <a:endParaRPr sz="22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1303800" y="1557850"/>
            <a:ext cx="67308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Redes Recorrentes </a:t>
            </a:r>
            <a:r>
              <a:rPr lang="pt-BR"/>
              <a:t>são redes que possuem conexões recorrentes, </a:t>
            </a:r>
            <a:r>
              <a:rPr i="1" lang="pt-BR"/>
              <a:t>i.e.</a:t>
            </a:r>
            <a:r>
              <a:rPr lang="pt-BR"/>
              <a:t>, que permitem o fluxo de informação na direção saída -&gt; entrada.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São a principal solução para o processamento de sequências como textos, músicas, ações, clima,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907825"/>
            <a:ext cx="4310450" cy="142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4250" y="2713400"/>
            <a:ext cx="3019425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0"/>
          <p:cNvSpPr txBox="1"/>
          <p:nvPr/>
        </p:nvSpPr>
        <p:spPr>
          <a:xfrm>
            <a:off x="1391078" y="4337250"/>
            <a:ext cx="2543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Nunito"/>
                <a:ea typeface="Nunito"/>
                <a:cs typeface="Nunito"/>
                <a:sym typeface="Nunito"/>
              </a:rPr>
              <a:t>Fig 11. Desdobramento de uma camada recorrente</a:t>
            </a:r>
            <a:endParaRPr i="1"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5614253" y="4337250"/>
            <a:ext cx="2543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Nunito"/>
                <a:ea typeface="Nunito"/>
                <a:cs typeface="Nunito"/>
                <a:sym typeface="Nunito"/>
              </a:rPr>
              <a:t>Fig 12. Neurônio recorrente </a:t>
            </a:r>
            <a:r>
              <a:rPr i="1" lang="pt-BR" sz="1200">
                <a:latin typeface="Nunito"/>
                <a:ea typeface="Nunito"/>
                <a:cs typeface="Nunito"/>
                <a:sym typeface="Nunito"/>
              </a:rPr>
              <a:t>vs </a:t>
            </a:r>
            <a:r>
              <a:rPr lang="pt-BR" sz="1200">
                <a:latin typeface="Nunito"/>
                <a:ea typeface="Nunito"/>
                <a:cs typeface="Nunito"/>
                <a:sym typeface="Nunito"/>
              </a:rPr>
              <a:t>neurônio feed-forward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redes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C0000"/>
                </a:solidFill>
              </a:rPr>
              <a:t>Recorrentes</a:t>
            </a:r>
            <a:endParaRPr sz="22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1303800" y="1557850"/>
            <a:ext cx="6730800" cy="22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Ao permitir que a informação flua de volta para o começo, a rede ganha um tipo de ‘memória’ sobre os dados da sequência que já passaram.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Existem duas variações famosas das camadas recorrentes, a LSTM (Long-Short Term Memory) e a GRU (Gated </a:t>
            </a:r>
            <a:r>
              <a:rPr lang="pt-BR"/>
              <a:t>Recurrent Unit</a:t>
            </a:r>
            <a:r>
              <a:rPr lang="pt-BR"/>
              <a:t>), ambas com otimizações sobre a “memória”.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923225"/>
            <a:ext cx="4049901" cy="12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1"/>
          <p:cNvSpPr txBox="1"/>
          <p:nvPr/>
        </p:nvSpPr>
        <p:spPr>
          <a:xfrm>
            <a:off x="1303797" y="4091125"/>
            <a:ext cx="45006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Nunito"/>
                <a:ea typeface="Nunito"/>
                <a:cs typeface="Nunito"/>
                <a:sym typeface="Nunito"/>
              </a:rPr>
              <a:t>Fig 13. Variações da Camada Recorrente</a:t>
            </a:r>
            <a:endParaRPr i="1"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1303800" y="1465425"/>
            <a:ext cx="6730800" cy="3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História do Deep Learning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/>
              <a:t>Introdução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/>
              <a:t>O </a:t>
            </a:r>
            <a:r>
              <a:rPr i="1" lang="pt-BR"/>
              <a:t>Perceptron</a:t>
            </a:r>
            <a:endParaRPr i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/>
              <a:t>O </a:t>
            </a:r>
            <a:r>
              <a:rPr i="1" lang="pt-BR"/>
              <a:t>Multilayer Perceptron</a:t>
            </a:r>
            <a:endParaRPr i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/>
              <a:t>Porquê “Profundo”?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/>
              <a:t>Porquê agora?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Tipos de Redes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/>
              <a:t>Totalmente Conectada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/>
              <a:t>Convolucional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/>
              <a:t>Recorrente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/>
              <a:t>Variações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redes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C0000"/>
                </a:solidFill>
              </a:rPr>
              <a:t>Variações</a:t>
            </a:r>
            <a:endParaRPr sz="22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1303800" y="1557850"/>
            <a:ext cx="6730800" cy="22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Embora as redes possam ser definidas a partir das camadas que as compõem, o cenário mais comum é uma solução composta por camadas mistas.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Por exemplo, uma rede de análise de vídeos pode ter camadas recorrentes e convolucionais trabalhando junto.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Redes responsáveis por classificação de textos possuem camadas recorrentes, </a:t>
            </a:r>
            <a:r>
              <a:rPr lang="pt-BR"/>
              <a:t>convolucionais</a:t>
            </a:r>
            <a:r>
              <a:rPr lang="pt-BR"/>
              <a:t> e totalmente conectadas.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3459725"/>
            <a:ext cx="2866002" cy="15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 txBox="1"/>
          <p:nvPr/>
        </p:nvSpPr>
        <p:spPr>
          <a:xfrm>
            <a:off x="4311550" y="4295600"/>
            <a:ext cx="25431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Nunito"/>
                <a:ea typeface="Nunito"/>
                <a:cs typeface="Nunito"/>
                <a:sym typeface="Nunito"/>
              </a:rPr>
              <a:t>Fig 14. Rede Convolucional + Fully Connected para classificação de dígitos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redes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C0000"/>
                </a:solidFill>
              </a:rPr>
              <a:t>Variações</a:t>
            </a:r>
            <a:endParaRPr sz="22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1303800" y="1557850"/>
            <a:ext cx="6730800" cy="12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Além disso, as arquiteturas apresentadas aqui são somente as 3 principais, existe um universo de outros tipos de redes com propósitos mais específicos.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387450"/>
            <a:ext cx="3020507" cy="159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3"/>
          <p:cNvSpPr txBox="1"/>
          <p:nvPr/>
        </p:nvSpPr>
        <p:spPr>
          <a:xfrm>
            <a:off x="1395225" y="3982600"/>
            <a:ext cx="25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Nunito"/>
                <a:ea typeface="Nunito"/>
                <a:cs typeface="Nunito"/>
                <a:sym typeface="Nunito"/>
              </a:rPr>
              <a:t>Fig 15. Mapa de Kohonen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4782" y="2296125"/>
            <a:ext cx="3719511" cy="20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3"/>
          <p:cNvSpPr txBox="1"/>
          <p:nvPr/>
        </p:nvSpPr>
        <p:spPr>
          <a:xfrm>
            <a:off x="4614775" y="4352375"/>
            <a:ext cx="4386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Nunito"/>
                <a:ea typeface="Nunito"/>
                <a:cs typeface="Nunito"/>
                <a:sym typeface="Nunito"/>
              </a:rPr>
              <a:t>Fig 16. Generative Adversinal Networks (GANS)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idx="4294967295" type="title"/>
          </p:nvPr>
        </p:nvSpPr>
        <p:spPr>
          <a:xfrm>
            <a:off x="3866550" y="2299200"/>
            <a:ext cx="14109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 sz="22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 do Deep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C0000"/>
                </a:solidFill>
              </a:rPr>
              <a:t>Introdução</a:t>
            </a:r>
            <a:endParaRPr sz="2200">
              <a:solidFill>
                <a:srgbClr val="CC0000"/>
              </a:solidFill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1303800" y="1557850"/>
            <a:ext cx="67308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Aprendizado Profundo (</a:t>
            </a:r>
            <a:r>
              <a:rPr i="1" lang="pt-BR"/>
              <a:t>Deep Learning</a:t>
            </a:r>
            <a:r>
              <a:rPr lang="pt-BR"/>
              <a:t>) refere-se a subárea do Aprendizado de Máquina (Machine Learning) que utiliza de Redes Neurais Artificiais como mecanismo de aprendizado.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521750"/>
            <a:ext cx="2739800" cy="19199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1303800" y="4500523"/>
            <a:ext cx="35709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Nunito"/>
                <a:ea typeface="Nunito"/>
                <a:cs typeface="Nunito"/>
                <a:sym typeface="Nunito"/>
              </a:rPr>
              <a:t>Fig 1. Exemplo de Rede Neural Artificial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 do Deep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C0000"/>
                </a:solidFill>
              </a:rPr>
              <a:t>O </a:t>
            </a:r>
            <a:r>
              <a:rPr i="1" lang="pt-BR" sz="2200">
                <a:solidFill>
                  <a:srgbClr val="CC0000"/>
                </a:solidFill>
              </a:rPr>
              <a:t>Perceptron</a:t>
            </a:r>
            <a:endParaRPr i="1" sz="2200">
              <a:solidFill>
                <a:srgbClr val="CC0000"/>
              </a:solidFill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1303800" y="1557850"/>
            <a:ext cx="6730800" cy="12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</a:t>
            </a:r>
            <a:r>
              <a:rPr i="1" lang="pt-BR"/>
              <a:t>Perceptron </a:t>
            </a:r>
            <a:r>
              <a:rPr lang="pt-BR"/>
              <a:t>é um classificador linear binário, ou seja, uma função que decide se se uma certa entrada </a:t>
            </a:r>
            <a:r>
              <a:rPr b="1" lang="pt-BR"/>
              <a:t>x</a:t>
            </a:r>
            <a:r>
              <a:rPr lang="pt-BR"/>
              <a:t>, pertence à classe </a:t>
            </a:r>
            <a:r>
              <a:rPr b="1" lang="pt-BR"/>
              <a:t>y</a:t>
            </a:r>
            <a:r>
              <a:rPr lang="pt-BR"/>
              <a:t>=0 ou </a:t>
            </a:r>
            <a:r>
              <a:rPr b="1" lang="pt-BR"/>
              <a:t>y</a:t>
            </a:r>
            <a:r>
              <a:rPr lang="pt-BR"/>
              <a:t>=1.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Foi inventado em 1958 por Frank Rosenblatt, e contém fortes inspirações no neurônio humano.</a:t>
            </a:r>
            <a:endParaRPr/>
          </a:p>
        </p:txBody>
      </p:sp>
      <p:grpSp>
        <p:nvGrpSpPr>
          <p:cNvPr id="89" name="Google Shape;89;p16"/>
          <p:cNvGrpSpPr/>
          <p:nvPr/>
        </p:nvGrpSpPr>
        <p:grpSpPr>
          <a:xfrm>
            <a:off x="1236109" y="2782437"/>
            <a:ext cx="3515375" cy="1890964"/>
            <a:chOff x="1143100" y="2782437"/>
            <a:chExt cx="3515375" cy="1890964"/>
          </a:xfrm>
        </p:grpSpPr>
        <p:pic>
          <p:nvPicPr>
            <p:cNvPr id="90" name="Google Shape;90;p16"/>
            <p:cNvPicPr preferRelativeResize="0"/>
            <p:nvPr/>
          </p:nvPicPr>
          <p:blipFill rotWithShape="1">
            <a:blip r:embed="rId3">
              <a:alphaModFix/>
            </a:blip>
            <a:srcRect b="16908" l="6398" r="5836" t="17757"/>
            <a:stretch/>
          </p:blipFill>
          <p:spPr>
            <a:xfrm>
              <a:off x="1371025" y="3076575"/>
              <a:ext cx="3033999" cy="1596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16"/>
            <p:cNvSpPr txBox="1"/>
            <p:nvPr/>
          </p:nvSpPr>
          <p:spPr>
            <a:xfrm>
              <a:off x="1833387" y="2901224"/>
              <a:ext cx="93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latin typeface="Nunito"/>
                  <a:ea typeface="Nunito"/>
                  <a:cs typeface="Nunito"/>
                  <a:sym typeface="Nunito"/>
                </a:rPr>
                <a:t>Pesos</a:t>
              </a:r>
              <a:endParaRPr b="1" sz="12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" name="Google Shape;92;p16"/>
            <p:cNvSpPr txBox="1"/>
            <p:nvPr/>
          </p:nvSpPr>
          <p:spPr>
            <a:xfrm>
              <a:off x="2722557" y="3227375"/>
              <a:ext cx="588300" cy="36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latin typeface="Nunito"/>
                  <a:ea typeface="Nunito"/>
                  <a:cs typeface="Nunito"/>
                  <a:sym typeface="Nunito"/>
                </a:rPr>
                <a:t>Soma</a:t>
              </a:r>
              <a:endParaRPr b="1" sz="12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3331650" y="3312550"/>
              <a:ext cx="1021800" cy="36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3077225" y="4103050"/>
              <a:ext cx="933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latin typeface="Nunito"/>
                  <a:ea typeface="Nunito"/>
                  <a:cs typeface="Nunito"/>
                  <a:sym typeface="Nunito"/>
                </a:rPr>
                <a:t>Função de</a:t>
              </a:r>
              <a:endParaRPr b="1" sz="1200"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latin typeface="Nunito"/>
                  <a:ea typeface="Nunito"/>
                  <a:cs typeface="Nunito"/>
                  <a:sym typeface="Nunito"/>
                </a:rPr>
                <a:t>Ativação</a:t>
              </a:r>
              <a:endParaRPr b="1" sz="12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" name="Google Shape;95;p16"/>
            <p:cNvSpPr txBox="1"/>
            <p:nvPr/>
          </p:nvSpPr>
          <p:spPr>
            <a:xfrm>
              <a:off x="3725475" y="3312550"/>
              <a:ext cx="93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latin typeface="Nunito"/>
                  <a:ea typeface="Nunito"/>
                  <a:cs typeface="Nunito"/>
                  <a:sym typeface="Nunito"/>
                </a:rPr>
                <a:t>Saída</a:t>
              </a:r>
              <a:endParaRPr b="1" sz="12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6" name="Google Shape;96;p16"/>
            <p:cNvSpPr txBox="1"/>
            <p:nvPr/>
          </p:nvSpPr>
          <p:spPr>
            <a:xfrm>
              <a:off x="1143100" y="2782437"/>
              <a:ext cx="93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latin typeface="Nunito"/>
                  <a:ea typeface="Nunito"/>
                  <a:cs typeface="Nunito"/>
                  <a:sym typeface="Nunito"/>
                </a:rPr>
                <a:t>Entradas</a:t>
              </a:r>
              <a:endParaRPr b="1" sz="1200"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97" name="Google Shape;97;p16"/>
          <p:cNvSpPr txBox="1"/>
          <p:nvPr/>
        </p:nvSpPr>
        <p:spPr>
          <a:xfrm>
            <a:off x="1396809" y="4673400"/>
            <a:ext cx="24027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Nunito"/>
                <a:ea typeface="Nunito"/>
                <a:cs typeface="Nunito"/>
                <a:sym typeface="Nunito"/>
              </a:rPr>
              <a:t>Fig 2. Exemplo de Perceptron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5143600" y="2816025"/>
            <a:ext cx="3345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Ex. de Aplicação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Dado um conjunto </a:t>
            </a:r>
            <a:r>
              <a:rPr b="1" lang="pt-BR">
                <a:latin typeface="Nunito"/>
                <a:ea typeface="Nunito"/>
                <a:cs typeface="Nunito"/>
                <a:sym typeface="Nunito"/>
              </a:rPr>
              <a:t>x </a:t>
            </a:r>
            <a:r>
              <a:rPr lang="pt-BR">
                <a:latin typeface="Nunito"/>
                <a:ea typeface="Nunito"/>
                <a:cs typeface="Nunito"/>
                <a:sym typeface="Nunito"/>
              </a:rPr>
              <a:t>de condições climáticas, prever se vai chover (y = 1) ou não (y = 0).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 do Deep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C0000"/>
                </a:solidFill>
              </a:rPr>
              <a:t>O </a:t>
            </a:r>
            <a:r>
              <a:rPr i="1" lang="pt-BR" sz="2200">
                <a:solidFill>
                  <a:srgbClr val="CC0000"/>
                </a:solidFill>
              </a:rPr>
              <a:t>Perceptron</a:t>
            </a:r>
            <a:endParaRPr i="1" sz="2200">
              <a:solidFill>
                <a:srgbClr val="CC0000"/>
              </a:solidFill>
            </a:endParaRPr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1303800" y="1490625"/>
            <a:ext cx="6730800" cy="17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algoritmo funciona da seguinte forma: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Cada valor </a:t>
            </a:r>
            <a:r>
              <a:rPr b="1" lang="pt-BR"/>
              <a:t>x</a:t>
            </a:r>
            <a:r>
              <a:rPr lang="pt-BR"/>
              <a:t> é multiplicado por seu peso correspondente </a:t>
            </a:r>
            <a:r>
              <a:rPr b="1" lang="pt-BR"/>
              <a:t>w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O resultado das multiplicações é somado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Caso o resultado seja maior ou igual a 0, </a:t>
            </a:r>
            <a:r>
              <a:rPr b="1" lang="pt-BR"/>
              <a:t>y </a:t>
            </a:r>
            <a:r>
              <a:rPr lang="pt-BR"/>
              <a:t>será</a:t>
            </a:r>
            <a:r>
              <a:rPr lang="pt-BR"/>
              <a:t> 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Caso o resultado seja menor que 0, </a:t>
            </a:r>
            <a:r>
              <a:rPr b="1" lang="pt-BR"/>
              <a:t>y</a:t>
            </a:r>
            <a:r>
              <a:rPr lang="pt-BR"/>
              <a:t> será 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Os pesos </a:t>
            </a:r>
            <a:r>
              <a:rPr b="1" lang="pt-BR"/>
              <a:t>w </a:t>
            </a:r>
            <a:r>
              <a:rPr lang="pt-BR"/>
              <a:t>são ajustados caso o algoritmo </a:t>
            </a:r>
            <a:r>
              <a:rPr i="1" lang="pt-BR"/>
              <a:t>erre</a:t>
            </a:r>
            <a:r>
              <a:rPr lang="pt-BR"/>
              <a:t>.</a:t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345" y="3177475"/>
            <a:ext cx="4209738" cy="150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1478349" y="4686300"/>
            <a:ext cx="25728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Nunito"/>
                <a:ea typeface="Nunito"/>
                <a:cs typeface="Nunito"/>
                <a:sym typeface="Nunito"/>
              </a:rPr>
              <a:t>Fig 3. Treinamento do Perceptron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3134950" y="4085100"/>
            <a:ext cx="1319400" cy="58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 do Deep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C0000"/>
                </a:solidFill>
              </a:rPr>
              <a:t>O </a:t>
            </a:r>
            <a:r>
              <a:rPr i="1" lang="pt-BR" sz="2200">
                <a:solidFill>
                  <a:srgbClr val="CC0000"/>
                </a:solidFill>
              </a:rPr>
              <a:t>Multilayer P</a:t>
            </a:r>
            <a:r>
              <a:rPr i="1" lang="pt-BR" sz="2200">
                <a:solidFill>
                  <a:srgbClr val="CC0000"/>
                </a:solidFill>
              </a:rPr>
              <a:t>erceptron</a:t>
            </a:r>
            <a:endParaRPr i="1" sz="2200">
              <a:solidFill>
                <a:srgbClr val="CC0000"/>
              </a:solidFill>
            </a:endParaRPr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1303800" y="1490625"/>
            <a:ext cx="6730800" cy="17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 </a:t>
            </a:r>
            <a:r>
              <a:rPr i="1" lang="pt-BR"/>
              <a:t>Perceptron </a:t>
            </a:r>
            <a:r>
              <a:rPr lang="pt-BR"/>
              <a:t>é um algoritmo simples de classificação binária, que se mostrou ineficiente para aplicações complexas. A solução foi “empilhar” “perceptrons” em camadas para criar uma estrutura mais complexa, criando assim o </a:t>
            </a:r>
            <a:r>
              <a:rPr i="1" lang="pt-BR"/>
              <a:t>Multi Layer Perceptron </a:t>
            </a:r>
            <a:r>
              <a:rPr lang="pt-BR"/>
              <a:t>(MLP).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8399" r="0" t="0"/>
          <a:stretch/>
        </p:blipFill>
        <p:spPr>
          <a:xfrm>
            <a:off x="1446675" y="2704375"/>
            <a:ext cx="2780849" cy="19997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1446675" y="4653725"/>
            <a:ext cx="27810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Nunito"/>
                <a:ea typeface="Nunito"/>
                <a:cs typeface="Nunito"/>
                <a:sym typeface="Nunito"/>
              </a:rPr>
              <a:t>Fig 4. Ex. de </a:t>
            </a:r>
            <a:r>
              <a:rPr i="1" lang="pt-BR" sz="1200">
                <a:latin typeface="Nunito"/>
                <a:ea typeface="Nunito"/>
                <a:cs typeface="Nunito"/>
                <a:sym typeface="Nunito"/>
              </a:rPr>
              <a:t>Multi Layer Perceptron</a:t>
            </a:r>
            <a:endParaRPr i="1"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687800" y="2645550"/>
            <a:ext cx="3646500" cy="23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MLP foi capaz de solucionar muitos problemas do Aprendizado de Máquina, superando modelos tradicionais da área.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É nesse contexto que são formados os conceitos de Rede Neural Artificial e Aprendizado Profundo.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 do Deep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C0000"/>
                </a:solidFill>
              </a:rPr>
              <a:t>Porquê “Profundo”?</a:t>
            </a:r>
            <a:endParaRPr sz="2200">
              <a:solidFill>
                <a:srgbClr val="CC0000"/>
              </a:solidFill>
            </a:endParaRP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1303800" y="1443425"/>
            <a:ext cx="6730800" cy="14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 o avanço da computação e dos métodos de treinamento, passou-se a utilizar cada vez mais “perceptrons” empilhados, na tentativa de fazer redes capazes de aprender padrões muito complexos.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A profundidade de uma rede diz respeito a quantas camadas existem entre a entrada e a saída.</a:t>
            </a:r>
            <a:br>
              <a:rPr lang="pt-BR"/>
            </a:b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2" y="3040525"/>
            <a:ext cx="2543055" cy="186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3719428" y="4458875"/>
            <a:ext cx="2543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Nunito"/>
                <a:ea typeface="Nunito"/>
                <a:cs typeface="Nunito"/>
                <a:sym typeface="Nunito"/>
              </a:rPr>
              <a:t>Fig 5. Camadas escondidas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 do Deep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C0000"/>
                </a:solidFill>
              </a:rPr>
              <a:t>Porquê agora?</a:t>
            </a:r>
            <a:endParaRPr sz="2200">
              <a:solidFill>
                <a:srgbClr val="CC0000"/>
              </a:solidFill>
            </a:endParaRPr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1303800" y="1443178"/>
            <a:ext cx="6730800" cy="12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Os principais algoritmos de Deep Learning foram desenvolvidos por volta dos anos 80 e 90, porque somente agora foram capazes de ser aplicados?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1303800" y="1525413"/>
            <a:ext cx="6730800" cy="12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Os principais algoritmos de Deep Learning foram desenvolvidos por volta dos anos 80 e 90, porque somente agora foram capazes de ser aplicados?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1303800" y="2183835"/>
            <a:ext cx="70305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pt-BR"/>
              <a:t>Hardware </a:t>
            </a:r>
            <a:r>
              <a:rPr lang="pt-BR"/>
              <a:t>- Redes Neurais Artificiais envolvem milhares, às vezes, milhões, de cálculos, tornando-as inviáveis para os computadores antigos. Com o desenvolvimento de novas CPUs e, especialmente, com a chegada das GPUs, foi possível alcançar o poder computacional necessário .</a:t>
            </a:r>
            <a:endParaRPr/>
          </a:p>
        </p:txBody>
      </p:sp>
      <p:sp>
        <p:nvSpPr>
          <p:cNvPr id="137" name="Google Shape;13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 do Deep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C0000"/>
                </a:solidFill>
              </a:rPr>
              <a:t>Porquê agora?</a:t>
            </a:r>
            <a:endParaRPr sz="22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