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3fbbd14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3fbbd14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b3fbbd14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b3fbbd14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b3fbbd14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b3fbbd14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b3fbbd14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b3fbbd14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b3fbbd14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b3fbbd14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b3fbbd14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b3fbbd14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3fbbd14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b3fbbd14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b3fbbd14a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b3fbbd14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b3fbbd14a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b3fbbd14a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b3fbbd14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b3fbbd14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b3fbbd1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b3fbbd1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b3fbbd1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b3fbbd1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3fbbd14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3fbbd1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3fbbd14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3fbbd14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3fbbd14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3fbbd14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3fbbd14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3fbbd14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3fbbd14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3fbbd14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3fbbd14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3fbbd14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63100"/>
            <a:ext cx="8520600" cy="12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58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Elaboration of a Recommendation on the ethics of artificial intelligence</a:t>
            </a:r>
            <a:endParaRPr b="1" sz="358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488" y="0"/>
            <a:ext cx="1951025" cy="15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1700" y="4743300"/>
            <a:ext cx="32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João Pedro da S. Lima (UFRN)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316325"/>
            <a:ext cx="85206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Values and Principles: Values</a:t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311712" y="1513475"/>
            <a:ext cx="1808100" cy="142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Respeito, proteção e promoção dos direitos humanos, liberdades fundamentais e dignidade humana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311702" y="914900"/>
            <a:ext cx="8520600" cy="443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Valores que devem ser respeitados pelo Estados Membros, alinhados aos SDGs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311688" y="3096350"/>
            <a:ext cx="1808100" cy="142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Prosperidade do ambiente e dos ecossistemas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340962" y="1513475"/>
            <a:ext cx="1808100" cy="142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Garantia da diversidade e inclusão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2340962" y="3096350"/>
            <a:ext cx="1808100" cy="142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Sociedades interconectadas, justas e em paz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375" y="2844078"/>
            <a:ext cx="3134825" cy="17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775" y="1436638"/>
            <a:ext cx="1428001" cy="142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316325"/>
            <a:ext cx="85206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Values and Principles: Principles</a:t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311700" y="1062800"/>
            <a:ext cx="2662800" cy="81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Proportionality and Do No Harm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3159088" y="1062800"/>
            <a:ext cx="2662800" cy="81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Safety and Security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6006475" y="1062800"/>
            <a:ext cx="2662800" cy="81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Fairness and non-discrimination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311700" y="1971100"/>
            <a:ext cx="2662800" cy="2975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Utilizar IA para alcançar metas legítimas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Evitar danos decorrentes do seu uso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Utilizar métodos embasados em ciência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‘</a:t>
            </a:r>
            <a:r>
              <a:rPr b="1" i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não devem ser usados para pontuação social e vigilância de massa</a:t>
            </a: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'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3159100" y="1971100"/>
            <a:ext cx="2662800" cy="2975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Vigilância por danos colaterais do uso da IA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Atenção a possíveis vulnerabilidades criadas pelo seu uso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6006500" y="1971100"/>
            <a:ext cx="2662800" cy="2975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Adaptação da IA para a realidade social, cultural, legal do local em que ela se aplica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Evitar enviesamento nos algoritmos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Garantir a igualdade de tratamento de todos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316325"/>
            <a:ext cx="85206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Values and Principles: Principles</a:t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311700" y="1062800"/>
            <a:ext cx="2662800" cy="81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Sustainability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3159088" y="1062800"/>
            <a:ext cx="2662800" cy="81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Right to Privacy and Data Protection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6006475" y="1062800"/>
            <a:ext cx="2662800" cy="81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Human oversight and determination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311700" y="1971100"/>
            <a:ext cx="2662800" cy="2975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AI tem potencial destrutivo e construtivo sobre a sustentabilidade do planeta, dependendo do seu uso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desenvolvimento deve ser feito com total consciência dos impactos sobre a sustentabilidade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3159100" y="1971100"/>
            <a:ext cx="2662800" cy="2975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AI não pode violar os direitos à privacidade humana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Mecanismos de governança devem ser utilizados para a proteção dos dados, englobando aspectos tecnológicos e jurídicos.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6006500" y="1971100"/>
            <a:ext cx="2662800" cy="2975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Sempre deve ser possível atribuir responsabilidade ética e legal a alguma entidade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AI não substituir humanos em decisões finais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‘Como regra, casos de vida ou morte não devem ser delegados a AIs’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311700" y="316325"/>
            <a:ext cx="85206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Values and Principles: Principles</a:t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311700" y="1062800"/>
            <a:ext cx="2662800" cy="81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Transparency and explainability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3159088" y="1062800"/>
            <a:ext cx="2662800" cy="81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Responsibility</a:t>
            </a: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Accountability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6006475" y="1062800"/>
            <a:ext cx="2662800" cy="81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Awareness and literacy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311700" y="1971100"/>
            <a:ext cx="2662800" cy="2975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Falta de transparência pode </a:t>
            </a: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infringir</a:t>
            </a: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 direito a tratamento/julgamento  justo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transparência deve ser coerente com o contexto,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mantendo equilíbrio com a </a:t>
            </a:r>
            <a:r>
              <a:rPr b="1" i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segurança e privacidade</a:t>
            </a:r>
            <a:endParaRPr b="1" i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Explicabilidade refere-se ao completo entendimento de todas as etapas de um algoritmo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3159100" y="1971100"/>
            <a:ext cx="2662800" cy="2975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Ações de um modelo de IA devem poder ser responsabilizadas por um ator final humano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Devem se manter mecanismos de Auditoria e Rastreabilidade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6006500" y="1971100"/>
            <a:ext cx="2662800" cy="2975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Incentivo ao conhecimento público de sistemas de IA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Conhecimento sobre ética, sistemas de IA, liberdades e direitos fundamentais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11700" y="316325"/>
            <a:ext cx="85206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Values and Principles: Principles</a:t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311700" y="1062800"/>
            <a:ext cx="2662800" cy="81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Multi-stakeholder and adaptive governance and collaboration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311700" y="1971100"/>
            <a:ext cx="2662800" cy="2975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Proteção e regulamentação dos dados a nível nacional e internacional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Participação de diversos setores da sociedade (stakeholders) no uso da IA</a:t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31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AREAS OF POLICY ACTION</a:t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3">
            <a:alphaModFix/>
          </a:blip>
          <a:srcRect b="6965" l="0" r="0" t="2339"/>
          <a:stretch/>
        </p:blipFill>
        <p:spPr>
          <a:xfrm>
            <a:off x="185275" y="1051700"/>
            <a:ext cx="2788625" cy="358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880000" dist="19050">
              <a:srgbClr val="000000">
                <a:alpha val="50000"/>
              </a:srgbClr>
            </a:outerShdw>
          </a:effectLst>
        </p:spPr>
      </p:pic>
      <p:sp>
        <p:nvSpPr>
          <p:cNvPr id="235" name="Google Shape;235;p27"/>
          <p:cNvSpPr/>
          <p:nvPr/>
        </p:nvSpPr>
        <p:spPr>
          <a:xfrm>
            <a:off x="3632249" y="1536488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SCOPE OF APPLICATION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632249" y="2078772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AIMS AND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3632249" y="2621035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VALUES AND PRINCIPLES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3632249" y="3163310"/>
            <a:ext cx="1879500" cy="44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AREAS OF POLICY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3632249" y="3705585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MONITORING AND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0" name="Google Shape;240;p27"/>
          <p:cNvCxnSpPr>
            <a:stCxn id="234" idx="3"/>
            <a:endCxn id="235" idx="1"/>
          </p:cNvCxnSpPr>
          <p:nvPr/>
        </p:nvCxnSpPr>
        <p:spPr>
          <a:xfrm flipH="1" rot="10800000">
            <a:off x="2973900" y="1758388"/>
            <a:ext cx="658200" cy="1084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7"/>
          <p:cNvCxnSpPr>
            <a:stCxn id="234" idx="3"/>
            <a:endCxn id="236" idx="1"/>
          </p:cNvCxnSpPr>
          <p:nvPr/>
        </p:nvCxnSpPr>
        <p:spPr>
          <a:xfrm flipH="1" rot="10800000">
            <a:off x="2973900" y="2300488"/>
            <a:ext cx="658200" cy="54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7"/>
          <p:cNvCxnSpPr>
            <a:stCxn id="234" idx="3"/>
            <a:endCxn id="237" idx="1"/>
          </p:cNvCxnSpPr>
          <p:nvPr/>
        </p:nvCxnSpPr>
        <p:spPr>
          <a:xfrm>
            <a:off x="2973900" y="2842888"/>
            <a:ext cx="6582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7"/>
          <p:cNvCxnSpPr>
            <a:stCxn id="234" idx="3"/>
            <a:endCxn id="238" idx="1"/>
          </p:cNvCxnSpPr>
          <p:nvPr/>
        </p:nvCxnSpPr>
        <p:spPr>
          <a:xfrm>
            <a:off x="2973900" y="2842888"/>
            <a:ext cx="658200" cy="54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7"/>
          <p:cNvCxnSpPr>
            <a:stCxn id="234" idx="3"/>
            <a:endCxn id="239" idx="1"/>
          </p:cNvCxnSpPr>
          <p:nvPr/>
        </p:nvCxnSpPr>
        <p:spPr>
          <a:xfrm>
            <a:off x="2973900" y="2842888"/>
            <a:ext cx="658200" cy="1084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7"/>
          <p:cNvSpPr txBox="1"/>
          <p:nvPr/>
        </p:nvSpPr>
        <p:spPr>
          <a:xfrm>
            <a:off x="3582375" y="985975"/>
            <a:ext cx="19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Main sections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5723750" y="1536550"/>
            <a:ext cx="3265200" cy="261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Áreas da sociedade que efetivamente implementam os valores e princípios anteriormente dispostos no documento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Contém diretrizes e orientações sobre como cada um dos atores os efetiva.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8"/>
          <p:cNvGrpSpPr/>
          <p:nvPr/>
        </p:nvGrpSpPr>
        <p:grpSpPr>
          <a:xfrm>
            <a:off x="1946925" y="181563"/>
            <a:ext cx="1329600" cy="1329600"/>
            <a:chOff x="2047700" y="889025"/>
            <a:chExt cx="1329600" cy="1329600"/>
          </a:xfrm>
        </p:grpSpPr>
        <p:sp>
          <p:nvSpPr>
            <p:cNvPr id="252" name="Google Shape;252;p28"/>
            <p:cNvSpPr/>
            <p:nvPr/>
          </p:nvSpPr>
          <p:spPr>
            <a:xfrm>
              <a:off x="2047700" y="889025"/>
              <a:ext cx="1329600" cy="13296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3" name="Google Shape;253;p28"/>
            <p:cNvSpPr txBox="1"/>
            <p:nvPr/>
          </p:nvSpPr>
          <p:spPr>
            <a:xfrm>
              <a:off x="2047700" y="1138175"/>
              <a:ext cx="1329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Ethical Impact Assessment 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4" name="Google Shape;254;p28"/>
          <p:cNvGrpSpPr/>
          <p:nvPr/>
        </p:nvGrpSpPr>
        <p:grpSpPr>
          <a:xfrm>
            <a:off x="267976" y="2153315"/>
            <a:ext cx="1450860" cy="1450860"/>
            <a:chOff x="2047700" y="889025"/>
            <a:chExt cx="1329600" cy="1329600"/>
          </a:xfrm>
        </p:grpSpPr>
        <p:sp>
          <p:nvSpPr>
            <p:cNvPr id="255" name="Google Shape;255;p28"/>
            <p:cNvSpPr/>
            <p:nvPr/>
          </p:nvSpPr>
          <p:spPr>
            <a:xfrm>
              <a:off x="2047700" y="889025"/>
              <a:ext cx="1329600" cy="13296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" name="Google Shape;256;p28"/>
            <p:cNvSpPr txBox="1"/>
            <p:nvPr/>
          </p:nvSpPr>
          <p:spPr>
            <a:xfrm>
              <a:off x="2047700" y="1138175"/>
              <a:ext cx="1329600" cy="7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Ethical 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Governance, 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Stewardship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7" name="Google Shape;257;p28"/>
          <p:cNvGrpSpPr/>
          <p:nvPr/>
        </p:nvGrpSpPr>
        <p:grpSpPr>
          <a:xfrm>
            <a:off x="3276525" y="3651350"/>
            <a:ext cx="1329600" cy="1329600"/>
            <a:chOff x="2047700" y="889025"/>
            <a:chExt cx="1329600" cy="1329600"/>
          </a:xfrm>
        </p:grpSpPr>
        <p:sp>
          <p:nvSpPr>
            <p:cNvPr id="258" name="Google Shape;258;p28"/>
            <p:cNvSpPr/>
            <p:nvPr/>
          </p:nvSpPr>
          <p:spPr>
            <a:xfrm>
              <a:off x="2047700" y="889025"/>
              <a:ext cx="1329600" cy="13296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9" name="Google Shape;259;p28"/>
            <p:cNvSpPr txBox="1"/>
            <p:nvPr/>
          </p:nvSpPr>
          <p:spPr>
            <a:xfrm>
              <a:off x="2047700" y="1246025"/>
              <a:ext cx="1329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Policy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0" name="Google Shape;260;p28"/>
          <p:cNvGrpSpPr/>
          <p:nvPr/>
        </p:nvGrpSpPr>
        <p:grpSpPr>
          <a:xfrm>
            <a:off x="7188517" y="1984901"/>
            <a:ext cx="1643784" cy="1651895"/>
            <a:chOff x="2047700" y="889025"/>
            <a:chExt cx="1329600" cy="1329600"/>
          </a:xfrm>
        </p:grpSpPr>
        <p:sp>
          <p:nvSpPr>
            <p:cNvPr id="261" name="Google Shape;261;p28"/>
            <p:cNvSpPr/>
            <p:nvPr/>
          </p:nvSpPr>
          <p:spPr>
            <a:xfrm>
              <a:off x="2047700" y="889025"/>
              <a:ext cx="1329600" cy="13296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" name="Google Shape;262;p28"/>
            <p:cNvSpPr txBox="1"/>
            <p:nvPr/>
          </p:nvSpPr>
          <p:spPr>
            <a:xfrm>
              <a:off x="2047700" y="1132626"/>
              <a:ext cx="1329600" cy="8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Development 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and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Internacional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Cooperation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3" name="Google Shape;263;p28"/>
          <p:cNvGrpSpPr/>
          <p:nvPr/>
        </p:nvGrpSpPr>
        <p:grpSpPr>
          <a:xfrm>
            <a:off x="4824999" y="120931"/>
            <a:ext cx="1512542" cy="1450860"/>
            <a:chOff x="2019500" y="889025"/>
            <a:chExt cx="1386000" cy="1329600"/>
          </a:xfrm>
        </p:grpSpPr>
        <p:sp>
          <p:nvSpPr>
            <p:cNvPr id="264" name="Google Shape;264;p28"/>
            <p:cNvSpPr/>
            <p:nvPr/>
          </p:nvSpPr>
          <p:spPr>
            <a:xfrm>
              <a:off x="2047700" y="889025"/>
              <a:ext cx="1329600" cy="13296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5" name="Google Shape;265;p28"/>
            <p:cNvSpPr txBox="1"/>
            <p:nvPr/>
          </p:nvSpPr>
          <p:spPr>
            <a:xfrm>
              <a:off x="2019500" y="1172976"/>
              <a:ext cx="1386000" cy="9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Environment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and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Ecosystems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6" name="Google Shape;266;p28"/>
          <p:cNvGrpSpPr/>
          <p:nvPr/>
        </p:nvGrpSpPr>
        <p:grpSpPr>
          <a:xfrm>
            <a:off x="5149325" y="3551925"/>
            <a:ext cx="1329600" cy="1329600"/>
            <a:chOff x="2047700" y="889025"/>
            <a:chExt cx="1329600" cy="1329600"/>
          </a:xfrm>
        </p:grpSpPr>
        <p:sp>
          <p:nvSpPr>
            <p:cNvPr id="267" name="Google Shape;267;p28"/>
            <p:cNvSpPr/>
            <p:nvPr/>
          </p:nvSpPr>
          <p:spPr>
            <a:xfrm>
              <a:off x="2047700" y="889025"/>
              <a:ext cx="1329600" cy="13296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8" name="Google Shape;268;p28"/>
            <p:cNvSpPr txBox="1"/>
            <p:nvPr/>
          </p:nvSpPr>
          <p:spPr>
            <a:xfrm>
              <a:off x="2047700" y="1353725"/>
              <a:ext cx="132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Gender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9" name="Google Shape;269;p28"/>
          <p:cNvGrpSpPr/>
          <p:nvPr/>
        </p:nvGrpSpPr>
        <p:grpSpPr>
          <a:xfrm>
            <a:off x="6666350" y="3651350"/>
            <a:ext cx="1329600" cy="1329600"/>
            <a:chOff x="2047700" y="889025"/>
            <a:chExt cx="1329600" cy="1329600"/>
          </a:xfrm>
        </p:grpSpPr>
        <p:sp>
          <p:nvSpPr>
            <p:cNvPr id="270" name="Google Shape;270;p28"/>
            <p:cNvSpPr/>
            <p:nvPr/>
          </p:nvSpPr>
          <p:spPr>
            <a:xfrm>
              <a:off x="2047700" y="889025"/>
              <a:ext cx="1329600" cy="13296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71" name="Google Shape;271;p28"/>
            <p:cNvSpPr txBox="1"/>
            <p:nvPr/>
          </p:nvSpPr>
          <p:spPr>
            <a:xfrm>
              <a:off x="2047700" y="1353725"/>
              <a:ext cx="132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Culture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2" name="Google Shape;272;p28"/>
          <p:cNvGrpSpPr/>
          <p:nvPr/>
        </p:nvGrpSpPr>
        <p:grpSpPr>
          <a:xfrm>
            <a:off x="465149" y="542606"/>
            <a:ext cx="1512542" cy="1450860"/>
            <a:chOff x="2019500" y="889025"/>
            <a:chExt cx="1386000" cy="1329600"/>
          </a:xfrm>
        </p:grpSpPr>
        <p:sp>
          <p:nvSpPr>
            <p:cNvPr id="273" name="Google Shape;273;p28"/>
            <p:cNvSpPr/>
            <p:nvPr/>
          </p:nvSpPr>
          <p:spPr>
            <a:xfrm>
              <a:off x="2047700" y="889025"/>
              <a:ext cx="1329600" cy="13296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74" name="Google Shape;274;p28"/>
            <p:cNvSpPr txBox="1"/>
            <p:nvPr/>
          </p:nvSpPr>
          <p:spPr>
            <a:xfrm>
              <a:off x="2019500" y="1172976"/>
              <a:ext cx="1386000" cy="7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Education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and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Research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5" name="Google Shape;275;p28"/>
          <p:cNvGrpSpPr/>
          <p:nvPr/>
        </p:nvGrpSpPr>
        <p:grpSpPr>
          <a:xfrm>
            <a:off x="6509312" y="242200"/>
            <a:ext cx="1643675" cy="1643675"/>
            <a:chOff x="2047699" y="765878"/>
            <a:chExt cx="1506300" cy="1506300"/>
          </a:xfrm>
        </p:grpSpPr>
        <p:sp>
          <p:nvSpPr>
            <p:cNvPr id="276" name="Google Shape;276;p28"/>
            <p:cNvSpPr/>
            <p:nvPr/>
          </p:nvSpPr>
          <p:spPr>
            <a:xfrm>
              <a:off x="2047699" y="765878"/>
              <a:ext cx="1506300" cy="15063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77" name="Google Shape;277;p28"/>
            <p:cNvSpPr txBox="1"/>
            <p:nvPr/>
          </p:nvSpPr>
          <p:spPr>
            <a:xfrm>
              <a:off x="2047699" y="1138175"/>
              <a:ext cx="1506300" cy="7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Communication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and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Information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8" name="Google Shape;278;p28"/>
          <p:cNvGrpSpPr/>
          <p:nvPr/>
        </p:nvGrpSpPr>
        <p:grpSpPr>
          <a:xfrm>
            <a:off x="1378899" y="3491294"/>
            <a:ext cx="1512542" cy="1450860"/>
            <a:chOff x="2019500" y="889025"/>
            <a:chExt cx="1386000" cy="1329600"/>
          </a:xfrm>
        </p:grpSpPr>
        <p:sp>
          <p:nvSpPr>
            <p:cNvPr id="279" name="Google Shape;279;p28"/>
            <p:cNvSpPr/>
            <p:nvPr/>
          </p:nvSpPr>
          <p:spPr>
            <a:xfrm>
              <a:off x="2047700" y="889025"/>
              <a:ext cx="1329600" cy="13296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0" name="Google Shape;280;p28"/>
            <p:cNvSpPr txBox="1"/>
            <p:nvPr/>
          </p:nvSpPr>
          <p:spPr>
            <a:xfrm>
              <a:off x="2019500" y="1172976"/>
              <a:ext cx="1386000" cy="7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Economy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and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Labour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1" name="Google Shape;281;p28"/>
          <p:cNvGrpSpPr/>
          <p:nvPr/>
        </p:nvGrpSpPr>
        <p:grpSpPr>
          <a:xfrm>
            <a:off x="3312449" y="120931"/>
            <a:ext cx="1512542" cy="1450860"/>
            <a:chOff x="2019500" y="889025"/>
            <a:chExt cx="1386000" cy="1329600"/>
          </a:xfrm>
        </p:grpSpPr>
        <p:sp>
          <p:nvSpPr>
            <p:cNvPr id="282" name="Google Shape;282;p28"/>
            <p:cNvSpPr/>
            <p:nvPr/>
          </p:nvSpPr>
          <p:spPr>
            <a:xfrm>
              <a:off x="2047700" y="889025"/>
              <a:ext cx="1329600" cy="13296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3" name="Google Shape;283;p28"/>
            <p:cNvSpPr txBox="1"/>
            <p:nvPr/>
          </p:nvSpPr>
          <p:spPr>
            <a:xfrm>
              <a:off x="2019500" y="1172976"/>
              <a:ext cx="1386000" cy="7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Health and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Social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Well-Being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284" name="Google Shape;284;p28"/>
          <p:cNvCxnSpPr>
            <a:endCxn id="285" idx="2"/>
          </p:cNvCxnSpPr>
          <p:nvPr/>
        </p:nvCxnSpPr>
        <p:spPr>
          <a:xfrm>
            <a:off x="1734475" y="1780875"/>
            <a:ext cx="2054400" cy="830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8"/>
          <p:cNvCxnSpPr>
            <a:stCxn id="252" idx="5"/>
            <a:endCxn id="285" idx="1"/>
          </p:cNvCxnSpPr>
          <p:nvPr/>
        </p:nvCxnSpPr>
        <p:spPr>
          <a:xfrm flipH="1" rot="-5400000">
            <a:off x="3120210" y="1278047"/>
            <a:ext cx="825000" cy="9018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8"/>
          <p:cNvCxnSpPr>
            <a:stCxn id="282" idx="4"/>
            <a:endCxn id="285" idx="0"/>
          </p:cNvCxnSpPr>
          <p:nvPr/>
        </p:nvCxnSpPr>
        <p:spPr>
          <a:xfrm flipH="1" rot="-5400000">
            <a:off x="4073670" y="1566841"/>
            <a:ext cx="375000" cy="3849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8"/>
          <p:cNvCxnSpPr>
            <a:endCxn id="285" idx="7"/>
          </p:cNvCxnSpPr>
          <p:nvPr/>
        </p:nvCxnSpPr>
        <p:spPr>
          <a:xfrm flipH="1">
            <a:off x="4923760" y="1571790"/>
            <a:ext cx="657600" cy="569700"/>
          </a:xfrm>
          <a:prstGeom prst="curved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8"/>
          <p:cNvCxnSpPr>
            <a:stCxn id="276" idx="3"/>
            <a:endCxn id="285" idx="6"/>
          </p:cNvCxnSpPr>
          <p:nvPr/>
        </p:nvCxnSpPr>
        <p:spPr>
          <a:xfrm rot="5400000">
            <a:off x="5451173" y="1312614"/>
            <a:ext cx="966300" cy="1631400"/>
          </a:xfrm>
          <a:prstGeom prst="curved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8"/>
          <p:cNvCxnSpPr>
            <a:stCxn id="262" idx="1"/>
            <a:endCxn id="285" idx="6"/>
          </p:cNvCxnSpPr>
          <p:nvPr/>
        </p:nvCxnSpPr>
        <p:spPr>
          <a:xfrm rot="10800000">
            <a:off x="5118517" y="2611649"/>
            <a:ext cx="2070000" cy="1992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8"/>
          <p:cNvCxnSpPr>
            <a:stCxn id="270" idx="1"/>
            <a:endCxn id="285" idx="5"/>
          </p:cNvCxnSpPr>
          <p:nvPr/>
        </p:nvCxnSpPr>
        <p:spPr>
          <a:xfrm flipH="1" rot="5400000">
            <a:off x="5510165" y="2495165"/>
            <a:ext cx="764400" cy="193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>
            <a:stCxn id="267" idx="1"/>
            <a:endCxn id="285" idx="5"/>
          </p:cNvCxnSpPr>
          <p:nvPr/>
        </p:nvCxnSpPr>
        <p:spPr>
          <a:xfrm flipH="1" rot="5400000">
            <a:off x="4801340" y="3203940"/>
            <a:ext cx="665100" cy="420300"/>
          </a:xfrm>
          <a:prstGeom prst="curvedConnector3">
            <a:avLst>
              <a:gd fmla="val 49991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8"/>
          <p:cNvCxnSpPr>
            <a:stCxn id="256" idx="3"/>
            <a:endCxn id="285" idx="2"/>
          </p:cNvCxnSpPr>
          <p:nvPr/>
        </p:nvCxnSpPr>
        <p:spPr>
          <a:xfrm flipH="1" rot="10800000">
            <a:off x="1718836" y="2611571"/>
            <a:ext cx="2070000" cy="2292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8"/>
          <p:cNvCxnSpPr>
            <a:stCxn id="279" idx="7"/>
            <a:endCxn id="285" idx="3"/>
          </p:cNvCxnSpPr>
          <p:nvPr/>
        </p:nvCxnSpPr>
        <p:spPr>
          <a:xfrm rot="-5400000">
            <a:off x="3004723" y="2725017"/>
            <a:ext cx="622200" cy="1335300"/>
          </a:xfrm>
          <a:prstGeom prst="curvedConnector3">
            <a:avLst>
              <a:gd fmla="val 5142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8"/>
          <p:cNvCxnSpPr>
            <a:stCxn id="258" idx="0"/>
            <a:endCxn id="285" idx="4"/>
          </p:cNvCxnSpPr>
          <p:nvPr/>
        </p:nvCxnSpPr>
        <p:spPr>
          <a:xfrm rot="-5400000">
            <a:off x="4010025" y="3207650"/>
            <a:ext cx="375000" cy="5124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8"/>
          <p:cNvSpPr/>
          <p:nvPr/>
        </p:nvSpPr>
        <p:spPr>
          <a:xfrm>
            <a:off x="3788875" y="1946775"/>
            <a:ext cx="1329600" cy="132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Areas of Policy Action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311700" y="31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MONITORING AND EVALUATION</a:t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1" name="Google Shape;301;p29"/>
          <p:cNvPicPr preferRelativeResize="0"/>
          <p:nvPr/>
        </p:nvPicPr>
        <p:blipFill rotWithShape="1">
          <a:blip r:embed="rId3">
            <a:alphaModFix/>
          </a:blip>
          <a:srcRect b="6965" l="0" r="0" t="2339"/>
          <a:stretch/>
        </p:blipFill>
        <p:spPr>
          <a:xfrm>
            <a:off x="185275" y="1051700"/>
            <a:ext cx="2788625" cy="358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880000" dist="19050">
              <a:srgbClr val="000000">
                <a:alpha val="50000"/>
              </a:srgbClr>
            </a:outerShdw>
          </a:effectLst>
        </p:spPr>
      </p:pic>
      <p:sp>
        <p:nvSpPr>
          <p:cNvPr id="302" name="Google Shape;302;p29"/>
          <p:cNvSpPr/>
          <p:nvPr/>
        </p:nvSpPr>
        <p:spPr>
          <a:xfrm>
            <a:off x="3632249" y="1536488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SCOPE OF APPLICATION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3632249" y="2078772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AIMS AND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3632249" y="2621035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VALUES AND PRINCIPLES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3632249" y="3163310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AREAS OF POLICY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3632249" y="3705585"/>
            <a:ext cx="1879500" cy="44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MONITORING AND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7" name="Google Shape;307;p29"/>
          <p:cNvCxnSpPr>
            <a:stCxn id="301" idx="3"/>
            <a:endCxn id="302" idx="1"/>
          </p:cNvCxnSpPr>
          <p:nvPr/>
        </p:nvCxnSpPr>
        <p:spPr>
          <a:xfrm flipH="1" rot="10800000">
            <a:off x="2973900" y="1758388"/>
            <a:ext cx="658200" cy="1084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9"/>
          <p:cNvCxnSpPr>
            <a:stCxn id="301" idx="3"/>
            <a:endCxn id="303" idx="1"/>
          </p:cNvCxnSpPr>
          <p:nvPr/>
        </p:nvCxnSpPr>
        <p:spPr>
          <a:xfrm flipH="1" rot="10800000">
            <a:off x="2973900" y="2300488"/>
            <a:ext cx="658200" cy="54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9"/>
          <p:cNvCxnSpPr>
            <a:stCxn id="301" idx="3"/>
            <a:endCxn id="304" idx="1"/>
          </p:cNvCxnSpPr>
          <p:nvPr/>
        </p:nvCxnSpPr>
        <p:spPr>
          <a:xfrm>
            <a:off x="2973900" y="2842888"/>
            <a:ext cx="6582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9"/>
          <p:cNvCxnSpPr>
            <a:stCxn id="301" idx="3"/>
            <a:endCxn id="305" idx="1"/>
          </p:cNvCxnSpPr>
          <p:nvPr/>
        </p:nvCxnSpPr>
        <p:spPr>
          <a:xfrm>
            <a:off x="2973900" y="2842888"/>
            <a:ext cx="658200" cy="54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9"/>
          <p:cNvCxnSpPr>
            <a:stCxn id="301" idx="3"/>
            <a:endCxn id="306" idx="1"/>
          </p:cNvCxnSpPr>
          <p:nvPr/>
        </p:nvCxnSpPr>
        <p:spPr>
          <a:xfrm>
            <a:off x="2973900" y="2842888"/>
            <a:ext cx="658200" cy="1084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9"/>
          <p:cNvSpPr txBox="1"/>
          <p:nvPr/>
        </p:nvSpPr>
        <p:spPr>
          <a:xfrm>
            <a:off x="3582375" y="985975"/>
            <a:ext cx="19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Main sections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5723750" y="1536550"/>
            <a:ext cx="3265200" cy="261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 Estados Membros devem monitorar e avaliar os principais mecanismos relacionados à ética de AI.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participação de diversos </a:t>
            </a:r>
            <a:r>
              <a:rPr b="1" i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Stakeholders</a:t>
            </a: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garantido diversidade social, cultural e de gênero.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311700" y="31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MONITORING AND EVALUATION</a:t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5108500" y="1381575"/>
            <a:ext cx="3583200" cy="646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Recomendações a 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Estados Membros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311700" y="1381575"/>
            <a:ext cx="3583200" cy="646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Compromissos da UNESCO para auxílio dos Estados Membros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311700" y="2176925"/>
            <a:ext cx="3583200" cy="646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Metodologia para EIA 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(Ethical Impact Assessment)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311700" y="3008225"/>
            <a:ext cx="3583200" cy="646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Metodologia para identificar o estado atual de um Estado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311700" y="3839525"/>
            <a:ext cx="3583200" cy="831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Coletar e disseminar pesquisas, relatórios, inovações e etc. sobre a Ética em AI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5108500" y="2176925"/>
            <a:ext cx="3583200" cy="646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Avaliação contínua, sistemática e proporcional ao risco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5108500" y="2972275"/>
            <a:ext cx="3583200" cy="646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Participação da sociedade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5108500" y="3842150"/>
            <a:ext cx="3583200" cy="831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Desenvolvimento de mecanismos como comissões éticas, observatórios éticos e guias para os agentes da IA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3879300" y="2336250"/>
            <a:ext cx="13854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FIM</a:t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Problema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4776"/>
            <a:ext cx="8520599" cy="96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92666"/>
            <a:ext cx="8520601" cy="70155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199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Proposta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1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5 things you need to know about AI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11700" y="1283375"/>
            <a:ext cx="2416200" cy="655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AI has proven its value in confronting the COVID-19 pandemic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11700" y="2010925"/>
            <a:ext cx="2416200" cy="655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AI-driven growth is likely to be highly unequal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11700" y="2738475"/>
            <a:ext cx="2416200" cy="655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AI contributes to widening existing gender gaps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11700" y="3466025"/>
            <a:ext cx="2416200" cy="655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AI can be a powerful tool to address climate change and environmental issues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11700" y="4193575"/>
            <a:ext cx="2416200" cy="655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AI cannot be a no law zone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830425" y="1283375"/>
            <a:ext cx="5435400" cy="6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Diminuiu o impacto econômico através de plataformas digitais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Ajudou pesquisadores a filtrar melhor dados na produção da vacina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Abriu novamente discussões sobre privacidade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830425" y="2010925"/>
            <a:ext cx="5435400" cy="6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Expectativa de gerar US$ 4 trillion até 2022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Monopólio da China e América do Norte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Dinâmica “</a:t>
            </a:r>
            <a:r>
              <a:rPr b="1" i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winner takes it all</a:t>
            </a: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830425" y="2738475"/>
            <a:ext cx="5435400" cy="6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22% dos profissionais são mulheres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Mulheres são </a:t>
            </a: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representadas</a:t>
            </a: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</a:t>
            </a: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estereótipos (Siri, Alexa)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Profissionais são desvalorizadas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830425" y="3466025"/>
            <a:ext cx="5435400" cy="6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Utilizar soluções “AI-Driven”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Melhorar a administração de ecossistemas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extração de dados consome 10% da energia global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830425" y="4193575"/>
            <a:ext cx="5435400" cy="6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 faz parte das nossas vidas e pode ser prejudicial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Existem vácuos e inconsistências legislativas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 é global, portanto necessita de legislações globais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b="1" lang="pt-BR" sz="2355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pt-BR" sz="2355">
                <a:latin typeface="Open Sans"/>
                <a:ea typeface="Open Sans"/>
                <a:cs typeface="Open Sans"/>
                <a:sym typeface="Open Sans"/>
              </a:rPr>
              <a:t>Recommendation on the Ethics of Artificial Intelligence</a:t>
            </a:r>
            <a:endParaRPr b="1" sz="235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3650"/>
            <a:ext cx="1951025" cy="15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1851915" y="3434125"/>
            <a:ext cx="2155800" cy="655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Processo de 2 Anos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2019-2021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410787" y="1460500"/>
            <a:ext cx="5690700" cy="11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primeiro instrumento de definição de padrões globais sobre a ética da inteligência artificial na forma de Recomendação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173415" y="3434125"/>
            <a:ext cx="2155800" cy="655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 Hoc Expert Group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494915" y="3434125"/>
            <a:ext cx="2155800" cy="655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Global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16"/>
          <p:cNvCxnSpPr>
            <a:stCxn id="87" idx="2"/>
            <a:endCxn id="86" idx="0"/>
          </p:cNvCxnSpPr>
          <p:nvPr/>
        </p:nvCxnSpPr>
        <p:spPr>
          <a:xfrm rot="5400000">
            <a:off x="3660887" y="1838950"/>
            <a:ext cx="864300" cy="2326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>
            <a:stCxn id="87" idx="2"/>
            <a:endCxn id="88" idx="0"/>
          </p:cNvCxnSpPr>
          <p:nvPr/>
        </p:nvCxnSpPr>
        <p:spPr>
          <a:xfrm rot="5400000">
            <a:off x="4821587" y="2999650"/>
            <a:ext cx="864300" cy="4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>
            <a:stCxn id="87" idx="2"/>
            <a:endCxn id="89" idx="0"/>
          </p:cNvCxnSpPr>
          <p:nvPr/>
        </p:nvCxnSpPr>
        <p:spPr>
          <a:xfrm flipH="1" rot="-5400000">
            <a:off x="5982287" y="1843750"/>
            <a:ext cx="864300" cy="2316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175" y="4183225"/>
            <a:ext cx="864300" cy="8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0675" y="4183225"/>
            <a:ext cx="864300" cy="8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7675" y="4183225"/>
            <a:ext cx="864300" cy="8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1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Draft Text of the </a:t>
            </a: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Recommendation on the Ethics of Artificial Intelligence</a:t>
            </a: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1" sz="222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6965" l="0" r="0" t="2339"/>
          <a:stretch/>
        </p:blipFill>
        <p:spPr>
          <a:xfrm>
            <a:off x="185275" y="1051700"/>
            <a:ext cx="2788625" cy="358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88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1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Draft Text of the Recommendation on the Ethics of Artificial Intelligence  </a:t>
            </a:r>
            <a:endParaRPr b="1" sz="222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6965" l="0" r="0" t="2339"/>
          <a:stretch/>
        </p:blipFill>
        <p:spPr>
          <a:xfrm>
            <a:off x="185275" y="1051700"/>
            <a:ext cx="2788625" cy="358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880000" dist="19050">
              <a:srgbClr val="000000">
                <a:alpha val="50000"/>
              </a:srgbClr>
            </a:outerShdw>
          </a:effectLst>
        </p:spPr>
      </p:pic>
      <p:sp>
        <p:nvSpPr>
          <p:cNvPr id="108" name="Google Shape;108;p18"/>
          <p:cNvSpPr/>
          <p:nvPr/>
        </p:nvSpPr>
        <p:spPr>
          <a:xfrm>
            <a:off x="3632249" y="1536488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SCOPE OF APPLICATION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632249" y="2078772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AIMS AND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632249" y="2621035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VALUES AND PRINCIPLES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632249" y="3163310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AREAS OF POLICY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632249" y="3705585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MONITORING AND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" name="Google Shape;113;p18"/>
          <p:cNvCxnSpPr>
            <a:stCxn id="107" idx="3"/>
            <a:endCxn id="108" idx="1"/>
          </p:cNvCxnSpPr>
          <p:nvPr/>
        </p:nvCxnSpPr>
        <p:spPr>
          <a:xfrm flipH="1" rot="10800000">
            <a:off x="2973900" y="1758388"/>
            <a:ext cx="658200" cy="1084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>
            <a:stCxn id="107" idx="3"/>
            <a:endCxn id="109" idx="1"/>
          </p:cNvCxnSpPr>
          <p:nvPr/>
        </p:nvCxnSpPr>
        <p:spPr>
          <a:xfrm flipH="1" rot="10800000">
            <a:off x="2973900" y="2300488"/>
            <a:ext cx="658200" cy="54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stCxn id="107" idx="3"/>
            <a:endCxn id="110" idx="1"/>
          </p:cNvCxnSpPr>
          <p:nvPr/>
        </p:nvCxnSpPr>
        <p:spPr>
          <a:xfrm>
            <a:off x="2973900" y="2842888"/>
            <a:ext cx="6582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>
            <a:stCxn id="107" idx="3"/>
            <a:endCxn id="111" idx="1"/>
          </p:cNvCxnSpPr>
          <p:nvPr/>
        </p:nvCxnSpPr>
        <p:spPr>
          <a:xfrm>
            <a:off x="2973900" y="2842888"/>
            <a:ext cx="658200" cy="54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>
            <a:stCxn id="107" idx="3"/>
            <a:endCxn id="112" idx="1"/>
          </p:cNvCxnSpPr>
          <p:nvPr/>
        </p:nvCxnSpPr>
        <p:spPr>
          <a:xfrm>
            <a:off x="2973900" y="2842888"/>
            <a:ext cx="658200" cy="1084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8"/>
          <p:cNvSpPr txBox="1"/>
          <p:nvPr/>
        </p:nvSpPr>
        <p:spPr>
          <a:xfrm>
            <a:off x="3582375" y="985975"/>
            <a:ext cx="19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Main sections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31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SCOPE OF APPLICATION</a:t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6965" l="0" r="0" t="2339"/>
          <a:stretch/>
        </p:blipFill>
        <p:spPr>
          <a:xfrm>
            <a:off x="185275" y="1051700"/>
            <a:ext cx="2788625" cy="358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880000" dist="19050">
              <a:srgbClr val="000000">
                <a:alpha val="50000"/>
              </a:srgbClr>
            </a:outerShdw>
          </a:effectLst>
        </p:spPr>
      </p:pic>
      <p:sp>
        <p:nvSpPr>
          <p:cNvPr id="125" name="Google Shape;125;p19"/>
          <p:cNvSpPr/>
          <p:nvPr/>
        </p:nvSpPr>
        <p:spPr>
          <a:xfrm>
            <a:off x="3632249" y="1536488"/>
            <a:ext cx="1879500" cy="44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SCOPE OF APPLICATION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632249" y="2078772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AIMS AND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632249" y="2621035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VALUES AND PRINCIPLES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3632249" y="3163310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AREAS OF POLICY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3632249" y="3705585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MONITORING AND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0" name="Google Shape;130;p19"/>
          <p:cNvCxnSpPr>
            <a:stCxn id="124" idx="3"/>
            <a:endCxn id="125" idx="1"/>
          </p:cNvCxnSpPr>
          <p:nvPr/>
        </p:nvCxnSpPr>
        <p:spPr>
          <a:xfrm flipH="1" rot="10800000">
            <a:off x="2973900" y="1758388"/>
            <a:ext cx="658200" cy="1084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9"/>
          <p:cNvCxnSpPr>
            <a:stCxn id="124" idx="3"/>
            <a:endCxn id="126" idx="1"/>
          </p:cNvCxnSpPr>
          <p:nvPr/>
        </p:nvCxnSpPr>
        <p:spPr>
          <a:xfrm flipH="1" rot="10800000">
            <a:off x="2973900" y="2300488"/>
            <a:ext cx="658200" cy="54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9"/>
          <p:cNvCxnSpPr>
            <a:stCxn id="124" idx="3"/>
            <a:endCxn id="127" idx="1"/>
          </p:cNvCxnSpPr>
          <p:nvPr/>
        </p:nvCxnSpPr>
        <p:spPr>
          <a:xfrm>
            <a:off x="2973900" y="2842888"/>
            <a:ext cx="6582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9"/>
          <p:cNvCxnSpPr>
            <a:stCxn id="124" idx="3"/>
            <a:endCxn id="128" idx="1"/>
          </p:cNvCxnSpPr>
          <p:nvPr/>
        </p:nvCxnSpPr>
        <p:spPr>
          <a:xfrm>
            <a:off x="2973900" y="2842888"/>
            <a:ext cx="658200" cy="54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>
            <a:stCxn id="124" idx="3"/>
            <a:endCxn id="129" idx="1"/>
          </p:cNvCxnSpPr>
          <p:nvPr/>
        </p:nvCxnSpPr>
        <p:spPr>
          <a:xfrm>
            <a:off x="2973900" y="2842888"/>
            <a:ext cx="658200" cy="1084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9"/>
          <p:cNvSpPr txBox="1"/>
          <p:nvPr/>
        </p:nvSpPr>
        <p:spPr>
          <a:xfrm>
            <a:off x="3582375" y="985975"/>
            <a:ext cx="19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Main sections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5723750" y="1536550"/>
            <a:ext cx="3265200" cy="261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Resumo sobre o foco do documento, englobando principais características da IA, seu impacto no contexto da UNESCO e seus destinatários.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-"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Características de um sistema IA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-"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Justificativa da UNESCO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-"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Destinado a Estados Membros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31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AIMS AND OBJECTIVES</a:t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6965" l="0" r="0" t="2339"/>
          <a:stretch/>
        </p:blipFill>
        <p:spPr>
          <a:xfrm>
            <a:off x="185275" y="1051700"/>
            <a:ext cx="2788625" cy="358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880000" dist="19050">
              <a:srgbClr val="000000">
                <a:alpha val="50000"/>
              </a:srgbClr>
            </a:outerShdw>
          </a:effectLst>
        </p:spPr>
      </p:pic>
      <p:sp>
        <p:nvSpPr>
          <p:cNvPr id="143" name="Google Shape;143;p20"/>
          <p:cNvSpPr/>
          <p:nvPr/>
        </p:nvSpPr>
        <p:spPr>
          <a:xfrm>
            <a:off x="3632249" y="1536488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SCOPE OF APPLICATION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3632249" y="2078772"/>
            <a:ext cx="1879500" cy="44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AIMS AND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632249" y="2621035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VALUES AND PRINCIPLES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632249" y="3163310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AREAS OF POLICY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632249" y="3705585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MONITORING AND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20"/>
          <p:cNvCxnSpPr>
            <a:stCxn id="142" idx="3"/>
            <a:endCxn id="143" idx="1"/>
          </p:cNvCxnSpPr>
          <p:nvPr/>
        </p:nvCxnSpPr>
        <p:spPr>
          <a:xfrm flipH="1" rot="10800000">
            <a:off x="2973900" y="1758388"/>
            <a:ext cx="658200" cy="1084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>
            <a:stCxn id="142" idx="3"/>
            <a:endCxn id="144" idx="1"/>
          </p:cNvCxnSpPr>
          <p:nvPr/>
        </p:nvCxnSpPr>
        <p:spPr>
          <a:xfrm flipH="1" rot="10800000">
            <a:off x="2973900" y="2300488"/>
            <a:ext cx="658200" cy="54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>
            <a:stCxn id="142" idx="3"/>
            <a:endCxn id="145" idx="1"/>
          </p:cNvCxnSpPr>
          <p:nvPr/>
        </p:nvCxnSpPr>
        <p:spPr>
          <a:xfrm>
            <a:off x="2973900" y="2842888"/>
            <a:ext cx="6582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>
            <a:stCxn id="142" idx="3"/>
            <a:endCxn id="146" idx="1"/>
          </p:cNvCxnSpPr>
          <p:nvPr/>
        </p:nvCxnSpPr>
        <p:spPr>
          <a:xfrm>
            <a:off x="2973900" y="2842888"/>
            <a:ext cx="658200" cy="54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>
            <a:stCxn id="142" idx="3"/>
            <a:endCxn id="147" idx="1"/>
          </p:cNvCxnSpPr>
          <p:nvPr/>
        </p:nvCxnSpPr>
        <p:spPr>
          <a:xfrm>
            <a:off x="2973900" y="2842888"/>
            <a:ext cx="658200" cy="1084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0"/>
          <p:cNvSpPr txBox="1"/>
          <p:nvPr/>
        </p:nvSpPr>
        <p:spPr>
          <a:xfrm>
            <a:off x="3582375" y="985975"/>
            <a:ext cx="19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Main sections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5723750" y="1536550"/>
            <a:ext cx="3265200" cy="331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Objetivos principais do documento.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Dar embasamento para uso da IA para o bem do indivíduo, da sociedade, dos </a:t>
            </a: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ecossistemas</a:t>
            </a: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 estímulo ao uso pacífico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899" y="2703200"/>
            <a:ext cx="3026899" cy="17341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31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20">
                <a:latin typeface="Open Sans"/>
                <a:ea typeface="Open Sans"/>
                <a:cs typeface="Open Sans"/>
                <a:sym typeface="Open Sans"/>
              </a:rPr>
              <a:t>VALUES AND PRINCIPLES</a:t>
            </a:r>
            <a:endParaRPr b="1" sz="182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6965" l="0" r="0" t="2339"/>
          <a:stretch/>
        </p:blipFill>
        <p:spPr>
          <a:xfrm>
            <a:off x="185275" y="1051700"/>
            <a:ext cx="2788625" cy="358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880000" dist="19050">
              <a:srgbClr val="000000">
                <a:alpha val="50000"/>
              </a:srgbClr>
            </a:outerShdw>
          </a:effectLst>
        </p:spPr>
      </p:pic>
      <p:sp>
        <p:nvSpPr>
          <p:cNvPr id="162" name="Google Shape;162;p21"/>
          <p:cNvSpPr/>
          <p:nvPr/>
        </p:nvSpPr>
        <p:spPr>
          <a:xfrm>
            <a:off x="3632249" y="1536488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SCOPE OF APPLICATION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632249" y="2078772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AIMS AND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3632249" y="2621035"/>
            <a:ext cx="1879500" cy="44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VALUES AND PRINCIPLES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632249" y="3163310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AREAS OF POLICY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3632249" y="3705585"/>
            <a:ext cx="1879500" cy="4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MONITORING AND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" name="Google Shape;167;p21"/>
          <p:cNvCxnSpPr>
            <a:stCxn id="161" idx="3"/>
            <a:endCxn id="162" idx="1"/>
          </p:cNvCxnSpPr>
          <p:nvPr/>
        </p:nvCxnSpPr>
        <p:spPr>
          <a:xfrm flipH="1" rot="10800000">
            <a:off x="2973900" y="1758388"/>
            <a:ext cx="658200" cy="1084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1"/>
          <p:cNvCxnSpPr>
            <a:stCxn id="161" idx="3"/>
            <a:endCxn id="163" idx="1"/>
          </p:cNvCxnSpPr>
          <p:nvPr/>
        </p:nvCxnSpPr>
        <p:spPr>
          <a:xfrm flipH="1" rot="10800000">
            <a:off x="2973900" y="2300488"/>
            <a:ext cx="658200" cy="54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>
            <a:stCxn id="161" idx="3"/>
            <a:endCxn id="164" idx="1"/>
          </p:cNvCxnSpPr>
          <p:nvPr/>
        </p:nvCxnSpPr>
        <p:spPr>
          <a:xfrm>
            <a:off x="2973900" y="2842888"/>
            <a:ext cx="6582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>
            <a:stCxn id="161" idx="3"/>
            <a:endCxn id="165" idx="1"/>
          </p:cNvCxnSpPr>
          <p:nvPr/>
        </p:nvCxnSpPr>
        <p:spPr>
          <a:xfrm>
            <a:off x="2973900" y="2842888"/>
            <a:ext cx="658200" cy="54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>
            <a:stCxn id="161" idx="3"/>
            <a:endCxn id="166" idx="1"/>
          </p:cNvCxnSpPr>
          <p:nvPr/>
        </p:nvCxnSpPr>
        <p:spPr>
          <a:xfrm>
            <a:off x="2973900" y="2842888"/>
            <a:ext cx="658200" cy="1084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 txBox="1"/>
          <p:nvPr/>
        </p:nvSpPr>
        <p:spPr>
          <a:xfrm>
            <a:off x="3582375" y="985975"/>
            <a:ext cx="19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Main sections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5925450" y="2349850"/>
            <a:ext cx="1375200" cy="44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5925450" y="2892250"/>
            <a:ext cx="1375200" cy="44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PRINCIPLES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5" name="Google Shape;175;p21"/>
          <p:cNvCxnSpPr>
            <a:endCxn id="173" idx="1"/>
          </p:cNvCxnSpPr>
          <p:nvPr/>
        </p:nvCxnSpPr>
        <p:spPr>
          <a:xfrm flipH="1" rot="10800000">
            <a:off x="5511750" y="2571700"/>
            <a:ext cx="413700" cy="27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>
            <a:stCxn id="164" idx="3"/>
            <a:endCxn id="174" idx="1"/>
          </p:cNvCxnSpPr>
          <p:nvPr/>
        </p:nvCxnSpPr>
        <p:spPr>
          <a:xfrm>
            <a:off x="5511749" y="2842885"/>
            <a:ext cx="413700" cy="27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