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b2d072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b2d072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b2d072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b2d072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2b933c4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2b933c4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2b933c4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2b933c4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4b2d0728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4b2d0728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b2d0728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b2d072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4b2d0728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4b2d0728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b2d0728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4b2d0728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4b2d0728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4b2d0728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72b933c4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72b933c4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b2d072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b2d072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b2d0728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b2d0728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b2d0728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b2d0728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b2d072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b2d072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b2d0728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b2d0728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2b933c4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2b933c4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b2d072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b2d072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2b933c4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2b933c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2b933c4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2b933c4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b2d0728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b2d0728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oreilly.com/library/view/applied-text-analysis/9781491963036/ch04.html" TargetMode="External"/><Relationship Id="rId4" Type="http://schemas.openxmlformats.org/officeDocument/2006/relationships/hyperlink" Target="https://sanjayasubedi.com.np/nlp/nlp-intr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7950" y="1118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Técnicas de Vetorização Textual</a:t>
            </a:r>
            <a:endParaRPr sz="4100"/>
          </a:p>
        </p:txBody>
      </p:sp>
      <p:cxnSp>
        <p:nvCxnSpPr>
          <p:cNvPr id="87" name="Google Shape;87;p13"/>
          <p:cNvCxnSpPr/>
          <p:nvPr/>
        </p:nvCxnSpPr>
        <p:spPr>
          <a:xfrm>
            <a:off x="224250" y="916675"/>
            <a:ext cx="86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224250" y="2783425"/>
            <a:ext cx="86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0" y="4743300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João Pedro da S. Lima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>
            <p:ph idx="4294967295" type="ctrTitle"/>
          </p:nvPr>
        </p:nvSpPr>
        <p:spPr>
          <a:xfrm>
            <a:off x="727950" y="2854638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2200"/>
              <a:t>Transformando textos em números para aplicações em Machine Learning</a:t>
            </a:r>
            <a:endParaRPr b="0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TF-IDF</a:t>
            </a:r>
            <a:r>
              <a:rPr lang="pt-BR"/>
              <a:t> </a:t>
            </a:r>
            <a:r>
              <a:rPr b="0" i="1" lang="pt-BR" sz="1577"/>
              <a:t>Term Frequency - Inverse Document Frequency </a:t>
            </a:r>
            <a:endParaRPr b="0" i="1"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306000" y="1597275"/>
            <a:ext cx="49665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Atribuiu</a:t>
            </a:r>
            <a:r>
              <a:rPr b="1" lang="pt-BR" sz="1400">
                <a:solidFill>
                  <a:srgbClr val="CC0000"/>
                </a:solidFill>
              </a:rPr>
              <a:t> um peso para cada palavra de um texto</a:t>
            </a:r>
            <a:r>
              <a:rPr lang="pt-BR" sz="1400"/>
              <a:t> baseando-se na sua </a:t>
            </a:r>
            <a:r>
              <a:rPr b="1" lang="pt-BR" sz="1400">
                <a:solidFill>
                  <a:srgbClr val="CC0000"/>
                </a:solidFill>
              </a:rPr>
              <a:t>frequência</a:t>
            </a:r>
            <a:r>
              <a:rPr lang="pt-BR" sz="1400">
                <a:solidFill>
                  <a:srgbClr val="CC0000"/>
                </a:solidFill>
              </a:rPr>
              <a:t> </a:t>
            </a:r>
            <a:r>
              <a:rPr lang="pt-BR" sz="1400"/>
              <a:t>(contagem no texto) e na sua </a:t>
            </a:r>
            <a:r>
              <a:rPr b="1" lang="pt-BR" sz="1400">
                <a:solidFill>
                  <a:srgbClr val="CC0000"/>
                </a:solidFill>
              </a:rPr>
              <a:t>frequência documental</a:t>
            </a:r>
            <a:r>
              <a:rPr lang="pt-BR" sz="1400"/>
              <a:t> (contagem de documentos em que ele ocorre) 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Sua implementação mais comum é:</a:t>
            </a:r>
            <a:endParaRPr sz="1400"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82074" l="0" r="38852" t="0"/>
          <a:stretch/>
        </p:blipFill>
        <p:spPr>
          <a:xfrm>
            <a:off x="342113" y="2994677"/>
            <a:ext cx="4894275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17293"/>
          <a:stretch/>
        </p:blipFill>
        <p:spPr>
          <a:xfrm>
            <a:off x="342125" y="3611001"/>
            <a:ext cx="4539176" cy="7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TF-IDF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70591" y="1603649"/>
            <a:ext cx="4380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método penaliza os pesos de palavras frequentes em muitos textos (IDF), considerando que elas são muito ‘comuns’.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22373" l="10954" r="30929" t="44072"/>
          <a:stretch/>
        </p:blipFill>
        <p:spPr>
          <a:xfrm>
            <a:off x="456675" y="2890399"/>
            <a:ext cx="4837474" cy="15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TF-IDF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4294967295" type="body"/>
          </p:nvPr>
        </p:nvSpPr>
        <p:spPr>
          <a:xfrm>
            <a:off x="5529975" y="1656175"/>
            <a:ext cx="30780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AA84F"/>
                </a:solidFill>
              </a:rPr>
              <a:t>Pro.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Simples e rápido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Determina ‘importância’ dos termos</a:t>
            </a:r>
            <a:endParaRPr sz="1400"/>
          </a:p>
        </p:txBody>
      </p:sp>
      <p:sp>
        <p:nvSpPr>
          <p:cNvPr id="184" name="Google Shape;184;p24"/>
          <p:cNvSpPr txBox="1"/>
          <p:nvPr>
            <p:ph idx="4294967295" type="body"/>
          </p:nvPr>
        </p:nvSpPr>
        <p:spPr>
          <a:xfrm>
            <a:off x="5529975" y="3202850"/>
            <a:ext cx="30780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90000"/>
                </a:solidFill>
              </a:rPr>
              <a:t>Con.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Explode com tamanho do vocabulário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22373" l="10954" r="30929" t="44072"/>
          <a:stretch/>
        </p:blipFill>
        <p:spPr>
          <a:xfrm>
            <a:off x="456675" y="2890399"/>
            <a:ext cx="4837474" cy="15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370591" y="1603649"/>
            <a:ext cx="4380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método penaliza os pesos de palavras frequentes em muitos textos (IDF), considerando que elas são muito ‘comuns’.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Resumo dos métodos vistos até aqui</a:t>
            </a:r>
            <a:endParaRPr b="0"/>
          </a:p>
        </p:txBody>
      </p:sp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734875" y="2248000"/>
            <a:ext cx="30780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AA84F"/>
                </a:solidFill>
              </a:rPr>
              <a:t>Pro.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Simples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Vetores de tamanho fixo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TF-IDF empiricamente comprovado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5"/>
          <p:cNvSpPr txBox="1"/>
          <p:nvPr>
            <p:ph idx="4294967295" type="body"/>
          </p:nvPr>
        </p:nvSpPr>
        <p:spPr>
          <a:xfrm>
            <a:off x="5755925" y="2248000"/>
            <a:ext cx="30780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90000"/>
                </a:solidFill>
              </a:rPr>
              <a:t>Con.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Dimensionalidade = #( Vocabulário )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Vocabulário fixo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Desconsideram posicionamento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Insuficientes em muitos casos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4" name="Google Shape;194;p25"/>
          <p:cNvSpPr/>
          <p:nvPr/>
        </p:nvSpPr>
        <p:spPr>
          <a:xfrm>
            <a:off x="3925050" y="1605338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TF-IDF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331125" y="1605350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One-Hot-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Encoding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2518975" y="1605350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 of Words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715800" y="1248225"/>
            <a:ext cx="17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Bag-of-words-like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Word2Vec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31505" l="9494" r="55788" t="52093"/>
          <a:stretch/>
        </p:blipFill>
        <p:spPr>
          <a:xfrm>
            <a:off x="456675" y="3780174"/>
            <a:ext cx="4380000" cy="11639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4991300" y="4060824"/>
            <a:ext cx="318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‘cachorros’ e ‘cães’ talvez devessem contar como a mesma palavra?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56675" y="1570975"/>
            <a:ext cx="54939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Transforma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palavras 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vetores</a:t>
            </a:r>
            <a:r>
              <a:rPr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 tamanho fixo.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Considerando o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contexto 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que elas estão inseridas.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Sob a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hipótese distribucional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Utilizando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redes neurais artificiais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56675" y="3550950"/>
            <a:ext cx="40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Lato"/>
                <a:ea typeface="Lato"/>
                <a:cs typeface="Lato"/>
                <a:sym typeface="Lato"/>
              </a:rPr>
              <a:t>Vetorização com One-Hot-Encoding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Word2Vec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456675" y="1506400"/>
            <a:ext cx="438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8665" l="31332" r="32192" t="6046"/>
          <a:stretch/>
        </p:blipFill>
        <p:spPr>
          <a:xfrm>
            <a:off x="5645725" y="803700"/>
            <a:ext cx="2963573" cy="3897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49000"/>
              </a:srgbClr>
            </a:outerShdw>
          </a:effectLst>
        </p:spPr>
      </p:pic>
      <p:sp>
        <p:nvSpPr>
          <p:cNvPr id="214" name="Google Shape;214;p27"/>
          <p:cNvSpPr txBox="1"/>
          <p:nvPr/>
        </p:nvSpPr>
        <p:spPr>
          <a:xfrm>
            <a:off x="5645725" y="4751700"/>
            <a:ext cx="285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Artigo orginal, 2013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56675" y="1570975"/>
            <a:ext cx="4380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Tenta capturar o 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significado</a:t>
            </a: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das palavras em um vetor de tamanho fixo.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801" y="2883801"/>
            <a:ext cx="3749701" cy="21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5">
            <a:alphaModFix/>
          </a:blip>
          <a:srcRect b="0" l="0" r="0" t="4021"/>
          <a:stretch/>
        </p:blipFill>
        <p:spPr>
          <a:xfrm>
            <a:off x="456675" y="2212424"/>
            <a:ext cx="2599301" cy="11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Word2Vec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56675" y="1506400"/>
            <a:ext cx="438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 seja, as análises que fazemos apenas com textos inteiros com os métodos anteriores podem ser feitas com palavras.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43865" l="8845" r="62000" t="29585"/>
          <a:stretch/>
        </p:blipFill>
        <p:spPr>
          <a:xfrm>
            <a:off x="456675" y="2677425"/>
            <a:ext cx="3020602" cy="1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3296550" y="2677425"/>
            <a:ext cx="249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palavras semelhantes a ‘cão’ segundo o word2vec treinado em uma grande base de textos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TF-IDF - Cálculo de semelhança entre textos</a:t>
            </a:r>
            <a:endParaRPr/>
          </a:p>
        </p:txBody>
      </p:sp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306000" y="1355225"/>
            <a:ext cx="30879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Uma aplicação muito útil é o cálculo de semelhança entre os textos.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código ao lado implementa o cálculo de similaridade entre dois textos utilizando os vetores TF-IDF e a distância cosseno entre eles.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9146" l="9129" r="25519" t="26849"/>
          <a:stretch/>
        </p:blipFill>
        <p:spPr>
          <a:xfrm>
            <a:off x="3464300" y="1355225"/>
            <a:ext cx="5125099" cy="28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Word2Vec - Cálculo de distância entre textos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/>
          </a:p>
        </p:txBody>
      </p:sp>
      <p:sp>
        <p:nvSpPr>
          <p:cNvPr id="238" name="Google Shape;238;p30"/>
          <p:cNvSpPr txBox="1"/>
          <p:nvPr>
            <p:ph idx="4294967295" type="body"/>
          </p:nvPr>
        </p:nvSpPr>
        <p:spPr>
          <a:xfrm>
            <a:off x="306000" y="1355225"/>
            <a:ext cx="30879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Word2Vec é capaz de indicar a distância entre os textos apesar de eles terem palavras em comum ou não.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400"/>
            </a:b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625" y="1534700"/>
            <a:ext cx="5445301" cy="182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Análise exploratória dos textos</a:t>
            </a:r>
            <a:endParaRPr/>
          </a:p>
        </p:txBody>
      </p:sp>
      <p:sp>
        <p:nvSpPr>
          <p:cNvPr id="245" name="Google Shape;245;p31"/>
          <p:cNvSpPr txBox="1"/>
          <p:nvPr>
            <p:ph idx="4294967295" type="body"/>
          </p:nvPr>
        </p:nvSpPr>
        <p:spPr>
          <a:xfrm>
            <a:off x="306000" y="1355225"/>
            <a:ext cx="30879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Outra aplicação útil é para explorarmos melhor o conteúdo dos nossos textos.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As imagens ao lado mostram a nuvem de palavras de alguns tópicos encontrados pelo algoritmo NMF sobre os vetores TF-IDF calculados sobre o conjunto de leis brasileiras.</a:t>
            </a:r>
            <a:br>
              <a:rPr lang="pt-BR" sz="1400"/>
            </a:b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60765" r="0" t="8525"/>
          <a:stretch/>
        </p:blipFill>
        <p:spPr>
          <a:xfrm>
            <a:off x="5304175" y="1671050"/>
            <a:ext cx="3190200" cy="3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4294967295" type="title"/>
          </p:nvPr>
        </p:nvSpPr>
        <p:spPr>
          <a:xfrm>
            <a:off x="371175" y="59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71175" y="1230275"/>
            <a:ext cx="41127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Introdução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300"/>
              <a:t>O que é vetorização textual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300"/>
              <a:t>Para que serve a vetorização textual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Métodos de vetorização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300"/>
              <a:t>Binary Bag of Words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300"/>
              <a:t>Bag of Words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300"/>
              <a:t>TF-IDF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300"/>
              <a:t>Word2vec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Alguns exemplos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Referências</a:t>
            </a:r>
            <a:endParaRPr sz="1500"/>
          </a:p>
        </p:txBody>
      </p:sp>
      <p:cxnSp>
        <p:nvCxnSpPr>
          <p:cNvPr id="97" name="Google Shape;97;p14"/>
          <p:cNvCxnSpPr/>
          <p:nvPr/>
        </p:nvCxnSpPr>
        <p:spPr>
          <a:xfrm>
            <a:off x="224250" y="490775"/>
            <a:ext cx="86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4294967295" type="title"/>
          </p:nvPr>
        </p:nvSpPr>
        <p:spPr>
          <a:xfrm>
            <a:off x="3111450" y="2311950"/>
            <a:ext cx="292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4294967295" type="title"/>
          </p:nvPr>
        </p:nvSpPr>
        <p:spPr>
          <a:xfrm>
            <a:off x="729450" y="131865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4294967295" type="body"/>
          </p:nvPr>
        </p:nvSpPr>
        <p:spPr>
          <a:xfrm>
            <a:off x="729450" y="2209475"/>
            <a:ext cx="80106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Chapter 4. Text Vectorization and Transformation Pipelines</a:t>
            </a:r>
            <a:br>
              <a:rPr lang="pt-BR" sz="1400"/>
            </a:br>
            <a:r>
              <a:rPr lang="pt-BR" sz="1400" u="sng">
                <a:solidFill>
                  <a:schemeClr val="hlink"/>
                </a:solidFill>
                <a:hlinkClick r:id="rId3"/>
              </a:rPr>
              <a:t>https://www.oreilly.com/library/view/applied-text-analysis/9781491963036/ch04.html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Natural Language Processing with Python: Introduction       </a:t>
            </a:r>
            <a:br>
              <a:rPr lang="pt-BR" sz="1400"/>
            </a:br>
            <a:r>
              <a:rPr lang="pt-BR" sz="1400" u="sng">
                <a:solidFill>
                  <a:schemeClr val="hlink"/>
                </a:solidFill>
                <a:hlinkClick r:id="rId4"/>
              </a:rPr>
              <a:t>https://sanjayasubedi.com.np/nlp/nlp-intro/</a:t>
            </a:r>
            <a:endParaRPr sz="14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          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296576" y="45186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O que é vetorização textual?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296576" y="1322585"/>
            <a:ext cx="41628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/>
              <a:t>Vectorization</a:t>
            </a:r>
            <a:r>
              <a:rPr lang="pt-BR" sz="1400"/>
              <a:t>  ou </a:t>
            </a:r>
            <a:r>
              <a:rPr i="1" lang="pt-BR" sz="1400"/>
              <a:t>Feature Extraction </a:t>
            </a:r>
            <a:r>
              <a:rPr lang="pt-BR" sz="1400"/>
              <a:t>é a</a:t>
            </a:r>
            <a:r>
              <a:rPr lang="pt-BR" sz="1400"/>
              <a:t> técnica de transformar textos em dados numéricos.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15709" r="15295" t="0"/>
          <a:stretch/>
        </p:blipFill>
        <p:spPr>
          <a:xfrm>
            <a:off x="244063" y="2455132"/>
            <a:ext cx="4359949" cy="20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4888850" y="3032398"/>
            <a:ext cx="32115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É um tópico de estudo muito relevante para o aprendizado de máquina, que necessita de dados numéricos para o treinamento de algoritmos.</a:t>
            </a:r>
            <a:endParaRPr sz="15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304806" y="465631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Para que serve a</a:t>
            </a:r>
            <a:r>
              <a:rPr b="0" lang="pt-BR"/>
              <a:t> vetorização textual?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04800" y="1667874"/>
            <a:ext cx="41628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As técnicas de </a:t>
            </a:r>
            <a:r>
              <a:rPr i="1" lang="pt-BR" sz="1400"/>
              <a:t>vectorization </a:t>
            </a:r>
            <a:r>
              <a:rPr lang="pt-BR" sz="1400"/>
              <a:t>surgem da necessidade de transformar </a:t>
            </a:r>
            <a:r>
              <a:rPr i="1" lang="pt-BR" sz="1400"/>
              <a:t>textos humanos</a:t>
            </a:r>
            <a:r>
              <a:rPr lang="pt-BR" sz="1400"/>
              <a:t> em </a:t>
            </a:r>
            <a:r>
              <a:rPr i="1" lang="pt-BR" sz="1400"/>
              <a:t>dados numéricos </a:t>
            </a:r>
            <a:r>
              <a:rPr lang="pt-BR" sz="1400"/>
              <a:t>(vetores), para que possam servir de informação para algoritmos de aprendizado de máquina, como: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Sistemas de busca por documentos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Análise de sentimentos em comentários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Chatbots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Cálculo de similaridade entre documentos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Classificação de texto</a:t>
            </a:r>
            <a:endParaRPr sz="14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606" y="3370032"/>
            <a:ext cx="41169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4294967295" type="title"/>
          </p:nvPr>
        </p:nvSpPr>
        <p:spPr>
          <a:xfrm>
            <a:off x="304806" y="465631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Diferentes métodos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140600" y="2700913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TF-IDF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046250" y="2012300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One-Hot-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Encoding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499225" y="3389525"/>
            <a:ext cx="1293900" cy="47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 of Words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502200" y="1538875"/>
            <a:ext cx="1293900" cy="47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Doc2Vec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695550" y="3862950"/>
            <a:ext cx="1293900" cy="473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Word2Vec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793125" y="4196500"/>
            <a:ext cx="1293900" cy="473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476975" y="4390175"/>
            <a:ext cx="1293900" cy="473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FastText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071363" y="1732550"/>
            <a:ext cx="1293900" cy="473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CNN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085525" y="2335050"/>
            <a:ext cx="1293900" cy="473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ELMO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540925" y="3098988"/>
            <a:ext cx="1293900" cy="473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BERT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657454" y="2751963"/>
            <a:ext cx="1660500" cy="89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Textual Feature Extraction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One-Hot-Encoding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06000" y="1656185"/>
            <a:ext cx="41628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Transforma</a:t>
            </a:r>
            <a:r>
              <a:rPr lang="pt-BR" sz="1400"/>
              <a:t> um ‘texto’ em um </a:t>
            </a:r>
            <a:r>
              <a:rPr b="1" lang="pt-BR" sz="1400">
                <a:solidFill>
                  <a:srgbClr val="CC0000"/>
                </a:solidFill>
              </a:rPr>
              <a:t>vetor binário</a:t>
            </a:r>
            <a:r>
              <a:rPr lang="pt-BR" sz="1400"/>
              <a:t> de ocorrência de termos, onde cada dimensão representa um termo.</a:t>
            </a:r>
            <a:endParaRPr sz="1400"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20510" l="11203" r="43271" t="45688"/>
          <a:stretch/>
        </p:blipFill>
        <p:spPr>
          <a:xfrm>
            <a:off x="396425" y="2982785"/>
            <a:ext cx="4162800" cy="17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One-Hot-Encoding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306000" y="1656185"/>
            <a:ext cx="41628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Transforma um ‘texto’ em um </a:t>
            </a:r>
            <a:r>
              <a:rPr b="1" lang="pt-BR" sz="1400">
                <a:solidFill>
                  <a:srgbClr val="CC0000"/>
                </a:solidFill>
              </a:rPr>
              <a:t>vetor binário</a:t>
            </a:r>
            <a:r>
              <a:rPr lang="pt-BR" sz="1400"/>
              <a:t> de ocorrência de termos, onde cada dimensão representa um termo.</a:t>
            </a:r>
            <a:endParaRPr sz="1400"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20510" l="11203" r="43271" t="45688"/>
          <a:stretch/>
        </p:blipFill>
        <p:spPr>
          <a:xfrm>
            <a:off x="396425" y="2982785"/>
            <a:ext cx="4162800" cy="17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5529975" y="1656175"/>
            <a:ext cx="30780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AA84F"/>
                </a:solidFill>
              </a:rPr>
              <a:t>Pro.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Simples e rápido</a:t>
            </a:r>
            <a:endParaRPr sz="1400"/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5529975" y="3202850"/>
            <a:ext cx="30780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90000"/>
                </a:solidFill>
              </a:rPr>
              <a:t>Con.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Simples demais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Explode com tamanho do vocabulário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Bag-of-words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306000" y="1717200"/>
            <a:ext cx="41628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Consiste em transformar um ‘texto’ em um </a:t>
            </a:r>
            <a:r>
              <a:rPr b="1" lang="pt-BR" sz="1400">
                <a:solidFill>
                  <a:srgbClr val="CC0000"/>
                </a:solidFill>
              </a:rPr>
              <a:t>vetor de contagem</a:t>
            </a:r>
            <a:r>
              <a:rPr lang="pt-BR" sz="1400"/>
              <a:t> de termos, onde cada dimensão representa um termo.</a:t>
            </a:r>
            <a:endParaRPr sz="1400"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12534" l="11080" r="43394" t="54066"/>
          <a:stretch/>
        </p:blipFill>
        <p:spPr>
          <a:xfrm>
            <a:off x="390250" y="3104800"/>
            <a:ext cx="4162800" cy="171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350" y="2403225"/>
            <a:ext cx="1608675" cy="12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4294967295" type="title"/>
          </p:nvPr>
        </p:nvSpPr>
        <p:spPr>
          <a:xfrm>
            <a:off x="306000" y="464400"/>
            <a:ext cx="76887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vetorização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Bag-of-words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12534" l="11080" r="43394" t="54066"/>
          <a:stretch/>
        </p:blipFill>
        <p:spPr>
          <a:xfrm>
            <a:off x="390250" y="3104800"/>
            <a:ext cx="4162800" cy="171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350" y="2403225"/>
            <a:ext cx="1608675" cy="1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5529975" y="1656175"/>
            <a:ext cx="30780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AA84F"/>
                </a:solidFill>
              </a:rPr>
              <a:t>Pro.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Simples e rápido</a:t>
            </a:r>
            <a:endParaRPr sz="1400"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5529975" y="3202850"/>
            <a:ext cx="30780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90000"/>
                </a:solidFill>
              </a:rPr>
              <a:t>Con.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Simples demais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Explode com tamanho do vocabulário</a:t>
            </a:r>
            <a:endParaRPr sz="1400"/>
          </a:p>
        </p:txBody>
      </p:sp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306000" y="1717200"/>
            <a:ext cx="41628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Consiste em transformar um ‘texto’ em um </a:t>
            </a:r>
            <a:r>
              <a:rPr b="1" lang="pt-BR" sz="1400">
                <a:solidFill>
                  <a:srgbClr val="CC0000"/>
                </a:solidFill>
              </a:rPr>
              <a:t>vetor de contagem</a:t>
            </a:r>
            <a:r>
              <a:rPr lang="pt-BR" sz="1400"/>
              <a:t> de termos, onde cada dimensão representa um termo.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