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1" r:id="rId2"/>
    <p:sldId id="259" r:id="rId3"/>
    <p:sldId id="258" r:id="rId4"/>
    <p:sldId id="262" r:id="rId5"/>
    <p:sldId id="272" r:id="rId6"/>
    <p:sldId id="273" r:id="rId7"/>
    <p:sldId id="276" r:id="rId8"/>
    <p:sldId id="269" r:id="rId9"/>
    <p:sldId id="277" r:id="rId10"/>
    <p:sldId id="271" r:id="rId11"/>
    <p:sldId id="270" r:id="rId12"/>
    <p:sldId id="278" r:id="rId13"/>
    <p:sldId id="279" r:id="rId14"/>
    <p:sldId id="263" r:id="rId15"/>
    <p:sldId id="280" r:id="rId16"/>
    <p:sldId id="281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3750" autoAdjust="0"/>
  </p:normalViewPr>
  <p:slideViewPr>
    <p:cSldViewPr snapToGrid="0">
      <p:cViewPr varScale="1">
        <p:scale>
          <a:sx n="62" d="100"/>
          <a:sy n="62" d="100"/>
        </p:scale>
        <p:origin x="1076" y="44"/>
      </p:cViewPr>
      <p:guideLst/>
    </p:cSldViewPr>
  </p:slideViewPr>
  <p:outlineViewPr>
    <p:cViewPr>
      <p:scale>
        <a:sx n="33" d="100"/>
        <a:sy n="33" d="100"/>
      </p:scale>
      <p:origin x="0" y="-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08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4C6D18-37EF-4C09-8783-6EF6993C888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0C41D0-2AF3-49B4-BA87-0C97AD376914}">
      <dgm:prSet custT="1"/>
      <dgm:spPr/>
      <dgm:t>
        <a:bodyPr/>
        <a:lstStyle/>
        <a:p>
          <a:pPr algn="ctr"/>
          <a:r>
            <a:rPr lang="en-US" sz="2800" b="1" dirty="0">
              <a:solidFill>
                <a:schemeClr val="tx1"/>
              </a:solidFill>
            </a:rPr>
            <a:t>Does the </a:t>
          </a:r>
          <a:r>
            <a:rPr lang="en-US" sz="2800" b="1" u="sng" dirty="0">
              <a:solidFill>
                <a:schemeClr val="tx1"/>
              </a:solidFill>
            </a:rPr>
            <a:t>nature</a:t>
          </a:r>
          <a:r>
            <a:rPr lang="en-US" sz="2800" b="1" dirty="0">
              <a:solidFill>
                <a:schemeClr val="tx1"/>
              </a:solidFill>
            </a:rPr>
            <a:t> around you </a:t>
          </a:r>
          <a:r>
            <a:rPr lang="en-US" sz="2800" b="1" u="sng" dirty="0">
              <a:solidFill>
                <a:schemeClr val="tx1"/>
              </a:solidFill>
            </a:rPr>
            <a:t>impact</a:t>
          </a:r>
          <a:r>
            <a:rPr lang="en-US" sz="2800" b="1" dirty="0">
              <a:solidFill>
                <a:schemeClr val="tx1"/>
              </a:solidFill>
            </a:rPr>
            <a:t> your </a:t>
          </a:r>
          <a:r>
            <a:rPr lang="en-US" sz="2800" b="1" u="sng" dirty="0">
              <a:solidFill>
                <a:schemeClr val="tx1"/>
              </a:solidFill>
            </a:rPr>
            <a:t>productivity and income</a:t>
          </a:r>
          <a:r>
            <a:rPr lang="en-US" sz="2800" b="1" dirty="0">
              <a:solidFill>
                <a:schemeClr val="tx1"/>
              </a:solidFill>
            </a:rPr>
            <a:t>?</a:t>
          </a:r>
        </a:p>
      </dgm:t>
    </dgm:pt>
    <dgm:pt modelId="{6F784043-9525-4461-BB51-FA38ECEE31DD}" type="parTrans" cxnId="{BF0F0A65-C386-4E3E-9364-995248830738}">
      <dgm:prSet/>
      <dgm:spPr/>
      <dgm:t>
        <a:bodyPr/>
        <a:lstStyle/>
        <a:p>
          <a:endParaRPr lang="en-US"/>
        </a:p>
      </dgm:t>
    </dgm:pt>
    <dgm:pt modelId="{B4F8E431-F0EF-4486-8C49-3AFA04B54BA7}" type="sibTrans" cxnId="{BF0F0A65-C386-4E3E-9364-995248830738}">
      <dgm:prSet/>
      <dgm:spPr/>
      <dgm:t>
        <a:bodyPr/>
        <a:lstStyle/>
        <a:p>
          <a:endParaRPr lang="en-US"/>
        </a:p>
      </dgm:t>
    </dgm:pt>
    <dgm:pt modelId="{836AAA2F-00DB-4E98-B083-F971535E1D3D}">
      <dgm:prSet custT="1"/>
      <dgm:spPr/>
      <dgm:t>
        <a:bodyPr/>
        <a:lstStyle/>
        <a:p>
          <a:pPr algn="ctr"/>
          <a:r>
            <a:rPr lang="en-US" sz="2800" b="1" dirty="0">
              <a:solidFill>
                <a:schemeClr val="tx1"/>
              </a:solidFill>
            </a:rPr>
            <a:t>If so, what are the </a:t>
          </a:r>
          <a:r>
            <a:rPr lang="en-US" sz="2800" b="1" u="sng" dirty="0">
              <a:solidFill>
                <a:schemeClr val="tx1"/>
              </a:solidFill>
            </a:rPr>
            <a:t>major factors</a:t>
          </a:r>
          <a:r>
            <a:rPr lang="en-US" sz="2800" b="1" u="none" dirty="0">
              <a:solidFill>
                <a:schemeClr val="tx1"/>
              </a:solidFill>
            </a:rPr>
            <a:t> </a:t>
          </a:r>
          <a:r>
            <a:rPr lang="en-US" sz="2800" b="1" dirty="0">
              <a:solidFill>
                <a:schemeClr val="tx1"/>
              </a:solidFill>
            </a:rPr>
            <a:t>that increase productivity?</a:t>
          </a:r>
          <a:endParaRPr lang="en-US" sz="2800" b="1" dirty="0"/>
        </a:p>
      </dgm:t>
    </dgm:pt>
    <dgm:pt modelId="{CFF25E19-A050-4FA7-9D09-F7D991ED2B0A}" type="parTrans" cxnId="{10AA0DC3-6F17-4178-9A34-1E3489C53508}">
      <dgm:prSet/>
      <dgm:spPr/>
      <dgm:t>
        <a:bodyPr/>
        <a:lstStyle/>
        <a:p>
          <a:endParaRPr lang="en-US"/>
        </a:p>
      </dgm:t>
    </dgm:pt>
    <dgm:pt modelId="{EDD2A0D5-53AB-4951-A8E8-608296250749}" type="sibTrans" cxnId="{10AA0DC3-6F17-4178-9A34-1E3489C53508}">
      <dgm:prSet/>
      <dgm:spPr/>
      <dgm:t>
        <a:bodyPr/>
        <a:lstStyle/>
        <a:p>
          <a:endParaRPr lang="en-US"/>
        </a:p>
      </dgm:t>
    </dgm:pt>
    <dgm:pt modelId="{C41E5D44-B6B7-4723-A397-0EEBAF37A71B}">
      <dgm:prSet/>
      <dgm:spPr/>
      <dgm:t>
        <a:bodyPr/>
        <a:lstStyle/>
        <a:p>
          <a:r>
            <a:rPr lang="en-US" dirty="0"/>
            <a:t>We were NOT able to answer these questions to our satisfaction. </a:t>
          </a:r>
        </a:p>
        <a:p>
          <a:r>
            <a:rPr lang="en-US" dirty="0"/>
            <a:t>The </a:t>
          </a:r>
          <a:r>
            <a:rPr lang="en-US" dirty="0">
              <a:solidFill>
                <a:schemeClr val="tx1"/>
              </a:solidFill>
            </a:rPr>
            <a:t>majority of our findings are inconclusive </a:t>
          </a:r>
          <a:r>
            <a:rPr lang="en-US" dirty="0"/>
            <a:t>and warrant further study </a:t>
          </a:r>
        </a:p>
      </dgm:t>
    </dgm:pt>
    <dgm:pt modelId="{FE950BC9-FDD3-4154-838F-6ECACD7C183B}" type="parTrans" cxnId="{E5973604-E98E-42D5-8EDE-080F8BE0C778}">
      <dgm:prSet/>
      <dgm:spPr/>
      <dgm:t>
        <a:bodyPr/>
        <a:lstStyle/>
        <a:p>
          <a:endParaRPr lang="en-US"/>
        </a:p>
      </dgm:t>
    </dgm:pt>
    <dgm:pt modelId="{0DD552F0-B937-4629-B71C-A1EA1FD1D08B}" type="sibTrans" cxnId="{E5973604-E98E-42D5-8EDE-080F8BE0C778}">
      <dgm:prSet/>
      <dgm:spPr/>
      <dgm:t>
        <a:bodyPr/>
        <a:lstStyle/>
        <a:p>
          <a:endParaRPr lang="en-US"/>
        </a:p>
      </dgm:t>
    </dgm:pt>
    <dgm:pt modelId="{EAC212B6-0C87-4A8D-9F2D-DCCEE77CEC95}" type="pres">
      <dgm:prSet presAssocID="{4C4C6D18-37EF-4C09-8783-6EF6993C888B}" presName="linear" presStyleCnt="0">
        <dgm:presLayoutVars>
          <dgm:animLvl val="lvl"/>
          <dgm:resizeHandles val="exact"/>
        </dgm:presLayoutVars>
      </dgm:prSet>
      <dgm:spPr/>
    </dgm:pt>
    <dgm:pt modelId="{48F89B14-C111-4DF2-8162-3E34A177D5D4}" type="pres">
      <dgm:prSet presAssocID="{E30C41D0-2AF3-49B4-BA87-0C97AD376914}" presName="parentText" presStyleLbl="node1" presStyleIdx="0" presStyleCnt="3" custLinFactY="-28110" custLinFactNeighborX="-59406" custLinFactNeighborY="-100000">
        <dgm:presLayoutVars>
          <dgm:chMax val="0"/>
          <dgm:bulletEnabled val="1"/>
        </dgm:presLayoutVars>
      </dgm:prSet>
      <dgm:spPr/>
    </dgm:pt>
    <dgm:pt modelId="{C73B7C5E-A18E-4241-960F-99A19CFF6262}" type="pres">
      <dgm:prSet presAssocID="{B4F8E431-F0EF-4486-8C49-3AFA04B54BA7}" presName="spacer" presStyleCnt="0"/>
      <dgm:spPr/>
    </dgm:pt>
    <dgm:pt modelId="{7DD2B205-8393-41C6-9CB4-966FE80DF698}" type="pres">
      <dgm:prSet presAssocID="{836AAA2F-00DB-4E98-B083-F971535E1D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CD2BC7-36C4-4731-A4B7-5172AFAFB1BD}" type="pres">
      <dgm:prSet presAssocID="{EDD2A0D5-53AB-4951-A8E8-608296250749}" presName="spacer" presStyleCnt="0"/>
      <dgm:spPr/>
    </dgm:pt>
    <dgm:pt modelId="{F389B366-EAC6-4CE8-B2A2-632C5A03AA11}" type="pres">
      <dgm:prSet presAssocID="{C41E5D44-B6B7-4723-A397-0EEBAF37A71B}" presName="parentText" presStyleLbl="node1" presStyleIdx="2" presStyleCnt="3" custScaleY="170215">
        <dgm:presLayoutVars>
          <dgm:chMax val="0"/>
          <dgm:bulletEnabled val="1"/>
        </dgm:presLayoutVars>
      </dgm:prSet>
      <dgm:spPr/>
    </dgm:pt>
  </dgm:ptLst>
  <dgm:cxnLst>
    <dgm:cxn modelId="{E5973604-E98E-42D5-8EDE-080F8BE0C778}" srcId="{4C4C6D18-37EF-4C09-8783-6EF6993C888B}" destId="{C41E5D44-B6B7-4723-A397-0EEBAF37A71B}" srcOrd="2" destOrd="0" parTransId="{FE950BC9-FDD3-4154-838F-6ECACD7C183B}" sibTransId="{0DD552F0-B937-4629-B71C-A1EA1FD1D08B}"/>
    <dgm:cxn modelId="{5FD8413D-3FF0-4DBF-BA6A-481FAD7C3829}" type="presOf" srcId="{836AAA2F-00DB-4E98-B083-F971535E1D3D}" destId="{7DD2B205-8393-41C6-9CB4-966FE80DF698}" srcOrd="0" destOrd="0" presId="urn:microsoft.com/office/officeart/2005/8/layout/vList2"/>
    <dgm:cxn modelId="{BF0F0A65-C386-4E3E-9364-995248830738}" srcId="{4C4C6D18-37EF-4C09-8783-6EF6993C888B}" destId="{E30C41D0-2AF3-49B4-BA87-0C97AD376914}" srcOrd="0" destOrd="0" parTransId="{6F784043-9525-4461-BB51-FA38ECEE31DD}" sibTransId="{B4F8E431-F0EF-4486-8C49-3AFA04B54BA7}"/>
    <dgm:cxn modelId="{81AC3153-128C-4D34-867A-FD4945682D00}" type="presOf" srcId="{C41E5D44-B6B7-4723-A397-0EEBAF37A71B}" destId="{F389B366-EAC6-4CE8-B2A2-632C5A03AA11}" srcOrd="0" destOrd="0" presId="urn:microsoft.com/office/officeart/2005/8/layout/vList2"/>
    <dgm:cxn modelId="{10AA0DC3-6F17-4178-9A34-1E3489C53508}" srcId="{4C4C6D18-37EF-4C09-8783-6EF6993C888B}" destId="{836AAA2F-00DB-4E98-B083-F971535E1D3D}" srcOrd="1" destOrd="0" parTransId="{CFF25E19-A050-4FA7-9D09-F7D991ED2B0A}" sibTransId="{EDD2A0D5-53AB-4951-A8E8-608296250749}"/>
    <dgm:cxn modelId="{26A3A6DC-996D-410C-9ECA-1674EB30D0DB}" type="presOf" srcId="{4C4C6D18-37EF-4C09-8783-6EF6993C888B}" destId="{EAC212B6-0C87-4A8D-9F2D-DCCEE77CEC95}" srcOrd="0" destOrd="0" presId="urn:microsoft.com/office/officeart/2005/8/layout/vList2"/>
    <dgm:cxn modelId="{381493DE-2D6C-4235-B203-C84C50256672}" type="presOf" srcId="{E30C41D0-2AF3-49B4-BA87-0C97AD376914}" destId="{48F89B14-C111-4DF2-8162-3E34A177D5D4}" srcOrd="0" destOrd="0" presId="urn:microsoft.com/office/officeart/2005/8/layout/vList2"/>
    <dgm:cxn modelId="{DC545530-F2B0-409B-866B-42893670AB35}" type="presParOf" srcId="{EAC212B6-0C87-4A8D-9F2D-DCCEE77CEC95}" destId="{48F89B14-C111-4DF2-8162-3E34A177D5D4}" srcOrd="0" destOrd="0" presId="urn:microsoft.com/office/officeart/2005/8/layout/vList2"/>
    <dgm:cxn modelId="{A0603C20-2B0B-41A7-83EB-6C952ADBF027}" type="presParOf" srcId="{EAC212B6-0C87-4A8D-9F2D-DCCEE77CEC95}" destId="{C73B7C5E-A18E-4241-960F-99A19CFF6262}" srcOrd="1" destOrd="0" presId="urn:microsoft.com/office/officeart/2005/8/layout/vList2"/>
    <dgm:cxn modelId="{17BC9609-1DD6-4C01-8AA3-D9F612C0E28D}" type="presParOf" srcId="{EAC212B6-0C87-4A8D-9F2D-DCCEE77CEC95}" destId="{7DD2B205-8393-41C6-9CB4-966FE80DF698}" srcOrd="2" destOrd="0" presId="urn:microsoft.com/office/officeart/2005/8/layout/vList2"/>
    <dgm:cxn modelId="{05A8814E-6046-4B02-A528-6B460BC863D1}" type="presParOf" srcId="{EAC212B6-0C87-4A8D-9F2D-DCCEE77CEC95}" destId="{B4CD2BC7-36C4-4731-A4B7-5172AFAFB1BD}" srcOrd="3" destOrd="0" presId="urn:microsoft.com/office/officeart/2005/8/layout/vList2"/>
    <dgm:cxn modelId="{3719AC5A-7B0F-4D29-BB8C-C975147C0EBF}" type="presParOf" srcId="{EAC212B6-0C87-4A8D-9F2D-DCCEE77CEC95}" destId="{F389B366-EAC6-4CE8-B2A2-632C5A03AA1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337789-AF66-4894-9EA0-CC786D553D9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4BB116-52EF-43CD-AD8E-98DBBBC2454C}">
      <dgm:prSet custT="1"/>
      <dgm:spPr/>
      <dgm:t>
        <a:bodyPr/>
        <a:lstStyle/>
        <a:p>
          <a:pPr algn="ctr"/>
          <a:r>
            <a:rPr lang="en-US" sz="2800" b="1" i="0" dirty="0">
              <a:solidFill>
                <a:schemeClr val="tx1"/>
              </a:solidFill>
            </a:rPr>
            <a:t>DOES NATURE IMPACT INCOME?</a:t>
          </a:r>
        </a:p>
      </dgm:t>
    </dgm:pt>
    <dgm:pt modelId="{75997E2B-2312-4C14-A9E6-6592C9B78AF0}" type="parTrans" cxnId="{194FF2E4-D174-42E1-9D00-ED85F6A43721}">
      <dgm:prSet/>
      <dgm:spPr/>
      <dgm:t>
        <a:bodyPr/>
        <a:lstStyle/>
        <a:p>
          <a:endParaRPr lang="en-US"/>
        </a:p>
      </dgm:t>
    </dgm:pt>
    <dgm:pt modelId="{24802BBB-8427-4B25-82AD-8C8002B36096}" type="sibTrans" cxnId="{194FF2E4-D174-42E1-9D00-ED85F6A43721}">
      <dgm:prSet/>
      <dgm:spPr/>
      <dgm:t>
        <a:bodyPr/>
        <a:lstStyle/>
        <a:p>
          <a:endParaRPr lang="en-US"/>
        </a:p>
      </dgm:t>
    </dgm:pt>
    <dgm:pt modelId="{CC820745-65C9-4F2F-BF86-3B28BFA85B88}">
      <dgm:prSet/>
      <dgm:spPr/>
      <dgm:t>
        <a:bodyPr/>
        <a:lstStyle/>
        <a:p>
          <a:r>
            <a:rPr lang="en-US" b="1" i="0" dirty="0">
              <a:solidFill>
                <a:schemeClr val="tx1"/>
              </a:solidFill>
            </a:rPr>
            <a:t>Temperature?</a:t>
          </a:r>
        </a:p>
        <a:p>
          <a:r>
            <a:rPr lang="en-US" b="1" i="0" dirty="0"/>
            <a:t>DATA: </a:t>
          </a:r>
          <a:r>
            <a:rPr lang="en-US" b="0" i="0" dirty="0"/>
            <a:t>US Household Income Statistics </a:t>
          </a:r>
          <a:r>
            <a:rPr lang="en-US" b="0" i="0" u="sng" dirty="0"/>
            <a:t>&amp;</a:t>
          </a:r>
          <a:r>
            <a:rPr lang="en-US" b="0" i="0" dirty="0"/>
            <a:t> Weather API</a:t>
          </a:r>
          <a:endParaRPr lang="en-US" dirty="0"/>
        </a:p>
      </dgm:t>
    </dgm:pt>
    <dgm:pt modelId="{7739800E-8466-4AF2-9887-EF6D51EDAADD}" type="parTrans" cxnId="{25A4CC23-4585-4139-B059-9CD747D49CF5}">
      <dgm:prSet/>
      <dgm:spPr/>
      <dgm:t>
        <a:bodyPr/>
        <a:lstStyle/>
        <a:p>
          <a:endParaRPr lang="en-US"/>
        </a:p>
      </dgm:t>
    </dgm:pt>
    <dgm:pt modelId="{204C4697-2F02-460C-9A71-7C28B3C5C7B8}" type="sibTrans" cxnId="{25A4CC23-4585-4139-B059-9CD747D49CF5}">
      <dgm:prSet/>
      <dgm:spPr/>
      <dgm:t>
        <a:bodyPr/>
        <a:lstStyle/>
        <a:p>
          <a:endParaRPr lang="en-US"/>
        </a:p>
      </dgm:t>
    </dgm:pt>
    <dgm:pt modelId="{23611C39-0B9F-4F30-AC6C-4C07B020888E}">
      <dgm:prSet/>
      <dgm:spPr/>
      <dgm:t>
        <a:bodyPr/>
        <a:lstStyle/>
        <a:p>
          <a:r>
            <a:rPr lang="en-US" b="1" i="0" dirty="0">
              <a:solidFill>
                <a:schemeClr val="tx1"/>
              </a:solidFill>
            </a:rPr>
            <a:t>Air Pressure?</a:t>
          </a:r>
        </a:p>
        <a:p>
          <a:r>
            <a:rPr lang="en-US" b="1" i="0" dirty="0"/>
            <a:t>DATA: </a:t>
          </a:r>
          <a:r>
            <a:rPr lang="en-US" b="0" i="0" dirty="0"/>
            <a:t>US Household Income Statistics </a:t>
          </a:r>
          <a:r>
            <a:rPr lang="en-US" b="0" i="0" u="sng" dirty="0"/>
            <a:t>&amp;</a:t>
          </a:r>
          <a:r>
            <a:rPr lang="en-US" b="0" i="0" dirty="0"/>
            <a:t> Weather API</a:t>
          </a:r>
          <a:endParaRPr lang="en-US" dirty="0"/>
        </a:p>
      </dgm:t>
    </dgm:pt>
    <dgm:pt modelId="{BC98BD07-38BA-4C6B-93C4-42C4E95A3840}" type="parTrans" cxnId="{0686F46F-3194-4F8C-B5D9-3B4294821DD4}">
      <dgm:prSet/>
      <dgm:spPr/>
      <dgm:t>
        <a:bodyPr/>
        <a:lstStyle/>
        <a:p>
          <a:endParaRPr lang="en-US"/>
        </a:p>
      </dgm:t>
    </dgm:pt>
    <dgm:pt modelId="{E1930BFF-2840-469E-99E2-A8600DE496F2}" type="sibTrans" cxnId="{0686F46F-3194-4F8C-B5D9-3B4294821DD4}">
      <dgm:prSet/>
      <dgm:spPr/>
      <dgm:t>
        <a:bodyPr/>
        <a:lstStyle/>
        <a:p>
          <a:endParaRPr lang="en-US"/>
        </a:p>
      </dgm:t>
    </dgm:pt>
    <dgm:pt modelId="{EFE3004C-82EE-409D-B42B-EEAC43AFD2D3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Can </a:t>
          </a:r>
          <a:r>
            <a:rPr lang="en-US" b="1" i="0" dirty="0">
              <a:solidFill>
                <a:schemeClr val="tx1"/>
              </a:solidFill>
            </a:rPr>
            <a:t>Humidity Affect Income</a:t>
          </a:r>
          <a:r>
            <a:rPr lang="en-US" b="0" i="0" dirty="0">
              <a:solidFill>
                <a:schemeClr val="tx1"/>
              </a:solidFill>
            </a:rPr>
            <a:t>?</a:t>
          </a:r>
        </a:p>
        <a:p>
          <a:r>
            <a:rPr lang="en-US" b="1" i="0" dirty="0"/>
            <a:t>DATA: </a:t>
          </a:r>
          <a:r>
            <a:rPr lang="en-US" b="0" i="0" dirty="0"/>
            <a:t>US Household Income Statistics </a:t>
          </a:r>
          <a:r>
            <a:rPr lang="en-US" b="0" i="0" u="sng" dirty="0"/>
            <a:t>&amp;</a:t>
          </a:r>
          <a:r>
            <a:rPr lang="en-US" b="0" i="0" dirty="0"/>
            <a:t> Weather API</a:t>
          </a:r>
          <a:endParaRPr lang="en-US" dirty="0"/>
        </a:p>
      </dgm:t>
    </dgm:pt>
    <dgm:pt modelId="{C2FB40BF-5446-4578-AD3E-1959B7EE9D2B}" type="parTrans" cxnId="{33579A36-717E-43C5-A458-55677C2C5A5D}">
      <dgm:prSet/>
      <dgm:spPr/>
      <dgm:t>
        <a:bodyPr/>
        <a:lstStyle/>
        <a:p>
          <a:endParaRPr lang="en-US"/>
        </a:p>
      </dgm:t>
    </dgm:pt>
    <dgm:pt modelId="{5C7C90C6-15A6-4E5B-A6AD-BD5A4AE38D2E}" type="sibTrans" cxnId="{33579A36-717E-43C5-A458-55677C2C5A5D}">
      <dgm:prSet/>
      <dgm:spPr/>
      <dgm:t>
        <a:bodyPr/>
        <a:lstStyle/>
        <a:p>
          <a:endParaRPr lang="en-US"/>
        </a:p>
      </dgm:t>
    </dgm:pt>
    <dgm:pt modelId="{8A845E0C-E923-435A-87CE-09DC3FBFEBB3}">
      <dgm:prSet/>
      <dgm:spPr/>
      <dgm:t>
        <a:bodyPr/>
        <a:lstStyle/>
        <a:p>
          <a:r>
            <a:rPr lang="en-US" b="1" i="0" dirty="0">
              <a:solidFill>
                <a:schemeClr val="tx1"/>
              </a:solidFill>
            </a:rPr>
            <a:t>Does Latitude and Longitude Affect Income?</a:t>
          </a:r>
        </a:p>
        <a:p>
          <a:r>
            <a:rPr lang="en-US" b="1" i="0" dirty="0"/>
            <a:t>DATA: </a:t>
          </a:r>
          <a:r>
            <a:rPr lang="en-US" b="0" i="0" dirty="0"/>
            <a:t>US Household Income Statistics</a:t>
          </a:r>
          <a:endParaRPr lang="en-US" dirty="0"/>
        </a:p>
      </dgm:t>
    </dgm:pt>
    <dgm:pt modelId="{DE7ACE32-17E4-445E-BE02-1E1F8FB1A38D}" type="parTrans" cxnId="{828BB90A-648F-42C9-A014-A412AD2A5CFF}">
      <dgm:prSet/>
      <dgm:spPr/>
      <dgm:t>
        <a:bodyPr/>
        <a:lstStyle/>
        <a:p>
          <a:endParaRPr lang="en-US"/>
        </a:p>
      </dgm:t>
    </dgm:pt>
    <dgm:pt modelId="{1C99AFEC-CC33-467C-91E5-395DC669BBE3}" type="sibTrans" cxnId="{828BB90A-648F-42C9-A014-A412AD2A5CFF}">
      <dgm:prSet/>
      <dgm:spPr/>
      <dgm:t>
        <a:bodyPr/>
        <a:lstStyle/>
        <a:p>
          <a:endParaRPr lang="en-US"/>
        </a:p>
      </dgm:t>
    </dgm:pt>
    <dgm:pt modelId="{B8573FF3-0FB1-4C34-AAAC-46ADB0DC43E2}">
      <dgm:prSet/>
      <dgm:spPr/>
      <dgm:t>
        <a:bodyPr/>
        <a:lstStyle/>
        <a:p>
          <a:r>
            <a:rPr lang="en-US" b="1" i="0" dirty="0">
              <a:solidFill>
                <a:schemeClr val="tx1"/>
              </a:solidFill>
            </a:rPr>
            <a:t>How about Proximity to WATER?</a:t>
          </a:r>
        </a:p>
        <a:p>
          <a:r>
            <a:rPr lang="en-US" b="1" i="0" dirty="0"/>
            <a:t>DATA: </a:t>
          </a:r>
          <a:r>
            <a:rPr lang="en-US" b="0" i="0" dirty="0"/>
            <a:t>US Household Income Statistics</a:t>
          </a:r>
          <a:endParaRPr lang="en-US" dirty="0"/>
        </a:p>
      </dgm:t>
    </dgm:pt>
    <dgm:pt modelId="{2EFD68B3-7F51-4FEF-911B-0D91380441F9}" type="parTrans" cxnId="{0A5773BA-840F-4DA9-B596-A83E8283DF32}">
      <dgm:prSet/>
      <dgm:spPr/>
      <dgm:t>
        <a:bodyPr/>
        <a:lstStyle/>
        <a:p>
          <a:endParaRPr lang="en-US"/>
        </a:p>
      </dgm:t>
    </dgm:pt>
    <dgm:pt modelId="{A1556963-3B41-4896-A4E1-CF2A47D87204}" type="sibTrans" cxnId="{0A5773BA-840F-4DA9-B596-A83E8283DF32}">
      <dgm:prSet/>
      <dgm:spPr/>
      <dgm:t>
        <a:bodyPr/>
        <a:lstStyle/>
        <a:p>
          <a:endParaRPr lang="en-US"/>
        </a:p>
      </dgm:t>
    </dgm:pt>
    <dgm:pt modelId="{FA3CFFE8-D739-4382-87C9-994AAF44DA5F}" type="pres">
      <dgm:prSet presAssocID="{20337789-AF66-4894-9EA0-CC786D553D90}" presName="linear" presStyleCnt="0">
        <dgm:presLayoutVars>
          <dgm:animLvl val="lvl"/>
          <dgm:resizeHandles val="exact"/>
        </dgm:presLayoutVars>
      </dgm:prSet>
      <dgm:spPr/>
    </dgm:pt>
    <dgm:pt modelId="{F3123B54-4FFF-426E-9812-5AF5904A9752}" type="pres">
      <dgm:prSet presAssocID="{894BB116-52EF-43CD-AD8E-98DBBBC2454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325686F-A31B-41A9-9C38-82E39F2BF109}" type="pres">
      <dgm:prSet presAssocID="{24802BBB-8427-4B25-82AD-8C8002B36096}" presName="spacer" presStyleCnt="0"/>
      <dgm:spPr/>
    </dgm:pt>
    <dgm:pt modelId="{E384129D-88D1-4F5F-9C60-B41937067A22}" type="pres">
      <dgm:prSet presAssocID="{8A845E0C-E923-435A-87CE-09DC3FBFEBB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4BEE910-8EE7-43CC-8206-A7F555CFEC76}" type="pres">
      <dgm:prSet presAssocID="{1C99AFEC-CC33-467C-91E5-395DC669BBE3}" presName="spacer" presStyleCnt="0"/>
      <dgm:spPr/>
    </dgm:pt>
    <dgm:pt modelId="{B5145F49-9139-4DA9-8818-E56976B91B05}" type="pres">
      <dgm:prSet presAssocID="{B8573FF3-0FB1-4C34-AAAC-46ADB0DC43E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6DBC46C-C14C-42E8-807D-9E1974C27954}" type="pres">
      <dgm:prSet presAssocID="{A1556963-3B41-4896-A4E1-CF2A47D87204}" presName="spacer" presStyleCnt="0"/>
      <dgm:spPr/>
    </dgm:pt>
    <dgm:pt modelId="{4231EEB9-720A-4D87-B972-0DBB9B773253}" type="pres">
      <dgm:prSet presAssocID="{CC820745-65C9-4F2F-BF86-3B28BFA85B88}" presName="parentText" presStyleLbl="node1" presStyleIdx="3" presStyleCnt="6" custLinFactNeighborX="-1552" custLinFactNeighborY="-4986">
        <dgm:presLayoutVars>
          <dgm:chMax val="0"/>
          <dgm:bulletEnabled val="1"/>
        </dgm:presLayoutVars>
      </dgm:prSet>
      <dgm:spPr/>
    </dgm:pt>
    <dgm:pt modelId="{A59ED898-AC45-459E-9454-597BC2085ADF}" type="pres">
      <dgm:prSet presAssocID="{204C4697-2F02-460C-9A71-7C28B3C5C7B8}" presName="spacer" presStyleCnt="0"/>
      <dgm:spPr/>
    </dgm:pt>
    <dgm:pt modelId="{6E08B720-D2EB-4666-8153-8B9D396B131D}" type="pres">
      <dgm:prSet presAssocID="{23611C39-0B9F-4F30-AC6C-4C07B020888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E036CE6-E103-45F6-9CFA-9A600F6E22BF}" type="pres">
      <dgm:prSet presAssocID="{E1930BFF-2840-469E-99E2-A8600DE496F2}" presName="spacer" presStyleCnt="0"/>
      <dgm:spPr/>
    </dgm:pt>
    <dgm:pt modelId="{DD8A7C60-7484-4CDF-98FE-F9ABD863D844}" type="pres">
      <dgm:prSet presAssocID="{EFE3004C-82EE-409D-B42B-EEAC43AFD2D3}" presName="parentText" presStyleLbl="node1" presStyleIdx="5" presStyleCnt="6" custLinFactNeighborX="227" custLinFactNeighborY="21238">
        <dgm:presLayoutVars>
          <dgm:chMax val="0"/>
          <dgm:bulletEnabled val="1"/>
        </dgm:presLayoutVars>
      </dgm:prSet>
      <dgm:spPr/>
    </dgm:pt>
  </dgm:ptLst>
  <dgm:cxnLst>
    <dgm:cxn modelId="{828BB90A-648F-42C9-A014-A412AD2A5CFF}" srcId="{20337789-AF66-4894-9EA0-CC786D553D90}" destId="{8A845E0C-E923-435A-87CE-09DC3FBFEBB3}" srcOrd="1" destOrd="0" parTransId="{DE7ACE32-17E4-445E-BE02-1E1F8FB1A38D}" sibTransId="{1C99AFEC-CC33-467C-91E5-395DC669BBE3}"/>
    <dgm:cxn modelId="{25A4CC23-4585-4139-B059-9CD747D49CF5}" srcId="{20337789-AF66-4894-9EA0-CC786D553D90}" destId="{CC820745-65C9-4F2F-BF86-3B28BFA85B88}" srcOrd="3" destOrd="0" parTransId="{7739800E-8466-4AF2-9887-EF6D51EDAADD}" sibTransId="{204C4697-2F02-460C-9A71-7C28B3C5C7B8}"/>
    <dgm:cxn modelId="{33579A36-717E-43C5-A458-55677C2C5A5D}" srcId="{20337789-AF66-4894-9EA0-CC786D553D90}" destId="{EFE3004C-82EE-409D-B42B-EEAC43AFD2D3}" srcOrd="5" destOrd="0" parTransId="{C2FB40BF-5446-4578-AD3E-1959B7EE9D2B}" sibTransId="{5C7C90C6-15A6-4E5B-A6AD-BD5A4AE38D2E}"/>
    <dgm:cxn modelId="{0686F46F-3194-4F8C-B5D9-3B4294821DD4}" srcId="{20337789-AF66-4894-9EA0-CC786D553D90}" destId="{23611C39-0B9F-4F30-AC6C-4C07B020888E}" srcOrd="4" destOrd="0" parTransId="{BC98BD07-38BA-4C6B-93C4-42C4E95A3840}" sibTransId="{E1930BFF-2840-469E-99E2-A8600DE496F2}"/>
    <dgm:cxn modelId="{CA51BC56-4D92-42B7-92A9-758836EE7D45}" type="presOf" srcId="{CC820745-65C9-4F2F-BF86-3B28BFA85B88}" destId="{4231EEB9-720A-4D87-B972-0DBB9B773253}" srcOrd="0" destOrd="0" presId="urn:microsoft.com/office/officeart/2005/8/layout/vList2"/>
    <dgm:cxn modelId="{C67A6582-DAC3-4786-96D8-8D7F4342582E}" type="presOf" srcId="{EFE3004C-82EE-409D-B42B-EEAC43AFD2D3}" destId="{DD8A7C60-7484-4CDF-98FE-F9ABD863D844}" srcOrd="0" destOrd="0" presId="urn:microsoft.com/office/officeart/2005/8/layout/vList2"/>
    <dgm:cxn modelId="{F7201A85-3421-47B5-9C7B-FF8D6E9469F4}" type="presOf" srcId="{894BB116-52EF-43CD-AD8E-98DBBBC2454C}" destId="{F3123B54-4FFF-426E-9812-5AF5904A9752}" srcOrd="0" destOrd="0" presId="urn:microsoft.com/office/officeart/2005/8/layout/vList2"/>
    <dgm:cxn modelId="{D02B27A5-8FEC-4392-A4CA-CE95D236DD8F}" type="presOf" srcId="{20337789-AF66-4894-9EA0-CC786D553D90}" destId="{FA3CFFE8-D739-4382-87C9-994AAF44DA5F}" srcOrd="0" destOrd="0" presId="urn:microsoft.com/office/officeart/2005/8/layout/vList2"/>
    <dgm:cxn modelId="{0A5773BA-840F-4DA9-B596-A83E8283DF32}" srcId="{20337789-AF66-4894-9EA0-CC786D553D90}" destId="{B8573FF3-0FB1-4C34-AAAC-46ADB0DC43E2}" srcOrd="2" destOrd="0" parTransId="{2EFD68B3-7F51-4FEF-911B-0D91380441F9}" sibTransId="{A1556963-3B41-4896-A4E1-CF2A47D87204}"/>
    <dgm:cxn modelId="{C20B49CD-262B-439B-ACC2-C10063CF2FBD}" type="presOf" srcId="{B8573FF3-0FB1-4C34-AAAC-46ADB0DC43E2}" destId="{B5145F49-9139-4DA9-8818-E56976B91B05}" srcOrd="0" destOrd="0" presId="urn:microsoft.com/office/officeart/2005/8/layout/vList2"/>
    <dgm:cxn modelId="{194FF2E4-D174-42E1-9D00-ED85F6A43721}" srcId="{20337789-AF66-4894-9EA0-CC786D553D90}" destId="{894BB116-52EF-43CD-AD8E-98DBBBC2454C}" srcOrd="0" destOrd="0" parTransId="{75997E2B-2312-4C14-A9E6-6592C9B78AF0}" sibTransId="{24802BBB-8427-4B25-82AD-8C8002B36096}"/>
    <dgm:cxn modelId="{C629E5F0-8516-4023-84F9-034135566A93}" type="presOf" srcId="{23611C39-0B9F-4F30-AC6C-4C07B020888E}" destId="{6E08B720-D2EB-4666-8153-8B9D396B131D}" srcOrd="0" destOrd="0" presId="urn:microsoft.com/office/officeart/2005/8/layout/vList2"/>
    <dgm:cxn modelId="{16F235F7-AC2C-487C-AE7F-9978AC97BE93}" type="presOf" srcId="{8A845E0C-E923-435A-87CE-09DC3FBFEBB3}" destId="{E384129D-88D1-4F5F-9C60-B41937067A22}" srcOrd="0" destOrd="0" presId="urn:microsoft.com/office/officeart/2005/8/layout/vList2"/>
    <dgm:cxn modelId="{331054C0-BF11-40C1-A3E2-C88AEC654CD8}" type="presParOf" srcId="{FA3CFFE8-D739-4382-87C9-994AAF44DA5F}" destId="{F3123B54-4FFF-426E-9812-5AF5904A9752}" srcOrd="0" destOrd="0" presId="urn:microsoft.com/office/officeart/2005/8/layout/vList2"/>
    <dgm:cxn modelId="{CCA4B8D4-E925-4461-86E0-4561D82B7E6E}" type="presParOf" srcId="{FA3CFFE8-D739-4382-87C9-994AAF44DA5F}" destId="{6325686F-A31B-41A9-9C38-82E39F2BF109}" srcOrd="1" destOrd="0" presId="urn:microsoft.com/office/officeart/2005/8/layout/vList2"/>
    <dgm:cxn modelId="{7D9450A1-94B9-4398-9CF1-BF47C881AFC4}" type="presParOf" srcId="{FA3CFFE8-D739-4382-87C9-994AAF44DA5F}" destId="{E384129D-88D1-4F5F-9C60-B41937067A22}" srcOrd="2" destOrd="0" presId="urn:microsoft.com/office/officeart/2005/8/layout/vList2"/>
    <dgm:cxn modelId="{547B3D4C-7FE3-488F-8EAF-82AF77D16E64}" type="presParOf" srcId="{FA3CFFE8-D739-4382-87C9-994AAF44DA5F}" destId="{24BEE910-8EE7-43CC-8206-A7F555CFEC76}" srcOrd="3" destOrd="0" presId="urn:microsoft.com/office/officeart/2005/8/layout/vList2"/>
    <dgm:cxn modelId="{0D0A0055-828A-4FD9-9733-5139B76E3F6E}" type="presParOf" srcId="{FA3CFFE8-D739-4382-87C9-994AAF44DA5F}" destId="{B5145F49-9139-4DA9-8818-E56976B91B05}" srcOrd="4" destOrd="0" presId="urn:microsoft.com/office/officeart/2005/8/layout/vList2"/>
    <dgm:cxn modelId="{9C147D4F-8BE3-4635-8DF2-3ED8C1C2F98B}" type="presParOf" srcId="{FA3CFFE8-D739-4382-87C9-994AAF44DA5F}" destId="{C6DBC46C-C14C-42E8-807D-9E1974C27954}" srcOrd="5" destOrd="0" presId="urn:microsoft.com/office/officeart/2005/8/layout/vList2"/>
    <dgm:cxn modelId="{091A0FBC-6CE6-4CF1-8EAA-06C95DB58C41}" type="presParOf" srcId="{FA3CFFE8-D739-4382-87C9-994AAF44DA5F}" destId="{4231EEB9-720A-4D87-B972-0DBB9B773253}" srcOrd="6" destOrd="0" presId="urn:microsoft.com/office/officeart/2005/8/layout/vList2"/>
    <dgm:cxn modelId="{FF13DA30-BCCC-4F1F-A2FC-0CB243384369}" type="presParOf" srcId="{FA3CFFE8-D739-4382-87C9-994AAF44DA5F}" destId="{A59ED898-AC45-459E-9454-597BC2085ADF}" srcOrd="7" destOrd="0" presId="urn:microsoft.com/office/officeart/2005/8/layout/vList2"/>
    <dgm:cxn modelId="{7EB48CAB-1600-4971-9DBC-91BA70769836}" type="presParOf" srcId="{FA3CFFE8-D739-4382-87C9-994AAF44DA5F}" destId="{6E08B720-D2EB-4666-8153-8B9D396B131D}" srcOrd="8" destOrd="0" presId="urn:microsoft.com/office/officeart/2005/8/layout/vList2"/>
    <dgm:cxn modelId="{D5B3E92F-F22D-4E34-B570-E0E70CF1DB11}" type="presParOf" srcId="{FA3CFFE8-D739-4382-87C9-994AAF44DA5F}" destId="{2E036CE6-E103-45F6-9CFA-9A600F6E22BF}" srcOrd="9" destOrd="0" presId="urn:microsoft.com/office/officeart/2005/8/layout/vList2"/>
    <dgm:cxn modelId="{A8530F3D-264A-4A57-8E0F-C7BE48342C13}" type="presParOf" srcId="{FA3CFFE8-D739-4382-87C9-994AAF44DA5F}" destId="{DD8A7C60-7484-4CDF-98FE-F9ABD863D84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326A63-4671-4B41-BE3E-35517CCEDC8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90E332-8C25-43C4-A5DF-64C477C5A2A1}">
      <dgm:prSet/>
      <dgm:spPr/>
      <dgm:t>
        <a:bodyPr/>
        <a:lstStyle/>
        <a:p>
          <a:r>
            <a:rPr lang="en-US" dirty="0"/>
            <a:t>Exploration &amp; Cleanup Process</a:t>
          </a:r>
        </a:p>
      </dgm:t>
    </dgm:pt>
    <dgm:pt modelId="{6068B1CD-FA1D-489C-A49A-4D7B8A32D5C6}" type="parTrans" cxnId="{A9DDA697-D4C7-417C-8F22-A30005D5172C}">
      <dgm:prSet/>
      <dgm:spPr/>
      <dgm:t>
        <a:bodyPr/>
        <a:lstStyle/>
        <a:p>
          <a:endParaRPr lang="en-US"/>
        </a:p>
      </dgm:t>
    </dgm:pt>
    <dgm:pt modelId="{5B105279-4DD2-48B1-B00D-CCE3106E6F1E}" type="sibTrans" cxnId="{A9DDA697-D4C7-417C-8F22-A30005D5172C}">
      <dgm:prSet/>
      <dgm:spPr/>
      <dgm:t>
        <a:bodyPr/>
        <a:lstStyle/>
        <a:p>
          <a:endParaRPr lang="en-US"/>
        </a:p>
      </dgm:t>
    </dgm:pt>
    <dgm:pt modelId="{82F432C6-7120-4B32-BB1B-58A62C19729B}">
      <dgm:prSet/>
      <dgm:spPr/>
      <dgm:t>
        <a:bodyPr/>
        <a:lstStyle/>
        <a:p>
          <a:pPr>
            <a:buNone/>
          </a:pPr>
          <a:r>
            <a:rPr lang="en-US" dirty="0"/>
            <a:t>Selected the “NATURE FACTORS” to compare to income. </a:t>
          </a:r>
        </a:p>
      </dgm:t>
    </dgm:pt>
    <dgm:pt modelId="{A5D63462-BC1D-4FFD-82C8-17509EFB51BB}" type="parTrans" cxnId="{0D4B3CE7-B7FD-4900-AAC9-9F48C59E9FAA}">
      <dgm:prSet/>
      <dgm:spPr/>
      <dgm:t>
        <a:bodyPr/>
        <a:lstStyle/>
        <a:p>
          <a:endParaRPr lang="en-US"/>
        </a:p>
      </dgm:t>
    </dgm:pt>
    <dgm:pt modelId="{4C48A96A-ACC7-4DE5-88C7-B5E92A16F7E6}" type="sibTrans" cxnId="{0D4B3CE7-B7FD-4900-AAC9-9F48C59E9FAA}">
      <dgm:prSet/>
      <dgm:spPr/>
      <dgm:t>
        <a:bodyPr/>
        <a:lstStyle/>
        <a:p>
          <a:endParaRPr lang="en-US"/>
        </a:p>
      </dgm:t>
    </dgm:pt>
    <dgm:pt modelId="{822E9E20-A8CF-4AFF-BA2A-53FE8CC7732B}">
      <dgm:prSet/>
      <dgm:spPr/>
      <dgm:t>
        <a:bodyPr/>
        <a:lstStyle/>
        <a:p>
          <a:r>
            <a:rPr lang="en-US" dirty="0"/>
            <a:t>Insights</a:t>
          </a:r>
        </a:p>
      </dgm:t>
    </dgm:pt>
    <dgm:pt modelId="{9CAE24BE-6E3C-430C-97A5-7CC7E36F0548}" type="parTrans" cxnId="{E992CDF9-8C90-4879-A9D8-DE238042351C}">
      <dgm:prSet/>
      <dgm:spPr/>
      <dgm:t>
        <a:bodyPr/>
        <a:lstStyle/>
        <a:p>
          <a:endParaRPr lang="en-US"/>
        </a:p>
      </dgm:t>
    </dgm:pt>
    <dgm:pt modelId="{89051E91-D6A1-4CDE-B08B-52A18AD3E541}" type="sibTrans" cxnId="{E992CDF9-8C90-4879-A9D8-DE238042351C}">
      <dgm:prSet/>
      <dgm:spPr/>
      <dgm:t>
        <a:bodyPr/>
        <a:lstStyle/>
        <a:p>
          <a:endParaRPr lang="en-US"/>
        </a:p>
      </dgm:t>
    </dgm:pt>
    <dgm:pt modelId="{DF3279B9-C634-499C-ADB2-902259E66A02}">
      <dgm:prSet/>
      <dgm:spPr/>
      <dgm:t>
        <a:bodyPr/>
        <a:lstStyle/>
        <a:p>
          <a:pPr>
            <a:buNone/>
          </a:pPr>
          <a:r>
            <a:rPr lang="en-US" dirty="0"/>
            <a:t>Didn't anticipate finding minimal weather impact on Income</a:t>
          </a:r>
        </a:p>
      </dgm:t>
    </dgm:pt>
    <dgm:pt modelId="{2777F3A5-DC09-4239-9FD9-04ABB2E5EE9D}" type="parTrans" cxnId="{48F32B2F-2DF4-43BB-BB10-5B5B85AE878B}">
      <dgm:prSet/>
      <dgm:spPr/>
      <dgm:t>
        <a:bodyPr/>
        <a:lstStyle/>
        <a:p>
          <a:endParaRPr lang="en-US"/>
        </a:p>
      </dgm:t>
    </dgm:pt>
    <dgm:pt modelId="{155546F7-55FB-4293-ABE1-E2B46C5B5E80}" type="sibTrans" cxnId="{48F32B2F-2DF4-43BB-BB10-5B5B85AE878B}">
      <dgm:prSet/>
      <dgm:spPr/>
      <dgm:t>
        <a:bodyPr/>
        <a:lstStyle/>
        <a:p>
          <a:endParaRPr lang="en-US"/>
        </a:p>
      </dgm:t>
    </dgm:pt>
    <dgm:pt modelId="{A1B0106A-16A8-47AE-B7BB-11FD55B16B63}">
      <dgm:prSet/>
      <dgm:spPr/>
      <dgm:t>
        <a:bodyPr/>
        <a:lstStyle/>
        <a:p>
          <a:r>
            <a:rPr lang="en-US" dirty="0"/>
            <a:t>Problems</a:t>
          </a:r>
        </a:p>
      </dgm:t>
    </dgm:pt>
    <dgm:pt modelId="{88511D8F-75C9-4D2B-B374-E3A4194BA72C}" type="parTrans" cxnId="{068BC920-D4C5-443E-9ED8-A2D92DE3E7CF}">
      <dgm:prSet/>
      <dgm:spPr/>
      <dgm:t>
        <a:bodyPr/>
        <a:lstStyle/>
        <a:p>
          <a:endParaRPr lang="en-US"/>
        </a:p>
      </dgm:t>
    </dgm:pt>
    <dgm:pt modelId="{538EBFC9-EC26-4AD7-8862-82E7BB6B197F}" type="sibTrans" cxnId="{068BC920-D4C5-443E-9ED8-A2D92DE3E7CF}">
      <dgm:prSet/>
      <dgm:spPr/>
      <dgm:t>
        <a:bodyPr/>
        <a:lstStyle/>
        <a:p>
          <a:endParaRPr lang="en-US"/>
        </a:p>
      </dgm:t>
    </dgm:pt>
    <dgm:pt modelId="{53B8CD79-898E-41D1-ACD4-791FA76F6729}">
      <dgm:prSet custT="1"/>
      <dgm:spPr/>
      <dgm:t>
        <a:bodyPr/>
        <a:lstStyle/>
        <a:p>
          <a:pPr>
            <a:buNone/>
          </a:pPr>
          <a:r>
            <a:rPr lang="en-US" sz="1800" dirty="0"/>
            <a:t>1) Data Reading Error: </a:t>
          </a:r>
          <a:r>
            <a:rPr lang="en-US" sz="1800" baseline="0" dirty="0"/>
            <a:t>[</a:t>
          </a:r>
          <a:r>
            <a:rPr lang="en-US" sz="1800" baseline="0" dirty="0" err="1"/>
            <a:t>df_main</a:t>
          </a:r>
          <a:r>
            <a:rPr lang="en-US" sz="1800" baseline="0" dirty="0"/>
            <a:t> = </a:t>
          </a:r>
          <a:r>
            <a:rPr lang="en-US" sz="1800" baseline="0" dirty="0" err="1"/>
            <a:t>pd.read_csv</a:t>
          </a:r>
          <a:r>
            <a:rPr lang="en-US" sz="1800" baseline="0" dirty="0"/>
            <a:t>(</a:t>
          </a:r>
          <a:r>
            <a:rPr lang="en-US" sz="1800" baseline="0" dirty="0" err="1">
              <a:solidFill>
                <a:srgbClr val="C00000"/>
              </a:solidFill>
            </a:rPr>
            <a:t>file,engine</a:t>
          </a:r>
          <a:r>
            <a:rPr lang="en-US" sz="1800" baseline="0" dirty="0">
              <a:solidFill>
                <a:srgbClr val="C00000"/>
              </a:solidFill>
            </a:rPr>
            <a:t> = "python"</a:t>
          </a:r>
          <a:r>
            <a:rPr lang="en-US" sz="1800" baseline="0" dirty="0"/>
            <a:t>)]</a:t>
          </a:r>
          <a:endParaRPr lang="en-US" sz="1800" dirty="0"/>
        </a:p>
      </dgm:t>
    </dgm:pt>
    <dgm:pt modelId="{318BC84D-2025-4B5E-86FE-E2606B79BFA0}" type="parTrans" cxnId="{A62DC59C-9A94-4573-A969-6F35A649971A}">
      <dgm:prSet/>
      <dgm:spPr/>
      <dgm:t>
        <a:bodyPr/>
        <a:lstStyle/>
        <a:p>
          <a:endParaRPr lang="en-US"/>
        </a:p>
      </dgm:t>
    </dgm:pt>
    <dgm:pt modelId="{1A17BD86-5AFA-4E7D-9C72-34D21D9D75F3}" type="sibTrans" cxnId="{A62DC59C-9A94-4573-A969-6F35A649971A}">
      <dgm:prSet/>
      <dgm:spPr/>
      <dgm:t>
        <a:bodyPr/>
        <a:lstStyle/>
        <a:p>
          <a:endParaRPr lang="en-US"/>
        </a:p>
      </dgm:t>
    </dgm:pt>
    <dgm:pt modelId="{70017248-F70C-4833-9D9C-FE59EF12D51C}">
      <dgm:prSet/>
      <dgm:spPr/>
      <dgm:t>
        <a:bodyPr/>
        <a:lstStyle/>
        <a:p>
          <a:r>
            <a:rPr lang="en-US" dirty="0"/>
            <a:t>Interesting Figures Developed</a:t>
          </a:r>
        </a:p>
      </dgm:t>
    </dgm:pt>
    <dgm:pt modelId="{A4015506-D401-4E1A-8609-22E187C9E2BB}" type="parTrans" cxnId="{E5665A67-4CBA-4597-BC2A-43C241F8B4E6}">
      <dgm:prSet/>
      <dgm:spPr/>
      <dgm:t>
        <a:bodyPr/>
        <a:lstStyle/>
        <a:p>
          <a:endParaRPr lang="en-US"/>
        </a:p>
      </dgm:t>
    </dgm:pt>
    <dgm:pt modelId="{B3306E19-CB2F-4315-8572-CBC573074BB5}" type="sibTrans" cxnId="{E5665A67-4CBA-4597-BC2A-43C241F8B4E6}">
      <dgm:prSet/>
      <dgm:spPr/>
      <dgm:t>
        <a:bodyPr/>
        <a:lstStyle/>
        <a:p>
          <a:endParaRPr lang="en-US"/>
        </a:p>
      </dgm:t>
    </dgm:pt>
    <dgm:pt modelId="{8AE36847-C210-4FA3-8EF4-DB5821661E97}">
      <dgm:prSet/>
      <dgm:spPr/>
      <dgm:t>
        <a:bodyPr/>
        <a:lstStyle/>
        <a:p>
          <a:pPr>
            <a:buNone/>
          </a:pPr>
          <a:r>
            <a:rPr lang="en-US" dirty="0"/>
            <a:t>* Present and discuss interesting figures developed during exploration, ideally with the help of </a:t>
          </a:r>
          <a:r>
            <a:rPr lang="en-US" dirty="0" err="1"/>
            <a:t>Jupyter</a:t>
          </a:r>
          <a:r>
            <a:rPr lang="en-US" dirty="0"/>
            <a:t> Notebook</a:t>
          </a:r>
        </a:p>
      </dgm:t>
    </dgm:pt>
    <dgm:pt modelId="{442C5BBD-1132-4FAF-8FD5-1CBDA68B9076}" type="parTrans" cxnId="{79006172-E47E-409A-80A1-38B41CDB8014}">
      <dgm:prSet/>
      <dgm:spPr/>
      <dgm:t>
        <a:bodyPr/>
        <a:lstStyle/>
        <a:p>
          <a:endParaRPr lang="en-US"/>
        </a:p>
      </dgm:t>
    </dgm:pt>
    <dgm:pt modelId="{76C1B341-7872-4877-B980-EE23FD9329EB}" type="sibTrans" cxnId="{79006172-E47E-409A-80A1-38B41CDB8014}">
      <dgm:prSet/>
      <dgm:spPr/>
      <dgm:t>
        <a:bodyPr/>
        <a:lstStyle/>
        <a:p>
          <a:endParaRPr lang="en-US"/>
        </a:p>
      </dgm:t>
    </dgm:pt>
    <dgm:pt modelId="{693C2D77-2498-49C0-9825-E1D3A843FE66}">
      <dgm:prSet/>
      <dgm:spPr/>
      <dgm:t>
        <a:bodyPr/>
        <a:lstStyle/>
        <a:p>
          <a:pPr>
            <a:buNone/>
          </a:pPr>
          <a:r>
            <a:rPr lang="en-US" dirty="0"/>
            <a:t>Switched from Census Dataset </a:t>
          </a:r>
          <a:r>
            <a:rPr lang="en-US" dirty="0">
              <a:sym typeface="Wingdings" panose="05000000000000000000" pitchFamily="2" charset="2"/>
            </a:rPr>
            <a:t> Income Dataset + Added Weather API</a:t>
          </a:r>
          <a:endParaRPr lang="en-US" dirty="0"/>
        </a:p>
      </dgm:t>
    </dgm:pt>
    <dgm:pt modelId="{4A04CEB9-3F93-46E0-A78E-EBC550EB385F}" type="parTrans" cxnId="{CAFFB5AD-0E60-4944-A4E5-F9E98CD6FB9D}">
      <dgm:prSet/>
      <dgm:spPr/>
      <dgm:t>
        <a:bodyPr/>
        <a:lstStyle/>
        <a:p>
          <a:endParaRPr lang="en-US"/>
        </a:p>
      </dgm:t>
    </dgm:pt>
    <dgm:pt modelId="{EEB4DD4A-B713-41DF-B085-2EC7B5F396F8}" type="sibTrans" cxnId="{CAFFB5AD-0E60-4944-A4E5-F9E98CD6FB9D}">
      <dgm:prSet/>
      <dgm:spPr/>
      <dgm:t>
        <a:bodyPr/>
        <a:lstStyle/>
        <a:p>
          <a:endParaRPr lang="en-US"/>
        </a:p>
      </dgm:t>
    </dgm:pt>
    <dgm:pt modelId="{F951A308-8938-490D-B696-EEA2FE138380}">
      <dgm:prSet custT="1"/>
      <dgm:spPr/>
      <dgm:t>
        <a:bodyPr/>
        <a:lstStyle/>
        <a:p>
          <a:pPr>
            <a:buNone/>
          </a:pPr>
          <a:r>
            <a:rPr lang="en-US" sz="1800" dirty="0"/>
            <a:t>2) Restriction in Weather API (length and number of calls and being blocked)</a:t>
          </a:r>
        </a:p>
      </dgm:t>
    </dgm:pt>
    <dgm:pt modelId="{D2F90FE0-6004-4931-BAC0-431F8C763838}" type="sibTrans" cxnId="{BED8BB82-4B9C-4E14-8CA6-A068BC1134B2}">
      <dgm:prSet/>
      <dgm:spPr/>
      <dgm:t>
        <a:bodyPr/>
        <a:lstStyle/>
        <a:p>
          <a:endParaRPr lang="en-US"/>
        </a:p>
      </dgm:t>
    </dgm:pt>
    <dgm:pt modelId="{A5116415-AEBE-4459-AC15-53536856823B}" type="parTrans" cxnId="{BED8BB82-4B9C-4E14-8CA6-A068BC1134B2}">
      <dgm:prSet/>
      <dgm:spPr/>
      <dgm:t>
        <a:bodyPr/>
        <a:lstStyle/>
        <a:p>
          <a:endParaRPr lang="en-US"/>
        </a:p>
      </dgm:t>
    </dgm:pt>
    <dgm:pt modelId="{00393F4E-6E6C-4A9E-9BF7-2B7807FDE087}" type="pres">
      <dgm:prSet presAssocID="{01326A63-4671-4B41-BE3E-35517CCEDC8C}" presName="Name0" presStyleCnt="0">
        <dgm:presLayoutVars>
          <dgm:dir/>
          <dgm:animLvl val="lvl"/>
          <dgm:resizeHandles val="exact"/>
        </dgm:presLayoutVars>
      </dgm:prSet>
      <dgm:spPr/>
    </dgm:pt>
    <dgm:pt modelId="{5C2E6020-CA9C-4AD9-9ABB-1C906902AF36}" type="pres">
      <dgm:prSet presAssocID="{7D90E332-8C25-43C4-A5DF-64C477C5A2A1}" presName="linNode" presStyleCnt="0"/>
      <dgm:spPr/>
    </dgm:pt>
    <dgm:pt modelId="{9C49579F-2AAF-4D27-9C0B-D1849013B870}" type="pres">
      <dgm:prSet presAssocID="{7D90E332-8C25-43C4-A5DF-64C477C5A2A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007CB3E3-D306-4BFC-AAE0-F8F128FD6DF3}" type="pres">
      <dgm:prSet presAssocID="{7D90E332-8C25-43C4-A5DF-64C477C5A2A1}" presName="descendantText" presStyleLbl="alignAccFollowNode1" presStyleIdx="0" presStyleCnt="4">
        <dgm:presLayoutVars>
          <dgm:bulletEnabled val="1"/>
        </dgm:presLayoutVars>
      </dgm:prSet>
      <dgm:spPr/>
    </dgm:pt>
    <dgm:pt modelId="{5AD73D03-C1DE-42F5-A06F-ECD1C84AAAEF}" type="pres">
      <dgm:prSet presAssocID="{5B105279-4DD2-48B1-B00D-CCE3106E6F1E}" presName="sp" presStyleCnt="0"/>
      <dgm:spPr/>
    </dgm:pt>
    <dgm:pt modelId="{8AFEE7FC-A1F2-4CDC-A6C7-1EA50D031BC1}" type="pres">
      <dgm:prSet presAssocID="{822E9E20-A8CF-4AFF-BA2A-53FE8CC7732B}" presName="linNode" presStyleCnt="0"/>
      <dgm:spPr/>
    </dgm:pt>
    <dgm:pt modelId="{A29718C3-7116-4E4D-A829-8AB050050996}" type="pres">
      <dgm:prSet presAssocID="{822E9E20-A8CF-4AFF-BA2A-53FE8CC7732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04EB246-2E50-4D00-8B11-0DECD4A4D46B}" type="pres">
      <dgm:prSet presAssocID="{822E9E20-A8CF-4AFF-BA2A-53FE8CC7732B}" presName="descendantText" presStyleLbl="alignAccFollowNode1" presStyleIdx="1" presStyleCnt="4">
        <dgm:presLayoutVars>
          <dgm:bulletEnabled val="1"/>
        </dgm:presLayoutVars>
      </dgm:prSet>
      <dgm:spPr/>
    </dgm:pt>
    <dgm:pt modelId="{496517B8-3BD8-4577-A2E3-7F67FC1E350F}" type="pres">
      <dgm:prSet presAssocID="{89051E91-D6A1-4CDE-B08B-52A18AD3E541}" presName="sp" presStyleCnt="0"/>
      <dgm:spPr/>
    </dgm:pt>
    <dgm:pt modelId="{EA816E0F-8789-4328-A523-672594DF2E12}" type="pres">
      <dgm:prSet presAssocID="{A1B0106A-16A8-47AE-B7BB-11FD55B16B63}" presName="linNode" presStyleCnt="0"/>
      <dgm:spPr/>
    </dgm:pt>
    <dgm:pt modelId="{D703CC90-BA1C-40B0-B321-C5A547B02D6C}" type="pres">
      <dgm:prSet presAssocID="{A1B0106A-16A8-47AE-B7BB-11FD55B16B6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9B9B03B-8C53-40DE-B9C9-6E534B9329C5}" type="pres">
      <dgm:prSet presAssocID="{A1B0106A-16A8-47AE-B7BB-11FD55B16B63}" presName="descendantText" presStyleLbl="alignAccFollowNode1" presStyleIdx="2" presStyleCnt="4">
        <dgm:presLayoutVars>
          <dgm:bulletEnabled val="1"/>
        </dgm:presLayoutVars>
      </dgm:prSet>
      <dgm:spPr/>
    </dgm:pt>
    <dgm:pt modelId="{FD5D7F67-200B-4F3F-8939-10B20FF1B932}" type="pres">
      <dgm:prSet presAssocID="{538EBFC9-EC26-4AD7-8862-82E7BB6B197F}" presName="sp" presStyleCnt="0"/>
      <dgm:spPr/>
    </dgm:pt>
    <dgm:pt modelId="{F3AC8CC8-DEFE-4265-BC25-E7F3BB077AF3}" type="pres">
      <dgm:prSet presAssocID="{70017248-F70C-4833-9D9C-FE59EF12D51C}" presName="linNode" presStyleCnt="0"/>
      <dgm:spPr/>
    </dgm:pt>
    <dgm:pt modelId="{0E3E57D7-F32A-4C38-B23F-84F533A96D69}" type="pres">
      <dgm:prSet presAssocID="{70017248-F70C-4833-9D9C-FE59EF12D51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1759BF89-33CA-42A4-81AF-BC26B017786A}" type="pres">
      <dgm:prSet presAssocID="{70017248-F70C-4833-9D9C-FE59EF12D51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7707B00-1185-4A0C-B65A-BF45BCBC97BA}" type="presOf" srcId="{82F432C6-7120-4B32-BB1B-58A62C19729B}" destId="{007CB3E3-D306-4BFC-AAE0-F8F128FD6DF3}" srcOrd="0" destOrd="0" presId="urn:microsoft.com/office/officeart/2005/8/layout/vList5"/>
    <dgm:cxn modelId="{80CDFD02-49E0-4449-A4D8-B7BB456E9125}" type="presOf" srcId="{693C2D77-2498-49C0-9825-E1D3A843FE66}" destId="{007CB3E3-D306-4BFC-AAE0-F8F128FD6DF3}" srcOrd="0" destOrd="1" presId="urn:microsoft.com/office/officeart/2005/8/layout/vList5"/>
    <dgm:cxn modelId="{39F0040D-5440-426F-926C-6A5C8B345E5D}" type="presOf" srcId="{70017248-F70C-4833-9D9C-FE59EF12D51C}" destId="{0E3E57D7-F32A-4C38-B23F-84F533A96D69}" srcOrd="0" destOrd="0" presId="urn:microsoft.com/office/officeart/2005/8/layout/vList5"/>
    <dgm:cxn modelId="{068BC920-D4C5-443E-9ED8-A2D92DE3E7CF}" srcId="{01326A63-4671-4B41-BE3E-35517CCEDC8C}" destId="{A1B0106A-16A8-47AE-B7BB-11FD55B16B63}" srcOrd="2" destOrd="0" parTransId="{88511D8F-75C9-4D2B-B374-E3A4194BA72C}" sibTransId="{538EBFC9-EC26-4AD7-8862-82E7BB6B197F}"/>
    <dgm:cxn modelId="{48F32B2F-2DF4-43BB-BB10-5B5B85AE878B}" srcId="{822E9E20-A8CF-4AFF-BA2A-53FE8CC7732B}" destId="{DF3279B9-C634-499C-ADB2-902259E66A02}" srcOrd="0" destOrd="0" parTransId="{2777F3A5-DC09-4239-9FD9-04ABB2E5EE9D}" sibTransId="{155546F7-55FB-4293-ABE1-E2B46C5B5E80}"/>
    <dgm:cxn modelId="{E5665A67-4CBA-4597-BC2A-43C241F8B4E6}" srcId="{01326A63-4671-4B41-BE3E-35517CCEDC8C}" destId="{70017248-F70C-4833-9D9C-FE59EF12D51C}" srcOrd="3" destOrd="0" parTransId="{A4015506-D401-4E1A-8609-22E187C9E2BB}" sibTransId="{B3306E19-CB2F-4315-8572-CBC573074BB5}"/>
    <dgm:cxn modelId="{077CA36B-ED4A-4D7B-8F75-BFF3F0763296}" type="presOf" srcId="{F951A308-8938-490D-B696-EEA2FE138380}" destId="{A9B9B03B-8C53-40DE-B9C9-6E534B9329C5}" srcOrd="0" destOrd="1" presId="urn:microsoft.com/office/officeart/2005/8/layout/vList5"/>
    <dgm:cxn modelId="{775D614D-F6BD-43B0-ABDF-2AD541333472}" type="presOf" srcId="{DF3279B9-C634-499C-ADB2-902259E66A02}" destId="{404EB246-2E50-4D00-8B11-0DECD4A4D46B}" srcOrd="0" destOrd="0" presId="urn:microsoft.com/office/officeart/2005/8/layout/vList5"/>
    <dgm:cxn modelId="{79006172-E47E-409A-80A1-38B41CDB8014}" srcId="{70017248-F70C-4833-9D9C-FE59EF12D51C}" destId="{8AE36847-C210-4FA3-8EF4-DB5821661E97}" srcOrd="0" destOrd="0" parTransId="{442C5BBD-1132-4FAF-8FD5-1CBDA68B9076}" sibTransId="{76C1B341-7872-4877-B980-EE23FD9329EB}"/>
    <dgm:cxn modelId="{59B8EE72-CB6B-4C1D-A0D2-817AC540043E}" type="presOf" srcId="{822E9E20-A8CF-4AFF-BA2A-53FE8CC7732B}" destId="{A29718C3-7116-4E4D-A829-8AB050050996}" srcOrd="0" destOrd="0" presId="urn:microsoft.com/office/officeart/2005/8/layout/vList5"/>
    <dgm:cxn modelId="{78317D75-1E99-40DC-A751-5CEC381A010C}" type="presOf" srcId="{A1B0106A-16A8-47AE-B7BB-11FD55B16B63}" destId="{D703CC90-BA1C-40B0-B321-C5A547B02D6C}" srcOrd="0" destOrd="0" presId="urn:microsoft.com/office/officeart/2005/8/layout/vList5"/>
    <dgm:cxn modelId="{BED8BB82-4B9C-4E14-8CA6-A068BC1134B2}" srcId="{A1B0106A-16A8-47AE-B7BB-11FD55B16B63}" destId="{F951A308-8938-490D-B696-EEA2FE138380}" srcOrd="1" destOrd="0" parTransId="{A5116415-AEBE-4459-AC15-53536856823B}" sibTransId="{D2F90FE0-6004-4931-BAC0-431F8C763838}"/>
    <dgm:cxn modelId="{A9DDA697-D4C7-417C-8F22-A30005D5172C}" srcId="{01326A63-4671-4B41-BE3E-35517CCEDC8C}" destId="{7D90E332-8C25-43C4-A5DF-64C477C5A2A1}" srcOrd="0" destOrd="0" parTransId="{6068B1CD-FA1D-489C-A49A-4D7B8A32D5C6}" sibTransId="{5B105279-4DD2-48B1-B00D-CCE3106E6F1E}"/>
    <dgm:cxn modelId="{A62DC59C-9A94-4573-A969-6F35A649971A}" srcId="{A1B0106A-16A8-47AE-B7BB-11FD55B16B63}" destId="{53B8CD79-898E-41D1-ACD4-791FA76F6729}" srcOrd="0" destOrd="0" parTransId="{318BC84D-2025-4B5E-86FE-E2606B79BFA0}" sibTransId="{1A17BD86-5AFA-4E7D-9C72-34D21D9D75F3}"/>
    <dgm:cxn modelId="{CAFFB5AD-0E60-4944-A4E5-F9E98CD6FB9D}" srcId="{7D90E332-8C25-43C4-A5DF-64C477C5A2A1}" destId="{693C2D77-2498-49C0-9825-E1D3A843FE66}" srcOrd="1" destOrd="0" parTransId="{4A04CEB9-3F93-46E0-A78E-EBC550EB385F}" sibTransId="{EEB4DD4A-B713-41DF-B085-2EC7B5F396F8}"/>
    <dgm:cxn modelId="{A979F1C3-207F-47B5-80F8-EAB4EF850769}" type="presOf" srcId="{01326A63-4671-4B41-BE3E-35517CCEDC8C}" destId="{00393F4E-6E6C-4A9E-9BF7-2B7807FDE087}" srcOrd="0" destOrd="0" presId="urn:microsoft.com/office/officeart/2005/8/layout/vList5"/>
    <dgm:cxn modelId="{5199ACDD-A178-4049-86DD-1A41FD7E68FA}" type="presOf" srcId="{8AE36847-C210-4FA3-8EF4-DB5821661E97}" destId="{1759BF89-33CA-42A4-81AF-BC26B017786A}" srcOrd="0" destOrd="0" presId="urn:microsoft.com/office/officeart/2005/8/layout/vList5"/>
    <dgm:cxn modelId="{0D4B3CE7-B7FD-4900-AAC9-9F48C59E9FAA}" srcId="{7D90E332-8C25-43C4-A5DF-64C477C5A2A1}" destId="{82F432C6-7120-4B32-BB1B-58A62C19729B}" srcOrd="0" destOrd="0" parTransId="{A5D63462-BC1D-4FFD-82C8-17509EFB51BB}" sibTransId="{4C48A96A-ACC7-4DE5-88C7-B5E92A16F7E6}"/>
    <dgm:cxn modelId="{E7405BEE-62F3-43FC-9DE2-6A38BDCAA83F}" type="presOf" srcId="{53B8CD79-898E-41D1-ACD4-791FA76F6729}" destId="{A9B9B03B-8C53-40DE-B9C9-6E534B9329C5}" srcOrd="0" destOrd="0" presId="urn:microsoft.com/office/officeart/2005/8/layout/vList5"/>
    <dgm:cxn modelId="{23235CEF-998B-41D9-B2D9-766A7469F013}" type="presOf" srcId="{7D90E332-8C25-43C4-A5DF-64C477C5A2A1}" destId="{9C49579F-2AAF-4D27-9C0B-D1849013B870}" srcOrd="0" destOrd="0" presId="urn:microsoft.com/office/officeart/2005/8/layout/vList5"/>
    <dgm:cxn modelId="{E992CDF9-8C90-4879-A9D8-DE238042351C}" srcId="{01326A63-4671-4B41-BE3E-35517CCEDC8C}" destId="{822E9E20-A8CF-4AFF-BA2A-53FE8CC7732B}" srcOrd="1" destOrd="0" parTransId="{9CAE24BE-6E3C-430C-97A5-7CC7E36F0548}" sibTransId="{89051E91-D6A1-4CDE-B08B-52A18AD3E541}"/>
    <dgm:cxn modelId="{26BA337E-DFD5-4FC8-AFB0-7D3BADFE6AB4}" type="presParOf" srcId="{00393F4E-6E6C-4A9E-9BF7-2B7807FDE087}" destId="{5C2E6020-CA9C-4AD9-9ABB-1C906902AF36}" srcOrd="0" destOrd="0" presId="urn:microsoft.com/office/officeart/2005/8/layout/vList5"/>
    <dgm:cxn modelId="{22FD0947-DCC7-47BA-904F-D940F668BBAA}" type="presParOf" srcId="{5C2E6020-CA9C-4AD9-9ABB-1C906902AF36}" destId="{9C49579F-2AAF-4D27-9C0B-D1849013B870}" srcOrd="0" destOrd="0" presId="urn:microsoft.com/office/officeart/2005/8/layout/vList5"/>
    <dgm:cxn modelId="{AC5F9702-DC14-4C1C-8ADC-12BFCB9BE657}" type="presParOf" srcId="{5C2E6020-CA9C-4AD9-9ABB-1C906902AF36}" destId="{007CB3E3-D306-4BFC-AAE0-F8F128FD6DF3}" srcOrd="1" destOrd="0" presId="urn:microsoft.com/office/officeart/2005/8/layout/vList5"/>
    <dgm:cxn modelId="{4898DBD0-B80E-47F9-BE6A-0A797B2747F9}" type="presParOf" srcId="{00393F4E-6E6C-4A9E-9BF7-2B7807FDE087}" destId="{5AD73D03-C1DE-42F5-A06F-ECD1C84AAAEF}" srcOrd="1" destOrd="0" presId="urn:microsoft.com/office/officeart/2005/8/layout/vList5"/>
    <dgm:cxn modelId="{8481CAE6-F536-4E96-B768-CEB58EE28F0B}" type="presParOf" srcId="{00393F4E-6E6C-4A9E-9BF7-2B7807FDE087}" destId="{8AFEE7FC-A1F2-4CDC-A6C7-1EA50D031BC1}" srcOrd="2" destOrd="0" presId="urn:microsoft.com/office/officeart/2005/8/layout/vList5"/>
    <dgm:cxn modelId="{F8AA656A-FAF9-4237-9159-E0DC89F84D55}" type="presParOf" srcId="{8AFEE7FC-A1F2-4CDC-A6C7-1EA50D031BC1}" destId="{A29718C3-7116-4E4D-A829-8AB050050996}" srcOrd="0" destOrd="0" presId="urn:microsoft.com/office/officeart/2005/8/layout/vList5"/>
    <dgm:cxn modelId="{131734A1-7967-45A5-AE2F-B1588ADD78FA}" type="presParOf" srcId="{8AFEE7FC-A1F2-4CDC-A6C7-1EA50D031BC1}" destId="{404EB246-2E50-4D00-8B11-0DECD4A4D46B}" srcOrd="1" destOrd="0" presId="urn:microsoft.com/office/officeart/2005/8/layout/vList5"/>
    <dgm:cxn modelId="{28EECEF9-DCD1-4E30-8B6A-CC9D976F7009}" type="presParOf" srcId="{00393F4E-6E6C-4A9E-9BF7-2B7807FDE087}" destId="{496517B8-3BD8-4577-A2E3-7F67FC1E350F}" srcOrd="3" destOrd="0" presId="urn:microsoft.com/office/officeart/2005/8/layout/vList5"/>
    <dgm:cxn modelId="{15056E9B-46BB-4B7D-8083-920B1FAA98C4}" type="presParOf" srcId="{00393F4E-6E6C-4A9E-9BF7-2B7807FDE087}" destId="{EA816E0F-8789-4328-A523-672594DF2E12}" srcOrd="4" destOrd="0" presId="urn:microsoft.com/office/officeart/2005/8/layout/vList5"/>
    <dgm:cxn modelId="{D94322F0-5E46-4EE2-9D1F-6CE5C8FDAC54}" type="presParOf" srcId="{EA816E0F-8789-4328-A523-672594DF2E12}" destId="{D703CC90-BA1C-40B0-B321-C5A547B02D6C}" srcOrd="0" destOrd="0" presId="urn:microsoft.com/office/officeart/2005/8/layout/vList5"/>
    <dgm:cxn modelId="{7184CC4B-1994-4275-985B-777B4BC3E61E}" type="presParOf" srcId="{EA816E0F-8789-4328-A523-672594DF2E12}" destId="{A9B9B03B-8C53-40DE-B9C9-6E534B9329C5}" srcOrd="1" destOrd="0" presId="urn:microsoft.com/office/officeart/2005/8/layout/vList5"/>
    <dgm:cxn modelId="{90EFD52A-5301-4DC1-9DF2-CD9D5F5F4C1C}" type="presParOf" srcId="{00393F4E-6E6C-4A9E-9BF7-2B7807FDE087}" destId="{FD5D7F67-200B-4F3F-8939-10B20FF1B932}" srcOrd="5" destOrd="0" presId="urn:microsoft.com/office/officeart/2005/8/layout/vList5"/>
    <dgm:cxn modelId="{49C32401-D410-45C5-80A9-5902F1CD91CE}" type="presParOf" srcId="{00393F4E-6E6C-4A9E-9BF7-2B7807FDE087}" destId="{F3AC8CC8-DEFE-4265-BC25-E7F3BB077AF3}" srcOrd="6" destOrd="0" presId="urn:microsoft.com/office/officeart/2005/8/layout/vList5"/>
    <dgm:cxn modelId="{BE7CD8D0-99CD-4577-B70A-7CBE8A216A28}" type="presParOf" srcId="{F3AC8CC8-DEFE-4265-BC25-E7F3BB077AF3}" destId="{0E3E57D7-F32A-4C38-B23F-84F533A96D69}" srcOrd="0" destOrd="0" presId="urn:microsoft.com/office/officeart/2005/8/layout/vList5"/>
    <dgm:cxn modelId="{BDB80780-0B70-4A2B-8304-234C4C3840D6}" type="presParOf" srcId="{F3AC8CC8-DEFE-4265-BC25-E7F3BB077AF3}" destId="{1759BF89-33CA-42A4-81AF-BC26B017786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FDA04E-A4AB-462B-8372-65B39FC330F1}" type="doc">
      <dgm:prSet loTypeId="urn:microsoft.com/office/officeart/2008/layout/AlternatingHexagons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3D32AC1-CFA5-499E-BA23-3FA6DBF64096}">
      <dgm:prSet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2nd</a:t>
          </a:r>
        </a:p>
        <a:p>
          <a:r>
            <a:rPr lang="en-US" sz="2800" dirty="0"/>
            <a:t>TRIED </a:t>
          </a:r>
          <a:r>
            <a:rPr lang="en-US" sz="3200" dirty="0">
              <a:solidFill>
                <a:schemeClr val="tx1"/>
              </a:solidFill>
            </a:rPr>
            <a:t>CENSUS DATABASE</a:t>
          </a:r>
        </a:p>
      </dgm:t>
    </dgm:pt>
    <dgm:pt modelId="{78458CED-3985-4A32-BC33-4E2EE9B3741B}" type="parTrans" cxnId="{8BF2D748-012D-40CF-A529-918D33659686}">
      <dgm:prSet/>
      <dgm:spPr/>
      <dgm:t>
        <a:bodyPr/>
        <a:lstStyle/>
        <a:p>
          <a:endParaRPr lang="en-US"/>
        </a:p>
      </dgm:t>
    </dgm:pt>
    <dgm:pt modelId="{54E17BE2-D436-4060-9DFF-DD0E95A35F44}" type="sibTrans" cxnId="{8BF2D748-012D-40CF-A529-918D33659686}">
      <dgm:prSet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1</a:t>
          </a:r>
          <a:r>
            <a:rPr lang="en-US" sz="3200" baseline="30000" dirty="0">
              <a:solidFill>
                <a:schemeClr val="tx1"/>
              </a:solidFill>
            </a:rPr>
            <a:t>st</a:t>
          </a:r>
          <a:endParaRPr lang="en-US" sz="3200" dirty="0">
            <a:solidFill>
              <a:schemeClr val="tx1"/>
            </a:solidFill>
          </a:endParaRPr>
        </a:p>
        <a:p>
          <a:r>
            <a:rPr lang="en-US" sz="2800" dirty="0"/>
            <a:t>LISTED </a:t>
          </a:r>
          <a:r>
            <a:rPr lang="en-US" sz="3200" dirty="0">
              <a:solidFill>
                <a:schemeClr val="tx1"/>
              </a:solidFill>
            </a:rPr>
            <a:t>NATURE ELEMENTS</a:t>
          </a:r>
        </a:p>
      </dgm:t>
    </dgm:pt>
    <dgm:pt modelId="{B9D4B31E-7022-4067-8400-59BC27A0626E}">
      <dgm:prSet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3rd</a:t>
          </a:r>
        </a:p>
        <a:p>
          <a:r>
            <a:rPr lang="en-US" sz="3000" dirty="0"/>
            <a:t>TRIED </a:t>
          </a:r>
          <a:r>
            <a:rPr lang="en-US" sz="3200" dirty="0">
              <a:solidFill>
                <a:schemeClr val="tx1"/>
              </a:solidFill>
            </a:rPr>
            <a:t>INCOME DATA</a:t>
          </a:r>
        </a:p>
      </dgm:t>
    </dgm:pt>
    <dgm:pt modelId="{B6A49A4C-2D15-4D36-8ECC-1B685D03264A}" type="parTrans" cxnId="{34824058-400D-433D-86EA-0CCB425B6B0D}">
      <dgm:prSet/>
      <dgm:spPr/>
      <dgm:t>
        <a:bodyPr/>
        <a:lstStyle/>
        <a:p>
          <a:endParaRPr lang="en-US"/>
        </a:p>
      </dgm:t>
    </dgm:pt>
    <dgm:pt modelId="{08BBAE01-5EC2-466B-9D76-03B2E5466616}" type="sibTrans" cxnId="{34824058-400D-433D-86EA-0CCB425B6B0D}">
      <dgm:prSet custT="1"/>
      <dgm:spPr/>
      <dgm:t>
        <a:bodyPr/>
        <a:lstStyle/>
        <a:p>
          <a:r>
            <a:rPr lang="en-US" sz="3200" dirty="0">
              <a:solidFill>
                <a:schemeClr val="tx1"/>
              </a:solidFill>
            </a:rPr>
            <a:t>4th</a:t>
          </a:r>
        </a:p>
        <a:p>
          <a:r>
            <a:rPr lang="en-US" sz="3200" dirty="0"/>
            <a:t>ADDED </a:t>
          </a:r>
          <a:r>
            <a:rPr lang="en-US" sz="3200" dirty="0">
              <a:solidFill>
                <a:schemeClr val="tx1"/>
              </a:solidFill>
            </a:rPr>
            <a:t>WEATHER API</a:t>
          </a:r>
        </a:p>
      </dgm:t>
    </dgm:pt>
    <dgm:pt modelId="{FF7ADA34-EEF0-4B08-B144-B6A0AFAB18E2}" type="pres">
      <dgm:prSet presAssocID="{BBFDA04E-A4AB-462B-8372-65B39FC330F1}" presName="Name0" presStyleCnt="0">
        <dgm:presLayoutVars>
          <dgm:chMax/>
          <dgm:chPref/>
          <dgm:dir/>
          <dgm:animLvl val="lvl"/>
        </dgm:presLayoutVars>
      </dgm:prSet>
      <dgm:spPr/>
    </dgm:pt>
    <dgm:pt modelId="{9C2F0374-D4C8-4329-8B3F-C5F64EB43DBE}" type="pres">
      <dgm:prSet presAssocID="{93D32AC1-CFA5-499E-BA23-3FA6DBF64096}" presName="composite" presStyleCnt="0"/>
      <dgm:spPr/>
    </dgm:pt>
    <dgm:pt modelId="{DDD940C8-4FA4-43D9-8B8A-E45877A9FA32}" type="pres">
      <dgm:prSet presAssocID="{93D32AC1-CFA5-499E-BA23-3FA6DBF64096}" presName="Parent1" presStyleLbl="node1" presStyleIdx="0" presStyleCnt="4" custScaleX="146723" custScaleY="117926">
        <dgm:presLayoutVars>
          <dgm:chMax val="1"/>
          <dgm:chPref val="1"/>
          <dgm:bulletEnabled val="1"/>
        </dgm:presLayoutVars>
      </dgm:prSet>
      <dgm:spPr/>
    </dgm:pt>
    <dgm:pt modelId="{75CBF8AD-C99B-46D0-A864-B703C78683C8}" type="pres">
      <dgm:prSet presAssocID="{93D32AC1-CFA5-499E-BA23-3FA6DBF64096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1376695-BC56-4BFD-A61D-91BD1215E625}" type="pres">
      <dgm:prSet presAssocID="{93D32AC1-CFA5-499E-BA23-3FA6DBF64096}" presName="BalanceSpacing" presStyleCnt="0"/>
      <dgm:spPr/>
    </dgm:pt>
    <dgm:pt modelId="{D4845B9B-6B55-4466-92BA-637F08D8C472}" type="pres">
      <dgm:prSet presAssocID="{93D32AC1-CFA5-499E-BA23-3FA6DBF64096}" presName="BalanceSpacing1" presStyleCnt="0"/>
      <dgm:spPr/>
    </dgm:pt>
    <dgm:pt modelId="{14280B10-00CB-45E7-9366-E10D2383AEFF}" type="pres">
      <dgm:prSet presAssocID="{54E17BE2-D436-4060-9DFF-DD0E95A35F44}" presName="Accent1Text" presStyleLbl="node1" presStyleIdx="1" presStyleCnt="4" custScaleX="131858" custScaleY="119828"/>
      <dgm:spPr/>
    </dgm:pt>
    <dgm:pt modelId="{5A9A6CBA-D0A7-4D46-AEBB-5722506EF668}" type="pres">
      <dgm:prSet presAssocID="{54E17BE2-D436-4060-9DFF-DD0E95A35F44}" presName="spaceBetweenRectangles" presStyleCnt="0"/>
      <dgm:spPr/>
    </dgm:pt>
    <dgm:pt modelId="{8FA51FF1-41DE-460E-94F3-0633AC477EA1}" type="pres">
      <dgm:prSet presAssocID="{B9D4B31E-7022-4067-8400-59BC27A0626E}" presName="composite" presStyleCnt="0"/>
      <dgm:spPr/>
    </dgm:pt>
    <dgm:pt modelId="{05BBCCAB-EAA5-4039-94CF-F2F8620E0F13}" type="pres">
      <dgm:prSet presAssocID="{B9D4B31E-7022-4067-8400-59BC27A0626E}" presName="Parent1" presStyleLbl="node1" presStyleIdx="2" presStyleCnt="4" custScaleX="137442" custScaleY="135795">
        <dgm:presLayoutVars>
          <dgm:chMax val="1"/>
          <dgm:chPref val="1"/>
          <dgm:bulletEnabled val="1"/>
        </dgm:presLayoutVars>
      </dgm:prSet>
      <dgm:spPr/>
    </dgm:pt>
    <dgm:pt modelId="{E7097860-59CC-40DC-9162-314824F18550}" type="pres">
      <dgm:prSet presAssocID="{B9D4B31E-7022-4067-8400-59BC27A0626E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8896076B-D0DB-40BD-8975-620DF7BA1C9B}" type="pres">
      <dgm:prSet presAssocID="{B9D4B31E-7022-4067-8400-59BC27A0626E}" presName="BalanceSpacing" presStyleCnt="0"/>
      <dgm:spPr/>
    </dgm:pt>
    <dgm:pt modelId="{D8BD402C-57A4-4D2D-B601-6F0AACB53F2C}" type="pres">
      <dgm:prSet presAssocID="{B9D4B31E-7022-4067-8400-59BC27A0626E}" presName="BalanceSpacing1" presStyleCnt="0"/>
      <dgm:spPr/>
    </dgm:pt>
    <dgm:pt modelId="{FC67CDB4-3DF5-410E-AE40-01CFBCFC10C4}" type="pres">
      <dgm:prSet presAssocID="{08BBAE01-5EC2-466B-9D76-03B2E5466616}" presName="Accent1Text" presStyleLbl="node1" presStyleIdx="3" presStyleCnt="4" custScaleX="142853" custScaleY="131321"/>
      <dgm:spPr/>
    </dgm:pt>
  </dgm:ptLst>
  <dgm:cxnLst>
    <dgm:cxn modelId="{23B64A35-FCAD-47D3-B6D7-857FBA81DD31}" type="presOf" srcId="{B9D4B31E-7022-4067-8400-59BC27A0626E}" destId="{05BBCCAB-EAA5-4039-94CF-F2F8620E0F13}" srcOrd="0" destOrd="0" presId="urn:microsoft.com/office/officeart/2008/layout/AlternatingHexagons"/>
    <dgm:cxn modelId="{8BF2D748-012D-40CF-A529-918D33659686}" srcId="{BBFDA04E-A4AB-462B-8372-65B39FC330F1}" destId="{93D32AC1-CFA5-499E-BA23-3FA6DBF64096}" srcOrd="0" destOrd="0" parTransId="{78458CED-3985-4A32-BC33-4E2EE9B3741B}" sibTransId="{54E17BE2-D436-4060-9DFF-DD0E95A35F44}"/>
    <dgm:cxn modelId="{34824058-400D-433D-86EA-0CCB425B6B0D}" srcId="{BBFDA04E-A4AB-462B-8372-65B39FC330F1}" destId="{B9D4B31E-7022-4067-8400-59BC27A0626E}" srcOrd="1" destOrd="0" parTransId="{B6A49A4C-2D15-4D36-8ECC-1B685D03264A}" sibTransId="{08BBAE01-5EC2-466B-9D76-03B2E5466616}"/>
    <dgm:cxn modelId="{A01BFC7A-1BFE-43D4-8E51-6642086E6244}" type="presOf" srcId="{54E17BE2-D436-4060-9DFF-DD0E95A35F44}" destId="{14280B10-00CB-45E7-9366-E10D2383AEFF}" srcOrd="0" destOrd="0" presId="urn:microsoft.com/office/officeart/2008/layout/AlternatingHexagons"/>
    <dgm:cxn modelId="{089AAD9E-D189-4449-8837-13AFD21B1468}" type="presOf" srcId="{BBFDA04E-A4AB-462B-8372-65B39FC330F1}" destId="{FF7ADA34-EEF0-4B08-B144-B6A0AFAB18E2}" srcOrd="0" destOrd="0" presId="urn:microsoft.com/office/officeart/2008/layout/AlternatingHexagons"/>
    <dgm:cxn modelId="{6527CFBA-6292-4897-B5C3-C4132F1D31CC}" type="presOf" srcId="{08BBAE01-5EC2-466B-9D76-03B2E5466616}" destId="{FC67CDB4-3DF5-410E-AE40-01CFBCFC10C4}" srcOrd="0" destOrd="0" presId="urn:microsoft.com/office/officeart/2008/layout/AlternatingHexagons"/>
    <dgm:cxn modelId="{376543EF-41B6-417B-9352-8EA2FAC99920}" type="presOf" srcId="{93D32AC1-CFA5-499E-BA23-3FA6DBF64096}" destId="{DDD940C8-4FA4-43D9-8B8A-E45877A9FA32}" srcOrd="0" destOrd="0" presId="urn:microsoft.com/office/officeart/2008/layout/AlternatingHexagons"/>
    <dgm:cxn modelId="{360EB08A-3E2F-4391-945C-7D8BDB312ACF}" type="presParOf" srcId="{FF7ADA34-EEF0-4B08-B144-B6A0AFAB18E2}" destId="{9C2F0374-D4C8-4329-8B3F-C5F64EB43DBE}" srcOrd="0" destOrd="0" presId="urn:microsoft.com/office/officeart/2008/layout/AlternatingHexagons"/>
    <dgm:cxn modelId="{3B138F10-CCCE-4FB4-861B-D4F105CDDBC1}" type="presParOf" srcId="{9C2F0374-D4C8-4329-8B3F-C5F64EB43DBE}" destId="{DDD940C8-4FA4-43D9-8B8A-E45877A9FA32}" srcOrd="0" destOrd="0" presId="urn:microsoft.com/office/officeart/2008/layout/AlternatingHexagons"/>
    <dgm:cxn modelId="{52633E1B-F006-4A48-A1C7-2AC77048912F}" type="presParOf" srcId="{9C2F0374-D4C8-4329-8B3F-C5F64EB43DBE}" destId="{75CBF8AD-C99B-46D0-A864-B703C78683C8}" srcOrd="1" destOrd="0" presId="urn:microsoft.com/office/officeart/2008/layout/AlternatingHexagons"/>
    <dgm:cxn modelId="{6936EBEC-6940-49B1-B7A0-70B25D433493}" type="presParOf" srcId="{9C2F0374-D4C8-4329-8B3F-C5F64EB43DBE}" destId="{11376695-BC56-4BFD-A61D-91BD1215E625}" srcOrd="2" destOrd="0" presId="urn:microsoft.com/office/officeart/2008/layout/AlternatingHexagons"/>
    <dgm:cxn modelId="{E86A9416-BAD1-416F-BD85-9F89120FA409}" type="presParOf" srcId="{9C2F0374-D4C8-4329-8B3F-C5F64EB43DBE}" destId="{D4845B9B-6B55-4466-92BA-637F08D8C472}" srcOrd="3" destOrd="0" presId="urn:microsoft.com/office/officeart/2008/layout/AlternatingHexagons"/>
    <dgm:cxn modelId="{501603B9-7A7B-494B-94B0-133D943229AA}" type="presParOf" srcId="{9C2F0374-D4C8-4329-8B3F-C5F64EB43DBE}" destId="{14280B10-00CB-45E7-9366-E10D2383AEFF}" srcOrd="4" destOrd="0" presId="urn:microsoft.com/office/officeart/2008/layout/AlternatingHexagons"/>
    <dgm:cxn modelId="{FFA19F48-8E3B-43AE-A54B-690F4F2262C7}" type="presParOf" srcId="{FF7ADA34-EEF0-4B08-B144-B6A0AFAB18E2}" destId="{5A9A6CBA-D0A7-4D46-AEBB-5722506EF668}" srcOrd="1" destOrd="0" presId="urn:microsoft.com/office/officeart/2008/layout/AlternatingHexagons"/>
    <dgm:cxn modelId="{21C29558-5632-47A7-BC81-47B73EA28A3F}" type="presParOf" srcId="{FF7ADA34-EEF0-4B08-B144-B6A0AFAB18E2}" destId="{8FA51FF1-41DE-460E-94F3-0633AC477EA1}" srcOrd="2" destOrd="0" presId="urn:microsoft.com/office/officeart/2008/layout/AlternatingHexagons"/>
    <dgm:cxn modelId="{F938315E-6E03-47CB-BC3A-3816D050BB68}" type="presParOf" srcId="{8FA51FF1-41DE-460E-94F3-0633AC477EA1}" destId="{05BBCCAB-EAA5-4039-94CF-F2F8620E0F13}" srcOrd="0" destOrd="0" presId="urn:microsoft.com/office/officeart/2008/layout/AlternatingHexagons"/>
    <dgm:cxn modelId="{CB9AC83F-8091-4B73-B1A9-6B29D5B549EE}" type="presParOf" srcId="{8FA51FF1-41DE-460E-94F3-0633AC477EA1}" destId="{E7097860-59CC-40DC-9162-314824F18550}" srcOrd="1" destOrd="0" presId="urn:microsoft.com/office/officeart/2008/layout/AlternatingHexagons"/>
    <dgm:cxn modelId="{E8C7CF9E-BBC0-47D6-91E2-FE225B33C194}" type="presParOf" srcId="{8FA51FF1-41DE-460E-94F3-0633AC477EA1}" destId="{8896076B-D0DB-40BD-8975-620DF7BA1C9B}" srcOrd="2" destOrd="0" presId="urn:microsoft.com/office/officeart/2008/layout/AlternatingHexagons"/>
    <dgm:cxn modelId="{E010B340-90F8-4AEF-8FDF-8F6C9510515E}" type="presParOf" srcId="{8FA51FF1-41DE-460E-94F3-0633AC477EA1}" destId="{D8BD402C-57A4-4D2D-B601-6F0AACB53F2C}" srcOrd="3" destOrd="0" presId="urn:microsoft.com/office/officeart/2008/layout/AlternatingHexagons"/>
    <dgm:cxn modelId="{95A0CCF5-ABA0-448B-924A-0F7831CA7FF6}" type="presParOf" srcId="{8FA51FF1-41DE-460E-94F3-0633AC477EA1}" destId="{FC67CDB4-3DF5-410E-AE40-01CFBCFC10C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B1C306-4E99-4B3A-B6CD-674D10D0866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818575-8DA2-4E3B-ACE4-3A3AA4CB6E78}">
      <dgm:prSet custT="1"/>
      <dgm:spPr/>
      <dgm:t>
        <a:bodyPr anchor="ctr"/>
        <a:lstStyle/>
        <a:p>
          <a:pPr algn="ctr"/>
          <a:r>
            <a:rPr lang="en-US" sz="3200" dirty="0">
              <a:solidFill>
                <a:schemeClr val="tx1"/>
              </a:solidFill>
            </a:rPr>
            <a:t>We did see that </a:t>
          </a:r>
        </a:p>
        <a:p>
          <a:pPr algn="ctr"/>
          <a:r>
            <a:rPr lang="en-US" sz="3200" dirty="0">
              <a:solidFill>
                <a:schemeClr val="tx1"/>
              </a:solidFill>
            </a:rPr>
            <a:t>Income Earnings are </a:t>
          </a:r>
        </a:p>
        <a:p>
          <a:pPr algn="ctr"/>
          <a:r>
            <a:rPr lang="en-US" sz="3200" b="1" dirty="0">
              <a:solidFill>
                <a:srgbClr val="C00000"/>
              </a:solidFill>
            </a:rPr>
            <a:t>HIGHER</a:t>
          </a:r>
          <a:r>
            <a:rPr lang="en-US" sz="3200" dirty="0">
              <a:solidFill>
                <a:schemeClr val="tx1"/>
              </a:solidFill>
            </a:rPr>
            <a:t> near each </a:t>
          </a:r>
          <a:r>
            <a:rPr lang="en-US" sz="3200" b="1" dirty="0">
              <a:solidFill>
                <a:srgbClr val="C00000"/>
              </a:solidFill>
            </a:rPr>
            <a:t>COAST</a:t>
          </a:r>
          <a:r>
            <a:rPr lang="en-US" sz="3200" b="1" baseline="0" dirty="0">
              <a:solidFill>
                <a:srgbClr val="C00000"/>
              </a:solidFill>
            </a:rPr>
            <a:t> </a:t>
          </a:r>
          <a:endParaRPr lang="en-US" sz="3200" b="1" dirty="0">
            <a:solidFill>
              <a:srgbClr val="C00000"/>
            </a:solidFill>
          </a:endParaRPr>
        </a:p>
      </dgm:t>
    </dgm:pt>
    <dgm:pt modelId="{0C93BCA0-966E-4D78-A545-050D4343C44F}" type="parTrans" cxnId="{3607BA4D-028A-4FA3-934C-EDE5E099B2C8}">
      <dgm:prSet/>
      <dgm:spPr/>
      <dgm:t>
        <a:bodyPr/>
        <a:lstStyle/>
        <a:p>
          <a:endParaRPr lang="en-US"/>
        </a:p>
      </dgm:t>
    </dgm:pt>
    <dgm:pt modelId="{EDF06E45-4541-4278-ACA2-E1D0E0485722}" type="sibTrans" cxnId="{3607BA4D-028A-4FA3-934C-EDE5E099B2C8}">
      <dgm:prSet/>
      <dgm:spPr/>
      <dgm:t>
        <a:bodyPr/>
        <a:lstStyle/>
        <a:p>
          <a:endParaRPr lang="en-US"/>
        </a:p>
      </dgm:t>
    </dgm:pt>
    <dgm:pt modelId="{452E5A85-F73B-4F54-96B5-B05117C8E164}">
      <dgm:prSet/>
      <dgm:spPr/>
      <dgm:t>
        <a:bodyPr/>
        <a:lstStyle/>
        <a:p>
          <a:endParaRPr lang="en-US" dirty="0"/>
        </a:p>
      </dgm:t>
    </dgm:pt>
    <dgm:pt modelId="{21019F27-A8A8-4571-BBFA-F5EC16F52476}" type="parTrans" cxnId="{29803BE0-38AA-48DE-9AFE-364FD55A4812}">
      <dgm:prSet/>
      <dgm:spPr/>
      <dgm:t>
        <a:bodyPr/>
        <a:lstStyle/>
        <a:p>
          <a:endParaRPr lang="en-US"/>
        </a:p>
      </dgm:t>
    </dgm:pt>
    <dgm:pt modelId="{BA4901CF-4EA5-4EA1-9FBC-A0DD2D9336EC}" type="sibTrans" cxnId="{29803BE0-38AA-48DE-9AFE-364FD55A4812}">
      <dgm:prSet/>
      <dgm:spPr/>
      <dgm:t>
        <a:bodyPr/>
        <a:lstStyle/>
        <a:p>
          <a:endParaRPr lang="en-US"/>
        </a:p>
      </dgm:t>
    </dgm:pt>
    <dgm:pt modelId="{AEDD82F4-31A9-4D9E-BC3E-A68EC8BF8B00}">
      <dgm:prSet/>
      <dgm:spPr/>
      <dgm:t>
        <a:bodyPr/>
        <a:lstStyle/>
        <a:p>
          <a:r>
            <a:rPr lang="en-US" dirty="0"/>
            <a:t>Discussion 2</a:t>
          </a:r>
        </a:p>
      </dgm:t>
    </dgm:pt>
    <dgm:pt modelId="{E44555F2-6514-4F91-9E0F-DDA6A8313B0B}" type="sibTrans" cxnId="{56BCBA2B-6970-46F7-8DEA-FF06450FFB83}">
      <dgm:prSet/>
      <dgm:spPr/>
      <dgm:t>
        <a:bodyPr/>
        <a:lstStyle/>
        <a:p>
          <a:endParaRPr lang="en-US"/>
        </a:p>
      </dgm:t>
    </dgm:pt>
    <dgm:pt modelId="{0C7CAE27-4039-4602-A45C-F0CECE8173EE}" type="parTrans" cxnId="{56BCBA2B-6970-46F7-8DEA-FF06450FFB83}">
      <dgm:prSet/>
      <dgm:spPr/>
      <dgm:t>
        <a:bodyPr/>
        <a:lstStyle/>
        <a:p>
          <a:endParaRPr lang="en-US"/>
        </a:p>
      </dgm:t>
    </dgm:pt>
    <dgm:pt modelId="{F1F9D243-FB9D-4545-BAF5-A143D5537D5E}" type="pres">
      <dgm:prSet presAssocID="{F9B1C306-4E99-4B3A-B6CD-674D10D08669}" presName="linear" presStyleCnt="0">
        <dgm:presLayoutVars>
          <dgm:animLvl val="lvl"/>
          <dgm:resizeHandles val="exact"/>
        </dgm:presLayoutVars>
      </dgm:prSet>
      <dgm:spPr/>
    </dgm:pt>
    <dgm:pt modelId="{1474041E-C151-42FB-9E9D-A03530D8AF0F}" type="pres">
      <dgm:prSet presAssocID="{F6818575-8DA2-4E3B-ACE4-3A3AA4CB6E78}" presName="parentText" presStyleLbl="node1" presStyleIdx="0" presStyleCnt="3" custLinFactNeighborX="16779" custLinFactNeighborY="-21613">
        <dgm:presLayoutVars>
          <dgm:chMax val="0"/>
          <dgm:bulletEnabled val="1"/>
        </dgm:presLayoutVars>
      </dgm:prSet>
      <dgm:spPr/>
    </dgm:pt>
    <dgm:pt modelId="{7B109EA0-EDF3-430D-AFAB-AF9044E20233}" type="pres">
      <dgm:prSet presAssocID="{EDF06E45-4541-4278-ACA2-E1D0E0485722}" presName="spacer" presStyleCnt="0"/>
      <dgm:spPr/>
    </dgm:pt>
    <dgm:pt modelId="{A174DA1C-A28D-4967-8FE3-5776AB28EBED}" type="pres">
      <dgm:prSet presAssocID="{452E5A85-F73B-4F54-96B5-B05117C8E16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096DD7-D205-4E44-A51C-91226EA3C80F}" type="pres">
      <dgm:prSet presAssocID="{BA4901CF-4EA5-4EA1-9FBC-A0DD2D9336EC}" presName="spacer" presStyleCnt="0"/>
      <dgm:spPr/>
    </dgm:pt>
    <dgm:pt modelId="{73665EDA-26C8-48E6-BDBC-79A731C635A4}" type="pres">
      <dgm:prSet presAssocID="{AEDD82F4-31A9-4D9E-BC3E-A68EC8BF8B0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BFA0B23-CF52-4DDC-9A26-4F467F4E8C2C}" type="presOf" srcId="{F6818575-8DA2-4E3B-ACE4-3A3AA4CB6E78}" destId="{1474041E-C151-42FB-9E9D-A03530D8AF0F}" srcOrd="0" destOrd="0" presId="urn:microsoft.com/office/officeart/2005/8/layout/vList2"/>
    <dgm:cxn modelId="{1D772A25-4FDC-406A-BAEF-3D01ADD05027}" type="presOf" srcId="{452E5A85-F73B-4F54-96B5-B05117C8E164}" destId="{A174DA1C-A28D-4967-8FE3-5776AB28EBED}" srcOrd="0" destOrd="0" presId="urn:microsoft.com/office/officeart/2005/8/layout/vList2"/>
    <dgm:cxn modelId="{56BCBA2B-6970-46F7-8DEA-FF06450FFB83}" srcId="{F9B1C306-4E99-4B3A-B6CD-674D10D08669}" destId="{AEDD82F4-31A9-4D9E-BC3E-A68EC8BF8B00}" srcOrd="2" destOrd="0" parTransId="{0C7CAE27-4039-4602-A45C-F0CECE8173EE}" sibTransId="{E44555F2-6514-4F91-9E0F-DDA6A8313B0B}"/>
    <dgm:cxn modelId="{3607BA4D-028A-4FA3-934C-EDE5E099B2C8}" srcId="{F9B1C306-4E99-4B3A-B6CD-674D10D08669}" destId="{F6818575-8DA2-4E3B-ACE4-3A3AA4CB6E78}" srcOrd="0" destOrd="0" parTransId="{0C93BCA0-966E-4D78-A545-050D4343C44F}" sibTransId="{EDF06E45-4541-4278-ACA2-E1D0E0485722}"/>
    <dgm:cxn modelId="{E8607D6E-B0EA-4A17-A557-CBF5C1B67AA5}" type="presOf" srcId="{AEDD82F4-31A9-4D9E-BC3E-A68EC8BF8B00}" destId="{73665EDA-26C8-48E6-BDBC-79A731C635A4}" srcOrd="0" destOrd="0" presId="urn:microsoft.com/office/officeart/2005/8/layout/vList2"/>
    <dgm:cxn modelId="{E9281AD2-2255-4C20-A296-1AFB0778B553}" type="presOf" srcId="{F9B1C306-4E99-4B3A-B6CD-674D10D08669}" destId="{F1F9D243-FB9D-4545-BAF5-A143D5537D5E}" srcOrd="0" destOrd="0" presId="urn:microsoft.com/office/officeart/2005/8/layout/vList2"/>
    <dgm:cxn modelId="{29803BE0-38AA-48DE-9AFE-364FD55A4812}" srcId="{F9B1C306-4E99-4B3A-B6CD-674D10D08669}" destId="{452E5A85-F73B-4F54-96B5-B05117C8E164}" srcOrd="1" destOrd="0" parTransId="{21019F27-A8A8-4571-BBFA-F5EC16F52476}" sibTransId="{BA4901CF-4EA5-4EA1-9FBC-A0DD2D9336EC}"/>
    <dgm:cxn modelId="{F1B1B61D-0DFD-48DE-800D-D14DC5429CC3}" type="presParOf" srcId="{F1F9D243-FB9D-4545-BAF5-A143D5537D5E}" destId="{1474041E-C151-42FB-9E9D-A03530D8AF0F}" srcOrd="0" destOrd="0" presId="urn:microsoft.com/office/officeart/2005/8/layout/vList2"/>
    <dgm:cxn modelId="{01662BEF-E241-43A1-A612-9EB783AD3715}" type="presParOf" srcId="{F1F9D243-FB9D-4545-BAF5-A143D5537D5E}" destId="{7B109EA0-EDF3-430D-AFAB-AF9044E20233}" srcOrd="1" destOrd="0" presId="urn:microsoft.com/office/officeart/2005/8/layout/vList2"/>
    <dgm:cxn modelId="{F7719EAD-A4DE-4F12-BFD4-E8935C83DD79}" type="presParOf" srcId="{F1F9D243-FB9D-4545-BAF5-A143D5537D5E}" destId="{A174DA1C-A28D-4967-8FE3-5776AB28EBED}" srcOrd="2" destOrd="0" presId="urn:microsoft.com/office/officeart/2005/8/layout/vList2"/>
    <dgm:cxn modelId="{72023AC1-97EA-4E98-8B04-63F8798DBC3B}" type="presParOf" srcId="{F1F9D243-FB9D-4545-BAF5-A143D5537D5E}" destId="{2E096DD7-D205-4E44-A51C-91226EA3C80F}" srcOrd="3" destOrd="0" presId="urn:microsoft.com/office/officeart/2005/8/layout/vList2"/>
    <dgm:cxn modelId="{61AC6CD8-E699-4188-9649-FB467E280B7C}" type="presParOf" srcId="{F1F9D243-FB9D-4545-BAF5-A143D5537D5E}" destId="{73665EDA-26C8-48E6-BDBC-79A731C635A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7B820F-2E58-4995-925F-F38DBD52B04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2EDACA-30CA-44B8-BC0E-DFD7604E5E8B}">
      <dgm:prSet custT="1"/>
      <dgm:spPr/>
      <dgm:t>
        <a:bodyPr anchor="t"/>
        <a:lstStyle/>
        <a:p>
          <a:pPr algn="ctr">
            <a:lnSpc>
              <a:spcPct val="100000"/>
            </a:lnSpc>
          </a:pPr>
          <a:r>
            <a:rPr lang="en-US" sz="2800" b="1" dirty="0">
              <a:solidFill>
                <a:schemeClr val="tx1"/>
              </a:solidFill>
            </a:rPr>
            <a:t>DIFFICULTIES:</a:t>
          </a:r>
        </a:p>
        <a:p>
          <a:pPr algn="l">
            <a:lnSpc>
              <a:spcPct val="100000"/>
            </a:lnSpc>
          </a:pPr>
          <a:r>
            <a:rPr lang="en-US" sz="2400" dirty="0"/>
            <a:t>1) </a:t>
          </a:r>
          <a:r>
            <a:rPr lang="en-US" sz="2400" b="0" dirty="0">
              <a:solidFill>
                <a:schemeClr val="tx1"/>
              </a:solidFill>
            </a:rPr>
            <a:t>API: </a:t>
          </a:r>
          <a:r>
            <a:rPr lang="en-US" sz="2400" dirty="0"/>
            <a:t> Time, Cost &amp; Blocked Out</a:t>
          </a:r>
        </a:p>
        <a:p>
          <a:pPr algn="l">
            <a:lnSpc>
              <a:spcPct val="100000"/>
            </a:lnSpc>
          </a:pPr>
          <a:r>
            <a:rPr lang="en-US" sz="2400" dirty="0"/>
            <a:t>2) Finding </a:t>
          </a:r>
          <a:r>
            <a:rPr lang="en-US" sz="2400" dirty="0">
              <a:solidFill>
                <a:schemeClr val="tx1"/>
              </a:solidFill>
            </a:rPr>
            <a:t>Best Graphs </a:t>
          </a:r>
          <a:r>
            <a:rPr lang="en-US" sz="2400" dirty="0"/>
            <a:t>to Represent Data Findings</a:t>
          </a:r>
        </a:p>
        <a:p>
          <a:pPr algn="l">
            <a:lnSpc>
              <a:spcPct val="100000"/>
            </a:lnSpc>
          </a:pPr>
          <a:r>
            <a:rPr lang="en-US" sz="2400" dirty="0"/>
            <a:t>4) </a:t>
          </a:r>
          <a:r>
            <a:rPr lang="en-US" sz="2400" dirty="0">
              <a:solidFill>
                <a:schemeClr val="tx1"/>
              </a:solidFill>
            </a:rPr>
            <a:t>Uncovering Correlation   </a:t>
          </a:r>
          <a:r>
            <a:rPr lang="en-US" sz="2400" dirty="0"/>
            <a:t>between NATURE &amp; INCOME</a:t>
          </a:r>
        </a:p>
      </dgm:t>
    </dgm:pt>
    <dgm:pt modelId="{C69F4BB0-309A-4943-A5EA-B155B5086343}" type="parTrans" cxnId="{15BBB170-DB91-408A-928D-B2E4FA36E46B}">
      <dgm:prSet/>
      <dgm:spPr/>
      <dgm:t>
        <a:bodyPr/>
        <a:lstStyle/>
        <a:p>
          <a:endParaRPr lang="en-US"/>
        </a:p>
      </dgm:t>
    </dgm:pt>
    <dgm:pt modelId="{6035AFF0-67CE-4B79-B14C-27601B5B0B8F}" type="sibTrans" cxnId="{15BBB170-DB91-408A-928D-B2E4FA36E46B}">
      <dgm:prSet/>
      <dgm:spPr/>
      <dgm:t>
        <a:bodyPr/>
        <a:lstStyle/>
        <a:p>
          <a:endParaRPr lang="en-US"/>
        </a:p>
      </dgm:t>
    </dgm:pt>
    <dgm:pt modelId="{D135B506-1155-4D99-985D-AA3FF2FD31AE}">
      <dgm:prSet custT="1"/>
      <dgm:spPr/>
      <dgm:t>
        <a:bodyPr anchor="t"/>
        <a:lstStyle/>
        <a:p>
          <a:pPr algn="ctr">
            <a:lnSpc>
              <a:spcPct val="100000"/>
            </a:lnSpc>
          </a:pPr>
          <a:r>
            <a:rPr lang="en-US" sz="2800" b="1" dirty="0">
              <a:solidFill>
                <a:schemeClr val="tx1"/>
              </a:solidFill>
            </a:rPr>
            <a:t>FUTURE:</a:t>
          </a:r>
        </a:p>
        <a:p>
          <a:pPr algn="l">
            <a:lnSpc>
              <a:spcPct val="100000"/>
            </a:lnSpc>
          </a:pPr>
          <a:r>
            <a:rPr lang="en-US" sz="2400" dirty="0"/>
            <a:t>1) Explore and Compare Other </a:t>
          </a:r>
        </a:p>
        <a:p>
          <a:pPr algn="l">
            <a:lnSpc>
              <a:spcPct val="100000"/>
            </a:lnSpc>
          </a:pPr>
          <a:r>
            <a:rPr lang="en-US" sz="2400" dirty="0">
              <a:solidFill>
                <a:schemeClr val="tx1"/>
              </a:solidFill>
            </a:rPr>
            <a:t>Datasets and APIs</a:t>
          </a:r>
        </a:p>
        <a:p>
          <a:pPr algn="l">
            <a:lnSpc>
              <a:spcPct val="100000"/>
            </a:lnSpc>
          </a:pPr>
          <a:r>
            <a:rPr lang="en-US" sz="2400" dirty="0"/>
            <a:t>2) INVESTIGATE a variety of  </a:t>
          </a:r>
          <a:r>
            <a:rPr lang="en-US" sz="2400" dirty="0">
              <a:solidFill>
                <a:schemeClr val="tx1"/>
              </a:solidFill>
            </a:rPr>
            <a:t>Weather Elements &amp; Terrains</a:t>
          </a:r>
        </a:p>
        <a:p>
          <a:pPr algn="ctr">
            <a:lnSpc>
              <a:spcPct val="90000"/>
            </a:lnSpc>
            <a:defRPr cap="all"/>
          </a:pPr>
          <a:endParaRPr lang="en-US" sz="2400" dirty="0"/>
        </a:p>
      </dgm:t>
    </dgm:pt>
    <dgm:pt modelId="{11F42454-00F5-42CB-B7C8-69764B048665}" type="parTrans" cxnId="{C873E139-C6A6-4689-9B0D-79AA15820FCC}">
      <dgm:prSet/>
      <dgm:spPr/>
      <dgm:t>
        <a:bodyPr/>
        <a:lstStyle/>
        <a:p>
          <a:endParaRPr lang="en-US"/>
        </a:p>
      </dgm:t>
    </dgm:pt>
    <dgm:pt modelId="{9151CEA8-B164-4220-9E9E-CA76FE83A1A6}" type="sibTrans" cxnId="{C873E139-C6A6-4689-9B0D-79AA15820FCC}">
      <dgm:prSet/>
      <dgm:spPr/>
      <dgm:t>
        <a:bodyPr/>
        <a:lstStyle/>
        <a:p>
          <a:endParaRPr lang="en-US"/>
        </a:p>
      </dgm:t>
    </dgm:pt>
    <dgm:pt modelId="{92EB544D-DA73-457D-BC1C-B1407D9A76C7}" type="pres">
      <dgm:prSet presAssocID="{F67B820F-2E58-4995-925F-F38DBD52B044}" presName="Name0" presStyleCnt="0">
        <dgm:presLayoutVars>
          <dgm:dir/>
          <dgm:resizeHandles val="exact"/>
        </dgm:presLayoutVars>
      </dgm:prSet>
      <dgm:spPr/>
    </dgm:pt>
    <dgm:pt modelId="{C56801F4-7AE1-45DE-9542-CB1CE1EFCBFE}" type="pres">
      <dgm:prSet presAssocID="{F62EDACA-30CA-44B8-BC0E-DFD7604E5E8B}" presName="node" presStyleLbl="node1" presStyleIdx="0" presStyleCnt="2" custScaleX="187994" custScaleY="201723">
        <dgm:presLayoutVars>
          <dgm:bulletEnabled val="1"/>
        </dgm:presLayoutVars>
      </dgm:prSet>
      <dgm:spPr/>
    </dgm:pt>
    <dgm:pt modelId="{10A0F07D-F3C2-4D7C-9C7A-CECEB1615757}" type="pres">
      <dgm:prSet presAssocID="{6035AFF0-67CE-4B79-B14C-27601B5B0B8F}" presName="sibTrans" presStyleLbl="sibTrans1D1" presStyleIdx="0" presStyleCnt="1"/>
      <dgm:spPr/>
    </dgm:pt>
    <dgm:pt modelId="{83BF5735-EDBE-422C-B899-694ECA01775B}" type="pres">
      <dgm:prSet presAssocID="{6035AFF0-67CE-4B79-B14C-27601B5B0B8F}" presName="connectorText" presStyleLbl="sibTrans1D1" presStyleIdx="0" presStyleCnt="1"/>
      <dgm:spPr/>
    </dgm:pt>
    <dgm:pt modelId="{B3F076F4-13A1-4EE9-9883-C2FB98374481}" type="pres">
      <dgm:prSet presAssocID="{D135B506-1155-4D99-985D-AA3FF2FD31AE}" presName="node" presStyleLbl="node1" presStyleIdx="1" presStyleCnt="2" custScaleX="186748" custScaleY="201330">
        <dgm:presLayoutVars>
          <dgm:bulletEnabled val="1"/>
        </dgm:presLayoutVars>
      </dgm:prSet>
      <dgm:spPr/>
    </dgm:pt>
  </dgm:ptLst>
  <dgm:cxnLst>
    <dgm:cxn modelId="{390D691F-2543-460C-A04F-9E8B7B7AA7C0}" type="presOf" srcId="{6035AFF0-67CE-4B79-B14C-27601B5B0B8F}" destId="{83BF5735-EDBE-422C-B899-694ECA01775B}" srcOrd="1" destOrd="0" presId="urn:microsoft.com/office/officeart/2016/7/layout/RepeatingBendingProcessNew"/>
    <dgm:cxn modelId="{C873E139-C6A6-4689-9B0D-79AA15820FCC}" srcId="{F67B820F-2E58-4995-925F-F38DBD52B044}" destId="{D135B506-1155-4D99-985D-AA3FF2FD31AE}" srcOrd="1" destOrd="0" parTransId="{11F42454-00F5-42CB-B7C8-69764B048665}" sibTransId="{9151CEA8-B164-4220-9E9E-CA76FE83A1A6}"/>
    <dgm:cxn modelId="{15BBB170-DB91-408A-928D-B2E4FA36E46B}" srcId="{F67B820F-2E58-4995-925F-F38DBD52B044}" destId="{F62EDACA-30CA-44B8-BC0E-DFD7604E5E8B}" srcOrd="0" destOrd="0" parTransId="{C69F4BB0-309A-4943-A5EA-B155B5086343}" sibTransId="{6035AFF0-67CE-4B79-B14C-27601B5B0B8F}"/>
    <dgm:cxn modelId="{BEC42354-B0FF-4F2F-83DD-4233320F0215}" type="presOf" srcId="{F62EDACA-30CA-44B8-BC0E-DFD7604E5E8B}" destId="{C56801F4-7AE1-45DE-9542-CB1CE1EFCBFE}" srcOrd="0" destOrd="0" presId="urn:microsoft.com/office/officeart/2016/7/layout/RepeatingBendingProcessNew"/>
    <dgm:cxn modelId="{F6B9C97D-DC09-4753-B9CE-C828C0A89E70}" type="presOf" srcId="{6035AFF0-67CE-4B79-B14C-27601B5B0B8F}" destId="{10A0F07D-F3C2-4D7C-9C7A-CECEB1615757}" srcOrd="0" destOrd="0" presId="urn:microsoft.com/office/officeart/2016/7/layout/RepeatingBendingProcessNew"/>
    <dgm:cxn modelId="{F74E7BA4-7BE4-4213-B950-AC7A61F4BE05}" type="presOf" srcId="{D135B506-1155-4D99-985D-AA3FF2FD31AE}" destId="{B3F076F4-13A1-4EE9-9883-C2FB98374481}" srcOrd="0" destOrd="0" presId="urn:microsoft.com/office/officeart/2016/7/layout/RepeatingBendingProcessNew"/>
    <dgm:cxn modelId="{36CA79F4-F18F-4E9D-89E3-E418C1B591BF}" type="presOf" srcId="{F67B820F-2E58-4995-925F-F38DBD52B044}" destId="{92EB544D-DA73-457D-BC1C-B1407D9A76C7}" srcOrd="0" destOrd="0" presId="urn:microsoft.com/office/officeart/2016/7/layout/RepeatingBendingProcessNew"/>
    <dgm:cxn modelId="{E4A9481D-D3E3-4311-BB14-473A567080F0}" type="presParOf" srcId="{92EB544D-DA73-457D-BC1C-B1407D9A76C7}" destId="{C56801F4-7AE1-45DE-9542-CB1CE1EFCBFE}" srcOrd="0" destOrd="0" presId="urn:microsoft.com/office/officeart/2016/7/layout/RepeatingBendingProcessNew"/>
    <dgm:cxn modelId="{15316D14-2F44-4F88-8E2B-8C73C666B8F0}" type="presParOf" srcId="{92EB544D-DA73-457D-BC1C-B1407D9A76C7}" destId="{10A0F07D-F3C2-4D7C-9C7A-CECEB1615757}" srcOrd="1" destOrd="0" presId="urn:microsoft.com/office/officeart/2016/7/layout/RepeatingBendingProcessNew"/>
    <dgm:cxn modelId="{9742F9B8-AFFA-4936-86A4-124505EAC9D7}" type="presParOf" srcId="{10A0F07D-F3C2-4D7C-9C7A-CECEB1615757}" destId="{83BF5735-EDBE-422C-B899-694ECA01775B}" srcOrd="0" destOrd="0" presId="urn:microsoft.com/office/officeart/2016/7/layout/RepeatingBendingProcessNew"/>
    <dgm:cxn modelId="{B28A1DE1-0754-4B57-9D7D-72F2DA7ECD98}" type="presParOf" srcId="{92EB544D-DA73-457D-BC1C-B1407D9A76C7}" destId="{B3F076F4-13A1-4EE9-9883-C2FB98374481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89B14-C111-4DF2-8162-3E34A177D5D4}">
      <dsp:nvSpPr>
        <dsp:cNvPr id="0" name=""/>
        <dsp:cNvSpPr/>
      </dsp:nvSpPr>
      <dsp:spPr>
        <a:xfrm>
          <a:off x="0" y="0"/>
          <a:ext cx="11702836" cy="12819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Does the </a:t>
          </a:r>
          <a:r>
            <a:rPr lang="en-US" sz="2800" b="1" u="sng" kern="1200" dirty="0">
              <a:solidFill>
                <a:schemeClr val="tx1"/>
              </a:solidFill>
            </a:rPr>
            <a:t>nature</a:t>
          </a:r>
          <a:r>
            <a:rPr lang="en-US" sz="2800" b="1" kern="1200" dirty="0">
              <a:solidFill>
                <a:schemeClr val="tx1"/>
              </a:solidFill>
            </a:rPr>
            <a:t> around you </a:t>
          </a:r>
          <a:r>
            <a:rPr lang="en-US" sz="2800" b="1" u="sng" kern="1200" dirty="0">
              <a:solidFill>
                <a:schemeClr val="tx1"/>
              </a:solidFill>
            </a:rPr>
            <a:t>impact</a:t>
          </a:r>
          <a:r>
            <a:rPr lang="en-US" sz="2800" b="1" kern="1200" dirty="0">
              <a:solidFill>
                <a:schemeClr val="tx1"/>
              </a:solidFill>
            </a:rPr>
            <a:t> your </a:t>
          </a:r>
          <a:r>
            <a:rPr lang="en-US" sz="2800" b="1" u="sng" kern="1200" dirty="0">
              <a:solidFill>
                <a:schemeClr val="tx1"/>
              </a:solidFill>
            </a:rPr>
            <a:t>productivity and income</a:t>
          </a:r>
          <a:r>
            <a:rPr lang="en-US" sz="2800" b="1" kern="1200" dirty="0">
              <a:solidFill>
                <a:schemeClr val="tx1"/>
              </a:solidFill>
            </a:rPr>
            <a:t>?</a:t>
          </a:r>
        </a:p>
      </dsp:txBody>
      <dsp:txXfrm>
        <a:off x="62578" y="62578"/>
        <a:ext cx="11577680" cy="1156761"/>
      </dsp:txXfrm>
    </dsp:sp>
    <dsp:sp modelId="{7DD2B205-8393-41C6-9CB4-966FE80DF698}">
      <dsp:nvSpPr>
        <dsp:cNvPr id="0" name=""/>
        <dsp:cNvSpPr/>
      </dsp:nvSpPr>
      <dsp:spPr>
        <a:xfrm>
          <a:off x="0" y="1404885"/>
          <a:ext cx="11702836" cy="12819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If so, what are the </a:t>
          </a:r>
          <a:r>
            <a:rPr lang="en-US" sz="2800" b="1" u="sng" kern="1200" dirty="0">
              <a:solidFill>
                <a:schemeClr val="tx1"/>
              </a:solidFill>
            </a:rPr>
            <a:t>major factors</a:t>
          </a:r>
          <a:r>
            <a:rPr lang="en-US" sz="2800" b="1" u="none" kern="1200" dirty="0">
              <a:solidFill>
                <a:schemeClr val="tx1"/>
              </a:solidFill>
            </a:rPr>
            <a:t> </a:t>
          </a:r>
          <a:r>
            <a:rPr lang="en-US" sz="2800" b="1" kern="1200" dirty="0">
              <a:solidFill>
                <a:schemeClr val="tx1"/>
              </a:solidFill>
            </a:rPr>
            <a:t>that increase productivity?</a:t>
          </a:r>
          <a:endParaRPr lang="en-US" sz="2800" b="1" kern="1200" dirty="0"/>
        </a:p>
      </dsp:txBody>
      <dsp:txXfrm>
        <a:off x="62578" y="1467463"/>
        <a:ext cx="11577680" cy="1156761"/>
      </dsp:txXfrm>
    </dsp:sp>
    <dsp:sp modelId="{F389B366-EAC6-4CE8-B2A2-632C5A03AA11}">
      <dsp:nvSpPr>
        <dsp:cNvPr id="0" name=""/>
        <dsp:cNvSpPr/>
      </dsp:nvSpPr>
      <dsp:spPr>
        <a:xfrm>
          <a:off x="0" y="2770323"/>
          <a:ext cx="11702836" cy="218201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 were NOT able to answer these questions to our satisfaction. 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 </a:t>
          </a:r>
          <a:r>
            <a:rPr lang="en-US" sz="2900" kern="1200" dirty="0">
              <a:solidFill>
                <a:schemeClr val="tx1"/>
              </a:solidFill>
            </a:rPr>
            <a:t>majority of our findings are inconclusive </a:t>
          </a:r>
          <a:r>
            <a:rPr lang="en-US" sz="2900" kern="1200" dirty="0"/>
            <a:t>and warrant further study </a:t>
          </a:r>
        </a:p>
      </dsp:txBody>
      <dsp:txXfrm>
        <a:off x="106517" y="2876840"/>
        <a:ext cx="11489802" cy="19689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23B54-4FFF-426E-9812-5AF5904A9752}">
      <dsp:nvSpPr>
        <dsp:cNvPr id="0" name=""/>
        <dsp:cNvSpPr/>
      </dsp:nvSpPr>
      <dsp:spPr>
        <a:xfrm>
          <a:off x="0" y="77724"/>
          <a:ext cx="7227736" cy="10095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solidFill>
                <a:schemeClr val="tx1"/>
              </a:solidFill>
            </a:rPr>
            <a:t>DOES NATURE IMPACT INCOME?</a:t>
          </a:r>
        </a:p>
      </dsp:txBody>
      <dsp:txXfrm>
        <a:off x="49282" y="127006"/>
        <a:ext cx="7129172" cy="910981"/>
      </dsp:txXfrm>
    </dsp:sp>
    <dsp:sp modelId="{E384129D-88D1-4F5F-9C60-B41937067A22}">
      <dsp:nvSpPr>
        <dsp:cNvPr id="0" name=""/>
        <dsp:cNvSpPr/>
      </dsp:nvSpPr>
      <dsp:spPr>
        <a:xfrm>
          <a:off x="0" y="1153510"/>
          <a:ext cx="7227736" cy="1009545"/>
        </a:xfrm>
        <a:prstGeom prst="roundRect">
          <a:avLst/>
        </a:prstGeom>
        <a:solidFill>
          <a:schemeClr val="accent2">
            <a:hueOff val="-2070378"/>
            <a:satOff val="9172"/>
            <a:lumOff val="-3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>
              <a:solidFill>
                <a:schemeClr val="tx1"/>
              </a:solidFill>
            </a:rPr>
            <a:t>Does Latitude and Longitude Affect Income?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/>
            <a:t>DATA: </a:t>
          </a:r>
          <a:r>
            <a:rPr lang="en-US" sz="2300" b="0" i="0" kern="1200" dirty="0"/>
            <a:t>US Household Income Statistics</a:t>
          </a:r>
          <a:endParaRPr lang="en-US" sz="2300" kern="1200" dirty="0"/>
        </a:p>
      </dsp:txBody>
      <dsp:txXfrm>
        <a:off x="49282" y="1202792"/>
        <a:ext cx="7129172" cy="910981"/>
      </dsp:txXfrm>
    </dsp:sp>
    <dsp:sp modelId="{B5145F49-9139-4DA9-8818-E56976B91B05}">
      <dsp:nvSpPr>
        <dsp:cNvPr id="0" name=""/>
        <dsp:cNvSpPr/>
      </dsp:nvSpPr>
      <dsp:spPr>
        <a:xfrm>
          <a:off x="0" y="2229295"/>
          <a:ext cx="7227736" cy="1009545"/>
        </a:xfrm>
        <a:prstGeom prst="roundRect">
          <a:avLst/>
        </a:prstGeom>
        <a:solidFill>
          <a:schemeClr val="accent2">
            <a:hueOff val="-4140755"/>
            <a:satOff val="18344"/>
            <a:lumOff val="-6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>
              <a:solidFill>
                <a:schemeClr val="tx1"/>
              </a:solidFill>
            </a:rPr>
            <a:t>How about Proximity to WATER?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/>
            <a:t>DATA: </a:t>
          </a:r>
          <a:r>
            <a:rPr lang="en-US" sz="2300" b="0" i="0" kern="1200" dirty="0"/>
            <a:t>US Household Income Statistics</a:t>
          </a:r>
          <a:endParaRPr lang="en-US" sz="2300" kern="1200" dirty="0"/>
        </a:p>
      </dsp:txBody>
      <dsp:txXfrm>
        <a:off x="49282" y="2278577"/>
        <a:ext cx="7129172" cy="910981"/>
      </dsp:txXfrm>
    </dsp:sp>
    <dsp:sp modelId="{4231EEB9-720A-4D87-B972-0DBB9B773253}">
      <dsp:nvSpPr>
        <dsp:cNvPr id="0" name=""/>
        <dsp:cNvSpPr/>
      </dsp:nvSpPr>
      <dsp:spPr>
        <a:xfrm>
          <a:off x="0" y="3301778"/>
          <a:ext cx="7227736" cy="1009545"/>
        </a:xfrm>
        <a:prstGeom prst="roundRect">
          <a:avLst/>
        </a:prstGeom>
        <a:solidFill>
          <a:schemeClr val="accent2">
            <a:hueOff val="-6211133"/>
            <a:satOff val="27515"/>
            <a:lumOff val="-10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>
              <a:solidFill>
                <a:schemeClr val="tx1"/>
              </a:solidFill>
            </a:rPr>
            <a:t>Temperature?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/>
            <a:t>DATA: </a:t>
          </a:r>
          <a:r>
            <a:rPr lang="en-US" sz="2300" b="0" i="0" kern="1200" dirty="0"/>
            <a:t>US Household Income Statistics </a:t>
          </a:r>
          <a:r>
            <a:rPr lang="en-US" sz="2300" b="0" i="0" u="sng" kern="1200" dirty="0"/>
            <a:t>&amp;</a:t>
          </a:r>
          <a:r>
            <a:rPr lang="en-US" sz="2300" b="0" i="0" kern="1200" dirty="0"/>
            <a:t> Weather API</a:t>
          </a:r>
          <a:endParaRPr lang="en-US" sz="2300" kern="1200" dirty="0"/>
        </a:p>
      </dsp:txBody>
      <dsp:txXfrm>
        <a:off x="49282" y="3351060"/>
        <a:ext cx="7129172" cy="910981"/>
      </dsp:txXfrm>
    </dsp:sp>
    <dsp:sp modelId="{6E08B720-D2EB-4666-8153-8B9D396B131D}">
      <dsp:nvSpPr>
        <dsp:cNvPr id="0" name=""/>
        <dsp:cNvSpPr/>
      </dsp:nvSpPr>
      <dsp:spPr>
        <a:xfrm>
          <a:off x="0" y="4380866"/>
          <a:ext cx="7227736" cy="1009545"/>
        </a:xfrm>
        <a:prstGeom prst="roundRect">
          <a:avLst/>
        </a:prstGeom>
        <a:solidFill>
          <a:schemeClr val="accent2">
            <a:hueOff val="-8281511"/>
            <a:satOff val="36687"/>
            <a:lumOff val="-13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>
              <a:solidFill>
                <a:schemeClr val="tx1"/>
              </a:solidFill>
            </a:rPr>
            <a:t>Air Pressure?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/>
            <a:t>DATA: </a:t>
          </a:r>
          <a:r>
            <a:rPr lang="en-US" sz="2300" b="0" i="0" kern="1200" dirty="0"/>
            <a:t>US Household Income Statistics </a:t>
          </a:r>
          <a:r>
            <a:rPr lang="en-US" sz="2300" b="0" i="0" u="sng" kern="1200" dirty="0"/>
            <a:t>&amp;</a:t>
          </a:r>
          <a:r>
            <a:rPr lang="en-US" sz="2300" b="0" i="0" kern="1200" dirty="0"/>
            <a:t> Weather API</a:t>
          </a:r>
          <a:endParaRPr lang="en-US" sz="2300" kern="1200" dirty="0"/>
        </a:p>
      </dsp:txBody>
      <dsp:txXfrm>
        <a:off x="49282" y="4430148"/>
        <a:ext cx="7129172" cy="910981"/>
      </dsp:txXfrm>
    </dsp:sp>
    <dsp:sp modelId="{DD8A7C60-7484-4CDF-98FE-F9ABD863D844}">
      <dsp:nvSpPr>
        <dsp:cNvPr id="0" name=""/>
        <dsp:cNvSpPr/>
      </dsp:nvSpPr>
      <dsp:spPr>
        <a:xfrm>
          <a:off x="0" y="5470719"/>
          <a:ext cx="7227736" cy="1009545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>
              <a:solidFill>
                <a:schemeClr val="tx1"/>
              </a:solidFill>
            </a:rPr>
            <a:t>Can </a:t>
          </a:r>
          <a:r>
            <a:rPr lang="en-US" sz="2300" b="1" i="0" kern="1200" dirty="0">
              <a:solidFill>
                <a:schemeClr val="tx1"/>
              </a:solidFill>
            </a:rPr>
            <a:t>Humidity Affect Income</a:t>
          </a:r>
          <a:r>
            <a:rPr lang="en-US" sz="2300" b="0" i="0" kern="1200" dirty="0">
              <a:solidFill>
                <a:schemeClr val="tx1"/>
              </a:solidFill>
            </a:rPr>
            <a:t>?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/>
            <a:t>DATA: </a:t>
          </a:r>
          <a:r>
            <a:rPr lang="en-US" sz="2300" b="0" i="0" kern="1200" dirty="0"/>
            <a:t>US Household Income Statistics </a:t>
          </a:r>
          <a:r>
            <a:rPr lang="en-US" sz="2300" b="0" i="0" u="sng" kern="1200" dirty="0"/>
            <a:t>&amp;</a:t>
          </a:r>
          <a:r>
            <a:rPr lang="en-US" sz="2300" b="0" i="0" kern="1200" dirty="0"/>
            <a:t> Weather API</a:t>
          </a:r>
          <a:endParaRPr lang="en-US" sz="2300" kern="1200" dirty="0"/>
        </a:p>
      </dsp:txBody>
      <dsp:txXfrm>
        <a:off x="49282" y="5520001"/>
        <a:ext cx="7129172" cy="9109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CB3E3-D306-4BFC-AAE0-F8F128FD6DF3}">
      <dsp:nvSpPr>
        <dsp:cNvPr id="0" name=""/>
        <dsp:cNvSpPr/>
      </dsp:nvSpPr>
      <dsp:spPr>
        <a:xfrm rot="5400000">
          <a:off x="7513746" y="-3139635"/>
          <a:ext cx="1010045" cy="754707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kern="1200" dirty="0"/>
            <a:t>Selected the “NATURE FACTORS” to compare to income.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kern="1200" dirty="0"/>
            <a:t>Switched from Census Dataset </a:t>
          </a:r>
          <a:r>
            <a:rPr lang="en-US" sz="1900" kern="1200" dirty="0">
              <a:sym typeface="Wingdings" panose="05000000000000000000" pitchFamily="2" charset="2"/>
            </a:rPr>
            <a:t> Income Dataset + Added Weather API</a:t>
          </a:r>
          <a:endParaRPr lang="en-US" sz="1900" kern="1200" dirty="0"/>
        </a:p>
      </dsp:txBody>
      <dsp:txXfrm rot="-5400000">
        <a:off x="4245230" y="178187"/>
        <a:ext cx="7497771" cy="911433"/>
      </dsp:txXfrm>
    </dsp:sp>
    <dsp:sp modelId="{9C49579F-2AAF-4D27-9C0B-D1849013B870}">
      <dsp:nvSpPr>
        <dsp:cNvPr id="0" name=""/>
        <dsp:cNvSpPr/>
      </dsp:nvSpPr>
      <dsp:spPr>
        <a:xfrm>
          <a:off x="0" y="2624"/>
          <a:ext cx="4245230" cy="12625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Exploration &amp; Cleanup Process</a:t>
          </a:r>
        </a:p>
      </dsp:txBody>
      <dsp:txXfrm>
        <a:off x="61633" y="64257"/>
        <a:ext cx="4121964" cy="1139290"/>
      </dsp:txXfrm>
    </dsp:sp>
    <dsp:sp modelId="{404EB246-2E50-4D00-8B11-0DECD4A4D46B}">
      <dsp:nvSpPr>
        <dsp:cNvPr id="0" name=""/>
        <dsp:cNvSpPr/>
      </dsp:nvSpPr>
      <dsp:spPr>
        <a:xfrm rot="5400000">
          <a:off x="7513746" y="-1813950"/>
          <a:ext cx="1010045" cy="7547077"/>
        </a:xfrm>
        <a:prstGeom prst="round2SameRect">
          <a:avLst/>
        </a:prstGeom>
        <a:solidFill>
          <a:schemeClr val="accent2">
            <a:tint val="40000"/>
            <a:alpha val="90000"/>
            <a:hueOff val="-3648662"/>
            <a:satOff val="10440"/>
            <a:lumOff val="-69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48662"/>
              <a:satOff val="10440"/>
              <a:lumOff val="-6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kern="1200" dirty="0"/>
            <a:t>Didn't anticipate finding minimal weather impact on Income</a:t>
          </a:r>
        </a:p>
      </dsp:txBody>
      <dsp:txXfrm rot="-5400000">
        <a:off x="4245230" y="1503872"/>
        <a:ext cx="7497771" cy="911433"/>
      </dsp:txXfrm>
    </dsp:sp>
    <dsp:sp modelId="{A29718C3-7116-4E4D-A829-8AB050050996}">
      <dsp:nvSpPr>
        <dsp:cNvPr id="0" name=""/>
        <dsp:cNvSpPr/>
      </dsp:nvSpPr>
      <dsp:spPr>
        <a:xfrm>
          <a:off x="0" y="1328309"/>
          <a:ext cx="4245230" cy="1262556"/>
        </a:xfrm>
        <a:prstGeom prst="round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Insights</a:t>
          </a:r>
        </a:p>
      </dsp:txBody>
      <dsp:txXfrm>
        <a:off x="61633" y="1389942"/>
        <a:ext cx="4121964" cy="1139290"/>
      </dsp:txXfrm>
    </dsp:sp>
    <dsp:sp modelId="{A9B9B03B-8C53-40DE-B9C9-6E534B9329C5}">
      <dsp:nvSpPr>
        <dsp:cNvPr id="0" name=""/>
        <dsp:cNvSpPr/>
      </dsp:nvSpPr>
      <dsp:spPr>
        <a:xfrm rot="5400000">
          <a:off x="7513746" y="-488265"/>
          <a:ext cx="1010045" cy="7547077"/>
        </a:xfrm>
        <a:prstGeom prst="round2SameRect">
          <a:avLst/>
        </a:prstGeom>
        <a:solidFill>
          <a:schemeClr val="accent2">
            <a:tint val="40000"/>
            <a:alpha val="90000"/>
            <a:hueOff val="-7297324"/>
            <a:satOff val="20881"/>
            <a:lumOff val="-13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97324"/>
              <a:satOff val="20881"/>
              <a:lumOff val="-1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1) Data Reading Error: </a:t>
          </a:r>
          <a:r>
            <a:rPr lang="en-US" sz="1800" kern="1200" baseline="0" dirty="0"/>
            <a:t>[</a:t>
          </a:r>
          <a:r>
            <a:rPr lang="en-US" sz="1800" kern="1200" baseline="0" dirty="0" err="1"/>
            <a:t>df_main</a:t>
          </a:r>
          <a:r>
            <a:rPr lang="en-US" sz="1800" kern="1200" baseline="0" dirty="0"/>
            <a:t> = </a:t>
          </a:r>
          <a:r>
            <a:rPr lang="en-US" sz="1800" kern="1200" baseline="0" dirty="0" err="1"/>
            <a:t>pd.read_csv</a:t>
          </a:r>
          <a:r>
            <a:rPr lang="en-US" sz="1800" kern="1200" baseline="0" dirty="0"/>
            <a:t>(</a:t>
          </a:r>
          <a:r>
            <a:rPr lang="en-US" sz="1800" kern="1200" baseline="0" dirty="0" err="1">
              <a:solidFill>
                <a:srgbClr val="C00000"/>
              </a:solidFill>
            </a:rPr>
            <a:t>file,engine</a:t>
          </a:r>
          <a:r>
            <a:rPr lang="en-US" sz="1800" kern="1200" baseline="0" dirty="0">
              <a:solidFill>
                <a:srgbClr val="C00000"/>
              </a:solidFill>
            </a:rPr>
            <a:t> = "python"</a:t>
          </a:r>
          <a:r>
            <a:rPr lang="en-US" sz="1800" kern="1200" baseline="0" dirty="0"/>
            <a:t>)]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2) Restriction in Weather API (length and number of calls and being blocked)</a:t>
          </a:r>
        </a:p>
      </dsp:txBody>
      <dsp:txXfrm rot="-5400000">
        <a:off x="4245230" y="2829557"/>
        <a:ext cx="7497771" cy="911433"/>
      </dsp:txXfrm>
    </dsp:sp>
    <dsp:sp modelId="{D703CC90-BA1C-40B0-B321-C5A547B02D6C}">
      <dsp:nvSpPr>
        <dsp:cNvPr id="0" name=""/>
        <dsp:cNvSpPr/>
      </dsp:nvSpPr>
      <dsp:spPr>
        <a:xfrm>
          <a:off x="0" y="2653994"/>
          <a:ext cx="4245230" cy="1262556"/>
        </a:xfrm>
        <a:prstGeom prst="round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Problems</a:t>
          </a:r>
        </a:p>
      </dsp:txBody>
      <dsp:txXfrm>
        <a:off x="61633" y="2715627"/>
        <a:ext cx="4121964" cy="1139290"/>
      </dsp:txXfrm>
    </dsp:sp>
    <dsp:sp modelId="{1759BF89-33CA-42A4-81AF-BC26B017786A}">
      <dsp:nvSpPr>
        <dsp:cNvPr id="0" name=""/>
        <dsp:cNvSpPr/>
      </dsp:nvSpPr>
      <dsp:spPr>
        <a:xfrm rot="5400000">
          <a:off x="7513746" y="837419"/>
          <a:ext cx="1010045" cy="7547077"/>
        </a:xfrm>
        <a:prstGeom prst="round2Same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kern="1200" dirty="0"/>
            <a:t>* Present and discuss interesting figures developed during exploration, ideally with the help of </a:t>
          </a:r>
          <a:r>
            <a:rPr lang="en-US" sz="1900" kern="1200" dirty="0" err="1"/>
            <a:t>Jupyter</a:t>
          </a:r>
          <a:r>
            <a:rPr lang="en-US" sz="1900" kern="1200" dirty="0"/>
            <a:t> Notebook</a:t>
          </a:r>
        </a:p>
      </dsp:txBody>
      <dsp:txXfrm rot="-5400000">
        <a:off x="4245230" y="4155241"/>
        <a:ext cx="7497771" cy="911433"/>
      </dsp:txXfrm>
    </dsp:sp>
    <dsp:sp modelId="{0E3E57D7-F32A-4C38-B23F-84F533A96D69}">
      <dsp:nvSpPr>
        <dsp:cNvPr id="0" name=""/>
        <dsp:cNvSpPr/>
      </dsp:nvSpPr>
      <dsp:spPr>
        <a:xfrm>
          <a:off x="0" y="3979679"/>
          <a:ext cx="4245230" cy="1262556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Interesting Figures Developed</a:t>
          </a:r>
        </a:p>
      </dsp:txBody>
      <dsp:txXfrm>
        <a:off x="61633" y="4041312"/>
        <a:ext cx="4121964" cy="11392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940C8-4FA4-43D9-8B8A-E45877A9FA32}">
      <dsp:nvSpPr>
        <dsp:cNvPr id="0" name=""/>
        <dsp:cNvSpPr/>
      </dsp:nvSpPr>
      <dsp:spPr>
        <a:xfrm rot="5400000">
          <a:off x="3953350" y="-105549"/>
          <a:ext cx="3249412" cy="351732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2nd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TRIED </a:t>
          </a:r>
          <a:r>
            <a:rPr lang="en-US" sz="3200" kern="1200" dirty="0">
              <a:solidFill>
                <a:schemeClr val="tx1"/>
              </a:solidFill>
            </a:rPr>
            <a:t>CENSUS DATABASE</a:t>
          </a:r>
        </a:p>
      </dsp:txBody>
      <dsp:txXfrm rot="-5400000">
        <a:off x="4405614" y="569977"/>
        <a:ext cx="2344884" cy="2166274"/>
      </dsp:txXfrm>
    </dsp:sp>
    <dsp:sp modelId="{75CBF8AD-C99B-46D0-A864-B703C78683C8}">
      <dsp:nvSpPr>
        <dsp:cNvPr id="0" name=""/>
        <dsp:cNvSpPr/>
      </dsp:nvSpPr>
      <dsp:spPr>
        <a:xfrm>
          <a:off x="6849429" y="826473"/>
          <a:ext cx="3075101" cy="165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0B10-00CB-45E7-9366-E10D2383AEFF}">
      <dsp:nvSpPr>
        <dsp:cNvPr id="0" name=""/>
        <dsp:cNvSpPr/>
      </dsp:nvSpPr>
      <dsp:spPr>
        <a:xfrm rot="5400000">
          <a:off x="1338108" y="72626"/>
          <a:ext cx="3301821" cy="316097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1</a:t>
          </a:r>
          <a:r>
            <a:rPr lang="en-US" sz="3200" kern="1200" baseline="30000" dirty="0">
              <a:solidFill>
                <a:schemeClr val="tx1"/>
              </a:solidFill>
            </a:rPr>
            <a:t>st</a:t>
          </a:r>
          <a:endParaRPr lang="en-US" sz="3200" kern="1200" dirty="0">
            <a:solidFill>
              <a:schemeClr val="tx1"/>
            </a:solidFill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LISTED </a:t>
          </a:r>
          <a:r>
            <a:rPr lang="en-US" sz="3200" kern="1200" dirty="0">
              <a:solidFill>
                <a:schemeClr val="tx1"/>
              </a:solidFill>
            </a:rPr>
            <a:t>NATURE ELEMENTS</a:t>
          </a:r>
        </a:p>
      </dsp:txBody>
      <dsp:txXfrm rot="-5400000">
        <a:off x="1924123" y="540769"/>
        <a:ext cx="2129790" cy="2224689"/>
      </dsp:txXfrm>
    </dsp:sp>
    <dsp:sp modelId="{05BBCCAB-EAA5-4039-94CF-F2F8620E0F13}">
      <dsp:nvSpPr>
        <dsp:cNvPr id="0" name=""/>
        <dsp:cNvSpPr/>
      </dsp:nvSpPr>
      <dsp:spPr>
        <a:xfrm rot="5400000">
          <a:off x="2407684" y="3110872"/>
          <a:ext cx="3741786" cy="329483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3rd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TRIED </a:t>
          </a:r>
          <a:r>
            <a:rPr lang="en-US" sz="3200" kern="1200" dirty="0">
              <a:solidFill>
                <a:schemeClr val="tx1"/>
              </a:solidFill>
            </a:rPr>
            <a:t>INCOME DATA</a:t>
          </a:r>
        </a:p>
      </dsp:txBody>
      <dsp:txXfrm rot="-5400000">
        <a:off x="3147501" y="3473783"/>
        <a:ext cx="2262151" cy="2569016"/>
      </dsp:txXfrm>
    </dsp:sp>
    <dsp:sp modelId="{E7097860-59CC-40DC-9162-314824F18550}">
      <dsp:nvSpPr>
        <dsp:cNvPr id="0" name=""/>
        <dsp:cNvSpPr/>
      </dsp:nvSpPr>
      <dsp:spPr>
        <a:xfrm>
          <a:off x="4848" y="3931650"/>
          <a:ext cx="2975904" cy="165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7CDB4-3DF5-410E-AE40-01CFBCFC10C4}">
      <dsp:nvSpPr>
        <dsp:cNvPr id="0" name=""/>
        <dsp:cNvSpPr/>
      </dsp:nvSpPr>
      <dsp:spPr>
        <a:xfrm rot="5400000">
          <a:off x="5058361" y="3046014"/>
          <a:ext cx="3618507" cy="342455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4th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ADDED </a:t>
          </a:r>
          <a:r>
            <a:rPr lang="en-US" sz="3200" kern="1200" dirty="0">
              <a:solidFill>
                <a:schemeClr val="tx1"/>
              </a:solidFill>
            </a:rPr>
            <a:t>WEATHER API</a:t>
          </a:r>
        </a:p>
      </dsp:txBody>
      <dsp:txXfrm rot="-5400000">
        <a:off x="5710800" y="3535959"/>
        <a:ext cx="2313628" cy="24446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4041E-C151-42FB-9E9D-A03530D8AF0F}">
      <dsp:nvSpPr>
        <dsp:cNvPr id="0" name=""/>
        <dsp:cNvSpPr/>
      </dsp:nvSpPr>
      <dsp:spPr>
        <a:xfrm>
          <a:off x="0" y="0"/>
          <a:ext cx="7592816" cy="187638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We did see that 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Income Earnings are 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C00000"/>
              </a:solidFill>
            </a:rPr>
            <a:t>HIGHER</a:t>
          </a:r>
          <a:r>
            <a:rPr lang="en-US" sz="3200" kern="1200" dirty="0">
              <a:solidFill>
                <a:schemeClr val="tx1"/>
              </a:solidFill>
            </a:rPr>
            <a:t> near each </a:t>
          </a:r>
          <a:r>
            <a:rPr lang="en-US" sz="3200" b="1" kern="1200" dirty="0">
              <a:solidFill>
                <a:srgbClr val="C00000"/>
              </a:solidFill>
            </a:rPr>
            <a:t>COAST</a:t>
          </a:r>
          <a:r>
            <a:rPr lang="en-US" sz="3200" b="1" kern="1200" baseline="0" dirty="0">
              <a:solidFill>
                <a:srgbClr val="C00000"/>
              </a:solidFill>
            </a:rPr>
            <a:t> </a:t>
          </a:r>
          <a:endParaRPr lang="en-US" sz="3200" b="1" kern="1200" dirty="0">
            <a:solidFill>
              <a:srgbClr val="C00000"/>
            </a:solidFill>
          </a:endParaRPr>
        </a:p>
      </dsp:txBody>
      <dsp:txXfrm>
        <a:off x="91597" y="91597"/>
        <a:ext cx="7409622" cy="1693187"/>
      </dsp:txXfrm>
    </dsp:sp>
    <dsp:sp modelId="{A174DA1C-A28D-4967-8FE3-5776AB28EBED}">
      <dsp:nvSpPr>
        <dsp:cNvPr id="0" name=""/>
        <dsp:cNvSpPr/>
      </dsp:nvSpPr>
      <dsp:spPr>
        <a:xfrm>
          <a:off x="0" y="1892339"/>
          <a:ext cx="7592816" cy="1876381"/>
        </a:xfrm>
        <a:prstGeom prst="round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91597" y="1983936"/>
        <a:ext cx="7409622" cy="1693187"/>
      </dsp:txXfrm>
    </dsp:sp>
    <dsp:sp modelId="{73665EDA-26C8-48E6-BDBC-79A731C635A4}">
      <dsp:nvSpPr>
        <dsp:cNvPr id="0" name=""/>
        <dsp:cNvSpPr/>
      </dsp:nvSpPr>
      <dsp:spPr>
        <a:xfrm>
          <a:off x="0" y="3781842"/>
          <a:ext cx="7592816" cy="1876381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Discussion 2</a:t>
          </a:r>
        </a:p>
      </dsp:txBody>
      <dsp:txXfrm>
        <a:off x="91597" y="3873439"/>
        <a:ext cx="7409622" cy="16931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0F07D-F3C2-4D7C-9C7A-CECEB1615757}">
      <dsp:nvSpPr>
        <dsp:cNvPr id="0" name=""/>
        <dsp:cNvSpPr/>
      </dsp:nvSpPr>
      <dsp:spPr>
        <a:xfrm>
          <a:off x="4850506" y="1505267"/>
          <a:ext cx="5582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29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14928" y="1548040"/>
        <a:ext cx="29444" cy="5894"/>
      </dsp:txXfrm>
    </dsp:sp>
    <dsp:sp modelId="{C56801F4-7AE1-45DE-9542-CB1CE1EFCBFE}">
      <dsp:nvSpPr>
        <dsp:cNvPr id="0" name=""/>
        <dsp:cNvSpPr/>
      </dsp:nvSpPr>
      <dsp:spPr>
        <a:xfrm>
          <a:off x="38923" y="1517"/>
          <a:ext cx="4813383" cy="30989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461" tIns="131694" rIns="125461" bIns="131694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DIFFICULTIES: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1) </a:t>
          </a:r>
          <a:r>
            <a:rPr lang="en-US" sz="2400" b="0" kern="1200" dirty="0">
              <a:solidFill>
                <a:schemeClr val="tx1"/>
              </a:solidFill>
            </a:rPr>
            <a:t>API: </a:t>
          </a:r>
          <a:r>
            <a:rPr lang="en-US" sz="2400" kern="1200" dirty="0"/>
            <a:t> Time, Cost &amp; Blocked Out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2) Finding </a:t>
          </a:r>
          <a:r>
            <a:rPr lang="en-US" sz="2400" kern="1200" dirty="0">
              <a:solidFill>
                <a:schemeClr val="tx1"/>
              </a:solidFill>
            </a:rPr>
            <a:t>Best Graphs </a:t>
          </a:r>
          <a:r>
            <a:rPr lang="en-US" sz="2400" kern="1200" dirty="0"/>
            <a:t>to Represent Data Findings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4) </a:t>
          </a:r>
          <a:r>
            <a:rPr lang="en-US" sz="2400" kern="1200" dirty="0">
              <a:solidFill>
                <a:schemeClr val="tx1"/>
              </a:solidFill>
            </a:rPr>
            <a:t>Uncovering Correlation   </a:t>
          </a:r>
          <a:r>
            <a:rPr lang="en-US" sz="2400" kern="1200" dirty="0"/>
            <a:t>between NATURE &amp; INCOME</a:t>
          </a:r>
        </a:p>
      </dsp:txBody>
      <dsp:txXfrm>
        <a:off x="38923" y="1517"/>
        <a:ext cx="4813383" cy="3098939"/>
      </dsp:txXfrm>
    </dsp:sp>
    <dsp:sp modelId="{B3F076F4-13A1-4EE9-9883-C2FB98374481}">
      <dsp:nvSpPr>
        <dsp:cNvPr id="0" name=""/>
        <dsp:cNvSpPr/>
      </dsp:nvSpPr>
      <dsp:spPr>
        <a:xfrm>
          <a:off x="5441196" y="4536"/>
          <a:ext cx="4781480" cy="3092902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461" tIns="131694" rIns="125461" bIns="131694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FUTURE: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1) Explore and Compare Other 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Datasets and APIs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2) INVESTIGATE a variety of  </a:t>
          </a:r>
          <a:r>
            <a:rPr lang="en-US" sz="2400" kern="1200" dirty="0">
              <a:solidFill>
                <a:schemeClr val="tx1"/>
              </a:solidFill>
            </a:rPr>
            <a:t>Weather Elements &amp; Terrains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400" kern="1200" dirty="0"/>
        </a:p>
      </dsp:txBody>
      <dsp:txXfrm>
        <a:off x="5441196" y="4536"/>
        <a:ext cx="4781480" cy="3092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BE4E-9A8D-48C5-BD80-5ABB6CA94B5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09D92-AC90-45E5-8064-916015A0A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0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09D92-AC90-45E5-8064-916015A0AB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2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03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0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9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5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92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4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1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2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6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8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5DAED54-D2CE-4AE5-9699-29B61FD7F567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3B5E551-9F41-4AC3-9384-460AC90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, pin, toothbrush&#10;&#10;Description automatically generated">
            <a:extLst>
              <a:ext uri="{FF2B5EF4-FFF2-40B4-BE49-F238E27FC236}">
                <a16:creationId xmlns:a16="http://schemas.microsoft.com/office/drawing/2014/main" id="{8A21DC8D-B824-4267-9184-06EE676478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7" b="64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B65B55-3A86-4762-AE6B-525C4744F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ellipse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Income &amp; Nature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70A32-7591-4D00-ABA2-6E122FD05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596" y="4866197"/>
            <a:ext cx="3967701" cy="189241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endParaRPr lang="en-US" sz="2400" i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chemeClr val="tx1"/>
                </a:solidFill>
              </a:rPr>
              <a:t>Davis Lee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chemeClr val="tx1"/>
                </a:solidFill>
              </a:rPr>
              <a:t>Aaron Halbert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chemeClr val="tx1"/>
                </a:solidFill>
              </a:rPr>
              <a:t>April Doster</a:t>
            </a:r>
          </a:p>
        </p:txBody>
      </p:sp>
    </p:spTree>
    <p:extLst>
      <p:ext uri="{BB962C8B-B14F-4D97-AF65-F5344CB8AC3E}">
        <p14:creationId xmlns:p14="http://schemas.microsoft.com/office/powerpoint/2010/main" val="71103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6582-4448-4173-A1EA-B7FF0B96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890446"/>
            <a:ext cx="4486656" cy="149488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FEELS LIKE TEMP 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vs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mean household income</a:t>
            </a: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BAB58E-AC84-47CC-9E8F-D0848AD19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606" y="791306"/>
            <a:ext cx="5517223" cy="55172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A4470-C871-4C41-84D7-B23A79967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3719244"/>
            <a:ext cx="3794760" cy="20247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4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80B4-DF8D-46B6-9463-C55517E7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243827"/>
            <a:ext cx="4486656" cy="1331579"/>
          </a:xfrm>
        </p:spPr>
        <p:txBody>
          <a:bodyPr>
            <a:normAutofit fontScale="90000"/>
          </a:bodyPr>
          <a:lstStyle/>
          <a:p>
            <a:r>
              <a:rPr lang="en-US" sz="2500" b="1" dirty="0">
                <a:solidFill>
                  <a:srgbClr val="000000"/>
                </a:solidFill>
              </a:rPr>
              <a:t>LATITUDE</a:t>
            </a:r>
            <a:br>
              <a:rPr lang="en-US" sz="2500" b="1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vs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mean household income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BDE1C5-A596-47F9-B576-C6425FD7C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2819" y="667819"/>
            <a:ext cx="5422187" cy="542218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AB918-18D8-4147-8680-63D576F73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3873356"/>
            <a:ext cx="3794760" cy="187059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7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5574-A831-49C1-A9A4-49FAAECA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243827"/>
            <a:ext cx="4486656" cy="1475417"/>
          </a:xfrm>
        </p:spPr>
        <p:txBody>
          <a:bodyPr>
            <a:noAutofit/>
          </a:bodyPr>
          <a:lstStyle/>
          <a:p>
            <a:r>
              <a:rPr lang="en-US" sz="2300" b="1" dirty="0">
                <a:solidFill>
                  <a:srgbClr val="000000"/>
                </a:solidFill>
              </a:rPr>
              <a:t>HUMIDITY</a:t>
            </a:r>
            <a:br>
              <a:rPr lang="en-US" sz="2300" b="1" dirty="0">
                <a:solidFill>
                  <a:srgbClr val="000000"/>
                </a:solidFill>
              </a:rPr>
            </a:br>
            <a:r>
              <a:rPr lang="en-US" sz="2300" dirty="0">
                <a:solidFill>
                  <a:srgbClr val="000000"/>
                </a:solidFill>
              </a:rPr>
              <a:t>vs</a:t>
            </a:r>
            <a:br>
              <a:rPr lang="en-US" sz="2300" dirty="0">
                <a:solidFill>
                  <a:srgbClr val="000000"/>
                </a:solidFill>
              </a:rPr>
            </a:br>
            <a:r>
              <a:rPr lang="en-US" sz="2300" dirty="0">
                <a:solidFill>
                  <a:srgbClr val="000000"/>
                </a:solidFill>
              </a:rPr>
              <a:t>mean household income</a:t>
            </a:r>
            <a:endParaRPr lang="en-US" sz="23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D9426A-CA96-42C8-8EFE-5FC70FC87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0901" y="595901"/>
            <a:ext cx="5627670" cy="562767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8AD6B-B611-479D-8BDF-4670B269C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4017196"/>
            <a:ext cx="3794760" cy="172675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89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1E35-664A-414E-9C17-3427A357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619255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Population density</a:t>
            </a:r>
            <a:br>
              <a:rPr lang="en-US" sz="2000" b="1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vs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mean household income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E94D40-D3A2-457B-B20C-967022257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8981" y="523981"/>
            <a:ext cx="5740685" cy="574068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0550A-3E41-4ABE-91AC-02901F055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9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0774-A098-4E7E-9F60-A7828378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Data Analysis</a:t>
            </a:r>
            <a:br>
              <a:rPr lang="en-US" sz="2600" dirty="0">
                <a:solidFill>
                  <a:schemeClr val="tx1"/>
                </a:solidFill>
              </a:rPr>
            </a:br>
            <a:endParaRPr lang="en-US" sz="2600" dirty="0">
              <a:solidFill>
                <a:schemeClr val="tx1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491D795-3797-4BDD-B96F-2B5B619CC4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498486"/>
              </p:ext>
            </p:extLst>
          </p:nvPr>
        </p:nvGraphicFramePr>
        <p:xfrm>
          <a:off x="2156604" y="71562"/>
          <a:ext cx="9929379" cy="6631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0406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1B14-5B47-4658-A312-68BE97B9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20A2C-0567-48C0-B82D-BAE9CC47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8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A40A-03F3-45AD-AF9D-FF3A47F1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20AF3-160E-41BE-93A8-CAE22FBBA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72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44DA-5373-493D-A5B5-C0026A66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72" y="647273"/>
            <a:ext cx="3363974" cy="1690551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Our Findings</a:t>
            </a:r>
            <a:endParaRPr lang="en-US" sz="26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486822-00BE-4958-92B4-CFA5B659F4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572462"/>
              </p:ext>
            </p:extLst>
          </p:nvPr>
        </p:nvGraphicFramePr>
        <p:xfrm>
          <a:off x="4150546" y="647273"/>
          <a:ext cx="7592816" cy="5661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5CD572EA-DDF4-4549-BC72-E2DCF5173323}"/>
              </a:ext>
            </a:extLst>
          </p:cNvPr>
          <p:cNvSpPr/>
          <p:nvPr/>
        </p:nvSpPr>
        <p:spPr>
          <a:xfrm>
            <a:off x="283872" y="2661007"/>
            <a:ext cx="3542439" cy="354972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/>
              <a:t>We assumed there would be a clear </a:t>
            </a:r>
            <a:r>
              <a:rPr lang="en-US" sz="2800" dirty="0">
                <a:solidFill>
                  <a:schemeClr val="tx1"/>
                </a:solidFill>
              </a:rPr>
              <a:t>correlation between  “NATURE &amp; INCOME” </a:t>
            </a:r>
            <a:r>
              <a:rPr lang="en-US" sz="2800" dirty="0"/>
              <a:t>but that was </a:t>
            </a:r>
            <a:r>
              <a:rPr lang="en-US" sz="2800" b="1" dirty="0">
                <a:solidFill>
                  <a:srgbClr val="C00000"/>
                </a:solidFill>
              </a:rPr>
              <a:t>NOT </a:t>
            </a:r>
            <a:r>
              <a:rPr lang="en-US" sz="2800" dirty="0">
                <a:solidFill>
                  <a:schemeClr val="tx1"/>
                </a:solidFill>
              </a:rPr>
              <a:t>the case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0765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B543-880D-4EFB-A173-40A91821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36998"/>
            <a:ext cx="7729728" cy="15164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Difficulties </a:t>
            </a:r>
            <a:br>
              <a:rPr lang="en-US" b="1" dirty="0"/>
            </a:br>
            <a:r>
              <a:rPr lang="en-US" b="1" dirty="0"/>
              <a:t>&amp;</a:t>
            </a:r>
            <a:br>
              <a:rPr lang="en-US" b="1" dirty="0"/>
            </a:br>
            <a:r>
              <a:rPr lang="en-US" b="1" dirty="0"/>
              <a:t>FUTURE RESEARCH TOPICS</a:t>
            </a:r>
            <a:br>
              <a:rPr lang="en-US" sz="900" dirty="0"/>
            </a:br>
            <a:endParaRPr lang="en-US" sz="9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03235D-4765-4956-8152-A810D6695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981578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051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DCB7-0374-421A-B3C3-81D1706E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0551"/>
            <a:ext cx="7729728" cy="983411"/>
          </a:xfrm>
        </p:spPr>
        <p:txBody>
          <a:bodyPr>
            <a:normAutofit fontScale="90000"/>
          </a:bodyPr>
          <a:lstStyle/>
          <a:p>
            <a:br>
              <a:rPr lang="en-US" sz="2700" b="1" dirty="0"/>
            </a:br>
            <a:br>
              <a:rPr lang="en-US" sz="2700" b="1" dirty="0"/>
            </a:br>
            <a:r>
              <a:rPr lang="en-US" sz="2700" b="1" dirty="0"/>
              <a:t>Motivation &amp; </a:t>
            </a:r>
            <a:br>
              <a:rPr lang="en-US" sz="2700" b="1" dirty="0"/>
            </a:br>
            <a:r>
              <a:rPr lang="en-US" sz="2700" b="1" dirty="0"/>
              <a:t>INITIAL QUESTIONS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4BF993-CC72-4EE9-A199-9AEB5877F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714036"/>
              </p:ext>
            </p:extLst>
          </p:nvPr>
        </p:nvGraphicFramePr>
        <p:xfrm>
          <a:off x="256283" y="1555661"/>
          <a:ext cx="11702836" cy="499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112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9236-9745-4D24-9374-03C5EFEA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258792"/>
            <a:ext cx="4346562" cy="1682151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600" b="1" dirty="0"/>
              <a:t>Questions </a:t>
            </a:r>
            <a:br>
              <a:rPr lang="en-US" sz="2600" b="1" dirty="0"/>
            </a:br>
            <a:r>
              <a:rPr lang="en-US" sz="2600" b="1" dirty="0"/>
              <a:t>&amp; </a:t>
            </a:r>
            <a:br>
              <a:rPr lang="en-US" sz="2600" b="1" dirty="0"/>
            </a:br>
            <a:r>
              <a:rPr lang="en-US" sz="2600" b="1" dirty="0"/>
              <a:t>Data UTILIZED</a:t>
            </a:r>
            <a:endParaRPr lang="en-US" sz="2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5F9969-B4C1-4487-A808-482E48DB8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054644"/>
              </p:ext>
            </p:extLst>
          </p:nvPr>
        </p:nvGraphicFramePr>
        <p:xfrm>
          <a:off x="4842344" y="127222"/>
          <a:ext cx="7227736" cy="6543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B3398FF-2B58-433F-B6C9-577DE26FA248}"/>
              </a:ext>
            </a:extLst>
          </p:cNvPr>
          <p:cNvSpPr txBox="1"/>
          <p:nvPr/>
        </p:nvSpPr>
        <p:spPr>
          <a:xfrm>
            <a:off x="353682" y="2937518"/>
            <a:ext cx="2268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A86241-46A6-4C48-BCD6-C852DE44FA71}"/>
              </a:ext>
            </a:extLst>
          </p:cNvPr>
          <p:cNvSpPr txBox="1"/>
          <p:nvPr/>
        </p:nvSpPr>
        <p:spPr>
          <a:xfrm>
            <a:off x="2455622" y="4272810"/>
            <a:ext cx="219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INCOME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2429CA4-C787-441D-81A0-48A83701C0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44474" y="3617194"/>
            <a:ext cx="701455" cy="560716"/>
          </a:xfrm>
          <a:prstGeom prst="curvedConnector3">
            <a:avLst/>
          </a:prstGeom>
          <a:ln w="9525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06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D9C3-026B-4806-B709-9DBFF8A3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1925"/>
            <a:ext cx="7729728" cy="897147"/>
          </a:xfrm>
        </p:spPr>
        <p:txBody>
          <a:bodyPr>
            <a:normAutofit/>
          </a:bodyPr>
          <a:lstStyle/>
          <a:p>
            <a:r>
              <a:rPr lang="en-US" b="1" dirty="0"/>
              <a:t>Data Cleanup &amp; Exploration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C99CB4-511C-49AE-8E6C-9607D4A980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338715"/>
              </p:ext>
            </p:extLst>
          </p:nvPr>
        </p:nvGraphicFramePr>
        <p:xfrm>
          <a:off x="224288" y="1483742"/>
          <a:ext cx="11792308" cy="524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634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1B2C-41F2-40FB-B765-87FF49FA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47" y="529737"/>
            <a:ext cx="5383659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 sz="2000" dirty="0"/>
              <a:t>INCOME </a:t>
            </a:r>
            <a:br>
              <a:rPr lang="en-US" sz="2000" dirty="0"/>
            </a:br>
            <a:r>
              <a:rPr lang="en-US" sz="2000" dirty="0"/>
              <a:t>VS </a:t>
            </a:r>
            <a:br>
              <a:rPr lang="en-US" sz="2000" dirty="0"/>
            </a:br>
            <a:r>
              <a:rPr lang="en-US" sz="2000" b="1" dirty="0"/>
              <a:t>Latitude &amp; Longitude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1857A6-8D38-45F4-BD3A-D81615F2A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2284AD1-1F73-49A5-B324-AF0F29CFC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592" y="832207"/>
            <a:ext cx="6117270" cy="51035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18016A-DA88-4782-85F8-BD63A9617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46" y="1901952"/>
            <a:ext cx="5383659" cy="40337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51CA7-389F-4634-90A9-5F8565EE8781}"/>
              </a:ext>
            </a:extLst>
          </p:cNvPr>
          <p:cNvSpPr txBox="1"/>
          <p:nvPr/>
        </p:nvSpPr>
        <p:spPr>
          <a:xfrm>
            <a:off x="1902187" y="6225521"/>
            <a:ext cx="228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LATITUDE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657D3-781C-404B-BD84-549733B003E5}"/>
              </a:ext>
            </a:extLst>
          </p:cNvPr>
          <p:cNvSpPr txBox="1"/>
          <p:nvPr/>
        </p:nvSpPr>
        <p:spPr>
          <a:xfrm>
            <a:off x="7788307" y="6225521"/>
            <a:ext cx="281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LONGITUDE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64F0D-9DCB-4B4C-96C5-145A12402375}"/>
              </a:ext>
            </a:extLst>
          </p:cNvPr>
          <p:cNvSpPr txBox="1"/>
          <p:nvPr/>
        </p:nvSpPr>
        <p:spPr>
          <a:xfrm>
            <a:off x="10120044" y="317989"/>
            <a:ext cx="110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EAST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B9A391-45FB-4A60-8EFC-CE51DEEB1B64}"/>
              </a:ext>
            </a:extLst>
          </p:cNvPr>
          <p:cNvSpPr txBox="1"/>
          <p:nvPr/>
        </p:nvSpPr>
        <p:spPr>
          <a:xfrm>
            <a:off x="6906801" y="317989"/>
            <a:ext cx="110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WEST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9B669A0-BC83-4A33-B177-37BDC4D45805}"/>
              </a:ext>
            </a:extLst>
          </p:cNvPr>
          <p:cNvSpPr/>
          <p:nvPr/>
        </p:nvSpPr>
        <p:spPr>
          <a:xfrm>
            <a:off x="6729572" y="277416"/>
            <a:ext cx="277403" cy="481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57EBE8E-8544-4054-8233-9AB61C24AB96}"/>
              </a:ext>
            </a:extLst>
          </p:cNvPr>
          <p:cNvSpPr/>
          <p:nvPr/>
        </p:nvSpPr>
        <p:spPr>
          <a:xfrm>
            <a:off x="11080678" y="277926"/>
            <a:ext cx="277403" cy="481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9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6582-4448-4173-A1EA-B7FF0B96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966824"/>
            <a:ext cx="4486656" cy="2081194"/>
          </a:xfrm>
        </p:spPr>
        <p:txBody>
          <a:bodyPr>
            <a:noAutofit/>
          </a:bodyPr>
          <a:lstStyle/>
          <a:p>
            <a:r>
              <a:rPr lang="en-US" sz="2800" b="1" dirty="0"/>
              <a:t>Population density</a:t>
            </a:r>
            <a:br>
              <a:rPr lang="en-US" sz="2800" b="1" dirty="0"/>
            </a:br>
            <a:r>
              <a:rPr lang="en-US" sz="2800" dirty="0"/>
              <a:t>vs</a:t>
            </a:r>
            <a:br>
              <a:rPr lang="en-US" sz="2800" dirty="0"/>
            </a:br>
            <a:r>
              <a:rPr lang="en-US" sz="2800" dirty="0"/>
              <a:t>mean household income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2A8F13-F1F7-40A2-9F62-A51E4C085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8159" y="493159"/>
            <a:ext cx="5894797" cy="589479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A4470-C871-4C41-84D7-B23A79967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4191856"/>
            <a:ext cx="3794760" cy="15520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6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4575-A2D7-4C08-BB01-D772888A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116476"/>
            <a:ext cx="4486656" cy="182328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PRESSURE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VS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MEAN HOUSEHOLD INCOME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73A9DC-AF23-4780-8B8F-B6213C68D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1518" y="532312"/>
            <a:ext cx="5673279" cy="567327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AE927-0F09-4A2B-805D-68823BF3F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4048018"/>
            <a:ext cx="3794760" cy="169593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4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BB0D-79F4-4A74-B2FC-C9A23123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35834"/>
            <a:ext cx="4486656" cy="196081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WATER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VS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MEAN HOUSEHOLD INCOME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1B95CA-A3E1-4956-B0FA-468BAAA2C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0900" y="667819"/>
            <a:ext cx="5679041" cy="567904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686D8-395D-4874-8D0A-DDF8BA2C7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4263774"/>
            <a:ext cx="3794760" cy="148017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3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98A2-2279-48DB-AADD-4318AFB0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732271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longitude 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vs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mean household income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42E466-AB00-4B59-8AD5-74A574C64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1997" y="636997"/>
            <a:ext cx="5537771" cy="553777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42BEA-D081-4399-A357-24AB689BC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4140484"/>
            <a:ext cx="3794760" cy="160346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507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124</TotalTime>
  <Words>426</Words>
  <Application>Microsoft Office PowerPoint</Application>
  <PresentationFormat>Widescreen</PresentationFormat>
  <Paragraphs>74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Wingdings</vt:lpstr>
      <vt:lpstr>Parcel</vt:lpstr>
      <vt:lpstr>Income &amp; Nature</vt:lpstr>
      <vt:lpstr>  Motivation &amp;  INITIAL QUESTIONS   </vt:lpstr>
      <vt:lpstr>Questions  &amp;  Data UTILIZED</vt:lpstr>
      <vt:lpstr>Data Cleanup &amp; Exploration</vt:lpstr>
      <vt:lpstr>INCOME  VS  Latitude &amp; Longitude</vt:lpstr>
      <vt:lpstr>Population density vs mean household income</vt:lpstr>
      <vt:lpstr>PRESSURE VS MEAN HOUSEHOLD INCOME</vt:lpstr>
      <vt:lpstr>WATER VS MEAN HOUSEHOLD INCOME</vt:lpstr>
      <vt:lpstr>longitude  vs mean household income</vt:lpstr>
      <vt:lpstr>FEELS LIKE TEMP  vs mean household income</vt:lpstr>
      <vt:lpstr>LATITUDE vs mean household income</vt:lpstr>
      <vt:lpstr>HUMIDITY vs mean household income</vt:lpstr>
      <vt:lpstr>Population density vs mean household income</vt:lpstr>
      <vt:lpstr>Data Analysis </vt:lpstr>
      <vt:lpstr>API</vt:lpstr>
      <vt:lpstr>PowerPoint Presentation</vt:lpstr>
      <vt:lpstr>Our Findings</vt:lpstr>
      <vt:lpstr>Difficulties  &amp; FUTURE RESEARCH TOPICS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&amp; Nature</dc:title>
  <dc:creator>Mama Bear</dc:creator>
  <cp:lastModifiedBy>Mama Bear</cp:lastModifiedBy>
  <cp:revision>9</cp:revision>
  <dcterms:created xsi:type="dcterms:W3CDTF">2020-01-11T01:43:18Z</dcterms:created>
  <dcterms:modified xsi:type="dcterms:W3CDTF">2020-01-11T03:57:32Z</dcterms:modified>
</cp:coreProperties>
</file>