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79" r:id="rId2"/>
    <p:sldId id="264" r:id="rId3"/>
    <p:sldId id="258" r:id="rId4"/>
    <p:sldId id="259" r:id="rId5"/>
    <p:sldId id="257" r:id="rId6"/>
    <p:sldId id="272" r:id="rId7"/>
    <p:sldId id="274" r:id="rId8"/>
    <p:sldId id="265" r:id="rId9"/>
    <p:sldId id="263" r:id="rId10"/>
    <p:sldId id="266" r:id="rId11"/>
    <p:sldId id="276" r:id="rId12"/>
    <p:sldId id="275" r:id="rId13"/>
    <p:sldId id="260" r:id="rId14"/>
    <p:sldId id="261" r:id="rId15"/>
    <p:sldId id="262" r:id="rId16"/>
    <p:sldId id="271" r:id="rId17"/>
    <p:sldId id="267" r:id="rId18"/>
    <p:sldId id="277" r:id="rId19"/>
    <p:sldId id="268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6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6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3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79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89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1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98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1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1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6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1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531" y="3046988"/>
            <a:ext cx="8574622" cy="2616199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27316" y="216130"/>
            <a:ext cx="95734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Generador sintético de datos para una aplicación de Fintech: ‘Finbook’</a:t>
            </a:r>
          </a:p>
          <a:p>
            <a:r>
              <a:rPr lang="es-ES" sz="3200" dirty="0"/>
              <a:t>Julio de 2020</a:t>
            </a:r>
          </a:p>
          <a:p>
            <a:endParaRPr lang="es-ES" sz="3200" dirty="0"/>
          </a:p>
          <a:p>
            <a:r>
              <a:rPr lang="es-ES" sz="3200" dirty="0"/>
              <a:t>Alumno: Juan Alberto Ureña Rodríguez</a:t>
            </a:r>
          </a:p>
          <a:p>
            <a:r>
              <a:rPr lang="es-ES" sz="3200" dirty="0"/>
              <a:t>Tutor: José Juan Hernández Cabrera</a:t>
            </a:r>
          </a:p>
        </p:txBody>
      </p:sp>
      <p:pic>
        <p:nvPicPr>
          <p:cNvPr id="5" name="Imagen 4" descr="Dónde estamos? | Web de la Escuela de Ingeniería Informática de la ...">
            <a:extLst>
              <a:ext uri="{FF2B5EF4-FFF2-40B4-BE49-F238E27FC236}">
                <a16:creationId xmlns:a16="http://schemas.microsoft.com/office/drawing/2014/main" id="{62F3F31A-A4AF-4C4C-ADE8-4F0C77A7BA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871" y="5272953"/>
            <a:ext cx="5400040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54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7438" y="0"/>
            <a:ext cx="10018713" cy="1752599"/>
          </a:xfrm>
        </p:spPr>
        <p:txBody>
          <a:bodyPr/>
          <a:lstStyle/>
          <a:p>
            <a:r>
              <a:rPr lang="es-ES" dirty="0"/>
              <a:t>Arquitectura Publisher/</a:t>
            </a:r>
            <a:r>
              <a:rPr lang="es-ES" dirty="0" err="1"/>
              <a:t>Suscriber</a:t>
            </a:r>
            <a:endParaRPr lang="es-ES" dirty="0"/>
          </a:p>
        </p:txBody>
      </p:sp>
      <p:pic>
        <p:nvPicPr>
          <p:cNvPr id="9218" name="Picture 2" descr="Arquitectura de Software: Publish-Subscriber">
            <a:extLst>
              <a:ext uri="{FF2B5EF4-FFF2-40B4-BE49-F238E27FC236}">
                <a16:creationId xmlns:a16="http://schemas.microsoft.com/office/drawing/2014/main" id="{0511B23C-95BA-4135-A76A-0EE0686EA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10" y="2179666"/>
            <a:ext cx="4288390" cy="37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0E8188-DF61-4E2E-B89C-AB8B457666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7" y="2037599"/>
            <a:ext cx="5400040" cy="3846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52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65382-F635-42DF-9C8F-89389846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00" y="0"/>
            <a:ext cx="10018713" cy="1752599"/>
          </a:xfrm>
        </p:spPr>
        <p:txBody>
          <a:bodyPr/>
          <a:lstStyle/>
          <a:p>
            <a:r>
              <a:rPr lang="es-ES" dirty="0"/>
              <a:t>Arquitectura Multi-Agente</a:t>
            </a:r>
          </a:p>
        </p:txBody>
      </p:sp>
      <p:pic>
        <p:nvPicPr>
          <p:cNvPr id="10242" name="Picture 2" descr="Multi-Agent Architecture">
            <a:extLst>
              <a:ext uri="{FF2B5EF4-FFF2-40B4-BE49-F238E27FC236}">
                <a16:creationId xmlns:a16="http://schemas.microsoft.com/office/drawing/2014/main" id="{0C109B7B-F53B-4B02-AF14-74372A96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46" y="1819101"/>
            <a:ext cx="7863974" cy="406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3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33DB8-3744-4456-97F4-ADECFE85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871" y="0"/>
            <a:ext cx="10018713" cy="1752599"/>
          </a:xfrm>
        </p:spPr>
        <p:txBody>
          <a:bodyPr/>
          <a:lstStyle/>
          <a:p>
            <a:r>
              <a:rPr lang="es-ES" dirty="0"/>
              <a:t>Diseño Modular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2C844D-9F22-422C-88D6-619137F88A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1" y="1752599"/>
            <a:ext cx="5273877" cy="234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3859806-8BE4-4C16-ACFE-7A644BF3E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68" y="1752599"/>
            <a:ext cx="5400675" cy="403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8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4434" y="0"/>
            <a:ext cx="10018713" cy="1752599"/>
          </a:xfrm>
        </p:spPr>
        <p:txBody>
          <a:bodyPr/>
          <a:lstStyle/>
          <a:p>
            <a:r>
              <a:rPr lang="es-ES" dirty="0"/>
              <a:t>Generador sintético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BA007D-2814-47CC-AD2C-362369124C70}"/>
              </a:ext>
            </a:extLst>
          </p:cNvPr>
          <p:cNvSpPr txBox="1"/>
          <p:nvPr/>
        </p:nvSpPr>
        <p:spPr>
          <a:xfrm>
            <a:off x="2100826" y="1458082"/>
            <a:ext cx="263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Simulación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91D78E-71FC-4660-8E14-192BA104364A}"/>
              </a:ext>
            </a:extLst>
          </p:cNvPr>
          <p:cNvSpPr txBox="1"/>
          <p:nvPr/>
        </p:nvSpPr>
        <p:spPr>
          <a:xfrm>
            <a:off x="7729055" y="1469749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Entorno de Usuario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01FA95B-CFA7-46BF-B351-920931684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9" y="2094807"/>
            <a:ext cx="5355211" cy="2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E87E9058-D7E7-4E58-A108-437C80A5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20" y="2094807"/>
            <a:ext cx="5417270" cy="337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9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/>
              <a:t>Simulación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0977588-B585-419A-818B-E05560BBE8D4}"/>
              </a:ext>
            </a:extLst>
          </p:cNvPr>
          <p:cNvSpPr txBox="1">
            <a:spLocks/>
          </p:cNvSpPr>
          <p:nvPr/>
        </p:nvSpPr>
        <p:spPr>
          <a:xfrm>
            <a:off x="4717962" y="1752599"/>
            <a:ext cx="3960372" cy="375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Ciclo de Vida de la Simulación</a:t>
            </a:r>
          </a:p>
          <a:p>
            <a:r>
              <a:rPr lang="es-ES" dirty="0"/>
              <a:t>Agentes Activos o Simulables</a:t>
            </a:r>
          </a:p>
          <a:p>
            <a:r>
              <a:rPr lang="es-ES" dirty="0"/>
              <a:t>Bajas y Altas de Simulables</a:t>
            </a:r>
          </a:p>
          <a:p>
            <a:r>
              <a:rPr lang="es-ES" dirty="0"/>
              <a:t>Administración</a:t>
            </a:r>
          </a:p>
          <a:p>
            <a:r>
              <a:rPr lang="es-ES" dirty="0"/>
              <a:t>Facturas</a:t>
            </a:r>
          </a:p>
          <a:p>
            <a:r>
              <a:rPr lang="es-ES" dirty="0"/>
              <a:t>Eventos</a:t>
            </a:r>
          </a:p>
          <a:p>
            <a:r>
              <a:rPr lang="es-ES" dirty="0"/>
              <a:t>Capa de Datos</a:t>
            </a:r>
          </a:p>
          <a:p>
            <a:r>
              <a:rPr lang="es-ES" dirty="0"/>
              <a:t>Preparación de Simulables</a:t>
            </a:r>
          </a:p>
        </p:txBody>
      </p:sp>
    </p:spTree>
    <p:extLst>
      <p:ext uri="{BB962C8B-B14F-4D97-AF65-F5344CB8AC3E}">
        <p14:creationId xmlns:p14="http://schemas.microsoft.com/office/powerpoint/2010/main" val="351819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3212" y="0"/>
            <a:ext cx="10018713" cy="1752599"/>
          </a:xfrm>
        </p:spPr>
        <p:txBody>
          <a:bodyPr/>
          <a:lstStyle/>
          <a:p>
            <a:r>
              <a:rPr lang="es-ES" dirty="0"/>
              <a:t>Entorno de usuario de la simulación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32D005B-C508-4195-A373-666BD5E68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18" y="1456971"/>
            <a:ext cx="8491278" cy="529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8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ES" dirty="0"/>
              <a:t>Metodología y planificación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5FD44C8-B79D-43B4-B854-EA77A6DF60E3}"/>
              </a:ext>
            </a:extLst>
          </p:cNvPr>
          <p:cNvSpPr txBox="1"/>
          <p:nvPr/>
        </p:nvSpPr>
        <p:spPr>
          <a:xfrm>
            <a:off x="6493665" y="1759525"/>
            <a:ext cx="5407022" cy="4886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u="none" strike="noStrike" dirty="0">
                <a:effectLst/>
              </a:rPr>
              <a:t>Primera Iteración: Estudio previo y Análisis de las tecnologías y la metodología que se usaran.</a:t>
            </a:r>
          </a:p>
          <a:p>
            <a:pPr marL="342900" indent="-342900" algn="just" fontAlgn="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u="none" strike="noStrike" dirty="0">
                <a:effectLst/>
              </a:rPr>
              <a:t>Segunda Iteración: Diseño, Desarrollo e Implementación de la Simulación</a:t>
            </a:r>
          </a:p>
          <a:p>
            <a:pPr marL="342900" indent="-342900" algn="just" fontAlgn="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u="none" strike="noStrike" dirty="0">
                <a:effectLst/>
              </a:rPr>
              <a:t>Tercera Iteración: Evaluación, Validación y Prueba de la Simulación en el Entorno de Finbook</a:t>
            </a:r>
            <a:endParaRPr lang="es-ES" sz="44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algn="just" fontAlgn="t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000" u="none" strike="noStrike" dirty="0">
                <a:effectLst/>
              </a:rPr>
              <a:t>Cuarta Iteración Documentación y Presentación del Proyecto realizado</a:t>
            </a:r>
            <a:endParaRPr lang="es-ES" sz="4400" b="0" i="0" u="none" strike="noStrike" dirty="0">
              <a:effectLst/>
              <a:latin typeface="Arial" panose="020B0604020202020204" pitchFamily="34" charset="0"/>
            </a:endParaRPr>
          </a:p>
          <a:p>
            <a:pPr algn="just" fontAlgn="t">
              <a:lnSpc>
                <a:spcPct val="107000"/>
              </a:lnSpc>
              <a:spcAft>
                <a:spcPts val="800"/>
              </a:spcAft>
            </a:pPr>
            <a:endParaRPr lang="es-ES" sz="2000" b="0" i="0" u="none" strike="noStrike" dirty="0">
              <a:effectLst/>
              <a:latin typeface="Arial" panose="020B0604020202020204" pitchFamily="34" charset="0"/>
            </a:endParaRPr>
          </a:p>
          <a:p>
            <a:pPr algn="just" fontAlgn="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s-ES" sz="40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1506" name="Picture 2" descr="Figura N° 1 EL PLAN FORESTAL COMO PROCESO ITERATIVO | Download ...">
            <a:extLst>
              <a:ext uri="{FF2B5EF4-FFF2-40B4-BE49-F238E27FC236}">
                <a16:creationId xmlns:a16="http://schemas.microsoft.com/office/drawing/2014/main" id="{0A6B6253-D4EB-4AE9-AEB6-9B6E4784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33" y="2119747"/>
            <a:ext cx="5123532" cy="298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0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ES" dirty="0"/>
              <a:t>Resultado obtenido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35329" y="2359428"/>
            <a:ext cx="10018713" cy="3124201"/>
          </a:xfrm>
        </p:spPr>
        <p:txBody>
          <a:bodyPr/>
          <a:lstStyle/>
          <a:p>
            <a:r>
              <a:rPr lang="es-ES" dirty="0"/>
              <a:t>A nivel del proyecto</a:t>
            </a:r>
          </a:p>
          <a:p>
            <a:r>
              <a:rPr lang="es-ES" dirty="0"/>
              <a:t>A nivel personal</a:t>
            </a:r>
          </a:p>
          <a:p>
            <a:r>
              <a:rPr lang="es-ES" dirty="0"/>
              <a:t>A nivel laboral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086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6536E-434B-4DB2-B0BD-7FD3496B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48" y="0"/>
            <a:ext cx="10018713" cy="1752599"/>
          </a:xfrm>
        </p:spPr>
        <p:txBody>
          <a:bodyPr/>
          <a:lstStyle/>
          <a:p>
            <a:r>
              <a:rPr lang="es-ES" dirty="0"/>
              <a:t>Aportaciones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ECAF5BF-6276-438C-A879-942CD3331A0D}"/>
              </a:ext>
            </a:extLst>
          </p:cNvPr>
          <p:cNvSpPr txBox="1">
            <a:spLocks/>
          </p:cNvSpPr>
          <p:nvPr/>
        </p:nvSpPr>
        <p:spPr>
          <a:xfrm>
            <a:off x="4717962" y="1752599"/>
            <a:ext cx="3960372" cy="3754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Simulador de entorno empresarial</a:t>
            </a:r>
          </a:p>
          <a:p>
            <a:r>
              <a:rPr lang="es-ES" dirty="0"/>
              <a:t>Gran volumen facturas para estudio </a:t>
            </a:r>
          </a:p>
          <a:p>
            <a:r>
              <a:rPr lang="es-ES" dirty="0"/>
              <a:t>Análisis de situaciones futuras</a:t>
            </a:r>
          </a:p>
          <a:p>
            <a:r>
              <a:rPr lang="es-ES" dirty="0"/>
              <a:t>Arquitectura escalable</a:t>
            </a:r>
          </a:p>
        </p:txBody>
      </p:sp>
    </p:spTree>
    <p:extLst>
      <p:ext uri="{BB962C8B-B14F-4D97-AF65-F5344CB8AC3E}">
        <p14:creationId xmlns:p14="http://schemas.microsoft.com/office/powerpoint/2010/main" val="399739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435E0A-2C0B-40BD-AACB-81034790D583}"/>
              </a:ext>
            </a:extLst>
          </p:cNvPr>
          <p:cNvSpPr txBox="1"/>
          <p:nvPr/>
        </p:nvSpPr>
        <p:spPr>
          <a:xfrm>
            <a:off x="4791878" y="2081643"/>
            <a:ext cx="4849989" cy="244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Inversiones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Extensión a nuevos sectores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Añadir más interacciones y factores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es-E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Mejorar la comunicación Simulación-Usuario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4716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C76706-F49C-4159-B1C0-A50C20B3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6" y="252708"/>
            <a:ext cx="10101948" cy="63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5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531" y="3046988"/>
            <a:ext cx="8574622" cy="2616199"/>
          </a:xfrm>
        </p:spPr>
        <p:txBody>
          <a:bodyPr/>
          <a:lstStyle/>
          <a:p>
            <a:r>
              <a:rPr lang="es-ES" dirty="0"/>
              <a:t>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27316" y="216130"/>
            <a:ext cx="95734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Generador sintético de datos para una aplicación de Fintech: ‘Finbook’</a:t>
            </a:r>
          </a:p>
          <a:p>
            <a:r>
              <a:rPr lang="es-ES" sz="3200" dirty="0"/>
              <a:t>Julio de 2020</a:t>
            </a:r>
          </a:p>
          <a:p>
            <a:endParaRPr lang="es-ES" sz="3200" dirty="0"/>
          </a:p>
          <a:p>
            <a:r>
              <a:rPr lang="es-ES" sz="3200" dirty="0"/>
              <a:t>Alumno: Juan Alberto Ureña Rodríguez</a:t>
            </a:r>
          </a:p>
          <a:p>
            <a:r>
              <a:rPr lang="es-ES" sz="3200" dirty="0"/>
              <a:t>Tutor: José Juan Hernández Cabrera</a:t>
            </a:r>
          </a:p>
        </p:txBody>
      </p:sp>
      <p:pic>
        <p:nvPicPr>
          <p:cNvPr id="5" name="Imagen 4" descr="Dónde estamos? | Web de la Escuela de Ingeniería Informática de la ...">
            <a:extLst>
              <a:ext uri="{FF2B5EF4-FFF2-40B4-BE49-F238E27FC236}">
                <a16:creationId xmlns:a16="http://schemas.microsoft.com/office/drawing/2014/main" id="{62F3F31A-A4AF-4C4C-ADE8-4F0C77A7BA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871" y="5272953"/>
            <a:ext cx="5400040" cy="113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232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1026" name="Picture 2" descr="Qué significa para nuestro negocio digitalizar una factura?">
            <a:extLst>
              <a:ext uri="{FF2B5EF4-FFF2-40B4-BE49-F238E27FC236}">
                <a16:creationId xmlns:a16="http://schemas.microsoft.com/office/drawing/2014/main" id="{6F609F0A-B148-4469-B478-3BB29359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89" b="97496" l="10000" r="90000">
                        <a14:foregroundMark x1="39512" y1="16279" x2="34634" y2="22361"/>
                        <a14:foregroundMark x1="34634" y1="22361" x2="28415" y2="38283"/>
                        <a14:foregroundMark x1="28415" y1="38283" x2="26220" y2="53667"/>
                        <a14:foregroundMark x1="35122" y1="63506" x2="45976" y2="73703"/>
                        <a14:foregroundMark x1="45976" y1="73703" x2="40122" y2="69410"/>
                        <a14:foregroundMark x1="40122" y1="69410" x2="45854" y2="73524"/>
                        <a14:foregroundMark x1="45854" y1="73524" x2="47561" y2="59750"/>
                        <a14:foregroundMark x1="47561" y1="59750" x2="45976" y2="72093"/>
                        <a14:foregroundMark x1="45976" y1="72093" x2="44756" y2="62970"/>
                        <a14:foregroundMark x1="44756" y1="62970" x2="37927" y2="70125"/>
                        <a14:foregroundMark x1="37927" y1="70125" x2="34512" y2="62433"/>
                        <a14:foregroundMark x1="34512" y1="62433" x2="41829" y2="65116"/>
                        <a14:foregroundMark x1="41829" y1="65116" x2="43415" y2="66369"/>
                        <a14:foregroundMark x1="26463" y1="49553" x2="30488" y2="32021"/>
                        <a14:foregroundMark x1="30488" y1="32021" x2="31341" y2="30769"/>
                        <a14:foregroundMark x1="26585" y1="48658" x2="26707" y2="47227"/>
                        <a14:foregroundMark x1="30366" y1="29517" x2="28293" y2="38283"/>
                        <a14:foregroundMark x1="28293" y1="38283" x2="29512" y2="32916"/>
                        <a14:foregroundMark x1="49878" y1="60644" x2="59024" y2="36136"/>
                        <a14:foregroundMark x1="59024" y1="36136" x2="63659" y2="29875"/>
                        <a14:foregroundMark x1="63659" y1="29875" x2="58780" y2="24329"/>
                        <a14:foregroundMark x1="58780" y1="24329" x2="42561" y2="16100"/>
                        <a14:foregroundMark x1="58902" y1="35957" x2="55000" y2="43470"/>
                        <a14:foregroundMark x1="55000" y1="43470" x2="50244" y2="58497"/>
                        <a14:foregroundMark x1="26098" y1="51342" x2="29268" y2="33631"/>
                        <a14:foregroundMark x1="29268" y1="33631" x2="35000" y2="22361"/>
                        <a14:foregroundMark x1="26341" y1="51699" x2="29512" y2="34168"/>
                        <a14:foregroundMark x1="29512" y1="34168" x2="33537" y2="23971"/>
                        <a14:foregroundMark x1="37805" y1="1789" x2="60732" y2="10197"/>
                        <a14:foregroundMark x1="17683" y1="61002" x2="41220" y2="92308"/>
                        <a14:foregroundMark x1="41220" y1="92308" x2="42068" y2="92917"/>
                        <a14:foregroundMark x1="46951" y1="96422" x2="50122" y2="93918"/>
                        <a14:backgroundMark x1="49390" y1="63148" x2="51585" y2="55456"/>
                        <a14:backgroundMark x1="41341" y1="93918" x2="46829" y2="99821"/>
                        <a14:backgroundMark x1="55610" y1="85689" x2="60000" y2="80143"/>
                        <a14:backgroundMark x1="60000" y1="76386" x2="65366" y2="71020"/>
                        <a14:backgroundMark x1="65366" y1="71020" x2="69390" y2="64043"/>
                        <a14:backgroundMark x1="69390" y1="64043" x2="73171" y2="46154"/>
                        <a14:backgroundMark x1="73171" y1="46154" x2="77195" y2="39356"/>
                        <a14:backgroundMark x1="77195" y1="39356" x2="83171" y2="42039"/>
                        <a14:backgroundMark x1="83171" y1="42039" x2="87683" y2="49016"/>
                        <a14:backgroundMark x1="87683" y1="49016" x2="89878" y2="58676"/>
                        <a14:backgroundMark x1="89878" y1="58676" x2="88415" y2="67979"/>
                        <a14:backgroundMark x1="88415" y1="67979" x2="84390" y2="75313"/>
                        <a14:backgroundMark x1="84390" y1="75313" x2="78537" y2="80859"/>
                        <a14:backgroundMark x1="78537" y1="80859" x2="70732" y2="83363"/>
                        <a14:backgroundMark x1="70732" y1="83363" x2="64024" y2="82826"/>
                        <a14:backgroundMark x1="64024" y1="82826" x2="62195" y2="760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774" y="881149"/>
            <a:ext cx="7706597" cy="52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9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92EC6-A603-45AC-AD98-17C22501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25" y="356024"/>
            <a:ext cx="10122131" cy="549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6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2050" name="Picture 2" descr="Fintech app: la tecnología que está cambiando el paradigma bancario">
            <a:extLst>
              <a:ext uri="{FF2B5EF4-FFF2-40B4-BE49-F238E27FC236}">
                <a16:creationId xmlns:a16="http://schemas.microsoft.com/office/drawing/2014/main" id="{87422F39-FEDE-429D-A704-F3E3EFD9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43" y="1871662"/>
            <a:ext cx="101536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2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2656A2-7E92-489E-AC67-2B2E55560517}"/>
              </a:ext>
            </a:extLst>
          </p:cNvPr>
          <p:cNvSpPr txBox="1"/>
          <p:nvPr/>
        </p:nvSpPr>
        <p:spPr>
          <a:xfrm>
            <a:off x="4824755" y="2228671"/>
            <a:ext cx="3221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3600" dirty="0"/>
              <a:t>Big Data</a:t>
            </a:r>
          </a:p>
          <a:p>
            <a:pPr algn="ctr">
              <a:buClr>
                <a:schemeClr val="accent1"/>
              </a:buClr>
            </a:pPr>
            <a:endParaRPr lang="en-US" sz="3600" dirty="0"/>
          </a:p>
          <a:p>
            <a:pPr algn="ctr">
              <a:buClr>
                <a:schemeClr val="accent1"/>
              </a:buClr>
            </a:pPr>
            <a:r>
              <a:rPr lang="es-ES" sz="3600" dirty="0"/>
              <a:t>Simulación</a:t>
            </a:r>
          </a:p>
        </p:txBody>
      </p:sp>
    </p:spTree>
    <p:extLst>
      <p:ext uri="{BB962C8B-B14F-4D97-AF65-F5344CB8AC3E}">
        <p14:creationId xmlns:p14="http://schemas.microsoft.com/office/powerpoint/2010/main" val="418367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B91BA-9277-43FD-8ECF-3484B981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s-ES" dirty="0"/>
              <a:t>Objetivos Iniciales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7BF21D-3046-4FF2-A7A0-9E00A36D5EEF}"/>
              </a:ext>
            </a:extLst>
          </p:cNvPr>
          <p:cNvSpPr txBox="1"/>
          <p:nvPr/>
        </p:nvSpPr>
        <p:spPr>
          <a:xfrm>
            <a:off x="1862051" y="2344189"/>
            <a:ext cx="2610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Ciclo Iterativo: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Modelación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Simulación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Validación</a:t>
            </a:r>
          </a:p>
        </p:txBody>
      </p:sp>
      <p:pic>
        <p:nvPicPr>
          <p:cNvPr id="8194" name="Picture 2" descr="Iteración: Imágenes, fotos de stock y vectores | Shutterstock">
            <a:extLst>
              <a:ext uri="{FF2B5EF4-FFF2-40B4-BE49-F238E27FC236}">
                <a16:creationId xmlns:a16="http://schemas.microsoft.com/office/drawing/2014/main" id="{409122D9-E1CE-41A6-AEFE-B93EF8E02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246" r="97377">
                        <a14:foregroundMark x1="7049" y1="76429" x2="53279" y2="78571"/>
                        <a14:foregroundMark x1="53279" y1="78571" x2="68197" y2="77500"/>
                        <a14:foregroundMark x1="68197" y1="77500" x2="83443" y2="78214"/>
                        <a14:foregroundMark x1="83443" y1="78214" x2="90820" y2="77500"/>
                        <a14:foregroundMark x1="90820" y1="77500" x2="95574" y2="46429"/>
                        <a14:foregroundMark x1="95574" y1="46429" x2="93607" y2="30357"/>
                        <a14:foregroundMark x1="93607" y1="30357" x2="89344" y2="17143"/>
                        <a14:foregroundMark x1="89344" y1="17143" x2="74590" y2="12143"/>
                        <a14:foregroundMark x1="74590" y1="12143" x2="69016" y2="22857"/>
                        <a14:foregroundMark x1="69016" y1="22857" x2="61639" y2="24286"/>
                        <a14:foregroundMark x1="61639" y1="24286" x2="55574" y2="14643"/>
                        <a14:foregroundMark x1="55574" y1="14643" x2="48033" y2="11429"/>
                        <a14:foregroundMark x1="48033" y1="11429" x2="40820" y2="17143"/>
                        <a14:foregroundMark x1="40820" y1="17143" x2="36066" y2="30000"/>
                        <a14:foregroundMark x1="36066" y1="30000" x2="22459" y2="12500"/>
                        <a14:foregroundMark x1="22459" y1="12500" x2="14754" y2="13929"/>
                        <a14:foregroundMark x1="14754" y1="13929" x2="8361" y2="21786"/>
                        <a14:foregroundMark x1="8361" y1="21786" x2="5246" y2="37500"/>
                        <a14:foregroundMark x1="5246" y1="37500" x2="7213" y2="76071"/>
                        <a14:foregroundMark x1="19672" y1="17857" x2="26885" y2="22857"/>
                        <a14:foregroundMark x1="26885" y1="22857" x2="32459" y2="33214"/>
                        <a14:foregroundMark x1="32459" y1="33214" x2="35574" y2="47857"/>
                        <a14:foregroundMark x1="35574" y1="47857" x2="33607" y2="63929"/>
                        <a14:foregroundMark x1="33607" y1="63929" x2="27541" y2="73571"/>
                        <a14:foregroundMark x1="27541" y1="73571" x2="20164" y2="77143"/>
                        <a14:foregroundMark x1="20164" y1="77143" x2="12787" y2="72857"/>
                        <a14:foregroundMark x1="12787" y1="72857" x2="5574" y2="43214"/>
                        <a14:foregroundMark x1="5574" y1="43214" x2="10328" y2="30000"/>
                        <a14:foregroundMark x1="10328" y1="30000" x2="17049" y2="22500"/>
                        <a14:foregroundMark x1="17049" y1="22500" x2="18525" y2="17857"/>
                        <a14:foregroundMark x1="19672" y1="53571" x2="15246" y2="40000"/>
                        <a14:foregroundMark x1="15246" y1="40000" x2="22295" y2="33929"/>
                        <a14:foregroundMark x1="22295" y1="33929" x2="28689" y2="42857"/>
                        <a14:foregroundMark x1="28689" y1="42857" x2="22459" y2="53929"/>
                        <a14:foregroundMark x1="22459" y1="53929" x2="15082" y2="55357"/>
                        <a14:foregroundMark x1="15082" y1="55357" x2="12787" y2="52500"/>
                        <a14:foregroundMark x1="28852" y1="61429" x2="21967" y2="68929"/>
                        <a14:foregroundMark x1="21967" y1="68929" x2="14426" y2="67500"/>
                        <a14:foregroundMark x1="14426" y1="67500" x2="9508" y2="55000"/>
                        <a14:foregroundMark x1="9508" y1="55000" x2="8525" y2="38214"/>
                        <a14:foregroundMark x1="8525" y1="38214" x2="13279" y2="25357"/>
                        <a14:foregroundMark x1="13279" y1="25357" x2="20492" y2="21786"/>
                        <a14:foregroundMark x1="20492" y1="21786" x2="27869" y2="25714"/>
                        <a14:foregroundMark x1="27869" y1="25714" x2="32131" y2="38929"/>
                        <a14:foregroundMark x1="32131" y1="38929" x2="31148" y2="55357"/>
                        <a14:foregroundMark x1="31148" y1="55357" x2="28689" y2="60714"/>
                        <a14:foregroundMark x1="21311" y1="46786" x2="16393" y2="35357"/>
                        <a14:foregroundMark x1="16393" y1="35357" x2="24098" y2="36071"/>
                        <a14:foregroundMark x1="24098" y1="36071" x2="27377" y2="50000"/>
                        <a14:foregroundMark x1="27377" y1="50000" x2="20000" y2="48929"/>
                        <a14:foregroundMark x1="20000" y1="48929" x2="16721" y2="46429"/>
                        <a14:foregroundMark x1="21311" y1="52857" x2="17377" y2="38571"/>
                        <a14:foregroundMark x1="17377" y1="38571" x2="23934" y2="46429"/>
                        <a14:foregroundMark x1="23934" y1="46429" x2="19016" y2="52857"/>
                        <a14:foregroundMark x1="31967" y1="71429" x2="41475" y2="27143"/>
                        <a14:foregroundMark x1="41475" y1="27143" x2="47049" y2="15714"/>
                        <a14:foregroundMark x1="47049" y1="15714" x2="54426" y2="19286"/>
                        <a14:foregroundMark x1="54426" y1="19286" x2="61148" y2="27143"/>
                        <a14:foregroundMark x1="61148" y1="27143" x2="66066" y2="40357"/>
                        <a14:foregroundMark x1="66066" y1="40357" x2="67049" y2="57500"/>
                        <a14:foregroundMark x1="67049" y1="57500" x2="61967" y2="69286"/>
                        <a14:foregroundMark x1="61967" y1="69286" x2="39016" y2="75000"/>
                        <a14:foregroundMark x1="39016" y1="75000" x2="32951" y2="71071"/>
                        <a14:foregroundMark x1="52295" y1="70000" x2="44754" y2="66786"/>
                        <a14:foregroundMark x1="44754" y1="66786" x2="40984" y2="52143"/>
                        <a14:foregroundMark x1="40984" y1="52143" x2="40328" y2="36429"/>
                        <a14:foregroundMark x1="40328" y1="36429" x2="45574" y2="23929"/>
                        <a14:foregroundMark x1="45574" y1="23929" x2="52951" y2="23571"/>
                        <a14:foregroundMark x1="52951" y1="23571" x2="59016" y2="33214"/>
                        <a14:foregroundMark x1="59016" y1="33214" x2="60656" y2="49286"/>
                        <a14:foregroundMark x1="60656" y1="49286" x2="58525" y2="64643"/>
                        <a14:foregroundMark x1="58525" y1="64643" x2="52295" y2="69286"/>
                        <a14:foregroundMark x1="59016" y1="61429" x2="51967" y2="67857"/>
                        <a14:foregroundMark x1="51967" y1="67857" x2="45410" y2="58571"/>
                        <a14:foregroundMark x1="45410" y1="58571" x2="41148" y2="44643"/>
                        <a14:foregroundMark x1="41148" y1="44643" x2="40000" y2="28214"/>
                        <a14:foregroundMark x1="40000" y1="28214" x2="47541" y2="27857"/>
                        <a14:foregroundMark x1="47541" y1="27857" x2="54918" y2="28571"/>
                        <a14:foregroundMark x1="54918" y1="28571" x2="59016" y2="43571"/>
                        <a14:foregroundMark x1="59016" y1="43571" x2="56721" y2="59643"/>
                        <a14:foregroundMark x1="56721" y1="59643" x2="48361" y2="63571"/>
                        <a14:foregroundMark x1="48361" y1="63571" x2="40820" y2="55000"/>
                        <a14:foregroundMark x1="40820" y1="55000" x2="39180" y2="36071"/>
                        <a14:foregroundMark x1="39180" y1="36071" x2="44918" y2="23571"/>
                        <a14:foregroundMark x1="44918" y1="23571" x2="52295" y2="23571"/>
                        <a14:foregroundMark x1="52295" y1="23571" x2="57705" y2="35000"/>
                        <a14:foregroundMark x1="57705" y1="35000" x2="59508" y2="51786"/>
                        <a14:foregroundMark x1="59508" y1="51786" x2="55246" y2="66429"/>
                        <a14:foregroundMark x1="55246" y1="66429" x2="48033" y2="67857"/>
                        <a14:foregroundMark x1="54098" y1="52857" x2="47541" y2="60357"/>
                        <a14:foregroundMark x1="47541" y1="60357" x2="42295" y2="48571"/>
                        <a14:foregroundMark x1="42295" y1="48571" x2="42787" y2="32143"/>
                        <a14:foregroundMark x1="42787" y1="32143" x2="49836" y2="26786"/>
                        <a14:foregroundMark x1="49836" y1="26786" x2="56885" y2="30714"/>
                        <a14:foregroundMark x1="56885" y1="30714" x2="59344" y2="46429"/>
                        <a14:foregroundMark x1="59344" y1="46429" x2="55902" y2="57143"/>
                        <a14:foregroundMark x1="55902" y1="79286" x2="53934" y2="63571"/>
                        <a14:foregroundMark x1="53934" y1="63571" x2="67869" y2="25714"/>
                        <a14:foregroundMark x1="67869" y1="25714" x2="74590" y2="17143"/>
                        <a14:foregroundMark x1="74590" y1="17143" x2="81803" y2="13929"/>
                        <a14:foregroundMark x1="81803" y1="13929" x2="88852" y2="18214"/>
                        <a14:foregroundMark x1="88852" y1="18214" x2="94262" y2="48929"/>
                        <a14:foregroundMark x1="94262" y1="48929" x2="92295" y2="65000"/>
                        <a14:foregroundMark x1="92295" y1="65000" x2="86721" y2="75714"/>
                        <a14:foregroundMark x1="86721" y1="75714" x2="55246" y2="78571"/>
                        <a14:foregroundMark x1="85574" y1="71429" x2="77705" y2="68929"/>
                        <a14:foregroundMark x1="77705" y1="68929" x2="71639" y2="60714"/>
                        <a14:foregroundMark x1="71639" y1="60714" x2="69672" y2="45000"/>
                        <a14:foregroundMark x1="69672" y1="45000" x2="72623" y2="30000"/>
                        <a14:foregroundMark x1="72623" y1="30000" x2="78197" y2="18571"/>
                        <a14:foregroundMark x1="78197" y1="18571" x2="85410" y2="22500"/>
                        <a14:foregroundMark x1="85410" y1="22500" x2="89180" y2="36429"/>
                        <a14:foregroundMark x1="89180" y1="36429" x2="90164" y2="52143"/>
                        <a14:foregroundMark x1="90164" y1="52143" x2="86557" y2="66071"/>
                        <a14:foregroundMark x1="86557" y1="66071" x2="81967" y2="72143"/>
                        <a14:foregroundMark x1="85574" y1="70000" x2="78197" y2="70000"/>
                        <a14:foregroundMark x1="78197" y1="70000" x2="71803" y2="61071"/>
                        <a14:foregroundMark x1="71803" y1="61071" x2="67377" y2="47857"/>
                        <a14:foregroundMark x1="67377" y1="47857" x2="66885" y2="31071"/>
                        <a14:foregroundMark x1="66885" y1="31071" x2="72951" y2="21786"/>
                        <a14:foregroundMark x1="72951" y1="21786" x2="80328" y2="18214"/>
                        <a14:foregroundMark x1="80328" y1="18214" x2="87541" y2="23214"/>
                        <a14:foregroundMark x1="87541" y1="23214" x2="90164" y2="39286"/>
                        <a14:foregroundMark x1="90164" y1="39286" x2="88852" y2="57857"/>
                        <a14:foregroundMark x1="88852" y1="57857" x2="83607" y2="68929"/>
                        <a14:foregroundMark x1="83607" y1="68929" x2="83443" y2="68929"/>
                        <a14:foregroundMark x1="63115" y1="53571" x2="48197" y2="47500"/>
                        <a14:foregroundMark x1="48197" y1="47500" x2="42951" y2="35714"/>
                        <a14:foregroundMark x1="42951" y1="35714" x2="50000" y2="30357"/>
                        <a14:foregroundMark x1="50000" y1="30357" x2="57213" y2="35714"/>
                        <a14:foregroundMark x1="57213" y1="35714" x2="55246" y2="50714"/>
                        <a14:foregroundMark x1="55246" y1="50714" x2="53770" y2="51429"/>
                        <a14:foregroundMark x1="50984" y1="52857" x2="46721" y2="39286"/>
                        <a14:foregroundMark x1="46721" y1="39286" x2="54262" y2="38214"/>
                        <a14:foregroundMark x1="54262" y1="38214" x2="51311" y2="53214"/>
                        <a14:foregroundMark x1="51311" y1="53214" x2="48689" y2="53214"/>
                        <a14:foregroundMark x1="84262" y1="60357" x2="76885" y2="56071"/>
                        <a14:foregroundMark x1="76885" y1="56071" x2="74426" y2="40714"/>
                        <a14:foregroundMark x1="74426" y1="40714" x2="80492" y2="31786"/>
                        <a14:foregroundMark x1="80492" y1="31786" x2="86393" y2="42857"/>
                        <a14:foregroundMark x1="86393" y1="42857" x2="83607" y2="57857"/>
                        <a14:foregroundMark x1="83607" y1="57857" x2="81967" y2="59286"/>
                        <a14:foregroundMark x1="82131" y1="57500" x2="75246" y2="51786"/>
                        <a14:foregroundMark x1="75246" y1="51786" x2="77705" y2="36429"/>
                        <a14:foregroundMark x1="77705" y1="36429" x2="85410" y2="33929"/>
                        <a14:foregroundMark x1="85410" y1="33929" x2="84918" y2="49643"/>
                        <a14:foregroundMark x1="84918" y1="49643" x2="81311" y2="57857"/>
                        <a14:foregroundMark x1="80492" y1="50000" x2="80164" y2="48929"/>
                        <a14:foregroundMark x1="78525" y1="46786" x2="85574" y2="42500"/>
                        <a14:foregroundMark x1="85574" y1="42500" x2="78197" y2="47143"/>
                        <a14:foregroundMark x1="78197" y1="47143" x2="77705" y2="46429"/>
                        <a14:foregroundMark x1="90656" y1="78214" x2="90820" y2="79643"/>
                        <a14:foregroundMark x1="90656" y1="78571" x2="97377" y2="72500"/>
                        <a14:foregroundMark x1="97377" y1="72500" x2="92787" y2="67500"/>
                        <a14:foregroundMark x1="43607" y1="74286" x2="42787" y2="75000"/>
                        <a14:foregroundMark x1="42787" y1="75357" x2="49016" y2="65357"/>
                        <a14:foregroundMark x1="49016" y1="65357" x2="42131" y2="73214"/>
                        <a14:foregroundMark x1="42131" y1="73214" x2="40000" y2="72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95" y="2344189"/>
            <a:ext cx="6531629" cy="299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1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688" y="0"/>
            <a:ext cx="10018713" cy="1752599"/>
          </a:xfrm>
        </p:spPr>
        <p:txBody>
          <a:bodyPr/>
          <a:lstStyle/>
          <a:p>
            <a:r>
              <a:rPr lang="es-ES" dirty="0"/>
              <a:t>Contenido de esta presentación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18209" y="1203959"/>
            <a:ext cx="5390316" cy="546284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sz="2400" dirty="0"/>
              <a:t>Presentación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Finbook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Digitalización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CFDI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Fintech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Motivación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Objetivos iniciales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Exposición del proyecto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Arquitectura Publisher/Subscriber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Arquitectura Multi-Agente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Diseño Modular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Generador sintético de datos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/>
              <a:t>Metodología y planificación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sz="24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13795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s-ES" dirty="0"/>
              <a:t>Exposición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6096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392</TotalTime>
  <Words>255</Words>
  <Application>Microsoft Office PowerPoint</Application>
  <PresentationFormat>Panorámica</PresentationFormat>
  <Paragraphs>77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Corbel</vt:lpstr>
      <vt:lpstr>Symbol</vt:lpstr>
      <vt:lpstr>Parallax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 Iniciales</vt:lpstr>
      <vt:lpstr>Contenido de esta presentación</vt:lpstr>
      <vt:lpstr>Exposición del proyecto</vt:lpstr>
      <vt:lpstr>Arquitectura Publisher/Suscriber</vt:lpstr>
      <vt:lpstr>Arquitectura Multi-Agente</vt:lpstr>
      <vt:lpstr>Diseño Modular</vt:lpstr>
      <vt:lpstr>Generador sintético de datos</vt:lpstr>
      <vt:lpstr>Simulación</vt:lpstr>
      <vt:lpstr>Entorno de usuario de la simulación</vt:lpstr>
      <vt:lpstr>Metodología y planificación </vt:lpstr>
      <vt:lpstr>Resultado obtenido</vt:lpstr>
      <vt:lpstr>Aportaciones</vt:lpstr>
      <vt:lpstr>Trabajo futuro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Gerardo .</dc:creator>
  <cp:lastModifiedBy>juan ureña</cp:lastModifiedBy>
  <cp:revision>18</cp:revision>
  <dcterms:created xsi:type="dcterms:W3CDTF">2020-04-02T09:45:10Z</dcterms:created>
  <dcterms:modified xsi:type="dcterms:W3CDTF">2020-07-17T18:51:45Z</dcterms:modified>
</cp:coreProperties>
</file>