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sldIdLst>
    <p:sldId id="256" r:id="rId2"/>
    <p:sldId id="258" r:id="rId3"/>
    <p:sldId id="264" r:id="rId4"/>
    <p:sldId id="265" r:id="rId5"/>
    <p:sldId id="273" r:id="rId6"/>
    <p:sldId id="259" r:id="rId7"/>
    <p:sldId id="257" r:id="rId8"/>
    <p:sldId id="272" r:id="rId9"/>
    <p:sldId id="274" r:id="rId10"/>
    <p:sldId id="263" r:id="rId11"/>
    <p:sldId id="266" r:id="rId12"/>
    <p:sldId id="276" r:id="rId13"/>
    <p:sldId id="275" r:id="rId14"/>
    <p:sldId id="260" r:id="rId15"/>
    <p:sldId id="261" r:id="rId16"/>
    <p:sldId id="262" r:id="rId17"/>
    <p:sldId id="271" r:id="rId18"/>
    <p:sldId id="267" r:id="rId19"/>
    <p:sldId id="277" r:id="rId20"/>
    <p:sldId id="268" r:id="rId21"/>
    <p:sldId id="270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4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7/13/2020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161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7/13/2020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569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7/13/2020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9381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7/13/2020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5798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7/13/2020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6898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7/13/2020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9124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7/13/2020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707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7986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726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84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7/13/2020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770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574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812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727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115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7/13/2020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58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7/13/2020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566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DE6118-2437-4B30-8E3C-4D2BE6020583}" type="datetimeFigureOut">
              <a:rPr lang="en-US" smtClean="0"/>
              <a:pPr/>
              <a:t>7/13/2020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413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58531" y="3046988"/>
            <a:ext cx="8574622" cy="2616199"/>
          </a:xfrm>
        </p:spPr>
        <p:txBody>
          <a:bodyPr/>
          <a:lstStyle/>
          <a:p>
            <a:r>
              <a:rPr lang="es-ES" dirty="0"/>
              <a:t> 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2928402" y="0"/>
            <a:ext cx="926359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b="1" dirty="0"/>
              <a:t>Generador Sintético de datos para una aplicación de Fintech: ‘Finbook’</a:t>
            </a:r>
          </a:p>
          <a:p>
            <a:r>
              <a:rPr lang="es-ES" sz="3200" dirty="0"/>
              <a:t>Fecha: 23 de Julio de 2020</a:t>
            </a:r>
          </a:p>
          <a:p>
            <a:r>
              <a:rPr lang="es-ES" sz="3200" dirty="0"/>
              <a:t>Juan Alberto Ureña Rodríguez</a:t>
            </a:r>
          </a:p>
          <a:p>
            <a:r>
              <a:rPr lang="es-ES" sz="3200" dirty="0"/>
              <a:t>Tutor: José Juan Hernández Cabrera</a:t>
            </a:r>
          </a:p>
        </p:txBody>
      </p:sp>
      <p:pic>
        <p:nvPicPr>
          <p:cNvPr id="5" name="Imagen 4" descr="Dónde estamos? | Web de la Escuela de Ingeniería Informática de la ...">
            <a:extLst>
              <a:ext uri="{FF2B5EF4-FFF2-40B4-BE49-F238E27FC236}">
                <a16:creationId xmlns:a16="http://schemas.microsoft.com/office/drawing/2014/main" id="{62F3F31A-A4AF-4C4C-ADE8-4F0C77A7BAC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3871" y="5272953"/>
            <a:ext cx="5400040" cy="11334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30059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>
            <a:normAutofit/>
          </a:bodyPr>
          <a:lstStyle/>
          <a:p>
            <a:r>
              <a:rPr lang="es-ES" dirty="0"/>
              <a:t>(demostración completa entorno en funcionamiento)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16096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67438" y="0"/>
            <a:ext cx="10018713" cy="1752599"/>
          </a:xfrm>
        </p:spPr>
        <p:txBody>
          <a:bodyPr/>
          <a:lstStyle/>
          <a:p>
            <a:r>
              <a:rPr lang="es-ES" dirty="0"/>
              <a:t>Arquitectura Publisher/</a:t>
            </a:r>
            <a:r>
              <a:rPr lang="es-ES" dirty="0" err="1"/>
              <a:t>Suscriber</a:t>
            </a:r>
            <a:endParaRPr lang="es-ES" dirty="0"/>
          </a:p>
        </p:txBody>
      </p:sp>
      <p:pic>
        <p:nvPicPr>
          <p:cNvPr id="9218" name="Picture 2" descr="Arquitectura de Software: Publish-Subscriber">
            <a:extLst>
              <a:ext uri="{FF2B5EF4-FFF2-40B4-BE49-F238E27FC236}">
                <a16:creationId xmlns:a16="http://schemas.microsoft.com/office/drawing/2014/main" id="{0511B23C-95BA-4135-A76A-0EE0686EA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610" y="2179666"/>
            <a:ext cx="4288390" cy="3704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6F0E8188-DF61-4E2E-B89C-AB8B457666D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3667" y="2037599"/>
            <a:ext cx="5400040" cy="38468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8528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965382-F635-42DF-9C8F-893898463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2500" y="0"/>
            <a:ext cx="10018713" cy="1752599"/>
          </a:xfrm>
        </p:spPr>
        <p:txBody>
          <a:bodyPr/>
          <a:lstStyle/>
          <a:p>
            <a:r>
              <a:rPr lang="es-ES" dirty="0"/>
              <a:t>Arquitectura Multi-Agente</a:t>
            </a:r>
          </a:p>
        </p:txBody>
      </p:sp>
      <p:pic>
        <p:nvPicPr>
          <p:cNvPr id="10242" name="Picture 2" descr="Multi-Agent Architecture">
            <a:extLst>
              <a:ext uri="{FF2B5EF4-FFF2-40B4-BE49-F238E27FC236}">
                <a16:creationId xmlns:a16="http://schemas.microsoft.com/office/drawing/2014/main" id="{0C109B7B-F53B-4B02-AF14-74372A966E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346" y="1819101"/>
            <a:ext cx="7863974" cy="4066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739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733DB8-3744-4456-97F4-ADECFE859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2871" y="0"/>
            <a:ext cx="10018713" cy="1752599"/>
          </a:xfrm>
        </p:spPr>
        <p:txBody>
          <a:bodyPr/>
          <a:lstStyle/>
          <a:p>
            <a:r>
              <a:rPr lang="es-ES" dirty="0"/>
              <a:t>Diseño Modular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85848EF-F0BD-41AF-82FE-433A4A2D2FA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350" y="1752599"/>
            <a:ext cx="5400040" cy="429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532C844D-9F22-422C-88D6-619137F88A1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2911" y="1752599"/>
            <a:ext cx="5273877" cy="23455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296843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4434" y="0"/>
            <a:ext cx="10018713" cy="1752599"/>
          </a:xfrm>
        </p:spPr>
        <p:txBody>
          <a:bodyPr/>
          <a:lstStyle/>
          <a:p>
            <a:r>
              <a:rPr lang="es-ES" dirty="0"/>
              <a:t>Generador Sintético de datos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8BA007D-2814-47CC-AD2C-362369124C70}"/>
              </a:ext>
            </a:extLst>
          </p:cNvPr>
          <p:cNvSpPr txBox="1"/>
          <p:nvPr/>
        </p:nvSpPr>
        <p:spPr>
          <a:xfrm>
            <a:off x="1970116" y="2842953"/>
            <a:ext cx="2635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Simulación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191D78E-71FC-4660-8E14-192BA104364A}"/>
              </a:ext>
            </a:extLst>
          </p:cNvPr>
          <p:cNvSpPr txBox="1"/>
          <p:nvPr/>
        </p:nvSpPr>
        <p:spPr>
          <a:xfrm>
            <a:off x="7015942" y="2658287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Entorno de Usuario</a:t>
            </a:r>
          </a:p>
        </p:txBody>
      </p:sp>
    </p:spTree>
    <p:extLst>
      <p:ext uri="{BB962C8B-B14F-4D97-AF65-F5344CB8AC3E}">
        <p14:creationId xmlns:p14="http://schemas.microsoft.com/office/powerpoint/2010/main" val="18680907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es-ES" dirty="0"/>
              <a:t>Simulación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 </a:t>
            </a: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00977588-B585-419A-818B-E05560BBE8D4}"/>
              </a:ext>
            </a:extLst>
          </p:cNvPr>
          <p:cNvSpPr txBox="1">
            <a:spLocks/>
          </p:cNvSpPr>
          <p:nvPr/>
        </p:nvSpPr>
        <p:spPr>
          <a:xfrm>
            <a:off x="1484310" y="2036619"/>
            <a:ext cx="10018713" cy="37545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s-ES"/>
              <a:t>Ciclo de Vida de la Simulación</a:t>
            </a:r>
          </a:p>
          <a:p>
            <a:r>
              <a:rPr lang="es-ES"/>
              <a:t>Agentes Activos o Simulables</a:t>
            </a:r>
          </a:p>
          <a:p>
            <a:r>
              <a:rPr lang="es-ES"/>
              <a:t>Bajas y Altas de Simulables</a:t>
            </a:r>
          </a:p>
          <a:p>
            <a:r>
              <a:rPr lang="es-ES"/>
              <a:t>Administración</a:t>
            </a:r>
          </a:p>
          <a:p>
            <a:r>
              <a:rPr lang="es-ES"/>
              <a:t>Facturas</a:t>
            </a:r>
          </a:p>
          <a:p>
            <a:r>
              <a:rPr lang="es-ES"/>
              <a:t>Eventos</a:t>
            </a:r>
          </a:p>
          <a:p>
            <a:r>
              <a:rPr lang="es-ES"/>
              <a:t>Capa de Datos</a:t>
            </a:r>
          </a:p>
          <a:p>
            <a:r>
              <a:rPr lang="es-ES"/>
              <a:t>Preparación de Simulables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181990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Entorno de Usuario de la Simulación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424850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/>
          <a:lstStyle/>
          <a:p>
            <a:r>
              <a:rPr lang="es-ES" dirty="0"/>
              <a:t>Metodología y Planificación </a:t>
            </a:r>
          </a:p>
        </p:txBody>
      </p:sp>
    </p:spTree>
    <p:extLst>
      <p:ext uri="{BB962C8B-B14F-4D97-AF65-F5344CB8AC3E}">
        <p14:creationId xmlns:p14="http://schemas.microsoft.com/office/powerpoint/2010/main" val="30107034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es-ES" dirty="0"/>
              <a:t>Resultado Obtenido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 nivel del proyecto</a:t>
            </a:r>
          </a:p>
          <a:p>
            <a:r>
              <a:rPr lang="es-ES" dirty="0"/>
              <a:t>A nivel personal</a:t>
            </a:r>
          </a:p>
          <a:p>
            <a:r>
              <a:rPr lang="es-ES" dirty="0"/>
              <a:t>A nivel laboral</a:t>
            </a:r>
          </a:p>
          <a:p>
            <a:endParaRPr lang="es-ES" dirty="0"/>
          </a:p>
          <a:p>
            <a:pPr marL="0" indent="0">
              <a:buNone/>
            </a:pP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570860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76536E-434B-4DB2-B0BD-7FD3496B4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2624" y="0"/>
            <a:ext cx="10018713" cy="1752599"/>
          </a:xfrm>
        </p:spPr>
        <p:txBody>
          <a:bodyPr/>
          <a:lstStyle/>
          <a:p>
            <a:r>
              <a:rPr lang="es-ES" dirty="0"/>
              <a:t>Aportaciones</a:t>
            </a:r>
          </a:p>
        </p:txBody>
      </p:sp>
    </p:spTree>
    <p:extLst>
      <p:ext uri="{BB962C8B-B14F-4D97-AF65-F5344CB8AC3E}">
        <p14:creationId xmlns:p14="http://schemas.microsoft.com/office/powerpoint/2010/main" val="3997393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23792"/>
            <a:ext cx="10018713" cy="1752599"/>
          </a:xfrm>
        </p:spPr>
        <p:txBody>
          <a:bodyPr/>
          <a:lstStyle/>
          <a:p>
            <a:r>
              <a:rPr lang="es-ES" dirty="0"/>
              <a:t>Hacia la digitalización de las facturas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 </a:t>
            </a:r>
          </a:p>
        </p:txBody>
      </p:sp>
      <p:pic>
        <p:nvPicPr>
          <p:cNvPr id="1026" name="Picture 2" descr="Qué significa para nuestro negocio digitalizar una factura?">
            <a:extLst>
              <a:ext uri="{FF2B5EF4-FFF2-40B4-BE49-F238E27FC236}">
                <a16:creationId xmlns:a16="http://schemas.microsoft.com/office/drawing/2014/main" id="{6F609F0A-B148-4469-B478-3BB29359A4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7084" y="2128127"/>
            <a:ext cx="6903374" cy="4706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18986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/>
          <a:lstStyle/>
          <a:p>
            <a:r>
              <a:rPr lang="es-ES" dirty="0"/>
              <a:t>Trabajo futuro</a:t>
            </a:r>
          </a:p>
        </p:txBody>
      </p:sp>
    </p:spTree>
    <p:extLst>
      <p:ext uri="{BB962C8B-B14F-4D97-AF65-F5344CB8AC3E}">
        <p14:creationId xmlns:p14="http://schemas.microsoft.com/office/powerpoint/2010/main" val="18471601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signo interrogación - Buscar con Google | Imagenes para ...">
            <a:extLst>
              <a:ext uri="{FF2B5EF4-FFF2-40B4-BE49-F238E27FC236}">
                <a16:creationId xmlns:a16="http://schemas.microsoft.com/office/drawing/2014/main" id="{9DBEC523-0B11-4F02-A79B-067A7F82C6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3925" y="1674582"/>
            <a:ext cx="2724150" cy="399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F0CFFBEF-59D4-48E5-8830-0E6581A40355}"/>
              </a:ext>
            </a:extLst>
          </p:cNvPr>
          <p:cNvSpPr txBox="1">
            <a:spLocks/>
          </p:cNvSpPr>
          <p:nvPr/>
        </p:nvSpPr>
        <p:spPr>
          <a:xfrm>
            <a:off x="1086643" y="-560156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ES" sz="4000" b="1" dirty="0"/>
              <a:t>Preguntas y Aclaraciones</a:t>
            </a:r>
          </a:p>
        </p:txBody>
      </p:sp>
    </p:spTree>
    <p:extLst>
      <p:ext uri="{BB962C8B-B14F-4D97-AF65-F5344CB8AC3E}">
        <p14:creationId xmlns:p14="http://schemas.microsoft.com/office/powerpoint/2010/main" val="3466622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59126" y="0"/>
            <a:ext cx="10018713" cy="1752599"/>
          </a:xfrm>
        </p:spPr>
        <p:txBody>
          <a:bodyPr/>
          <a:lstStyle/>
          <a:p>
            <a:r>
              <a:rPr lang="es-ES" dirty="0"/>
              <a:t>Liquidación automatizada del IVA</a:t>
            </a:r>
          </a:p>
        </p:txBody>
      </p:sp>
      <p:pic>
        <p:nvPicPr>
          <p:cNvPr id="2050" name="Picture 2" descr="Impuesto al valor añadido (IVA) - Qué es, definición y concepto ...">
            <a:extLst>
              <a:ext uri="{FF2B5EF4-FFF2-40B4-BE49-F238E27FC236}">
                <a16:creationId xmlns:a16="http://schemas.microsoft.com/office/drawing/2014/main" id="{D7D4513B-96C6-4FFA-A0E1-1E88718538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847" y="2266255"/>
            <a:ext cx="6917228" cy="4150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5053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17315" y="0"/>
            <a:ext cx="10018713" cy="1752599"/>
          </a:xfrm>
        </p:spPr>
        <p:txBody>
          <a:bodyPr/>
          <a:lstStyle/>
          <a:p>
            <a:r>
              <a:rPr lang="es-ES" dirty="0"/>
              <a:t>Índice/Contenido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37951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26F727-2099-4BE6-A6DA-8E5ED21CB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063" y="0"/>
            <a:ext cx="10018713" cy="1752599"/>
          </a:xfrm>
        </p:spPr>
        <p:txBody>
          <a:bodyPr/>
          <a:lstStyle/>
          <a:p>
            <a:r>
              <a:rPr lang="es-ES" dirty="0"/>
              <a:t>La Factura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1CE094D-CF35-4F17-B5C7-009BEB87614A}"/>
              </a:ext>
            </a:extLst>
          </p:cNvPr>
          <p:cNvSpPr txBox="1"/>
          <p:nvPr/>
        </p:nvSpPr>
        <p:spPr>
          <a:xfrm>
            <a:off x="1584063" y="1752599"/>
            <a:ext cx="4432761" cy="3635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Clr>
                <a:schemeClr val="accent1"/>
              </a:buClr>
              <a:buSzPts val="1200"/>
              <a:buFont typeface="Symbol" panose="05050102010706020507" pitchFamily="18" charset="2"/>
              <a:buChar char=""/>
            </a:pP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Número</a:t>
            </a: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Clr>
                <a:schemeClr val="accent1"/>
              </a:buClr>
              <a:buSzPts val="1200"/>
              <a:buFont typeface="Symbol" panose="05050102010706020507" pitchFamily="18" charset="2"/>
              <a:buChar char=""/>
            </a:pP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Fecha de su expedición</a:t>
            </a:r>
            <a:endParaRPr lang="es-E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Clr>
                <a:schemeClr val="accent1"/>
              </a:buClr>
              <a:buSzPts val="1200"/>
              <a:buFont typeface="Symbol" panose="05050102010706020507" pitchFamily="18" charset="2"/>
              <a:buChar char=""/>
            </a:pP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Fecha de realización</a:t>
            </a:r>
            <a:endParaRPr lang="es-E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Clr>
                <a:schemeClr val="accent1"/>
              </a:buClr>
              <a:buSzPts val="1200"/>
              <a:buFont typeface="Symbol" panose="05050102010706020507" pitchFamily="18" charset="2"/>
              <a:buChar char=""/>
            </a:pP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NIF, nombre y apellidos</a:t>
            </a:r>
            <a:endParaRPr lang="es-E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Clr>
                <a:schemeClr val="accent1"/>
              </a:buClr>
              <a:buSzPts val="1200"/>
              <a:buFont typeface="Symbol" panose="05050102010706020507" pitchFamily="18" charset="2"/>
              <a:buChar char=""/>
            </a:pP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Domicilio</a:t>
            </a:r>
            <a:endParaRPr lang="es-E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Clr>
                <a:schemeClr val="accent1"/>
              </a:buClr>
              <a:buSzPts val="1200"/>
              <a:buFont typeface="Symbol" panose="05050102010706020507" pitchFamily="18" charset="2"/>
              <a:buChar char=""/>
            </a:pP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Descripción.</a:t>
            </a:r>
            <a:endParaRPr lang="es-E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Clr>
                <a:schemeClr val="accent1"/>
              </a:buClr>
              <a:buSzPts val="1200"/>
              <a:buFont typeface="Symbol" panose="05050102010706020507" pitchFamily="18" charset="2"/>
              <a:buChar char=""/>
            </a:pP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Tipos impositivos</a:t>
            </a: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Clr>
                <a:schemeClr val="accent1"/>
              </a:buClr>
              <a:buSzPts val="1200"/>
              <a:buFont typeface="Symbol" panose="05050102010706020507" pitchFamily="18" charset="2"/>
              <a:buChar char=""/>
            </a:pP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Cuota tributaria</a:t>
            </a: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Clr>
                <a:schemeClr val="accent1"/>
              </a:buClr>
              <a:buSzPts val="1200"/>
              <a:buFont typeface="Symbol" panose="05050102010706020507" pitchFamily="18" charset="2"/>
              <a:buChar char=""/>
            </a:pP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Moneda</a:t>
            </a:r>
            <a:endParaRPr lang="es-E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Clr>
                <a:schemeClr val="accent1"/>
              </a:buClr>
              <a:buSzPts val="1200"/>
              <a:buFont typeface="Symbol" panose="05050102010706020507" pitchFamily="18" charset="2"/>
              <a:buChar char=""/>
            </a:pP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Lengua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Clr>
                <a:schemeClr val="accent1"/>
              </a:buClr>
              <a:buSzPts val="1200"/>
              <a:buFont typeface="Symbol" panose="05050102010706020507" pitchFamily="18" charset="2"/>
              <a:buChar char=""/>
            </a:pP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Medios de expedición, papel o formato electrónico</a:t>
            </a:r>
            <a:endParaRPr lang="es-E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5122" name="Picture 2" descr="Cómo hacer una factura completa » MuyPymes">
            <a:extLst>
              <a:ext uri="{FF2B5EF4-FFF2-40B4-BE49-F238E27FC236}">
                <a16:creationId xmlns:a16="http://schemas.microsoft.com/office/drawing/2014/main" id="{B736AC29-D511-44A8-BC0E-C5574B69F0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178" y="1752599"/>
            <a:ext cx="5940830" cy="3341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4982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es-ES" dirty="0"/>
              <a:t>La factura electrónica en México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 </a:t>
            </a:r>
          </a:p>
        </p:txBody>
      </p:sp>
      <p:pic>
        <p:nvPicPr>
          <p:cNvPr id="3074" name="Picture 2" descr="Proscai Blog - Lo que debes saber sobre CFDI 3.3">
            <a:extLst>
              <a:ext uri="{FF2B5EF4-FFF2-40B4-BE49-F238E27FC236}">
                <a16:creationId xmlns:a16="http://schemas.microsoft.com/office/drawing/2014/main" id="{CD1375DB-6A00-40FA-814C-CFCD5FCDFE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9252" y="2477192"/>
            <a:ext cx="4624646" cy="3332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6A7338E9-BA49-442A-A1FB-6C9EBB1746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9483" y="2477193"/>
            <a:ext cx="4368287" cy="3334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0763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es-ES" dirty="0"/>
              <a:t>¿Qué es una aplicación ‘Fintech?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 </a:t>
            </a:r>
          </a:p>
        </p:txBody>
      </p:sp>
      <p:pic>
        <p:nvPicPr>
          <p:cNvPr id="6146" name="Picture 2" descr="Pueden las Fintech liderar la innovación después del COVID-19 ...">
            <a:extLst>
              <a:ext uri="{FF2B5EF4-FFF2-40B4-BE49-F238E27FC236}">
                <a16:creationId xmlns:a16="http://schemas.microsoft.com/office/drawing/2014/main" id="{9326C5BD-0D74-40BA-A257-F97525768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1465" y="1658563"/>
            <a:ext cx="7896225" cy="443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023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17809" y="0"/>
            <a:ext cx="10018713" cy="1752599"/>
          </a:xfrm>
        </p:spPr>
        <p:txBody>
          <a:bodyPr/>
          <a:lstStyle/>
          <a:p>
            <a:r>
              <a:rPr lang="es-ES" dirty="0"/>
              <a:t>Motivación </a:t>
            </a:r>
          </a:p>
        </p:txBody>
      </p:sp>
      <p:pic>
        <p:nvPicPr>
          <p:cNvPr id="7170" name="Picture 2" descr="Motivación: qué es y cómo se consigue">
            <a:extLst>
              <a:ext uri="{FF2B5EF4-FFF2-40B4-BE49-F238E27FC236}">
                <a16:creationId xmlns:a16="http://schemas.microsoft.com/office/drawing/2014/main" id="{56E3B2C9-B5BC-4C37-B729-8933B20D87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7524" y="2132648"/>
            <a:ext cx="5905500" cy="332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DC2656A2-7E92-489E-AC67-2B2E55560517}"/>
              </a:ext>
            </a:extLst>
          </p:cNvPr>
          <p:cNvSpPr txBox="1"/>
          <p:nvPr/>
        </p:nvSpPr>
        <p:spPr>
          <a:xfrm>
            <a:off x="1417809" y="2132648"/>
            <a:ext cx="322144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Big Data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s-ES" sz="2800" dirty="0"/>
              <a:t>Tamaño</a:t>
            </a:r>
            <a:endParaRPr lang="en-US" sz="2800" dirty="0"/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s-ES" sz="2800" dirty="0"/>
              <a:t>Simulación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s-ES" sz="2800" dirty="0"/>
              <a:t>Desde cero</a:t>
            </a:r>
          </a:p>
        </p:txBody>
      </p:sp>
    </p:spTree>
    <p:extLst>
      <p:ext uri="{BB962C8B-B14F-4D97-AF65-F5344CB8AC3E}">
        <p14:creationId xmlns:p14="http://schemas.microsoft.com/office/powerpoint/2010/main" val="4183670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4B91BA-9277-43FD-8ECF-3484B9819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1752599"/>
          </a:xfrm>
        </p:spPr>
        <p:txBody>
          <a:bodyPr/>
          <a:lstStyle/>
          <a:p>
            <a:r>
              <a:rPr lang="es-ES" dirty="0"/>
              <a:t>Objetivos Iniciales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37BF21D-3046-4FF2-A7A0-9E00A36D5EEF}"/>
              </a:ext>
            </a:extLst>
          </p:cNvPr>
          <p:cNvSpPr txBox="1"/>
          <p:nvPr/>
        </p:nvSpPr>
        <p:spPr>
          <a:xfrm>
            <a:off x="1862051" y="2344189"/>
            <a:ext cx="26101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Ciclo Iterativo: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s-ES" sz="2800" dirty="0"/>
              <a:t>Modelación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s-ES" sz="2800" dirty="0"/>
              <a:t>Simulación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s-ES" sz="2800" dirty="0"/>
              <a:t>Validación</a:t>
            </a:r>
          </a:p>
        </p:txBody>
      </p:sp>
      <p:pic>
        <p:nvPicPr>
          <p:cNvPr id="8194" name="Picture 2" descr="Iteración: Imágenes, fotos de stock y vectores | Shutterstock">
            <a:extLst>
              <a:ext uri="{FF2B5EF4-FFF2-40B4-BE49-F238E27FC236}">
                <a16:creationId xmlns:a16="http://schemas.microsoft.com/office/drawing/2014/main" id="{409122D9-E1CE-41A6-AEFE-B93EF8E025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1395" y="2344189"/>
            <a:ext cx="6531629" cy="299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85102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245</TotalTime>
  <Words>185</Words>
  <Application>Microsoft Office PowerPoint</Application>
  <PresentationFormat>Panorámica</PresentationFormat>
  <Paragraphs>64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6" baseType="lpstr">
      <vt:lpstr>Arial</vt:lpstr>
      <vt:lpstr>Calibri</vt:lpstr>
      <vt:lpstr>Corbel</vt:lpstr>
      <vt:lpstr>Symbol</vt:lpstr>
      <vt:lpstr>Parallax</vt:lpstr>
      <vt:lpstr> </vt:lpstr>
      <vt:lpstr>Hacia la digitalización de las facturas</vt:lpstr>
      <vt:lpstr>Liquidación automatizada del IVA</vt:lpstr>
      <vt:lpstr>Índice/Contenido</vt:lpstr>
      <vt:lpstr>La Factura</vt:lpstr>
      <vt:lpstr>La factura electrónica en México</vt:lpstr>
      <vt:lpstr>¿Qué es una aplicación ‘Fintech?</vt:lpstr>
      <vt:lpstr>Motivación </vt:lpstr>
      <vt:lpstr>Objetivos Iniciales</vt:lpstr>
      <vt:lpstr>(demostración completa entorno en funcionamiento)</vt:lpstr>
      <vt:lpstr>Arquitectura Publisher/Suscriber</vt:lpstr>
      <vt:lpstr>Arquitectura Multi-Agente</vt:lpstr>
      <vt:lpstr>Diseño Modular</vt:lpstr>
      <vt:lpstr>Generador Sintético de datos</vt:lpstr>
      <vt:lpstr>Simulación</vt:lpstr>
      <vt:lpstr>Entorno de Usuario de la Simulación</vt:lpstr>
      <vt:lpstr>Metodología y Planificación </vt:lpstr>
      <vt:lpstr>Resultado Obtenido</vt:lpstr>
      <vt:lpstr>Aportaciones</vt:lpstr>
      <vt:lpstr>Trabajo futuro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Gerardo .</dc:creator>
  <cp:lastModifiedBy>juan ureña</cp:lastModifiedBy>
  <cp:revision>8</cp:revision>
  <dcterms:created xsi:type="dcterms:W3CDTF">2020-04-02T09:45:10Z</dcterms:created>
  <dcterms:modified xsi:type="dcterms:W3CDTF">2020-07-13T15:18:24Z</dcterms:modified>
</cp:coreProperties>
</file>