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8" r:id="rId3"/>
    <p:sldId id="264" r:id="rId4"/>
    <p:sldId id="265" r:id="rId5"/>
    <p:sldId id="273" r:id="rId6"/>
    <p:sldId id="259" r:id="rId7"/>
    <p:sldId id="257" r:id="rId8"/>
    <p:sldId id="272" r:id="rId9"/>
    <p:sldId id="274" r:id="rId10"/>
    <p:sldId id="263" r:id="rId11"/>
    <p:sldId id="266" r:id="rId12"/>
    <p:sldId id="276" r:id="rId13"/>
    <p:sldId id="275" r:id="rId14"/>
    <p:sldId id="260" r:id="rId15"/>
    <p:sldId id="261" r:id="rId16"/>
    <p:sldId id="262" r:id="rId17"/>
    <p:sldId id="271" r:id="rId18"/>
    <p:sldId id="267" r:id="rId19"/>
    <p:sldId id="277" r:id="rId20"/>
    <p:sldId id="26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6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6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38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79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89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12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0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98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1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1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6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1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8531" y="3046988"/>
            <a:ext cx="8574622" cy="2616199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928402" y="0"/>
            <a:ext cx="92635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Generador Sintético de datos para una aplicación de Fintech: ‘Finbook’</a:t>
            </a:r>
          </a:p>
          <a:p>
            <a:r>
              <a:rPr lang="es-ES" sz="3200" dirty="0"/>
              <a:t>Fecha: 23 de Julio de 2020</a:t>
            </a:r>
          </a:p>
          <a:p>
            <a:r>
              <a:rPr lang="es-ES" sz="3200" dirty="0"/>
              <a:t>Alumno: Juan Alberto Ureña Rodríguez</a:t>
            </a:r>
          </a:p>
          <a:p>
            <a:r>
              <a:rPr lang="es-ES" sz="3200" dirty="0"/>
              <a:t>Tutor: José Juan Hernández Cabrera</a:t>
            </a:r>
          </a:p>
        </p:txBody>
      </p:sp>
      <p:pic>
        <p:nvPicPr>
          <p:cNvPr id="5" name="Imagen 4" descr="Dónde estamos? | Web de la Escuela de Ingeniería Informática de la ...">
            <a:extLst>
              <a:ext uri="{FF2B5EF4-FFF2-40B4-BE49-F238E27FC236}">
                <a16:creationId xmlns:a16="http://schemas.microsoft.com/office/drawing/2014/main" id="{62F3F31A-A4AF-4C4C-ADE8-4F0C77A7BA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871" y="5272953"/>
            <a:ext cx="5400040" cy="113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05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dirty="0"/>
              <a:t>Exposición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609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7438" y="0"/>
            <a:ext cx="10018713" cy="1752599"/>
          </a:xfrm>
        </p:spPr>
        <p:txBody>
          <a:bodyPr/>
          <a:lstStyle/>
          <a:p>
            <a:r>
              <a:rPr lang="es-ES" dirty="0"/>
              <a:t>Arquitectura Publisher/</a:t>
            </a:r>
            <a:r>
              <a:rPr lang="es-ES" dirty="0" err="1"/>
              <a:t>Suscriber</a:t>
            </a:r>
            <a:endParaRPr lang="es-ES" dirty="0"/>
          </a:p>
        </p:txBody>
      </p:sp>
      <p:pic>
        <p:nvPicPr>
          <p:cNvPr id="9218" name="Picture 2" descr="Arquitectura de Software: Publish-Subscriber">
            <a:extLst>
              <a:ext uri="{FF2B5EF4-FFF2-40B4-BE49-F238E27FC236}">
                <a16:creationId xmlns:a16="http://schemas.microsoft.com/office/drawing/2014/main" id="{0511B23C-95BA-4135-A76A-0EE0686EA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10" y="2179666"/>
            <a:ext cx="4288390" cy="37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0E8188-DF61-4E2E-B89C-AB8B457666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7" y="2037599"/>
            <a:ext cx="5400040" cy="3846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52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65382-F635-42DF-9C8F-89389846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00" y="0"/>
            <a:ext cx="10018713" cy="1752599"/>
          </a:xfrm>
        </p:spPr>
        <p:txBody>
          <a:bodyPr/>
          <a:lstStyle/>
          <a:p>
            <a:r>
              <a:rPr lang="es-ES" dirty="0"/>
              <a:t>Arquitectura Multi-Agente</a:t>
            </a:r>
          </a:p>
        </p:txBody>
      </p:sp>
      <p:pic>
        <p:nvPicPr>
          <p:cNvPr id="10242" name="Picture 2" descr="Multi-Agent Architecture">
            <a:extLst>
              <a:ext uri="{FF2B5EF4-FFF2-40B4-BE49-F238E27FC236}">
                <a16:creationId xmlns:a16="http://schemas.microsoft.com/office/drawing/2014/main" id="{0C109B7B-F53B-4B02-AF14-74372A966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346" y="1819101"/>
            <a:ext cx="7863974" cy="406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3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33DB8-3744-4456-97F4-ADECFE85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71" y="0"/>
            <a:ext cx="10018713" cy="1752599"/>
          </a:xfrm>
        </p:spPr>
        <p:txBody>
          <a:bodyPr/>
          <a:lstStyle/>
          <a:p>
            <a:r>
              <a:rPr lang="es-ES" dirty="0"/>
              <a:t>Diseño Modular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2C844D-9F22-422C-88D6-619137F88A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1" y="1752599"/>
            <a:ext cx="5273877" cy="234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3859806-8BE4-4C16-ACFE-7A644BF3E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68" y="1752599"/>
            <a:ext cx="5400675" cy="403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8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4434" y="0"/>
            <a:ext cx="10018713" cy="1752599"/>
          </a:xfrm>
        </p:spPr>
        <p:txBody>
          <a:bodyPr/>
          <a:lstStyle/>
          <a:p>
            <a:r>
              <a:rPr lang="es-ES" dirty="0"/>
              <a:t>Generador Sintético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BA007D-2814-47CC-AD2C-362369124C70}"/>
              </a:ext>
            </a:extLst>
          </p:cNvPr>
          <p:cNvSpPr txBox="1"/>
          <p:nvPr/>
        </p:nvSpPr>
        <p:spPr>
          <a:xfrm>
            <a:off x="2100826" y="1458082"/>
            <a:ext cx="263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Simulación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191D78E-71FC-4660-8E14-192BA104364A}"/>
              </a:ext>
            </a:extLst>
          </p:cNvPr>
          <p:cNvSpPr txBox="1"/>
          <p:nvPr/>
        </p:nvSpPr>
        <p:spPr>
          <a:xfrm>
            <a:off x="7729055" y="1469749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Entorno de Usuario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01FA95B-CFA7-46BF-B351-920931684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9" y="2094807"/>
            <a:ext cx="5355211" cy="28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E87E9058-D7E7-4E58-A108-437C80A56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20" y="2094807"/>
            <a:ext cx="5417270" cy="337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09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ES" dirty="0"/>
              <a:t>Simulación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0977588-B585-419A-818B-E05560BBE8D4}"/>
              </a:ext>
            </a:extLst>
          </p:cNvPr>
          <p:cNvSpPr txBox="1">
            <a:spLocks/>
          </p:cNvSpPr>
          <p:nvPr/>
        </p:nvSpPr>
        <p:spPr>
          <a:xfrm>
            <a:off x="1484310" y="2036619"/>
            <a:ext cx="10018713" cy="375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Ciclo de Vida de la Simulación</a:t>
            </a:r>
          </a:p>
          <a:p>
            <a:r>
              <a:rPr lang="es-ES"/>
              <a:t>Agentes Activos o Simulables</a:t>
            </a:r>
          </a:p>
          <a:p>
            <a:r>
              <a:rPr lang="es-ES"/>
              <a:t>Bajas y Altas de Simulables</a:t>
            </a:r>
          </a:p>
          <a:p>
            <a:r>
              <a:rPr lang="es-ES"/>
              <a:t>Administración</a:t>
            </a:r>
          </a:p>
          <a:p>
            <a:r>
              <a:rPr lang="es-ES"/>
              <a:t>Facturas</a:t>
            </a:r>
          </a:p>
          <a:p>
            <a:r>
              <a:rPr lang="es-ES"/>
              <a:t>Eventos</a:t>
            </a:r>
          </a:p>
          <a:p>
            <a:r>
              <a:rPr lang="es-ES"/>
              <a:t>Capa de Datos</a:t>
            </a:r>
          </a:p>
          <a:p>
            <a:r>
              <a:rPr lang="es-ES"/>
              <a:t>Preparación de Simulables</a:t>
            </a:r>
            <a:endParaRPr lang="es-ES" dirty="0"/>
          </a:p>
        </p:txBody>
      </p:sp>
      <p:pic>
        <p:nvPicPr>
          <p:cNvPr id="18434" name="Picture 2" descr="BLOG DEL INSTITUTO EUROPEO DE GESTIÓN EMPRESARIAL : COMPRA VENTA ...">
            <a:extLst>
              <a:ext uri="{FF2B5EF4-FFF2-40B4-BE49-F238E27FC236}">
                <a16:creationId xmlns:a16="http://schemas.microsoft.com/office/drawing/2014/main" id="{97C5B629-BC8F-47FF-BB4F-0DBA637E5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708" y="2666998"/>
            <a:ext cx="6543292" cy="263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19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3212" y="0"/>
            <a:ext cx="10018713" cy="1752599"/>
          </a:xfrm>
        </p:spPr>
        <p:txBody>
          <a:bodyPr/>
          <a:lstStyle/>
          <a:p>
            <a:r>
              <a:rPr lang="es-ES" dirty="0"/>
              <a:t>Entorno de Usuario de la Simulación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32D005B-C508-4195-A373-666BD5E68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18" y="1456971"/>
            <a:ext cx="8491278" cy="529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8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s-ES" dirty="0"/>
              <a:t>Metodología y Planificación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5FD44C8-B79D-43B4-B854-EA77A6DF60E3}"/>
              </a:ext>
            </a:extLst>
          </p:cNvPr>
          <p:cNvSpPr txBox="1"/>
          <p:nvPr/>
        </p:nvSpPr>
        <p:spPr>
          <a:xfrm>
            <a:off x="6493665" y="1759525"/>
            <a:ext cx="5407022" cy="4886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000" u="none" strike="noStrike" dirty="0">
                <a:effectLst/>
              </a:rPr>
              <a:t>Primera Iteración: Estudio previo y Análisis de las tecnologías y la metodología que se usaran.</a:t>
            </a:r>
          </a:p>
          <a:p>
            <a:pPr marL="342900" indent="-342900" algn="just" fontAlgn="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000" u="none" strike="noStrike" dirty="0">
                <a:effectLst/>
              </a:rPr>
              <a:t>Segunda Iteración: Diseño, Desarrollo e Implementación de la Simulación</a:t>
            </a:r>
          </a:p>
          <a:p>
            <a:pPr marL="342900" indent="-342900" algn="just" fontAlgn="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000" u="none" strike="noStrike" dirty="0">
                <a:effectLst/>
              </a:rPr>
              <a:t>Tercera Iteración: Evaluación, Validación y Prueba de la Simulación en el Entorno de Finbook</a:t>
            </a:r>
            <a:endParaRPr lang="es-ES" sz="44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just" fontAlgn="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000" u="none" strike="noStrike" dirty="0">
                <a:effectLst/>
              </a:rPr>
              <a:t>Cuarta Iteración Documentación y Presentación del Proyecto realizado</a:t>
            </a:r>
            <a:endParaRPr lang="es-ES" sz="4400" b="0" i="0" u="none" strike="noStrike" dirty="0">
              <a:effectLst/>
              <a:latin typeface="Arial" panose="020B0604020202020204" pitchFamily="34" charset="0"/>
            </a:endParaRPr>
          </a:p>
          <a:p>
            <a:pPr algn="just" fontAlgn="t">
              <a:lnSpc>
                <a:spcPct val="107000"/>
              </a:lnSpc>
              <a:spcAft>
                <a:spcPts val="800"/>
              </a:spcAft>
            </a:pPr>
            <a:endParaRPr lang="es-ES" sz="2000" b="0" i="0" u="none" strike="noStrike" dirty="0">
              <a:effectLst/>
              <a:latin typeface="Arial" panose="020B0604020202020204" pitchFamily="34" charset="0"/>
            </a:endParaRPr>
          </a:p>
          <a:p>
            <a:pPr algn="just" fontAlgn="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s-ES" sz="40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1506" name="Picture 2" descr="Figura N° 1 EL PLAN FORESTAL COMO PROCESO ITERATIVO | Download ...">
            <a:extLst>
              <a:ext uri="{FF2B5EF4-FFF2-40B4-BE49-F238E27FC236}">
                <a16:creationId xmlns:a16="http://schemas.microsoft.com/office/drawing/2014/main" id="{0A6B6253-D4EB-4AE9-AEB6-9B6E4784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33" y="2119747"/>
            <a:ext cx="5123532" cy="298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03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ES" dirty="0"/>
              <a:t>Resultado Obtenido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nivel del proyecto</a:t>
            </a:r>
          </a:p>
          <a:p>
            <a:r>
              <a:rPr lang="es-ES" dirty="0"/>
              <a:t>A nivel personal</a:t>
            </a:r>
          </a:p>
          <a:p>
            <a:r>
              <a:rPr lang="es-ES" dirty="0"/>
              <a:t>A nivel laboral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24578" name="Picture 2" descr="La Fundación BBVA impulsa proyectos de 25 equipos de investigación ...">
            <a:extLst>
              <a:ext uri="{FF2B5EF4-FFF2-40B4-BE49-F238E27FC236}">
                <a16:creationId xmlns:a16="http://schemas.microsoft.com/office/drawing/2014/main" id="{B2CE43FF-4BC1-4AF5-BF53-DAFD6FD3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03" y="2308859"/>
            <a:ext cx="5847842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8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6536E-434B-4DB2-B0BD-7FD3496B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624" y="0"/>
            <a:ext cx="10018713" cy="1752599"/>
          </a:xfrm>
        </p:spPr>
        <p:txBody>
          <a:bodyPr/>
          <a:lstStyle/>
          <a:p>
            <a:r>
              <a:rPr lang="es-ES" dirty="0"/>
              <a:t>Aportaciones</a:t>
            </a:r>
          </a:p>
        </p:txBody>
      </p:sp>
      <p:pic>
        <p:nvPicPr>
          <p:cNvPr id="25602" name="Picture 2" descr="Aportaciones de socios y su eventual reintegro | Blog Garrigues">
            <a:extLst>
              <a:ext uri="{FF2B5EF4-FFF2-40B4-BE49-F238E27FC236}">
                <a16:creationId xmlns:a16="http://schemas.microsoft.com/office/drawing/2014/main" id="{78325EFF-94DD-4A24-8109-8B21DAE6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66863"/>
            <a:ext cx="5552902" cy="424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39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3792"/>
            <a:ext cx="10018713" cy="1752599"/>
          </a:xfrm>
        </p:spPr>
        <p:txBody>
          <a:bodyPr/>
          <a:lstStyle/>
          <a:p>
            <a:r>
              <a:rPr lang="es-ES" dirty="0"/>
              <a:t>Hacia la digitalización de las facturas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1026" name="Picture 2" descr="Qué significa para nuestro negocio digitalizar una factura?">
            <a:extLst>
              <a:ext uri="{FF2B5EF4-FFF2-40B4-BE49-F238E27FC236}">
                <a16:creationId xmlns:a16="http://schemas.microsoft.com/office/drawing/2014/main" id="{6F609F0A-B148-4469-B478-3BB29359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084" y="2128127"/>
            <a:ext cx="6903374" cy="47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98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435E0A-2C0B-40BD-AACB-81034790D583}"/>
              </a:ext>
            </a:extLst>
          </p:cNvPr>
          <p:cNvSpPr txBox="1"/>
          <p:nvPr/>
        </p:nvSpPr>
        <p:spPr>
          <a:xfrm>
            <a:off x="1417806" y="1948640"/>
            <a:ext cx="4849989" cy="2445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Inversiones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Extensión a nuevos sectores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Añadir más interacciones y factores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Mejorar la comunicación Simulación-Usuario</a:t>
            </a:r>
            <a:endParaRPr lang="es-ES" sz="2400" dirty="0"/>
          </a:p>
        </p:txBody>
      </p:sp>
      <p:pic>
        <p:nvPicPr>
          <p:cNvPr id="26626" name="Picture 2" descr="Las 5 tendencias del trabajo del futuro - Dir&amp;Ge | Directivos y ...">
            <a:extLst>
              <a:ext uri="{FF2B5EF4-FFF2-40B4-BE49-F238E27FC236}">
                <a16:creationId xmlns:a16="http://schemas.microsoft.com/office/drawing/2014/main" id="{7E10A5C2-7575-4B0C-A4CB-5D514D585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310" y="1948641"/>
            <a:ext cx="5381592" cy="358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16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igno interrogación - Buscar con Google | Imagenes para ...">
            <a:extLst>
              <a:ext uri="{FF2B5EF4-FFF2-40B4-BE49-F238E27FC236}">
                <a16:creationId xmlns:a16="http://schemas.microsoft.com/office/drawing/2014/main" id="{9DBEC523-0B11-4F02-A79B-067A7F82C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674582"/>
            <a:ext cx="27241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0CFFBEF-59D4-48E5-8830-0E6581A40355}"/>
              </a:ext>
            </a:extLst>
          </p:cNvPr>
          <p:cNvSpPr txBox="1">
            <a:spLocks/>
          </p:cNvSpPr>
          <p:nvPr/>
        </p:nvSpPr>
        <p:spPr>
          <a:xfrm>
            <a:off x="1086643" y="-56015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4000" b="1" dirty="0"/>
              <a:t>Preguntas y Aclaraciones</a:t>
            </a:r>
          </a:p>
        </p:txBody>
      </p:sp>
    </p:spTree>
    <p:extLst>
      <p:ext uri="{BB962C8B-B14F-4D97-AF65-F5344CB8AC3E}">
        <p14:creationId xmlns:p14="http://schemas.microsoft.com/office/powerpoint/2010/main" val="346662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9126" y="0"/>
            <a:ext cx="10018713" cy="1752599"/>
          </a:xfrm>
        </p:spPr>
        <p:txBody>
          <a:bodyPr/>
          <a:lstStyle/>
          <a:p>
            <a:r>
              <a:rPr lang="es-ES" dirty="0"/>
              <a:t>Liquidación automatizada del IVA</a:t>
            </a:r>
          </a:p>
        </p:txBody>
      </p:sp>
      <p:pic>
        <p:nvPicPr>
          <p:cNvPr id="2050" name="Picture 2" descr="Impuesto al valor añadido (IVA) - Qué es, definición y concepto ...">
            <a:extLst>
              <a:ext uri="{FF2B5EF4-FFF2-40B4-BE49-F238E27FC236}">
                <a16:creationId xmlns:a16="http://schemas.microsoft.com/office/drawing/2014/main" id="{D7D4513B-96C6-4FFA-A0E1-1E8871853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47" y="2266255"/>
            <a:ext cx="6917228" cy="415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05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7315" y="0"/>
            <a:ext cx="10018713" cy="1752599"/>
          </a:xfrm>
        </p:spPr>
        <p:txBody>
          <a:bodyPr/>
          <a:lstStyle/>
          <a:p>
            <a:r>
              <a:rPr lang="es-ES" dirty="0"/>
              <a:t>Índice/Contenido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795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6F727-2099-4BE6-A6DA-8E5ED21C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63" y="0"/>
            <a:ext cx="10018713" cy="1752599"/>
          </a:xfrm>
        </p:spPr>
        <p:txBody>
          <a:bodyPr/>
          <a:lstStyle/>
          <a:p>
            <a:r>
              <a:rPr lang="es-ES" dirty="0"/>
              <a:t>La Factura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CE094D-CF35-4F17-B5C7-009BEB87614A}"/>
              </a:ext>
            </a:extLst>
          </p:cNvPr>
          <p:cNvSpPr txBox="1"/>
          <p:nvPr/>
        </p:nvSpPr>
        <p:spPr>
          <a:xfrm>
            <a:off x="1584063" y="1752599"/>
            <a:ext cx="4432761" cy="36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Número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Fecha de su expedición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Fecha de realización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NIF, nombre y apellidos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Domicilio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Descripción.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Tipos impositivos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Cuota tributaria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Moneda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Lengua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Medios de expedición, papel o formato electrónico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Cómo hacer una factura completa » MuyPymes">
            <a:extLst>
              <a:ext uri="{FF2B5EF4-FFF2-40B4-BE49-F238E27FC236}">
                <a16:creationId xmlns:a16="http://schemas.microsoft.com/office/drawing/2014/main" id="{B736AC29-D511-44A8-BC0E-C5574B69F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8" y="1752599"/>
            <a:ext cx="5940830" cy="334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98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ES" dirty="0"/>
              <a:t>La factura electrónica en México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3074" name="Picture 2" descr="Proscai Blog - Lo que debes saber sobre CFDI 3.3">
            <a:extLst>
              <a:ext uri="{FF2B5EF4-FFF2-40B4-BE49-F238E27FC236}">
                <a16:creationId xmlns:a16="http://schemas.microsoft.com/office/drawing/2014/main" id="{CD1375DB-6A00-40FA-814C-CFCD5FCDF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52" y="2477192"/>
            <a:ext cx="4624646" cy="333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A7338E9-BA49-442A-A1FB-6C9EBB17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483" y="2477193"/>
            <a:ext cx="4368287" cy="333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6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ES" dirty="0"/>
              <a:t>¿Qué es una aplicación ‘Fintech?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6146" name="Picture 2" descr="Pueden las Fintech liderar la innovación después del COVID-19 ...">
            <a:extLst>
              <a:ext uri="{FF2B5EF4-FFF2-40B4-BE49-F238E27FC236}">
                <a16:creationId xmlns:a16="http://schemas.microsoft.com/office/drawing/2014/main" id="{9326C5BD-0D74-40BA-A257-F9752576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5" y="1658563"/>
            <a:ext cx="78962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7809" y="0"/>
            <a:ext cx="10018713" cy="1752599"/>
          </a:xfrm>
        </p:spPr>
        <p:txBody>
          <a:bodyPr/>
          <a:lstStyle/>
          <a:p>
            <a:r>
              <a:rPr lang="es-ES" dirty="0"/>
              <a:t>Motivación </a:t>
            </a:r>
          </a:p>
        </p:txBody>
      </p:sp>
      <p:pic>
        <p:nvPicPr>
          <p:cNvPr id="7170" name="Picture 2" descr="Motivación: qué es y cómo se consigue">
            <a:extLst>
              <a:ext uri="{FF2B5EF4-FFF2-40B4-BE49-F238E27FC236}">
                <a16:creationId xmlns:a16="http://schemas.microsoft.com/office/drawing/2014/main" id="{56E3B2C9-B5BC-4C37-B729-8933B20D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4" y="2132648"/>
            <a:ext cx="5905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C2656A2-7E92-489E-AC67-2B2E55560517}"/>
              </a:ext>
            </a:extLst>
          </p:cNvPr>
          <p:cNvSpPr txBox="1"/>
          <p:nvPr/>
        </p:nvSpPr>
        <p:spPr>
          <a:xfrm>
            <a:off x="1417809" y="2132648"/>
            <a:ext cx="3221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Big Data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Tamaño</a:t>
            </a:r>
            <a:endParaRPr lang="en-US" sz="28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Simulación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Desde cero</a:t>
            </a:r>
          </a:p>
        </p:txBody>
      </p:sp>
    </p:spTree>
    <p:extLst>
      <p:ext uri="{BB962C8B-B14F-4D97-AF65-F5344CB8AC3E}">
        <p14:creationId xmlns:p14="http://schemas.microsoft.com/office/powerpoint/2010/main" val="418367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B91BA-9277-43FD-8ECF-3484B981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ES" dirty="0"/>
              <a:t>Objetivos Iniciales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BF21D-3046-4FF2-A7A0-9E00A36D5EEF}"/>
              </a:ext>
            </a:extLst>
          </p:cNvPr>
          <p:cNvSpPr txBox="1"/>
          <p:nvPr/>
        </p:nvSpPr>
        <p:spPr>
          <a:xfrm>
            <a:off x="1862051" y="2344189"/>
            <a:ext cx="2610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Ciclo Iterativo: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Modelación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Simulación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Validación</a:t>
            </a:r>
          </a:p>
        </p:txBody>
      </p:sp>
      <p:pic>
        <p:nvPicPr>
          <p:cNvPr id="8194" name="Picture 2" descr="Iteración: Imágenes, fotos de stock y vectores | Shutterstock">
            <a:extLst>
              <a:ext uri="{FF2B5EF4-FFF2-40B4-BE49-F238E27FC236}">
                <a16:creationId xmlns:a16="http://schemas.microsoft.com/office/drawing/2014/main" id="{409122D9-E1CE-41A6-AEFE-B93EF8E02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395" y="2344189"/>
            <a:ext cx="6531629" cy="299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10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289</TotalTime>
  <Words>249</Words>
  <Application>Microsoft Office PowerPoint</Application>
  <PresentationFormat>Panorámica</PresentationFormat>
  <Paragraphs>72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Symbol</vt:lpstr>
      <vt:lpstr>Parallax</vt:lpstr>
      <vt:lpstr> </vt:lpstr>
      <vt:lpstr>Hacia la digitalización de las facturas</vt:lpstr>
      <vt:lpstr>Liquidación automatizada del IVA</vt:lpstr>
      <vt:lpstr>Índice/Contenido</vt:lpstr>
      <vt:lpstr>La Factura</vt:lpstr>
      <vt:lpstr>La factura electrónica en México</vt:lpstr>
      <vt:lpstr>¿Qué es una aplicación ‘Fintech?</vt:lpstr>
      <vt:lpstr>Motivación </vt:lpstr>
      <vt:lpstr>Objetivos Iniciales</vt:lpstr>
      <vt:lpstr>Exposición del proyecto</vt:lpstr>
      <vt:lpstr>Arquitectura Publisher/Suscriber</vt:lpstr>
      <vt:lpstr>Arquitectura Multi-Agente</vt:lpstr>
      <vt:lpstr>Diseño Modular</vt:lpstr>
      <vt:lpstr>Generador Sintético de datos</vt:lpstr>
      <vt:lpstr>Simulación</vt:lpstr>
      <vt:lpstr>Entorno de Usuario de la Simulación</vt:lpstr>
      <vt:lpstr>Metodología y Planificación </vt:lpstr>
      <vt:lpstr>Resultado Obtenido</vt:lpstr>
      <vt:lpstr>Aportaciones</vt:lpstr>
      <vt:lpstr>Trabajo futuro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Gerardo .</dc:creator>
  <cp:lastModifiedBy>juan ureña</cp:lastModifiedBy>
  <cp:revision>14</cp:revision>
  <dcterms:created xsi:type="dcterms:W3CDTF">2020-04-02T09:45:10Z</dcterms:created>
  <dcterms:modified xsi:type="dcterms:W3CDTF">2020-07-13T17:50:42Z</dcterms:modified>
</cp:coreProperties>
</file>