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4BC1"/>
    <a:srgbClr val="7ED0C6"/>
    <a:srgbClr val="EEEEEE"/>
    <a:srgbClr val="00EB00"/>
    <a:srgbClr val="E73EE6"/>
    <a:srgbClr val="FD645B"/>
    <a:srgbClr val="32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/>
    <p:restoredTop sz="94150"/>
  </p:normalViewPr>
  <p:slideViewPr>
    <p:cSldViewPr snapToGrid="0" snapToObjects="1">
      <p:cViewPr varScale="1">
        <p:scale>
          <a:sx n="83" d="100"/>
          <a:sy n="83" d="100"/>
        </p:scale>
        <p:origin x="33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F1DABA-D6BA-6F3B-FF49-D612E9B8E7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3F9AD-B393-C25D-A9E1-53465638CE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74AED-9EC5-E843-A918-76E1E964CCC6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582CC-2324-FBC4-9B12-FB575C11AD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E4941-4B24-F445-B8D8-1A23B266DA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095F0-1BA8-BC48-8D40-0F1EDC917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866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2C276-6FE6-6C4E-81AC-86045CBD4E09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4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C8F8E-0956-7042-A646-2AE5D5175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188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189452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1pPr>
    <a:lvl2pPr marL="594726" algn="l" defTabSz="1189452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2pPr>
    <a:lvl3pPr marL="1189452" algn="l" defTabSz="1189452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3pPr>
    <a:lvl4pPr marL="1784177" algn="l" defTabSz="1189452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4pPr>
    <a:lvl5pPr marL="2378903" algn="l" defTabSz="1189452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5pPr>
    <a:lvl6pPr marL="2973629" algn="l" defTabSz="1189452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6pPr>
    <a:lvl7pPr marL="3568355" algn="l" defTabSz="1189452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7pPr>
    <a:lvl8pPr marL="4163080" algn="l" defTabSz="1189452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8pPr>
    <a:lvl9pPr marL="4757806" algn="l" defTabSz="1189452" rtl="0" eaLnBrk="1" latinLnBrk="0" hangingPunct="1">
      <a:defRPr sz="15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72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4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9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3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9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6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5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07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2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64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E0C2-78E8-0242-8C81-09D0AAF37105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BF22-E218-414F-895A-90E0A8D5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C4BC1"/>
            </a:gs>
            <a:gs pos="100000">
              <a:srgbClr val="7ED0C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55028" y="309750"/>
            <a:ext cx="6329959" cy="732392"/>
          </a:xfrm>
          <a:prstGeom prst="roundRect">
            <a:avLst>
              <a:gd name="adj" fmla="val 1043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13"/>
          </a:p>
        </p:txBody>
      </p:sp>
      <p:sp>
        <p:nvSpPr>
          <p:cNvPr id="2" name="TextBox 1"/>
          <p:cNvSpPr txBox="1"/>
          <p:nvPr/>
        </p:nvSpPr>
        <p:spPr>
          <a:xfrm>
            <a:off x="326961" y="281295"/>
            <a:ext cx="1664238" cy="805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634" b="1" dirty="0">
                <a:solidFill>
                  <a:srgbClr val="6C4BC1"/>
                </a:solidFill>
                <a:latin typeface="GT Walsheim" charset="0"/>
                <a:ea typeface="GT Walsheim" charset="0"/>
                <a:cs typeface="GT Walsheim" charset="0"/>
              </a:rPr>
              <a:t>Hello!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693" y="435180"/>
            <a:ext cx="5149696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574" dirty="0">
                <a:latin typeface="GT Walsheim" charset="0"/>
                <a:ea typeface="GT Walsheim" charset="0"/>
                <a:cs typeface="GT Walsheim" charset="0"/>
              </a:rPr>
              <a:t>Welcome to the micro:bit flock!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028" y="3502280"/>
            <a:ext cx="6329959" cy="4007653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13" dirty="0"/>
          </a:p>
        </p:txBody>
      </p:sp>
      <p:sp>
        <p:nvSpPr>
          <p:cNvPr id="11" name="TextBox 10"/>
          <p:cNvSpPr txBox="1"/>
          <p:nvPr/>
        </p:nvSpPr>
        <p:spPr>
          <a:xfrm>
            <a:off x="255028" y="3704683"/>
            <a:ext cx="6329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T Walsheim" charset="0"/>
                <a:ea typeface="GT Walsheim" charset="0"/>
                <a:cs typeface="GT Walsheim" charset="0"/>
              </a:rPr>
              <a:t>If it walks like a bird and chirps like a bird…</a:t>
            </a:r>
            <a:endParaRPr lang="en-GB" sz="2600" b="1" dirty="0">
              <a:latin typeface="GT Walsheim" charset="0"/>
              <a:ea typeface="GT Walsheim" charset="0"/>
              <a:cs typeface="GT Walsheim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5028" y="7764650"/>
            <a:ext cx="6329959" cy="1926582"/>
          </a:xfrm>
          <a:prstGeom prst="roundRect">
            <a:avLst>
              <a:gd name="adj" fmla="val 85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13"/>
          </a:p>
        </p:txBody>
      </p:sp>
      <p:sp>
        <p:nvSpPr>
          <p:cNvPr id="14" name="TextBox 13"/>
          <p:cNvSpPr txBox="1"/>
          <p:nvPr/>
        </p:nvSpPr>
        <p:spPr>
          <a:xfrm>
            <a:off x="2404533" y="7863298"/>
            <a:ext cx="410605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74" b="1" dirty="0">
                <a:latin typeface="GT Walsheim" charset="0"/>
                <a:ea typeface="GT Walsheim" charset="0"/>
                <a:cs typeface="GT Walsheim" charset="0"/>
              </a:rPr>
              <a:t>Get creative with sound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43"/>
          <a:stretch/>
        </p:blipFill>
        <p:spPr>
          <a:xfrm>
            <a:off x="269083" y="8024495"/>
            <a:ext cx="2271489" cy="13646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26772" y="8277750"/>
            <a:ext cx="3983819" cy="1335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416" dirty="0">
                <a:latin typeface="Helvetica Neue" charset="0"/>
                <a:ea typeface="Helvetica Neue" charset="0"/>
                <a:cs typeface="Helvetica Neue" charset="0"/>
              </a:rPr>
              <a:t>We are developing a new way to generate sound with the micro:bit and MicroPython, and we’d love to hear you make some noise!</a:t>
            </a:r>
          </a:p>
          <a:p>
            <a:pPr algn="ctr">
              <a:spcAft>
                <a:spcPts val="1200"/>
              </a:spcAft>
            </a:pPr>
            <a:r>
              <a:rPr lang="en-GB" sz="1416" dirty="0">
                <a:latin typeface="Helvetica Neue" charset="0"/>
                <a:ea typeface="Helvetica Neue" charset="0"/>
                <a:cs typeface="Helvetica Neue" charset="0"/>
              </a:rPr>
              <a:t> Follow the instructions in the activity and submit your sound creations.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3" y="1296859"/>
            <a:ext cx="2426859" cy="1950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477908-FD76-2A7D-BBD2-50BEBD1B9A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842" b="26501"/>
          <a:stretch/>
        </p:blipFill>
        <p:spPr>
          <a:xfrm>
            <a:off x="2871723" y="1493036"/>
            <a:ext cx="3558664" cy="15121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26DDFE-D862-2878-AE01-069A77E6F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885" y="5340361"/>
            <a:ext cx="1868172" cy="18681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1BA0B0E-7C67-55EB-5EA8-D3160ED16CD2}"/>
              </a:ext>
            </a:extLst>
          </p:cNvPr>
          <p:cNvSpPr txBox="1"/>
          <p:nvPr/>
        </p:nvSpPr>
        <p:spPr>
          <a:xfrm>
            <a:off x="396980" y="4166792"/>
            <a:ext cx="5991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Then you must be a bird!</a:t>
            </a:r>
          </a:p>
          <a:p>
            <a:pPr>
              <a:spcAft>
                <a:spcPts val="1200"/>
              </a:spcAft>
            </a:pPr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Ever wondered what life is like as a bird? Find out with the micro:bit.</a:t>
            </a:r>
          </a:p>
          <a:p>
            <a:pPr>
              <a:spcAft>
                <a:spcPts val="1200"/>
              </a:spcAft>
            </a:pPr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The micro:bit is a small programmable computer, designed to make learning and teaching easy and </a:t>
            </a:r>
            <a:r>
              <a:rPr lang="en-US" sz="1500" dirty="0">
                <a:latin typeface="Helvetica Neue" charset="0"/>
                <a:ea typeface="Helvetica Neue" charset="0"/>
                <a:cs typeface="Helvetica Neue" charset="0"/>
              </a:rPr>
              <a:t>fun.</a:t>
            </a:r>
            <a:endParaRPr lang="en-GB" sz="15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410F-FECE-9E1F-25D6-8DC6F0F98F69}"/>
              </a:ext>
            </a:extLst>
          </p:cNvPr>
          <p:cNvSpPr txBox="1"/>
          <p:nvPr/>
        </p:nvSpPr>
        <p:spPr>
          <a:xfrm>
            <a:off x="390750" y="5560495"/>
            <a:ext cx="4223583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It can be programmed with multiple languages, including        Python, and we also have a</a:t>
            </a:r>
          </a:p>
          <a:p>
            <a:pPr>
              <a:lnSpc>
                <a:spcPct val="150000"/>
              </a:lnSpc>
            </a:pPr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                    Python Editor to try out!</a:t>
            </a:r>
          </a:p>
          <a:p>
            <a:endParaRPr lang="en-GB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Follow this link, or the QR code, and let’s start!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04ED29-9BA8-3C9A-CB04-ED5B2D0D1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897" l="3688" r="95313">
                        <a14:foregroundMark x1="17063" y1="59872" x2="17063" y2="59872"/>
                        <a14:foregroundMark x1="25188" y1="59103" x2="25188" y2="59103"/>
                        <a14:foregroundMark x1="33688" y1="59615" x2="33688" y2="59615"/>
                        <a14:foregroundMark x1="41000" y1="55128" x2="41000" y2="55128"/>
                        <a14:foregroundMark x1="48750" y1="51795" x2="48750" y2="51795"/>
                        <a14:foregroundMark x1="62813" y1="48974" x2="62813" y2="48974"/>
                        <a14:foregroundMark x1="68750" y1="44231" x2="68750" y2="44231"/>
                        <a14:foregroundMark x1="78250" y1="47949" x2="78250" y2="47949"/>
                        <a14:foregroundMark x1="77188" y1="63718" x2="77188" y2="63718"/>
                        <a14:foregroundMark x1="95313" y1="59872" x2="95313" y2="59872"/>
                        <a14:foregroundMark x1="4063" y1="59872" x2="4063" y2="59872"/>
                        <a14:foregroundMark x1="3813" y1="50769" x2="3813" y2="50769"/>
                        <a14:foregroundMark x1="3688" y1="46282" x2="3688" y2="46282"/>
                        <a14:foregroundMark x1="12375" y1="90897" x2="12375" y2="90897"/>
                        <a14:foregroundMark x1="87188" y1="10513" x2="87188" y2="105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7" y="6056679"/>
            <a:ext cx="1018073" cy="49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86E2089-8672-EE3E-3AEE-DEA19FC8BC8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65300"/>
          <a:stretch/>
        </p:blipFill>
        <p:spPr>
          <a:xfrm>
            <a:off x="1198536" y="5508052"/>
            <a:ext cx="477866" cy="91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758F71-65E6-A2F4-31E0-FC7E1E987340}"/>
              </a:ext>
            </a:extLst>
          </p:cNvPr>
          <p:cNvSpPr txBox="1"/>
          <p:nvPr/>
        </p:nvSpPr>
        <p:spPr>
          <a:xfrm>
            <a:off x="437943" y="6931200"/>
            <a:ext cx="40649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500" dirty="0">
                <a:latin typeface="Helvetica Neue" charset="0"/>
                <a:ea typeface="Helvetica Neue" charset="0"/>
                <a:cs typeface="Helvetica Neue" charset="0"/>
              </a:rPr>
              <a:t>https://mbit.io/t-bird</a:t>
            </a:r>
            <a:endParaRPr lang="en-GB" sz="15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96687-A275-AEB3-36EB-EDBE3E971446}"/>
              </a:ext>
            </a:extLst>
          </p:cNvPr>
          <p:cNvSpPr txBox="1"/>
          <p:nvPr/>
        </p:nvSpPr>
        <p:spPr>
          <a:xfrm rot="1177640">
            <a:off x="448385" y="8910006"/>
            <a:ext cx="115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675F2-923B-79FB-FEBE-4E9D05911DB6}"/>
              </a:ext>
            </a:extLst>
          </p:cNvPr>
          <p:cNvSpPr txBox="1"/>
          <p:nvPr/>
        </p:nvSpPr>
        <p:spPr>
          <a:xfrm rot="1177640">
            <a:off x="1786465" y="8041417"/>
            <a:ext cx="115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🔊</a:t>
            </a:r>
          </a:p>
        </p:txBody>
      </p:sp>
    </p:spTree>
    <p:extLst>
      <p:ext uri="{BB962C8B-B14F-4D97-AF65-F5344CB8AC3E}">
        <p14:creationId xmlns:p14="http://schemas.microsoft.com/office/powerpoint/2010/main" val="52684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C4BC1"/>
            </a:gs>
            <a:gs pos="100000">
              <a:srgbClr val="7ED0C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55028" y="309750"/>
            <a:ext cx="6329959" cy="732392"/>
          </a:xfrm>
          <a:prstGeom prst="roundRect">
            <a:avLst>
              <a:gd name="adj" fmla="val 1043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13"/>
          </a:p>
        </p:txBody>
      </p:sp>
      <p:sp>
        <p:nvSpPr>
          <p:cNvPr id="2" name="TextBox 1"/>
          <p:cNvSpPr txBox="1"/>
          <p:nvPr/>
        </p:nvSpPr>
        <p:spPr>
          <a:xfrm>
            <a:off x="326961" y="281295"/>
            <a:ext cx="1664238" cy="805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634" b="1" dirty="0">
                <a:solidFill>
                  <a:srgbClr val="6C4BC1"/>
                </a:solidFill>
                <a:latin typeface="GT Walsheim" charset="0"/>
                <a:ea typeface="GT Walsheim" charset="0"/>
                <a:cs typeface="GT Walsheim" charset="0"/>
              </a:rPr>
              <a:t>Hello!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0693" y="435180"/>
            <a:ext cx="5149696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574" dirty="0">
                <a:latin typeface="GT Walsheim" charset="0"/>
                <a:ea typeface="GT Walsheim" charset="0"/>
                <a:cs typeface="GT Walsheim" charset="0"/>
              </a:rPr>
              <a:t>Welcome to the micro:bit flock!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028" y="3502280"/>
            <a:ext cx="6329959" cy="4007653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13" dirty="0"/>
          </a:p>
        </p:txBody>
      </p:sp>
      <p:sp>
        <p:nvSpPr>
          <p:cNvPr id="11" name="TextBox 10"/>
          <p:cNvSpPr txBox="1"/>
          <p:nvPr/>
        </p:nvSpPr>
        <p:spPr>
          <a:xfrm>
            <a:off x="255028" y="3704683"/>
            <a:ext cx="63299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T Walsheim" charset="0"/>
                <a:ea typeface="GT Walsheim" charset="0"/>
                <a:cs typeface="GT Walsheim" charset="0"/>
              </a:rPr>
              <a:t>If it walks like a bird and chirps like a bird…</a:t>
            </a:r>
            <a:endParaRPr lang="en-GB" sz="2600" b="1" dirty="0">
              <a:latin typeface="GT Walsheim" charset="0"/>
              <a:ea typeface="GT Walsheim" charset="0"/>
              <a:cs typeface="GT Walsheim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5028" y="7764650"/>
            <a:ext cx="6329959" cy="1926582"/>
          </a:xfrm>
          <a:prstGeom prst="roundRect">
            <a:avLst>
              <a:gd name="adj" fmla="val 853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13"/>
          </a:p>
        </p:txBody>
      </p:sp>
      <p:sp>
        <p:nvSpPr>
          <p:cNvPr id="14" name="TextBox 13"/>
          <p:cNvSpPr txBox="1"/>
          <p:nvPr/>
        </p:nvSpPr>
        <p:spPr>
          <a:xfrm>
            <a:off x="2404533" y="7863298"/>
            <a:ext cx="4106058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74" b="1" dirty="0">
                <a:latin typeface="GT Walsheim" charset="0"/>
                <a:ea typeface="GT Walsheim" charset="0"/>
                <a:cs typeface="GT Walsheim" charset="0"/>
              </a:rPr>
              <a:t>Get creative with sound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43"/>
          <a:stretch/>
        </p:blipFill>
        <p:spPr>
          <a:xfrm>
            <a:off x="269083" y="8024495"/>
            <a:ext cx="2271489" cy="13646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26772" y="8277750"/>
            <a:ext cx="3983819" cy="1335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416" dirty="0">
                <a:latin typeface="Helvetica Neue" charset="0"/>
                <a:ea typeface="Helvetica Neue" charset="0"/>
                <a:cs typeface="Helvetica Neue" charset="0"/>
              </a:rPr>
              <a:t>We are developing a new way to generate sound with the micro:bit and MicroPython, and we’d love to hear you make some noise!</a:t>
            </a:r>
          </a:p>
          <a:p>
            <a:pPr algn="ctr">
              <a:spcAft>
                <a:spcPts val="1200"/>
              </a:spcAft>
            </a:pPr>
            <a:r>
              <a:rPr lang="en-GB" sz="1416" dirty="0">
                <a:latin typeface="Helvetica Neue" charset="0"/>
                <a:ea typeface="Helvetica Neue" charset="0"/>
                <a:cs typeface="Helvetica Neue" charset="0"/>
              </a:rPr>
              <a:t> Follow the instructions in the activity and submit your sound creations.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3" y="1296859"/>
            <a:ext cx="2426859" cy="1950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477908-FD76-2A7D-BBD2-50BEBD1B9A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842" b="26501"/>
          <a:stretch/>
        </p:blipFill>
        <p:spPr>
          <a:xfrm>
            <a:off x="2871723" y="1493036"/>
            <a:ext cx="3558664" cy="15121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26DDFE-D862-2878-AE01-069A77E6F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885" y="5340361"/>
            <a:ext cx="1868172" cy="18681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1BA0B0E-7C67-55EB-5EA8-D3160ED16CD2}"/>
              </a:ext>
            </a:extLst>
          </p:cNvPr>
          <p:cNvSpPr txBox="1"/>
          <p:nvPr/>
        </p:nvSpPr>
        <p:spPr>
          <a:xfrm>
            <a:off x="396980" y="4166792"/>
            <a:ext cx="5991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Then you must be a bird!</a:t>
            </a:r>
          </a:p>
          <a:p>
            <a:pPr>
              <a:spcAft>
                <a:spcPts val="1200"/>
              </a:spcAft>
            </a:pPr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Ever wondered what life is like as a bird? Find out with the micro:bit.</a:t>
            </a:r>
          </a:p>
          <a:p>
            <a:pPr>
              <a:spcAft>
                <a:spcPts val="1200"/>
              </a:spcAft>
            </a:pPr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The micro:bit is a small programmable computer, designed to make learning and teaching easy and </a:t>
            </a:r>
            <a:r>
              <a:rPr lang="en-US" sz="1500" dirty="0">
                <a:latin typeface="Helvetica Neue" charset="0"/>
                <a:ea typeface="Helvetica Neue" charset="0"/>
                <a:cs typeface="Helvetica Neue" charset="0"/>
              </a:rPr>
              <a:t>fun.</a:t>
            </a:r>
            <a:endParaRPr lang="en-GB" sz="15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410F-FECE-9E1F-25D6-8DC6F0F98F69}"/>
              </a:ext>
            </a:extLst>
          </p:cNvPr>
          <p:cNvSpPr txBox="1"/>
          <p:nvPr/>
        </p:nvSpPr>
        <p:spPr>
          <a:xfrm>
            <a:off x="390750" y="5560495"/>
            <a:ext cx="4223583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It can be programmed with multiple languages, including        Python, and we also have a</a:t>
            </a:r>
          </a:p>
          <a:p>
            <a:pPr>
              <a:lnSpc>
                <a:spcPct val="150000"/>
              </a:lnSpc>
            </a:pPr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                    Python Editor to try out!</a:t>
            </a:r>
          </a:p>
          <a:p>
            <a:endParaRPr lang="en-GB" sz="15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GB" sz="1500" dirty="0">
                <a:latin typeface="Helvetica Neue" charset="0"/>
                <a:ea typeface="Helvetica Neue" charset="0"/>
                <a:cs typeface="Helvetica Neue" charset="0"/>
              </a:rPr>
              <a:t>Follow this link, or the QR code, and let’s start!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04ED29-9BA8-3C9A-CB04-ED5B2D0D1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897" l="3688" r="95313">
                        <a14:foregroundMark x1="17063" y1="59872" x2="17063" y2="59872"/>
                        <a14:foregroundMark x1="25188" y1="59103" x2="25188" y2="59103"/>
                        <a14:foregroundMark x1="33688" y1="59615" x2="33688" y2="59615"/>
                        <a14:foregroundMark x1="41000" y1="55128" x2="41000" y2="55128"/>
                        <a14:foregroundMark x1="48750" y1="51795" x2="48750" y2="51795"/>
                        <a14:foregroundMark x1="62813" y1="48974" x2="62813" y2="48974"/>
                        <a14:foregroundMark x1="68750" y1="44231" x2="68750" y2="44231"/>
                        <a14:foregroundMark x1="78250" y1="47949" x2="78250" y2="47949"/>
                        <a14:foregroundMark x1="77188" y1="63718" x2="77188" y2="63718"/>
                        <a14:foregroundMark x1="95313" y1="59872" x2="95313" y2="59872"/>
                        <a14:foregroundMark x1="4063" y1="59872" x2="4063" y2="59872"/>
                        <a14:foregroundMark x1="3813" y1="50769" x2="3813" y2="50769"/>
                        <a14:foregroundMark x1="3688" y1="46282" x2="3688" y2="46282"/>
                        <a14:foregroundMark x1="12375" y1="90897" x2="12375" y2="90897"/>
                        <a14:foregroundMark x1="87188" y1="10513" x2="87188" y2="105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7" y="6056679"/>
            <a:ext cx="1018073" cy="49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86E2089-8672-EE3E-3AEE-DEA19FC8BC8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65300"/>
          <a:stretch/>
        </p:blipFill>
        <p:spPr>
          <a:xfrm>
            <a:off x="1198536" y="5508052"/>
            <a:ext cx="477866" cy="918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758F71-65E6-A2F4-31E0-FC7E1E987340}"/>
              </a:ext>
            </a:extLst>
          </p:cNvPr>
          <p:cNvSpPr txBox="1"/>
          <p:nvPr/>
        </p:nvSpPr>
        <p:spPr>
          <a:xfrm>
            <a:off x="437943" y="6931200"/>
            <a:ext cx="40649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500" dirty="0">
                <a:latin typeface="Helvetica Neue" charset="0"/>
                <a:ea typeface="Helvetica Neue" charset="0"/>
                <a:cs typeface="Helvetica Neue" charset="0"/>
              </a:rPr>
              <a:t>https://mbit.io/t-bird</a:t>
            </a:r>
            <a:endParaRPr lang="en-GB" sz="15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96687-A275-AEB3-36EB-EDBE3E971446}"/>
              </a:ext>
            </a:extLst>
          </p:cNvPr>
          <p:cNvSpPr txBox="1"/>
          <p:nvPr/>
        </p:nvSpPr>
        <p:spPr>
          <a:xfrm rot="1177640">
            <a:off x="448385" y="8910006"/>
            <a:ext cx="115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📢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675F2-923B-79FB-FEBE-4E9D05911DB6}"/>
              </a:ext>
            </a:extLst>
          </p:cNvPr>
          <p:cNvSpPr txBox="1"/>
          <p:nvPr/>
        </p:nvSpPr>
        <p:spPr>
          <a:xfrm rot="1177640">
            <a:off x="1786465" y="8041417"/>
            <a:ext cx="1151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🔊</a:t>
            </a:r>
          </a:p>
        </p:txBody>
      </p:sp>
    </p:spTree>
    <p:extLst>
      <p:ext uri="{BB962C8B-B14F-4D97-AF65-F5344CB8AC3E}">
        <p14:creationId xmlns:p14="http://schemas.microsoft.com/office/powerpoint/2010/main" val="406822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</TotalTime>
  <Words>312</Words>
  <Application>Microsoft Macintosh PowerPoint</Application>
  <PresentationFormat>A4 Paper (210x297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GT Walsheim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Ringo Starr</dc:creator>
  <cp:lastModifiedBy>Carlos Pereira Atencio</cp:lastModifiedBy>
  <cp:revision>24</cp:revision>
  <cp:lastPrinted>2022-07-11T23:40:10Z</cp:lastPrinted>
  <dcterms:created xsi:type="dcterms:W3CDTF">2017-10-24T09:21:02Z</dcterms:created>
  <dcterms:modified xsi:type="dcterms:W3CDTF">2022-07-12T14:17:40Z</dcterms:modified>
</cp:coreProperties>
</file>