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58176-6E0C-4F74-A595-4067749164E3}" v="4" dt="2021-12-08T20:14:48.58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324"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wen.vallia@gmail.com" userId="61342e198f1d9eb4" providerId="LiveId" clId="{1DD58176-6E0C-4F74-A595-4067749164E3}"/>
    <pc:docChg chg="undo custSel addSld modSld">
      <pc:chgData name="justwen.vallia@gmail.com" userId="61342e198f1d9eb4" providerId="LiveId" clId="{1DD58176-6E0C-4F74-A595-4067749164E3}" dt="2021-12-09T19:10:49.299" v="5071" actId="20577"/>
      <pc:docMkLst>
        <pc:docMk/>
      </pc:docMkLst>
      <pc:sldChg chg="modSp mod">
        <pc:chgData name="justwen.vallia@gmail.com" userId="61342e198f1d9eb4" providerId="LiveId" clId="{1DD58176-6E0C-4F74-A595-4067749164E3}" dt="2021-12-09T18:14:23.792" v="5063" actId="27107"/>
        <pc:sldMkLst>
          <pc:docMk/>
          <pc:sldMk cId="0" sldId="258"/>
        </pc:sldMkLst>
        <pc:spChg chg="mod">
          <ac:chgData name="justwen.vallia@gmail.com" userId="61342e198f1d9eb4" providerId="LiveId" clId="{1DD58176-6E0C-4F74-A595-4067749164E3}" dt="2021-12-09T18:14:23.792" v="5063" actId="27107"/>
          <ac:spMkLst>
            <pc:docMk/>
            <pc:sldMk cId="0" sldId="258"/>
            <ac:spMk id="160" creationId="{00000000-0000-0000-0000-000000000000}"/>
          </ac:spMkLst>
        </pc:spChg>
      </pc:sldChg>
      <pc:sldChg chg="modSp mod">
        <pc:chgData name="justwen.vallia@gmail.com" userId="61342e198f1d9eb4" providerId="LiveId" clId="{1DD58176-6E0C-4F74-A595-4067749164E3}" dt="2021-12-09T18:21:56.902" v="5065" actId="20577"/>
        <pc:sldMkLst>
          <pc:docMk/>
          <pc:sldMk cId="0" sldId="259"/>
        </pc:sldMkLst>
        <pc:spChg chg="mod">
          <ac:chgData name="justwen.vallia@gmail.com" userId="61342e198f1d9eb4" providerId="LiveId" clId="{1DD58176-6E0C-4F74-A595-4067749164E3}" dt="2021-12-09T18:21:56.902" v="5065" actId="20577"/>
          <ac:spMkLst>
            <pc:docMk/>
            <pc:sldMk cId="0" sldId="259"/>
            <ac:spMk id="168" creationId="{00000000-0000-0000-0000-000000000000}"/>
          </ac:spMkLst>
        </pc:spChg>
      </pc:sldChg>
      <pc:sldChg chg="modSp mod">
        <pc:chgData name="justwen.vallia@gmail.com" userId="61342e198f1d9eb4" providerId="LiveId" clId="{1DD58176-6E0C-4F74-A595-4067749164E3}" dt="2021-12-09T18:31:35.869" v="5069" actId="33524"/>
        <pc:sldMkLst>
          <pc:docMk/>
          <pc:sldMk cId="0" sldId="261"/>
        </pc:sldMkLst>
        <pc:spChg chg="mod">
          <ac:chgData name="justwen.vallia@gmail.com" userId="61342e198f1d9eb4" providerId="LiveId" clId="{1DD58176-6E0C-4F74-A595-4067749164E3}" dt="2021-12-09T18:31:35.869" v="5069" actId="33524"/>
          <ac:spMkLst>
            <pc:docMk/>
            <pc:sldMk cId="0" sldId="261"/>
            <ac:spMk id="182" creationId="{00000000-0000-0000-0000-000000000000}"/>
          </ac:spMkLst>
        </pc:spChg>
      </pc:sldChg>
      <pc:sldChg chg="modSp mod">
        <pc:chgData name="justwen.vallia@gmail.com" userId="61342e198f1d9eb4" providerId="LiveId" clId="{1DD58176-6E0C-4F74-A595-4067749164E3}" dt="2021-12-09T18:40:02.324" v="5070" actId="33524"/>
        <pc:sldMkLst>
          <pc:docMk/>
          <pc:sldMk cId="0" sldId="262"/>
        </pc:sldMkLst>
        <pc:spChg chg="mod">
          <ac:chgData name="justwen.vallia@gmail.com" userId="61342e198f1d9eb4" providerId="LiveId" clId="{1DD58176-6E0C-4F74-A595-4067749164E3}" dt="2021-12-09T18:40:02.324" v="5070" actId="33524"/>
          <ac:spMkLst>
            <pc:docMk/>
            <pc:sldMk cId="0" sldId="262"/>
            <ac:spMk id="189" creationId="{00000000-0000-0000-0000-000000000000}"/>
          </ac:spMkLst>
        </pc:spChg>
      </pc:sldChg>
      <pc:sldChg chg="addSp modSp mod">
        <pc:chgData name="justwen.vallia@gmail.com" userId="61342e198f1d9eb4" providerId="LiveId" clId="{1DD58176-6E0C-4F74-A595-4067749164E3}" dt="2021-12-08T20:13:40.363" v="431" actId="1076"/>
        <pc:sldMkLst>
          <pc:docMk/>
          <pc:sldMk cId="0" sldId="263"/>
        </pc:sldMkLst>
        <pc:spChg chg="add mod">
          <ac:chgData name="justwen.vallia@gmail.com" userId="61342e198f1d9eb4" providerId="LiveId" clId="{1DD58176-6E0C-4F74-A595-4067749164E3}" dt="2021-12-08T20:12:48.028" v="391" actId="20577"/>
          <ac:spMkLst>
            <pc:docMk/>
            <pc:sldMk cId="0" sldId="263"/>
            <ac:spMk id="4" creationId="{50AA2306-C708-4533-8514-119A43CD6508}"/>
          </ac:spMkLst>
        </pc:spChg>
        <pc:spChg chg="mod">
          <ac:chgData name="justwen.vallia@gmail.com" userId="61342e198f1d9eb4" providerId="LiveId" clId="{1DD58176-6E0C-4F74-A595-4067749164E3}" dt="2021-12-08T20:13:40.363" v="431" actId="1076"/>
          <ac:spMkLst>
            <pc:docMk/>
            <pc:sldMk cId="0" sldId="263"/>
            <ac:spMk id="195" creationId="{00000000-0000-0000-0000-000000000000}"/>
          </ac:spMkLst>
        </pc:spChg>
        <pc:spChg chg="mod">
          <ac:chgData name="justwen.vallia@gmail.com" userId="61342e198f1d9eb4" providerId="LiveId" clId="{1DD58176-6E0C-4F74-A595-4067749164E3}" dt="2021-12-08T20:13:03.941" v="411" actId="20577"/>
          <ac:spMkLst>
            <pc:docMk/>
            <pc:sldMk cId="0" sldId="263"/>
            <ac:spMk id="196" creationId="{00000000-0000-0000-0000-000000000000}"/>
          </ac:spMkLst>
        </pc:spChg>
        <pc:picChg chg="add mod">
          <ac:chgData name="justwen.vallia@gmail.com" userId="61342e198f1d9eb4" providerId="LiveId" clId="{1DD58176-6E0C-4F74-A595-4067749164E3}" dt="2021-12-08T20:00:23.241" v="9" actId="1076"/>
          <ac:picMkLst>
            <pc:docMk/>
            <pc:sldMk cId="0" sldId="263"/>
            <ac:picMk id="3" creationId="{DB858E14-5226-434E-ADBD-78CF19C94DEF}"/>
          </ac:picMkLst>
        </pc:picChg>
      </pc:sldChg>
      <pc:sldChg chg="modSp mod">
        <pc:chgData name="justwen.vallia@gmail.com" userId="61342e198f1d9eb4" providerId="LiveId" clId="{1DD58176-6E0C-4F74-A595-4067749164E3}" dt="2021-12-08T20:23:55.073" v="1513" actId="255"/>
        <pc:sldMkLst>
          <pc:docMk/>
          <pc:sldMk cId="0" sldId="265"/>
        </pc:sldMkLst>
        <pc:spChg chg="mod">
          <ac:chgData name="justwen.vallia@gmail.com" userId="61342e198f1d9eb4" providerId="LiveId" clId="{1DD58176-6E0C-4F74-A595-4067749164E3}" dt="2021-12-08T20:23:55.073" v="1513" actId="255"/>
          <ac:spMkLst>
            <pc:docMk/>
            <pc:sldMk cId="0" sldId="265"/>
            <ac:spMk id="210" creationId="{00000000-0000-0000-0000-000000000000}"/>
          </ac:spMkLst>
        </pc:spChg>
      </pc:sldChg>
      <pc:sldChg chg="modSp mod">
        <pc:chgData name="justwen.vallia@gmail.com" userId="61342e198f1d9eb4" providerId="LiveId" clId="{1DD58176-6E0C-4F74-A595-4067749164E3}" dt="2021-12-08T21:40:10.361" v="2987" actId="20577"/>
        <pc:sldMkLst>
          <pc:docMk/>
          <pc:sldMk cId="0" sldId="266"/>
        </pc:sldMkLst>
        <pc:spChg chg="mod">
          <ac:chgData name="justwen.vallia@gmail.com" userId="61342e198f1d9eb4" providerId="LiveId" clId="{1DD58176-6E0C-4F74-A595-4067749164E3}" dt="2021-12-08T21:40:10.361" v="2987" actId="20577"/>
          <ac:spMkLst>
            <pc:docMk/>
            <pc:sldMk cId="0" sldId="266"/>
            <ac:spMk id="217" creationId="{00000000-0000-0000-0000-000000000000}"/>
          </ac:spMkLst>
        </pc:spChg>
      </pc:sldChg>
      <pc:sldChg chg="modSp mod">
        <pc:chgData name="justwen.vallia@gmail.com" userId="61342e198f1d9eb4" providerId="LiveId" clId="{1DD58176-6E0C-4F74-A595-4067749164E3}" dt="2021-12-08T21:48:04.697" v="3978" actId="5793"/>
        <pc:sldMkLst>
          <pc:docMk/>
          <pc:sldMk cId="0" sldId="267"/>
        </pc:sldMkLst>
        <pc:spChg chg="mod">
          <ac:chgData name="justwen.vallia@gmail.com" userId="61342e198f1d9eb4" providerId="LiveId" clId="{1DD58176-6E0C-4F74-A595-4067749164E3}" dt="2021-12-08T21:48:04.697" v="3978" actId="5793"/>
          <ac:spMkLst>
            <pc:docMk/>
            <pc:sldMk cId="0" sldId="267"/>
            <ac:spMk id="224" creationId="{00000000-0000-0000-0000-000000000000}"/>
          </ac:spMkLst>
        </pc:spChg>
      </pc:sldChg>
      <pc:sldChg chg="modSp mod">
        <pc:chgData name="justwen.vallia@gmail.com" userId="61342e198f1d9eb4" providerId="LiveId" clId="{1DD58176-6E0C-4F74-A595-4067749164E3}" dt="2021-12-09T19:10:49.299" v="5071" actId="20577"/>
        <pc:sldMkLst>
          <pc:docMk/>
          <pc:sldMk cId="0" sldId="268"/>
        </pc:sldMkLst>
        <pc:spChg chg="mod">
          <ac:chgData name="justwen.vallia@gmail.com" userId="61342e198f1d9eb4" providerId="LiveId" clId="{1DD58176-6E0C-4F74-A595-4067749164E3}" dt="2021-12-09T19:10:49.299" v="5071" actId="20577"/>
          <ac:spMkLst>
            <pc:docMk/>
            <pc:sldMk cId="0" sldId="268"/>
            <ac:spMk id="231" creationId="{00000000-0000-0000-0000-000000000000}"/>
          </ac:spMkLst>
        </pc:spChg>
      </pc:sldChg>
      <pc:sldChg chg="modSp mod modNotesTx">
        <pc:chgData name="justwen.vallia@gmail.com" userId="61342e198f1d9eb4" providerId="LiveId" clId="{1DD58176-6E0C-4F74-A595-4067749164E3}" dt="2021-12-08T22:16:01.271" v="5062" actId="20577"/>
        <pc:sldMkLst>
          <pc:docMk/>
          <pc:sldMk cId="0" sldId="269"/>
        </pc:sldMkLst>
        <pc:spChg chg="mod">
          <ac:chgData name="justwen.vallia@gmail.com" userId="61342e198f1d9eb4" providerId="LiveId" clId="{1DD58176-6E0C-4F74-A595-4067749164E3}" dt="2021-12-08T22:16:01.271" v="5062" actId="20577"/>
          <ac:spMkLst>
            <pc:docMk/>
            <pc:sldMk cId="0" sldId="269"/>
            <ac:spMk id="238" creationId="{00000000-0000-0000-0000-000000000000}"/>
          </ac:spMkLst>
        </pc:spChg>
      </pc:sldChg>
      <pc:sldChg chg="addSp delSp modSp new mod">
        <pc:chgData name="justwen.vallia@gmail.com" userId="61342e198f1d9eb4" providerId="LiveId" clId="{1DD58176-6E0C-4F74-A595-4067749164E3}" dt="2021-12-08T20:15:43.498" v="511" actId="14100"/>
        <pc:sldMkLst>
          <pc:docMk/>
          <pc:sldMk cId="2209030941" sldId="270"/>
        </pc:sldMkLst>
        <pc:spChg chg="mod">
          <ac:chgData name="justwen.vallia@gmail.com" userId="61342e198f1d9eb4" providerId="LiveId" clId="{1DD58176-6E0C-4F74-A595-4067749164E3}" dt="2021-12-08T20:13:55.323" v="461" actId="20577"/>
          <ac:spMkLst>
            <pc:docMk/>
            <pc:sldMk cId="2209030941" sldId="270"/>
            <ac:spMk id="2" creationId="{CCAA8FB3-3C10-44E8-9BFB-6842590E7343}"/>
          </ac:spMkLst>
        </pc:spChg>
        <pc:spChg chg="mod">
          <ac:chgData name="justwen.vallia@gmail.com" userId="61342e198f1d9eb4" providerId="LiveId" clId="{1DD58176-6E0C-4F74-A595-4067749164E3}" dt="2021-12-08T20:15:43.498" v="511" actId="14100"/>
          <ac:spMkLst>
            <pc:docMk/>
            <pc:sldMk cId="2209030941" sldId="270"/>
            <ac:spMk id="3" creationId="{8EA50FAB-889E-4A94-A0F2-6A19739EF423}"/>
          </ac:spMkLst>
        </pc:spChg>
        <pc:spChg chg="add del mod">
          <ac:chgData name="justwen.vallia@gmail.com" userId="61342e198f1d9eb4" providerId="LiveId" clId="{1DD58176-6E0C-4F74-A595-4067749164E3}" dt="2021-12-08T20:15:13.100" v="473" actId="478"/>
          <ac:spMkLst>
            <pc:docMk/>
            <pc:sldMk cId="2209030941" sldId="270"/>
            <ac:spMk id="6" creationId="{388733EF-4BAD-4116-9B99-953E1EB21A43}"/>
          </ac:spMkLst>
        </pc:spChg>
        <pc:picChg chg="add mod">
          <ac:chgData name="justwen.vallia@gmail.com" userId="61342e198f1d9eb4" providerId="LiveId" clId="{1DD58176-6E0C-4F74-A595-4067749164E3}" dt="2021-12-08T20:14:43.873" v="470" actId="1076"/>
          <ac:picMkLst>
            <pc:docMk/>
            <pc:sldMk cId="2209030941" sldId="270"/>
            <ac:picMk id="5" creationId="{C195955F-E10D-46B6-BB33-04A7D9F437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References</a:t>
            </a: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Justin Vallia</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DevSecOps pipeline, put simply refers to the integration of security measures into the SDLC (Software Development Life Cycle).  This is a secure coding method which enforces a policy that is focused on keeping and maintaining secure code in development.  The beauty of utilizing this is that it has the ability be automated when updates are deployed with pre-configured standards and rules to all systems simultaneously.  </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While this method is an incredible tool to have at our disposal it does not however eliminate the need to utilize Defense in Depth practices and to still perform unit tests as early and as often as possible.  By performing these tests in combination with implementing the DevSecOps pipeline we can do our best to locate and fix any vulnerabilities as they may arise in our development.  </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b="1" dirty="0">
                <a:solidFill>
                  <a:schemeClr val="accent3"/>
                </a:solidFill>
              </a:rPr>
              <a:t>Act Now or Wait: </a:t>
            </a:r>
            <a:r>
              <a:rPr lang="en-US" sz="1800" dirty="0">
                <a:solidFill>
                  <a:schemeClr val="bg1"/>
                </a:solidFill>
              </a:rPr>
              <a:t>Nothing in our world is perfect and therefore nothing can be completely secure.  When we begin to decide on whether to implement this policy immediately or wait and discuss the benefits further, we could be risking Green Pace being subject to different attacks and threats.  If we move forward with implementing the policy as soon as possible we eliminate the risks that could potentially cost our business in multiple ways.  </a:t>
            </a:r>
          </a:p>
          <a:p>
            <a:pPr marL="228600" lvl="0" indent="-228600" algn="l" rtl="0">
              <a:lnSpc>
                <a:spcPct val="90000"/>
              </a:lnSpc>
              <a:spcBef>
                <a:spcPts val="0"/>
              </a:spcBef>
              <a:spcAft>
                <a:spcPts val="0"/>
              </a:spcAft>
              <a:buClr>
                <a:schemeClr val="lt1"/>
              </a:buClr>
              <a:buSzPts val="2000"/>
              <a:buChar char="•"/>
            </a:pPr>
            <a:r>
              <a:rPr lang="en-US" sz="1800" b="1" dirty="0">
                <a:solidFill>
                  <a:schemeClr val="accent3"/>
                </a:solidFill>
              </a:rPr>
              <a:t>Strategy Lacking: </a:t>
            </a:r>
            <a:r>
              <a:rPr lang="en-US" sz="1800" dirty="0">
                <a:solidFill>
                  <a:schemeClr val="bg1"/>
                </a:solidFill>
              </a:rPr>
              <a:t>As previously mentioned nothing is perfect.  Make no mistakes that security is not perfect either.  With any new implementation of a security policy there will be speed bumps along the road.  Due to the complex nature of this policy, there will exist potential vulnerabilities due to the complex nature and it being a new addition to our development department.  </a:t>
            </a:r>
          </a:p>
          <a:p>
            <a:pPr marL="228600" lvl="0" indent="-228600" algn="l" rtl="0">
              <a:lnSpc>
                <a:spcPct val="90000"/>
              </a:lnSpc>
              <a:spcBef>
                <a:spcPts val="0"/>
              </a:spcBef>
              <a:spcAft>
                <a:spcPts val="0"/>
              </a:spcAft>
              <a:buClr>
                <a:schemeClr val="lt1"/>
              </a:buClr>
              <a:buSzPts val="2000"/>
              <a:buChar char="•"/>
            </a:pPr>
            <a:r>
              <a:rPr lang="en-US" sz="1800" b="1" dirty="0">
                <a:solidFill>
                  <a:schemeClr val="accent3"/>
                </a:solidFill>
              </a:rPr>
              <a:t>Steps to be Taken: </a:t>
            </a:r>
            <a:r>
              <a:rPr lang="en-US" sz="1800" dirty="0">
                <a:solidFill>
                  <a:schemeClr val="bg1"/>
                </a:solidFill>
              </a:rPr>
              <a:t>Ultimately, implementing this policy could upset the balance of the pre-existing code bases within our company.  One way to combat this side effect would be to perform a backup of all information and data before any changes are implemented.  Another important aspect to not lose sight of would be to be sure and test early and often while the policy is being implemented.  </a:t>
            </a:r>
            <a:endParaRPr lang="en-US" sz="1800" dirty="0">
              <a:solidFill>
                <a:schemeClr val="accent3"/>
              </a:solidFill>
            </a:endParaRPr>
          </a:p>
          <a:p>
            <a:pPr marL="228600" lvl="0" indent="-228600" algn="l" rtl="0">
              <a:lnSpc>
                <a:spcPct val="90000"/>
              </a:lnSpc>
              <a:spcBef>
                <a:spcPts val="0"/>
              </a:spcBef>
              <a:spcAft>
                <a:spcPts val="0"/>
              </a:spcAft>
              <a:buClr>
                <a:schemeClr val="lt1"/>
              </a:buClr>
              <a:buSzPts val="2000"/>
              <a:buChar char="•"/>
            </a:pPr>
            <a:endParaRPr b="1" dirty="0">
              <a:solidFill>
                <a:schemeClr val="bg1"/>
              </a:solidFill>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914400" lvl="2" indent="0" algn="l" rtl="0">
              <a:lnSpc>
                <a:spcPct val="90000"/>
              </a:lnSpc>
              <a:spcBef>
                <a:spcPts val="0"/>
              </a:spcBef>
              <a:spcAft>
                <a:spcPts val="0"/>
              </a:spcAft>
              <a:buClr>
                <a:schemeClr val="lt1"/>
              </a:buClr>
              <a:buSzPts val="1800"/>
              <a:buNone/>
            </a:pPr>
            <a:endParaRPr lang="en-US" sz="1400" dirty="0"/>
          </a:p>
          <a:p>
            <a:pPr marL="1143000" lvl="2" indent="-228600" algn="l" rtl="0">
              <a:lnSpc>
                <a:spcPct val="90000"/>
              </a:lnSpc>
              <a:spcBef>
                <a:spcPts val="0"/>
              </a:spcBef>
              <a:spcAft>
                <a:spcPts val="0"/>
              </a:spcAft>
              <a:buClr>
                <a:schemeClr val="lt1"/>
              </a:buClr>
              <a:buSzPts val="1800"/>
              <a:buChar char="•"/>
            </a:pPr>
            <a:r>
              <a:rPr lang="en-US" sz="2000" dirty="0"/>
              <a:t>One of the major changes we will notice immediately is the speed at which development occurs once this policy is in place.  This change in pace is due to the policy calling for unit testing and code reviews.  The purpose of these tests is to ensure our code will follow the standards of this policy.  </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Due to this policy being such a drastic change we will need have, at minimum, 2 employees to monitor the changes.  It should be noted that the implementation of this policy will still have the need to utilize miscellaneous tools to automate the entire process.  </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An important recommendation to consider would be the addition of two-factor authentication for our employees as we move forward with this change.  By adding this extra layer of security, we can add an additional layer of protection to our systems as a whole.  </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In closing, it should be noted that the list of 10 Core Security Principles </a:t>
            </a:r>
            <a:r>
              <a:rPr lang="en-US" sz="1800"/>
              <a:t>in addition </a:t>
            </a:r>
            <a:r>
              <a:rPr lang="en-US" sz="1800" dirty="0"/>
              <a:t>to the 10 Coding Standards which are found detailed within this policy should be considered the baseline for our Security Policy.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By ensuring this baseline is always maintained we can then expect to build upon this baseline in order to update and expand the policy, as necessary.  With the addition of new standards and principles we can strengthen all our code in development.  </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One of the primary strengths in implementing this policy is the amount of flexibility that accompany it.  As we need to develop new coding standards and principles, we can do so based on our needs in developing our code.  However, it is again recommended that we always maintain our baseline regardless of how far we develop and add to this policy.  </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528145" y="1736901"/>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sz="1800" dirty="0"/>
          </a:p>
          <a:p>
            <a:pPr marL="228600" indent="-228600">
              <a:spcBef>
                <a:spcPts val="0"/>
              </a:spcBef>
              <a:buSzPts val="2200"/>
            </a:pPr>
            <a:r>
              <a:rPr lang="en-US" sz="1800" dirty="0">
                <a:effectLst/>
              </a:rPr>
              <a:t>Foster, S. (n.d.). </a:t>
            </a:r>
            <a:r>
              <a:rPr lang="en-US" sz="1800" i="1" dirty="0">
                <a:effectLst/>
              </a:rPr>
              <a:t>DevSecOps pipeline overview: </a:t>
            </a:r>
            <a:r>
              <a:rPr lang="en-US" sz="1800" i="1" dirty="0" err="1">
                <a:effectLst/>
              </a:rPr>
              <a:t>Devsecops</a:t>
            </a:r>
            <a:r>
              <a:rPr lang="en-US" sz="1800" i="1" dirty="0">
                <a:effectLst/>
              </a:rPr>
              <a:t> simplified</a:t>
            </a:r>
            <a:r>
              <a:rPr lang="en-US" sz="1800" dirty="0">
                <a:effectLst/>
              </a:rPr>
              <a:t>. Perforce Software. Retrieved December 8, 2021, from https://www.perforce.com/blog/kw/devsecops-pipeline-overview. </a:t>
            </a:r>
          </a:p>
          <a:p>
            <a:pPr marL="228600" lvl="0" indent="-228600" algn="l" rtl="0">
              <a:lnSpc>
                <a:spcPct val="90000"/>
              </a:lnSpc>
              <a:spcBef>
                <a:spcPts val="0"/>
              </a:spcBef>
              <a:spcAft>
                <a:spcPts val="0"/>
              </a:spcAft>
              <a:buClr>
                <a:schemeClr val="lt1"/>
              </a:buClr>
              <a:buSzPts val="2200"/>
              <a:buChar char="•"/>
            </a:pPr>
            <a:endParaRPr lang="en-US" sz="1800" dirty="0"/>
          </a:p>
          <a:p>
            <a:pPr marL="228600" indent="-228600">
              <a:spcBef>
                <a:spcPts val="0"/>
              </a:spcBef>
              <a:buSzPts val="2200"/>
            </a:pPr>
            <a:r>
              <a:rPr lang="en-US" sz="1800" i="1" dirty="0">
                <a:effectLst/>
              </a:rPr>
              <a:t>Confluence</a:t>
            </a:r>
            <a:r>
              <a:rPr lang="en-US" sz="1800" dirty="0">
                <a:effectLst/>
              </a:rPr>
              <a:t>. Top 10 Secure Coding Practices - CERT Secure Coding - Confluence. (n.d.). Retrieved December 8, 2021, from https://wiki.sei.cmu.edu/confluence/display/seccode/Top+10+Secure+Coding+Practices. </a:t>
            </a:r>
          </a:p>
          <a:p>
            <a:pPr marL="228600" indent="-228600">
              <a:spcBef>
                <a:spcPts val="0"/>
              </a:spcBef>
              <a:buSzPts val="2200"/>
            </a:pPr>
            <a:endParaRPr lang="en-US" sz="1800" dirty="0"/>
          </a:p>
          <a:p>
            <a:pPr marL="228600" indent="-228600">
              <a:spcBef>
                <a:spcPts val="0"/>
              </a:spcBef>
              <a:buSzPts val="2200"/>
            </a:pPr>
            <a:r>
              <a:rPr lang="en-US" sz="1900" dirty="0" err="1">
                <a:effectLst/>
              </a:rPr>
              <a:t>Sengayire</a:t>
            </a:r>
            <a:r>
              <a:rPr lang="en-US" sz="1900" dirty="0">
                <a:effectLst/>
              </a:rPr>
              <a:t>, P. (2019, November 27). </a:t>
            </a:r>
            <a:r>
              <a:rPr lang="en-US" sz="1900" i="1" dirty="0">
                <a:effectLst/>
              </a:rPr>
              <a:t>The importance of coding standards and conventions in the software development team, how they can...</a:t>
            </a:r>
            <a:r>
              <a:rPr lang="en-US" sz="1900" dirty="0">
                <a:effectLst/>
              </a:rPr>
              <a:t> Medium. Retrieved December 8, 2021, from https://medium.com/@psengayire/the-importance-of-coding-standards-and-conventions-in-the-software-development-team-how-they-can-5d252556a05. </a:t>
            </a:r>
          </a:p>
          <a:p>
            <a:pPr marL="0" indent="0">
              <a:spcBef>
                <a:spcPts val="0"/>
              </a:spcBef>
              <a:buSzPts val="2200"/>
              <a:buNone/>
            </a:pPr>
            <a:endParaRPr lang="en-US" sz="1900" dirty="0">
              <a:effectLst/>
            </a:endParaRP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360075" y="21480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128752" y="1199359"/>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presentation will cover the Defense in Depth policy for Green Pace in addition to discussing Coding Standards for C/C++.  The diagram below provides an overview and visual aid which details the specific methods of defense that are utilized to ensure developers follow secure coding methods.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755146"/>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168869"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88967" y="1202662"/>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Within the Secure Coding standards there still remains a certain level of vulnerabilities.  The threat matrix chart to the right prioritizes those vulnerability levels.  </a:t>
            </a:r>
            <a:endParaRPr dirty="0"/>
          </a:p>
        </p:txBody>
      </p:sp>
      <p:graphicFrame>
        <p:nvGraphicFramePr>
          <p:cNvPr id="161" name="Google Shape;161;p4" descr="Alt text required"/>
          <p:cNvGraphicFramePr/>
          <p:nvPr>
            <p:extLst>
              <p:ext uri="{D42A27DB-BD31-4B8C-83A1-F6EECF244321}">
                <p14:modId xmlns:p14="http://schemas.microsoft.com/office/powerpoint/2010/main" val="2507351790"/>
              </p:ext>
            </p:extLst>
          </p:nvPr>
        </p:nvGraphicFramePr>
        <p:xfrm>
          <a:off x="2682782" y="1169861"/>
          <a:ext cx="8931133" cy="4843504"/>
        </p:xfrm>
        <a:graphic>
          <a:graphicData uri="http://schemas.openxmlformats.org/drawingml/2006/table">
            <a:tbl>
              <a:tblPr firstRow="1" firstCol="1">
                <a:noFill/>
                <a:tableStyleId>{802198C4-3087-4945-87E3-76CBB3509B7E}</a:tableStyleId>
              </a:tblPr>
              <a:tblGrid>
                <a:gridCol w="4594158">
                  <a:extLst>
                    <a:ext uri="{9D8B030D-6E8A-4147-A177-3AD203B41FA5}">
                      <a16:colId xmlns:a16="http://schemas.microsoft.com/office/drawing/2014/main" val="20000"/>
                    </a:ext>
                  </a:extLst>
                </a:gridCol>
                <a:gridCol w="4336975">
                  <a:extLst>
                    <a:ext uri="{9D8B030D-6E8A-4147-A177-3AD203B41FA5}">
                      <a16:colId xmlns:a16="http://schemas.microsoft.com/office/drawing/2014/main" val="20001"/>
                    </a:ext>
                  </a:extLst>
                </a:gridCol>
              </a:tblGrid>
              <a:tr h="2016799">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1"/>
                          </a:solidFill>
                        </a:rPr>
                        <a:t>Likely</a:t>
                      </a:r>
                      <a:endParaRPr sz="1400" u="none" strike="noStrike" cap="none" dirty="0">
                        <a:solidFill>
                          <a:schemeClr val="accent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1"/>
                          </a:solidFill>
                        </a:rPr>
                        <a:t>This represents threats considered very likely to happen.</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accent1"/>
                        </a:solidFill>
                      </a:endParaRP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STD–003–CPP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STD-004-CPP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STD-005-CPP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STD-007-CPP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STD-008-CPP</a:t>
                      </a:r>
                    </a:p>
                    <a:p>
                      <a:pPr marL="0" marR="0" lvl="0" indent="0" algn="ctr" rtl="0">
                        <a:lnSpc>
                          <a:spcPct val="100000"/>
                        </a:lnSpc>
                        <a:spcBef>
                          <a:spcPts val="0"/>
                        </a:spcBef>
                        <a:spcAft>
                          <a:spcPts val="0"/>
                        </a:spcAft>
                        <a:buClr>
                          <a:srgbClr val="000000"/>
                        </a:buClr>
                        <a:buSzPts val="3600"/>
                        <a:buFontTx/>
                        <a:buNone/>
                      </a:pPr>
                      <a:endParaRPr sz="1400" u="none" strike="noStrike" cap="none" dirty="0">
                        <a:solidFill>
                          <a:schemeClr val="accent1"/>
                        </a:solidFill>
                      </a:endParaRPr>
                    </a:p>
                  </a:txBody>
                  <a:tcPr marL="104213" marR="104213" marT="104213" marB="10421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1"/>
                          </a:solidFill>
                        </a:rPr>
                        <a:t>Priority</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1"/>
                          </a:solidFill>
                        </a:rPr>
                        <a:t>This is standard with high relevancy</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accent1"/>
                        </a:solidFill>
                      </a:endParaRP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STD-006-CPP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STD-009-CPP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STD-001-CPP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STD-002-CPP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1"/>
                          </a:solidFill>
                        </a:rPr>
                        <a:t>STD-008-CPP</a:t>
                      </a:r>
                    </a:p>
                  </a:txBody>
                  <a:tcPr marL="104213" marR="104213" marT="104213" marB="10421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501478">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solidFill>
                        </a:rPr>
                        <a:t>Low priority</a:t>
                      </a:r>
                      <a:endParaRPr sz="1400" u="none" strike="noStrike" cap="none" dirty="0">
                        <a:solidFill>
                          <a:schemeClr val="accent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solidFill>
                        </a:rPr>
                        <a:t>This is standard with low relevancy</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accent6"/>
                        </a:solidFill>
                      </a:endParaRP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STD-010-CPP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STD-007-CPP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STD-005-CPP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STD-004-CPP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STD-003-CPP</a:t>
                      </a:r>
                      <a:endParaRPr sz="1400" u="none" strike="noStrike" cap="none" dirty="0">
                        <a:solidFill>
                          <a:schemeClr val="accent6"/>
                        </a:solidFill>
                      </a:endParaRPr>
                    </a:p>
                  </a:txBody>
                  <a:tcPr marL="104213" marR="104213" marT="104213" marB="10421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solidFill>
                        </a:rPr>
                        <a:t>Unlikely</a:t>
                      </a:r>
                      <a:endParaRPr sz="1400" u="none" strike="noStrike" cap="none" dirty="0">
                        <a:solidFill>
                          <a:schemeClr val="accent6"/>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accent6"/>
                          </a:solidFill>
                        </a:rPr>
                        <a:t>This represents threats that are not likely to happen.</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accent6"/>
                        </a:solidFill>
                      </a:endParaRP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STD-001-CPP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STD-006-CPP</a:t>
                      </a:r>
                    </a:p>
                    <a:p>
                      <a:pPr marL="285750" marR="0" lvl="0" indent="-285750" algn="ctr" rtl="0">
                        <a:lnSpc>
                          <a:spcPct val="100000"/>
                        </a:lnSpc>
                        <a:spcBef>
                          <a:spcPts val="0"/>
                        </a:spcBef>
                        <a:spcAft>
                          <a:spcPts val="0"/>
                        </a:spcAft>
                        <a:buClr>
                          <a:srgbClr val="000000"/>
                        </a:buClr>
                        <a:buSzPts val="3600"/>
                        <a:buFontTx/>
                        <a:buChar char="-"/>
                      </a:pPr>
                      <a:r>
                        <a:rPr lang="en-US" sz="1400" u="none" strike="noStrike" cap="none" dirty="0">
                          <a:solidFill>
                            <a:schemeClr val="accent6"/>
                          </a:solidFill>
                        </a:rPr>
                        <a:t>STD-009-CPP</a:t>
                      </a:r>
                      <a:endParaRPr sz="1400" u="none" strike="noStrike" cap="none" dirty="0">
                        <a:solidFill>
                          <a:schemeClr val="accent6"/>
                        </a:solidFill>
                      </a:endParaRPr>
                    </a:p>
                  </a:txBody>
                  <a:tcPr marL="104213" marR="104213" marT="104213" marB="10421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431682" y="5845793"/>
            <a:ext cx="695574" cy="901613"/>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916420" y="1954924"/>
            <a:ext cx="11054255" cy="45054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Validate Input Data </a:t>
            </a:r>
          </a:p>
          <a:p>
            <a:pPr marL="228600" lvl="0" indent="-228600" algn="l" rtl="0">
              <a:lnSpc>
                <a:spcPct val="90000"/>
              </a:lnSpc>
              <a:spcBef>
                <a:spcPts val="0"/>
              </a:spcBef>
              <a:spcAft>
                <a:spcPts val="0"/>
              </a:spcAft>
              <a:buClr>
                <a:schemeClr val="lt1"/>
              </a:buClr>
              <a:buSzPts val="2200"/>
              <a:buChar char="•"/>
            </a:pPr>
            <a:r>
              <a:rPr lang="en-US" dirty="0"/>
              <a:t>2) Heed Compiler Warnings</a:t>
            </a:r>
          </a:p>
          <a:p>
            <a:pPr marL="228600" lvl="0" indent="-228600" algn="l" rtl="0">
              <a:lnSpc>
                <a:spcPct val="90000"/>
              </a:lnSpc>
              <a:spcBef>
                <a:spcPts val="0"/>
              </a:spcBef>
              <a:spcAft>
                <a:spcPts val="0"/>
              </a:spcAft>
              <a:buClr>
                <a:schemeClr val="lt1"/>
              </a:buClr>
              <a:buSzPts val="2200"/>
              <a:buChar char="•"/>
            </a:pPr>
            <a:r>
              <a:rPr lang="en-US" dirty="0"/>
              <a:t>3) Architect and Design Security Policies</a:t>
            </a:r>
          </a:p>
          <a:p>
            <a:pPr marL="228600" lvl="0" indent="-228600" algn="l" rtl="0">
              <a:lnSpc>
                <a:spcPct val="90000"/>
              </a:lnSpc>
              <a:spcBef>
                <a:spcPts val="0"/>
              </a:spcBef>
              <a:spcAft>
                <a:spcPts val="0"/>
              </a:spcAft>
              <a:buClr>
                <a:schemeClr val="lt1"/>
              </a:buClr>
              <a:buSzPts val="2200"/>
              <a:buChar char="•"/>
            </a:pPr>
            <a:r>
              <a:rPr lang="en-US" dirty="0"/>
              <a:t>4) Keep it Simple </a:t>
            </a:r>
          </a:p>
          <a:p>
            <a:pPr marL="228600" lvl="0" indent="-228600" algn="l" rtl="0">
              <a:lnSpc>
                <a:spcPct val="90000"/>
              </a:lnSpc>
              <a:spcBef>
                <a:spcPts val="0"/>
              </a:spcBef>
              <a:spcAft>
                <a:spcPts val="0"/>
              </a:spcAft>
              <a:buClr>
                <a:schemeClr val="lt1"/>
              </a:buClr>
              <a:buSzPts val="2200"/>
              <a:buChar char="•"/>
            </a:pPr>
            <a:r>
              <a:rPr lang="en-US" dirty="0"/>
              <a:t>5) Default Deny</a:t>
            </a:r>
          </a:p>
          <a:p>
            <a:pPr marL="228600" lvl="0" indent="-228600" algn="l" rtl="0">
              <a:lnSpc>
                <a:spcPct val="90000"/>
              </a:lnSpc>
              <a:spcBef>
                <a:spcPts val="0"/>
              </a:spcBef>
              <a:spcAft>
                <a:spcPts val="0"/>
              </a:spcAft>
              <a:buClr>
                <a:schemeClr val="lt1"/>
              </a:buClr>
              <a:buSzPts val="2200"/>
              <a:buChar char="•"/>
            </a:pPr>
            <a:r>
              <a:rPr lang="en-US" dirty="0"/>
              <a:t>6) 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7) Sanitize Data Sent to other Systems</a:t>
            </a:r>
          </a:p>
          <a:p>
            <a:pPr marL="228600" lvl="0" indent="-228600" algn="l" rtl="0">
              <a:lnSpc>
                <a:spcPct val="90000"/>
              </a:lnSpc>
              <a:spcBef>
                <a:spcPts val="0"/>
              </a:spcBef>
              <a:spcAft>
                <a:spcPts val="0"/>
              </a:spcAft>
              <a:buClr>
                <a:schemeClr val="lt1"/>
              </a:buClr>
              <a:buSzPts val="2200"/>
              <a:buChar char="•"/>
            </a:pPr>
            <a:r>
              <a:rPr lang="en-US" dirty="0"/>
              <a:t>8) Practice Defense in Depth</a:t>
            </a:r>
          </a:p>
          <a:p>
            <a:pPr marL="228600" lvl="0" indent="-228600" algn="l" rtl="0">
              <a:lnSpc>
                <a:spcPct val="90000"/>
              </a:lnSpc>
              <a:spcBef>
                <a:spcPts val="0"/>
              </a:spcBef>
              <a:spcAft>
                <a:spcPts val="0"/>
              </a:spcAft>
              <a:buClr>
                <a:schemeClr val="lt1"/>
              </a:buClr>
              <a:buSzPts val="2200"/>
              <a:buChar char="•"/>
            </a:pPr>
            <a:r>
              <a:rPr lang="en-US" dirty="0"/>
              <a:t>9) 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10) Adopt a Secure Coding Standard</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600" dirty="0"/>
              <a:t>1) Data Type: STD-001-CPP: Do not cast an out-of-range enumeration value.</a:t>
            </a:r>
          </a:p>
          <a:p>
            <a:pPr marL="228600" lvl="0" indent="-228600" algn="l" rtl="0">
              <a:lnSpc>
                <a:spcPct val="90000"/>
              </a:lnSpc>
              <a:spcBef>
                <a:spcPts val="0"/>
              </a:spcBef>
              <a:spcAft>
                <a:spcPts val="0"/>
              </a:spcAft>
              <a:buClr>
                <a:schemeClr val="lt1"/>
              </a:buClr>
              <a:buSzPts val="2000"/>
              <a:buChar char="•"/>
            </a:pPr>
            <a:r>
              <a:rPr lang="en-US" sz="1600" dirty="0"/>
              <a:t>2) Data Value: STD-002-CPP: Using valid references, pointers, and iterators to reference the elements of a container.</a:t>
            </a:r>
          </a:p>
          <a:p>
            <a:pPr marL="228600" lvl="0" indent="-228600" algn="l" rtl="0">
              <a:lnSpc>
                <a:spcPct val="90000"/>
              </a:lnSpc>
              <a:spcBef>
                <a:spcPts val="0"/>
              </a:spcBef>
              <a:spcAft>
                <a:spcPts val="0"/>
              </a:spcAft>
              <a:buClr>
                <a:schemeClr val="lt1"/>
              </a:buClr>
              <a:buSzPts val="2000"/>
              <a:buChar char="•"/>
            </a:pPr>
            <a:r>
              <a:rPr lang="en-US" sz="1600" dirty="0"/>
              <a:t>3) String Correctness: STD-003-CPP: Do not attempt to create a std::string from a null pointer.</a:t>
            </a:r>
          </a:p>
          <a:p>
            <a:pPr marL="228600" lvl="0" indent="-228600" algn="l" rtl="0">
              <a:lnSpc>
                <a:spcPct val="90000"/>
              </a:lnSpc>
              <a:spcBef>
                <a:spcPts val="0"/>
              </a:spcBef>
              <a:spcAft>
                <a:spcPts val="0"/>
              </a:spcAft>
              <a:buClr>
                <a:schemeClr val="lt1"/>
              </a:buClr>
              <a:buSzPts val="2000"/>
              <a:buChar char="•"/>
            </a:pPr>
            <a:r>
              <a:rPr lang="en-US" sz="1600" dirty="0"/>
              <a:t>4) SQL Injection: STD-004-CPP: Do not store pointer values that are already owned in an unrelated smart pointer.</a:t>
            </a:r>
          </a:p>
          <a:p>
            <a:pPr marL="228600" lvl="0" indent="-228600" algn="l" rtl="0">
              <a:lnSpc>
                <a:spcPct val="90000"/>
              </a:lnSpc>
              <a:spcBef>
                <a:spcPts val="0"/>
              </a:spcBef>
              <a:spcAft>
                <a:spcPts val="0"/>
              </a:spcAft>
              <a:buClr>
                <a:schemeClr val="lt1"/>
              </a:buClr>
              <a:buSzPts val="2000"/>
              <a:buChar char="•"/>
            </a:pPr>
            <a:r>
              <a:rPr lang="en-US" sz="1600" dirty="0"/>
              <a:t>5) Memory Protection: STD-005-CPP: Properly deallocate dynamically allocated resources.</a:t>
            </a:r>
          </a:p>
          <a:p>
            <a:pPr marL="228600" lvl="0" indent="-228600" algn="l" rtl="0">
              <a:lnSpc>
                <a:spcPct val="90000"/>
              </a:lnSpc>
              <a:spcBef>
                <a:spcPts val="0"/>
              </a:spcBef>
              <a:spcAft>
                <a:spcPts val="0"/>
              </a:spcAft>
              <a:buClr>
                <a:schemeClr val="lt1"/>
              </a:buClr>
              <a:buSzPts val="2000"/>
              <a:buChar char="•"/>
            </a:pPr>
            <a:r>
              <a:rPr lang="en-US" sz="1600" dirty="0"/>
              <a:t>6) Assertions: STD-006-CPP: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sz="1600" dirty="0"/>
              <a:t>7) Exceptions: STD-007-CPP: Handle all exceptions thrown before the main() begins executing.</a:t>
            </a:r>
          </a:p>
          <a:p>
            <a:pPr marL="228600" lvl="0" indent="-228600" algn="l" rtl="0">
              <a:lnSpc>
                <a:spcPct val="90000"/>
              </a:lnSpc>
              <a:spcBef>
                <a:spcPts val="0"/>
              </a:spcBef>
              <a:spcAft>
                <a:spcPts val="0"/>
              </a:spcAft>
              <a:buClr>
                <a:schemeClr val="lt1"/>
              </a:buClr>
              <a:buSzPts val="2000"/>
              <a:buChar char="•"/>
            </a:pPr>
            <a:r>
              <a:rPr lang="en-US" sz="1600" dirty="0"/>
              <a:t>8) Input/Output: STD-008-CPP: Do not alternate input and output from a file stream without an intervening positioning call.  </a:t>
            </a:r>
          </a:p>
          <a:p>
            <a:pPr marL="228600" lvl="0" indent="-228600" algn="l" rtl="0">
              <a:lnSpc>
                <a:spcPct val="90000"/>
              </a:lnSpc>
              <a:spcBef>
                <a:spcPts val="0"/>
              </a:spcBef>
              <a:spcAft>
                <a:spcPts val="0"/>
              </a:spcAft>
              <a:buClr>
                <a:schemeClr val="lt1"/>
              </a:buClr>
              <a:buSzPts val="2000"/>
              <a:buChar char="•"/>
            </a:pPr>
            <a:r>
              <a:rPr lang="en-US" sz="1600" dirty="0"/>
              <a:t>9) Object Oriented Programming: STD-009-CPP: Do not invoke virtual functions from constructors or destructors.</a:t>
            </a:r>
          </a:p>
          <a:p>
            <a:pPr marL="228600" lvl="0" indent="-228600" algn="l" rtl="0">
              <a:lnSpc>
                <a:spcPct val="90000"/>
              </a:lnSpc>
              <a:spcBef>
                <a:spcPts val="0"/>
              </a:spcBef>
              <a:spcAft>
                <a:spcPts val="0"/>
              </a:spcAft>
              <a:buClr>
                <a:schemeClr val="lt1"/>
              </a:buClr>
              <a:buSzPts val="2000"/>
              <a:buChar char="•"/>
            </a:pPr>
            <a:r>
              <a:rPr lang="en-US" sz="1600" dirty="0"/>
              <a:t>10) Miscellaneous: STD-010-CPP: Value returning functions must return a value from all exit paths.  </a:t>
            </a:r>
            <a:endParaRPr sz="16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1800" b="1" dirty="0">
                <a:solidFill>
                  <a:schemeClr val="accent3"/>
                </a:solidFill>
              </a:rPr>
              <a:t>Encryption in flight</a:t>
            </a:r>
            <a:r>
              <a:rPr lang="en-US" sz="1800" dirty="0">
                <a:solidFill>
                  <a:schemeClr val="accent3"/>
                </a:solidFill>
              </a:rPr>
              <a:t>:</a:t>
            </a:r>
            <a:r>
              <a:rPr lang="en-US" sz="1800" dirty="0"/>
              <a:t> Encryption in flight is defined as the process of encrypting information/data which is being transmitted.  Often times the information may not be encrypted while it is at rest, however, will be encrypted during its transmission which in turn protects it.  This can be a useful tool to prevent information from falling victim to anyone who would use it for malicious purposes.  It should be noted that this is considered to be more vulnerable than utilizing encryption at rest.  </a:t>
            </a:r>
          </a:p>
          <a:p>
            <a:pPr marL="228600" lvl="0" indent="-228600" algn="l" rtl="0">
              <a:lnSpc>
                <a:spcPct val="90000"/>
              </a:lnSpc>
              <a:spcBef>
                <a:spcPts val="0"/>
              </a:spcBef>
              <a:spcAft>
                <a:spcPts val="0"/>
              </a:spcAft>
              <a:buClr>
                <a:schemeClr val="lt1"/>
              </a:buClr>
              <a:buSzPts val="2000"/>
              <a:buChar char="•"/>
            </a:pPr>
            <a:endParaRPr lang="en-US" sz="1800" dirty="0"/>
          </a:p>
          <a:p>
            <a:pPr marL="228600" lvl="0" indent="-228600" algn="l" rtl="0">
              <a:lnSpc>
                <a:spcPct val="90000"/>
              </a:lnSpc>
              <a:spcBef>
                <a:spcPts val="0"/>
              </a:spcBef>
              <a:spcAft>
                <a:spcPts val="0"/>
              </a:spcAft>
              <a:buClr>
                <a:schemeClr val="lt1"/>
              </a:buClr>
              <a:buSzPts val="2000"/>
              <a:buChar char="•"/>
            </a:pPr>
            <a:r>
              <a:rPr lang="en-US" sz="1800" b="1" dirty="0">
                <a:solidFill>
                  <a:schemeClr val="accent3"/>
                </a:solidFill>
              </a:rPr>
              <a:t>Encryption at rest</a:t>
            </a:r>
            <a:r>
              <a:rPr lang="en-US" sz="1800" dirty="0">
                <a:solidFill>
                  <a:schemeClr val="accent3"/>
                </a:solidFill>
              </a:rPr>
              <a:t>:</a:t>
            </a:r>
            <a:r>
              <a:rPr lang="en-US" sz="1800" dirty="0"/>
              <a:t> Encryption at rest was designed as a preventative measure to deter or prevent anyone who is attempting to attack a system and gain access to unencrypted information.  It accomplishes this by ensuring the data stored on a disk or drive is encrypted .  In the event an attacker successfully gains access to the drive or disk then the attacker would still need to overcome the encryption before accessing the data or information stored on it.  </a:t>
            </a:r>
          </a:p>
          <a:p>
            <a:pPr marL="228600" lvl="0" indent="-228600" algn="l" rtl="0">
              <a:lnSpc>
                <a:spcPct val="90000"/>
              </a:lnSpc>
              <a:spcBef>
                <a:spcPts val="0"/>
              </a:spcBef>
              <a:spcAft>
                <a:spcPts val="0"/>
              </a:spcAft>
              <a:buClr>
                <a:schemeClr val="lt1"/>
              </a:buClr>
              <a:buSzPts val="2000"/>
              <a:buChar char="•"/>
            </a:pPr>
            <a:endParaRPr lang="en-US" sz="1800" dirty="0"/>
          </a:p>
          <a:p>
            <a:pPr marL="228600" lvl="0" indent="-228600" algn="l" rtl="0">
              <a:lnSpc>
                <a:spcPct val="90000"/>
              </a:lnSpc>
              <a:spcBef>
                <a:spcPts val="0"/>
              </a:spcBef>
              <a:spcAft>
                <a:spcPts val="0"/>
              </a:spcAft>
              <a:buClr>
                <a:schemeClr val="lt1"/>
              </a:buClr>
              <a:buSzPts val="2000"/>
              <a:buChar char="•"/>
            </a:pPr>
            <a:r>
              <a:rPr lang="en-US" sz="2000" b="1" dirty="0">
                <a:solidFill>
                  <a:schemeClr val="accent3"/>
                </a:solidFill>
              </a:rPr>
              <a:t>Encryption in use</a:t>
            </a:r>
            <a:r>
              <a:rPr lang="en-US" sz="2000" dirty="0">
                <a:solidFill>
                  <a:schemeClr val="accent3"/>
                </a:solidFill>
              </a:rPr>
              <a:t>: </a:t>
            </a:r>
            <a:r>
              <a:rPr lang="en-US" sz="1800" dirty="0">
                <a:solidFill>
                  <a:schemeClr val="bg1"/>
                </a:solidFill>
              </a:rPr>
              <a:t>Encryption in use is defined as the process of ensuring that all information and data is secured and encrypted.  This ensures that no information is left vulnerable or at risk and should always be used if possible.  </a:t>
            </a:r>
            <a:endParaRPr lang="en-US" sz="1800" dirty="0">
              <a:solidFill>
                <a:schemeClr val="accent3"/>
              </a:solidFill>
            </a:endParaRPr>
          </a:p>
          <a:p>
            <a:pPr marL="228600" lvl="0" indent="-228600" algn="l" rtl="0">
              <a:lnSpc>
                <a:spcPct val="90000"/>
              </a:lnSpc>
              <a:spcBef>
                <a:spcPts val="0"/>
              </a:spcBef>
              <a:spcAft>
                <a:spcPts val="0"/>
              </a:spcAft>
              <a:buClr>
                <a:schemeClr val="lt1"/>
              </a:buClr>
              <a:buSzPts val="2000"/>
              <a:buChar char="•"/>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b="1" dirty="0">
                <a:solidFill>
                  <a:schemeClr val="accent3"/>
                </a:solidFill>
              </a:rPr>
              <a:t>Authentication:</a:t>
            </a:r>
            <a:r>
              <a:rPr lang="en-US" sz="2400" b="1" dirty="0">
                <a:solidFill>
                  <a:schemeClr val="accent3"/>
                </a:solidFill>
              </a:rPr>
              <a:t> </a:t>
            </a:r>
            <a:r>
              <a:rPr lang="en-US" sz="1800" dirty="0"/>
              <a:t>Authentication is defined as the process where the end user is being authenticated or confirmed as a registered user who has access to the system.  This is typically the initial step within the Triple-A framework.  Often this incorporates usernames and passwords to login to the system.  Systems are beginning to utilize two-step authentication methods as well as keeping a log of actions taken under each individual user account.  </a:t>
            </a:r>
          </a:p>
          <a:p>
            <a:pPr marL="228600" lvl="0" indent="-228600" algn="l" rtl="0">
              <a:lnSpc>
                <a:spcPct val="90000"/>
              </a:lnSpc>
              <a:spcBef>
                <a:spcPts val="0"/>
              </a:spcBef>
              <a:spcAft>
                <a:spcPts val="0"/>
              </a:spcAft>
              <a:buClr>
                <a:schemeClr val="lt1"/>
              </a:buClr>
              <a:buSzPts val="2400"/>
              <a:buChar char="•"/>
            </a:pPr>
            <a:endParaRPr lang="en-US" sz="1800" dirty="0"/>
          </a:p>
          <a:p>
            <a:pPr marL="228600" lvl="0" indent="-228600" algn="l" rtl="0">
              <a:lnSpc>
                <a:spcPct val="90000"/>
              </a:lnSpc>
              <a:spcBef>
                <a:spcPts val="0"/>
              </a:spcBef>
              <a:spcAft>
                <a:spcPts val="0"/>
              </a:spcAft>
              <a:buClr>
                <a:schemeClr val="lt1"/>
              </a:buClr>
              <a:buSzPts val="2400"/>
              <a:buChar char="•"/>
            </a:pPr>
            <a:r>
              <a:rPr lang="en-US" sz="1800" b="1" dirty="0">
                <a:solidFill>
                  <a:schemeClr val="accent3"/>
                </a:solidFill>
              </a:rPr>
              <a:t>Authorization: </a:t>
            </a:r>
            <a:r>
              <a:rPr lang="en-US" sz="1800" dirty="0">
                <a:solidFill>
                  <a:schemeClr val="bg1"/>
                </a:solidFill>
              </a:rPr>
              <a:t>Authorization is defined as the level of access each user is allowed once inside the system.  This is what determines the user’s read/write/delete permissions to files stored on each system.  </a:t>
            </a:r>
          </a:p>
          <a:p>
            <a:pPr marL="228600" lvl="0" indent="-228600" algn="l" rtl="0">
              <a:lnSpc>
                <a:spcPct val="90000"/>
              </a:lnSpc>
              <a:spcBef>
                <a:spcPts val="0"/>
              </a:spcBef>
              <a:spcAft>
                <a:spcPts val="0"/>
              </a:spcAft>
              <a:buClr>
                <a:schemeClr val="lt1"/>
              </a:buClr>
              <a:buSzPts val="2400"/>
              <a:buChar char="•"/>
            </a:pPr>
            <a:endParaRPr lang="en-US" sz="1800" b="1" dirty="0">
              <a:solidFill>
                <a:schemeClr val="bg1"/>
              </a:solidFill>
            </a:endParaRPr>
          </a:p>
          <a:p>
            <a:pPr marL="228600" lvl="0" indent="-228600" algn="l" rtl="0">
              <a:lnSpc>
                <a:spcPct val="90000"/>
              </a:lnSpc>
              <a:spcBef>
                <a:spcPts val="0"/>
              </a:spcBef>
              <a:spcAft>
                <a:spcPts val="0"/>
              </a:spcAft>
              <a:buClr>
                <a:schemeClr val="lt1"/>
              </a:buClr>
              <a:buSzPts val="2400"/>
              <a:buChar char="•"/>
            </a:pPr>
            <a:r>
              <a:rPr lang="en-US" sz="1800" b="1" dirty="0">
                <a:solidFill>
                  <a:schemeClr val="accent3"/>
                </a:solidFill>
              </a:rPr>
              <a:t>Accounting: </a:t>
            </a:r>
            <a:r>
              <a:rPr lang="en-US" sz="1800" dirty="0">
                <a:solidFill>
                  <a:schemeClr val="bg1"/>
                </a:solidFill>
              </a:rPr>
              <a:t>Accounting is defined as the process that tracks the users' actions inside of the system.  It essentially monitors all actions performed when they are logged in.  This can include how long the user’s session was.  </a:t>
            </a:r>
            <a:endParaRPr lang="en-US" sz="1800" b="1" dirty="0">
              <a:solidFill>
                <a:schemeClr val="accent3"/>
              </a:solidFill>
            </a:endParaRPr>
          </a:p>
          <a:p>
            <a:pPr marL="228600" lvl="0" indent="-228600" algn="l" rtl="0">
              <a:lnSpc>
                <a:spcPct val="90000"/>
              </a:lnSpc>
              <a:spcBef>
                <a:spcPts val="0"/>
              </a:spcBef>
              <a:spcAft>
                <a:spcPts val="0"/>
              </a:spcAft>
              <a:buClr>
                <a:schemeClr val="lt1"/>
              </a:buClr>
              <a:buSzPts val="2400"/>
              <a:buChar char="•"/>
            </a:pPr>
            <a:endParaRPr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278887"/>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Input/Output</a:t>
            </a:r>
            <a:endParaRPr dirty="0"/>
          </a:p>
        </p:txBody>
      </p:sp>
      <p:sp>
        <p:nvSpPr>
          <p:cNvPr id="196" name="Google Shape;196;g9504e29505_0_0"/>
          <p:cNvSpPr txBox="1">
            <a:spLocks noGrp="1"/>
          </p:cNvSpPr>
          <p:nvPr>
            <p:ph type="body" idx="1"/>
          </p:nvPr>
        </p:nvSpPr>
        <p:spPr>
          <a:xfrm>
            <a:off x="8029903" y="1985383"/>
            <a:ext cx="2719552"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In the noncompliant code block shown to the left the data is appended to the end of a file and then read from the same file.  But because there is no intervening position call between the formatted output and input calls the behavior is then considered undefined.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 letter&#10;&#10;Description automatically generated">
            <a:extLst>
              <a:ext uri="{FF2B5EF4-FFF2-40B4-BE49-F238E27FC236}">
                <a16:creationId xmlns:a16="http://schemas.microsoft.com/office/drawing/2014/main" id="{DB858E14-5226-434E-ADBD-78CF19C94DEF}"/>
              </a:ext>
            </a:extLst>
          </p:cNvPr>
          <p:cNvPicPr>
            <a:picLocks noChangeAspect="1"/>
          </p:cNvPicPr>
          <p:nvPr/>
        </p:nvPicPr>
        <p:blipFill>
          <a:blip r:embed="rId5"/>
          <a:stretch>
            <a:fillRect/>
          </a:stretch>
        </p:blipFill>
        <p:spPr>
          <a:xfrm>
            <a:off x="1063015" y="1451050"/>
            <a:ext cx="5737178" cy="3078763"/>
          </a:xfrm>
          <a:prstGeom prst="rect">
            <a:avLst/>
          </a:prstGeom>
        </p:spPr>
      </p:pic>
      <p:sp>
        <p:nvSpPr>
          <p:cNvPr id="4" name="TextBox 3">
            <a:extLst>
              <a:ext uri="{FF2B5EF4-FFF2-40B4-BE49-F238E27FC236}">
                <a16:creationId xmlns:a16="http://schemas.microsoft.com/office/drawing/2014/main" id="{50AA2306-C708-4533-8514-119A43CD6508}"/>
              </a:ext>
            </a:extLst>
          </p:cNvPr>
          <p:cNvSpPr txBox="1"/>
          <p:nvPr/>
        </p:nvSpPr>
        <p:spPr>
          <a:xfrm>
            <a:off x="851339" y="5055476"/>
            <a:ext cx="6442840" cy="954107"/>
          </a:xfrm>
          <a:prstGeom prst="rect">
            <a:avLst/>
          </a:prstGeom>
          <a:noFill/>
        </p:spPr>
        <p:txBody>
          <a:bodyPr wrap="square" rtlCol="0">
            <a:spAutoFit/>
          </a:bodyPr>
          <a:lstStyle/>
          <a:p>
            <a:r>
              <a:rPr lang="en-US" dirty="0">
                <a:solidFill>
                  <a:schemeClr val="bg1"/>
                </a:solidFill>
              </a:rPr>
              <a:t>The standard which I chose to perform unit testing on was STD-008-CPP.  This test is to ensure that the std::basic… function can be called between the input and the output.  This follows the standard to not alternating input and output from a file stream without an intervening positioning call.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8FB3-3C10-44E8-9BFB-6842590E7343}"/>
              </a:ext>
            </a:extLst>
          </p:cNvPr>
          <p:cNvSpPr>
            <a:spLocks noGrp="1"/>
          </p:cNvSpPr>
          <p:nvPr>
            <p:ph type="title"/>
          </p:nvPr>
        </p:nvSpPr>
        <p:spPr/>
        <p:txBody>
          <a:bodyPr/>
          <a:lstStyle/>
          <a:p>
            <a:r>
              <a:rPr lang="en-US" dirty="0"/>
              <a:t>Unit Testing: Input/Output</a:t>
            </a:r>
          </a:p>
        </p:txBody>
      </p:sp>
      <p:sp>
        <p:nvSpPr>
          <p:cNvPr id="3" name="Text Placeholder 2">
            <a:extLst>
              <a:ext uri="{FF2B5EF4-FFF2-40B4-BE49-F238E27FC236}">
                <a16:creationId xmlns:a16="http://schemas.microsoft.com/office/drawing/2014/main" id="{8EA50FAB-889E-4A94-A0F2-6A19739EF423}"/>
              </a:ext>
            </a:extLst>
          </p:cNvPr>
          <p:cNvSpPr>
            <a:spLocks noGrp="1"/>
          </p:cNvSpPr>
          <p:nvPr>
            <p:ph type="body" idx="1"/>
          </p:nvPr>
        </p:nvSpPr>
        <p:spPr>
          <a:xfrm>
            <a:off x="7819697" y="1932343"/>
            <a:ext cx="3405351" cy="4161284"/>
          </a:xfrm>
        </p:spPr>
        <p:txBody>
          <a:bodyPr/>
          <a:lstStyle/>
          <a:p>
            <a:r>
              <a:rPr lang="en-US" sz="1800" dirty="0">
                <a:effectLst/>
                <a:latin typeface="Calibri" panose="020F0502020204030204" pitchFamily="34" charset="0"/>
                <a:ea typeface="Calibri" panose="020F0502020204030204" pitchFamily="34" charset="0"/>
              </a:rPr>
              <a:t>In the compliant code block shown to the left, the solution is for std::</a:t>
            </a:r>
            <a:r>
              <a:rPr lang="en-US" sz="1800" dirty="0" err="1">
                <a:effectLst/>
                <a:latin typeface="Calibri" panose="020F0502020204030204" pitchFamily="34" charset="0"/>
                <a:ea typeface="Calibri" panose="020F0502020204030204" pitchFamily="34" charset="0"/>
              </a:rPr>
              <a:t>basic_istram</a:t>
            </a:r>
            <a:r>
              <a:rPr lang="en-US" sz="1800" dirty="0">
                <a:effectLst/>
                <a:latin typeface="Calibri" panose="020F0502020204030204" pitchFamily="34" charset="0"/>
                <a:ea typeface="Calibri" panose="020F0502020204030204" pitchFamily="34" charset="0"/>
              </a:rPr>
              <a:t>&lt;T&gt;::</a:t>
            </a:r>
            <a:r>
              <a:rPr lang="en-US" sz="1800" dirty="0" err="1">
                <a:effectLst/>
                <a:latin typeface="Calibri" panose="020F0502020204030204" pitchFamily="34" charset="0"/>
                <a:ea typeface="Calibri" panose="020F0502020204030204" pitchFamily="34" charset="0"/>
              </a:rPr>
              <a:t>seekg</a:t>
            </a:r>
            <a:r>
              <a:rPr lang="en-US" sz="1800" dirty="0">
                <a:effectLst/>
                <a:latin typeface="Calibri" panose="020F0502020204030204" pitchFamily="34" charset="0"/>
                <a:ea typeface="Calibri" panose="020F0502020204030204" pitchFamily="34" charset="0"/>
              </a:rPr>
              <a:t>() function to be called between the output and the input.  This will then eliminate the undefined behavior. </a:t>
            </a:r>
            <a:endParaRPr lang="en-US" dirty="0"/>
          </a:p>
        </p:txBody>
      </p:sp>
      <p:pic>
        <p:nvPicPr>
          <p:cNvPr id="5" name="Picture 4" descr="Text, letter&#10;&#10;Description automatically generated">
            <a:extLst>
              <a:ext uri="{FF2B5EF4-FFF2-40B4-BE49-F238E27FC236}">
                <a16:creationId xmlns:a16="http://schemas.microsoft.com/office/drawing/2014/main" id="{C195955F-E10D-46B6-BB33-04A7D9F437EB}"/>
              </a:ext>
            </a:extLst>
          </p:cNvPr>
          <p:cNvPicPr>
            <a:picLocks noChangeAspect="1"/>
          </p:cNvPicPr>
          <p:nvPr/>
        </p:nvPicPr>
        <p:blipFill>
          <a:blip r:embed="rId2"/>
          <a:stretch>
            <a:fillRect/>
          </a:stretch>
        </p:blipFill>
        <p:spPr>
          <a:xfrm>
            <a:off x="1684284" y="2057401"/>
            <a:ext cx="5221014" cy="2619703"/>
          </a:xfrm>
          <a:prstGeom prst="rect">
            <a:avLst/>
          </a:prstGeom>
        </p:spPr>
      </p:pic>
    </p:spTree>
    <p:extLst>
      <p:ext uri="{BB962C8B-B14F-4D97-AF65-F5344CB8AC3E}">
        <p14:creationId xmlns:p14="http://schemas.microsoft.com/office/powerpoint/2010/main" val="2209030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4531</TotalTime>
  <Words>1746</Words>
  <Application>Microsoft Office PowerPoint</Application>
  <PresentationFormat>Widescreen</PresentationFormat>
  <Paragraphs>108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 Input/Output</vt:lpstr>
      <vt:lpstr>Unit Testing: Input/Output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justwen.vallia@gmail.com</cp:lastModifiedBy>
  <cp:revision>5</cp:revision>
  <dcterms:created xsi:type="dcterms:W3CDTF">2020-08-19T17:59:24Z</dcterms:created>
  <dcterms:modified xsi:type="dcterms:W3CDTF">2021-12-09T19:11:16Z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