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4D61-5070-3C7F-F363-95954639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BAD39-30EA-13FC-24B7-5AB2D9F9A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1D1F2D-8B3A-0B61-9A5C-E06E2447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BEEAF-D7E8-5657-8ABC-BE6F786B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150B5-4D03-A31E-6525-088F9CB8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66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6316B-A7E7-4090-DDF5-30DE8A31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9EAD3A-CEE5-29AB-C74F-262AB081F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FC3B59-6EB3-401B-0A80-62E1EF04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0530F-B849-2496-D820-255BBCAE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D5246-210C-CE7B-69B5-8C83A756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599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CD9EE4-09D7-0FDD-29AD-B19FEF8D8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DDE2A3-3716-7385-E95E-FA8591F54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0C653-9296-4310-1544-381BADA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9F0AFC-A7BB-6826-E278-49EE62B6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C82AC6-10B2-405B-B7BE-3CD7FD8B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399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E1B5-C1F2-7F7C-B22A-8361FBCE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E26DB-7F13-43AA-906F-4A1CEA2A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1D857-4DD0-7AFB-A333-5016ECE1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B03AA-8AC6-CD80-8DD9-080C1FD2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2FEA6B-6FEA-9D9D-362F-76901298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71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E6D45-3195-CF3B-77D2-1B994E31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AB9E0A-DFEF-4A31-51CF-599BE021E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460F2-C770-C5C8-233D-3D64EE1F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B25AF-53F1-CB3B-9293-280E6C73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427A7-4933-1BE4-CBF5-8F68981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63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7B209-1F09-9D49-A7EB-33861648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44D06-4954-3143-0242-4305E630F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C86BFD-D51C-279B-C759-C5DCE99F8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6525C8-9423-0008-CF55-623DFEAB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7F6F2-0614-7BA5-B657-A1803821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DD42B1-F526-C316-9E98-7A032B7E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43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D4850-7EAB-4E92-D0C2-A14D2280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634317-9E15-E30E-1DB3-357D2DA0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778F06-6A39-21F1-7980-A357AADC3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00F47B-821B-A15B-8904-792F36CBA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7856D8-417F-FB8B-0D0E-6D2972C7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C10148-5F17-CFDB-1D80-437AF8F1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9F43B-FEA0-1EE6-C8CB-1C969089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A9D599-B4F5-1120-60A7-A966D40D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013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1BD4C-6BD2-3B79-9B2B-5F3AFF4E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26BEDC-1446-CAC2-8CBC-C2AF252E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1A6F0B-2AA7-869A-3D6E-3BAD3E50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A0C711-4EAC-2717-65E7-637EED80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227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2029CB-498D-A0CB-1C76-B47125E8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A3D5A-9407-2C6C-154A-50D18631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A61137-AF91-91D3-E69C-7722E27D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73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9E3D7-7E2B-E5CC-5683-A41283E8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4E673-3373-DA46-368A-1BEA51F1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C4CFB1-3EDD-28CA-A924-04D2E4E27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D7BA32-C18B-7374-E2FD-7E0282C1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AB4248-BCC7-4F8F-62C5-2274685B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98A4E6-8CF9-DD86-923A-CEB7489F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5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9DAB-C936-22BC-F893-E602A7A6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39FEB5-60E7-8106-D8AC-71F166975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BDA2B-18DB-F3A1-99A8-6FD63763E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959C9C-11BF-2AF2-F067-57B65CED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A7D57D-A7D2-B3CA-7FAC-EB9814E4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F11A6-5014-A79A-F0F3-81A60CB6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0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96522F-5EA1-C2D9-79DA-1573FAE4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ECE76-F437-825A-235B-8E5B348B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3E056C-1C94-6BF7-54A0-8DD609FD9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BA84-44FD-45E4-97B2-F1298A27A787}" type="datetimeFigureOut">
              <a:rPr lang="es-CO" smtClean="0"/>
              <a:t>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01251E-E50C-3488-6979-FC59BB3F6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9BD36-E88A-FC7C-86E1-D5177970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EF0D-64FC-495C-AE83-CB9BE7429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41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0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é es la Seguridad de la Información? / Seguridad de Datos">
            <a:extLst>
              <a:ext uri="{FF2B5EF4-FFF2-40B4-BE49-F238E27FC236}">
                <a16:creationId xmlns:a16="http://schemas.microsoft.com/office/drawing/2014/main" id="{22F5785B-2EC8-D743-62B0-60A986EFC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r="38828" b="1"/>
          <a:stretch/>
        </p:blipFill>
        <p:spPr bwMode="auto">
          <a:xfrm>
            <a:off x="-1" y="190"/>
            <a:ext cx="8128855" cy="529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2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22F379-40DE-72BB-8FD4-4B6EC1CC4720}"/>
              </a:ext>
            </a:extLst>
          </p:cNvPr>
          <p:cNvSpPr txBox="1"/>
          <p:nvPr/>
        </p:nvSpPr>
        <p:spPr>
          <a:xfrm>
            <a:off x="699715" y="5635366"/>
            <a:ext cx="7091299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Trabajo final seguridad de la information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7B3C6E-8518-4E66-5ACF-C290FD409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17" r="9147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A44F69-9206-F637-88A3-491D0C0DC8E4}"/>
              </a:ext>
            </a:extLst>
          </p:cNvPr>
          <p:cNvSpPr txBox="1"/>
          <p:nvPr/>
        </p:nvSpPr>
        <p:spPr>
          <a:xfrm>
            <a:off x="8293608" y="5477256"/>
            <a:ext cx="3898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+mj-lt"/>
              </a:rPr>
              <a:t>Miguel Steven García</a:t>
            </a:r>
          </a:p>
          <a:p>
            <a:r>
              <a:rPr lang="es-CO" sz="3200" b="1" dirty="0">
                <a:solidFill>
                  <a:schemeClr val="bg1"/>
                </a:solidFill>
                <a:latin typeface="+mj-lt"/>
                <a:cs typeface="Aharoni" panose="020B0604020202020204" pitchFamily="2" charset="-79"/>
              </a:rPr>
              <a:t>Alvaro Javier Ardila</a:t>
            </a:r>
          </a:p>
          <a:p>
            <a:endParaRPr lang="es-CO" sz="3200" b="1" dirty="0">
              <a:solidFill>
                <a:schemeClr val="bg1"/>
              </a:solidFill>
              <a:latin typeface="+mj-lt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886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77100-EC1B-B043-6232-67354E49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Respaldar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almacenamiento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externo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41A98B3-12FC-66C2-4F13-C5B54E0A7871}"/>
              </a:ext>
            </a:extLst>
          </p:cNvPr>
          <p:cNvSpPr txBox="1">
            <a:spLocks/>
          </p:cNvSpPr>
          <p:nvPr/>
        </p:nvSpPr>
        <p:spPr>
          <a:xfrm>
            <a:off x="838201" y="2516553"/>
            <a:ext cx="5092194" cy="366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ea typeface="+mn-ea"/>
                <a:cs typeface="+mn-cs"/>
              </a:rPr>
              <a:t> Es fundamental </a:t>
            </a:r>
            <a:r>
              <a:rPr lang="en-US" sz="2200" dirty="0" err="1">
                <a:effectLst/>
                <a:ea typeface="+mn-ea"/>
                <a:cs typeface="+mn-cs"/>
              </a:rPr>
              <a:t>establecer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estrategias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respaldos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donde</a:t>
            </a:r>
            <a:r>
              <a:rPr lang="en-US" sz="2200" dirty="0">
                <a:effectLst/>
                <a:ea typeface="+mn-ea"/>
                <a:cs typeface="+mn-cs"/>
              </a:rPr>
              <a:t> se e </a:t>
            </a:r>
            <a:r>
              <a:rPr lang="en-US" sz="2200" dirty="0" err="1">
                <a:effectLst/>
                <a:ea typeface="+mn-ea"/>
                <a:cs typeface="+mn-cs"/>
              </a:rPr>
              <a:t>incluya</a:t>
            </a:r>
            <a:r>
              <a:rPr lang="en-US" sz="2200" dirty="0">
                <a:effectLst/>
                <a:ea typeface="+mn-ea"/>
                <a:cs typeface="+mn-cs"/>
              </a:rPr>
              <a:t> la </a:t>
            </a:r>
            <a:r>
              <a:rPr lang="en-US" sz="2200" dirty="0" err="1">
                <a:effectLst/>
                <a:ea typeface="+mn-ea"/>
                <a:cs typeface="+mn-cs"/>
              </a:rPr>
              <a:t>recuperación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datos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archivos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personales</a:t>
            </a:r>
            <a:r>
              <a:rPr lang="en-US" sz="2200" dirty="0">
                <a:effectLst/>
                <a:ea typeface="+mn-ea"/>
                <a:cs typeface="+mn-cs"/>
              </a:rPr>
              <a:t>.</a:t>
            </a:r>
          </a:p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ea typeface="+mn-ea"/>
                <a:cs typeface="+mn-cs"/>
              </a:rPr>
              <a:t> El </a:t>
            </a:r>
            <a:r>
              <a:rPr lang="en-US" sz="2200" dirty="0" err="1">
                <a:effectLst/>
                <a:ea typeface="+mn-ea"/>
                <a:cs typeface="+mn-cs"/>
              </a:rPr>
              <a:t>uso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los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equipos</a:t>
            </a:r>
            <a:r>
              <a:rPr lang="en-US" sz="2200" dirty="0">
                <a:effectLst/>
                <a:ea typeface="+mn-ea"/>
                <a:cs typeface="+mn-cs"/>
              </a:rPr>
              <a:t> y </a:t>
            </a:r>
            <a:r>
              <a:rPr lang="en-US" sz="2200" dirty="0" err="1">
                <a:effectLst/>
                <a:ea typeface="+mn-ea"/>
                <a:cs typeface="+mn-cs"/>
              </a:rPr>
              <a:t>el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tipo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información</a:t>
            </a:r>
            <a:r>
              <a:rPr lang="en-US" sz="2200" dirty="0">
                <a:effectLst/>
                <a:ea typeface="+mn-ea"/>
                <a:cs typeface="+mn-cs"/>
              </a:rPr>
              <a:t> sensible </a:t>
            </a:r>
            <a:r>
              <a:rPr lang="en-US" sz="2200" dirty="0" err="1">
                <a:effectLst/>
                <a:ea typeface="+mn-ea"/>
                <a:cs typeface="+mn-cs"/>
              </a:rPr>
              <a:t>determinan</a:t>
            </a:r>
            <a:r>
              <a:rPr lang="en-US" sz="2200" dirty="0">
                <a:effectLst/>
                <a:ea typeface="+mn-ea"/>
                <a:cs typeface="+mn-cs"/>
              </a:rPr>
              <a:t> la </a:t>
            </a:r>
            <a:r>
              <a:rPr lang="en-US" sz="2200" dirty="0" err="1">
                <a:effectLst/>
                <a:ea typeface="+mn-ea"/>
                <a:cs typeface="+mn-cs"/>
              </a:rPr>
              <a:t>frecuencia</a:t>
            </a:r>
            <a:r>
              <a:rPr lang="en-US" sz="2200" dirty="0">
                <a:effectLst/>
                <a:ea typeface="+mn-ea"/>
                <a:cs typeface="+mn-cs"/>
              </a:rPr>
              <a:t> con la que se </a:t>
            </a:r>
            <a:r>
              <a:rPr lang="en-US" sz="2200" dirty="0" err="1">
                <a:effectLst/>
                <a:ea typeface="+mn-ea"/>
                <a:cs typeface="+mn-cs"/>
              </a:rPr>
              <a:t>deben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realizar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los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respaldos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en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caso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cualquier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eventualidad</a:t>
            </a:r>
            <a:endParaRPr lang="en-US" sz="2200" dirty="0"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81" name="Oval 208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74C0EC-0C0E-A5F4-AE8B-DCC9CBC5A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4" r="23567" b="2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083" name="Arc 208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2A8CBC-352A-8C66-6EC7-BF3259C12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5" r="-4" b="514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342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77100-EC1B-B043-6232-67354E49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Herramientas de respaldo de Windows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41A98B3-12FC-66C2-4F13-C5B54E0A7871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092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ea typeface="+mn-ea"/>
                <a:cs typeface="+mn-cs"/>
              </a:rPr>
              <a:t> Microsoft Windows </a:t>
            </a:r>
            <a:r>
              <a:rPr lang="en-US" sz="2200" dirty="0" err="1">
                <a:effectLst/>
                <a:ea typeface="+mn-ea"/>
                <a:cs typeface="+mn-cs"/>
              </a:rPr>
              <a:t>incluye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herramientas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respaldo</a:t>
            </a:r>
            <a:r>
              <a:rPr lang="en-US" sz="2200" dirty="0">
                <a:effectLst/>
                <a:ea typeface="+mn-ea"/>
                <a:cs typeface="+mn-cs"/>
              </a:rPr>
              <a:t> que </a:t>
            </a:r>
            <a:r>
              <a:rPr lang="en-US" sz="2200" dirty="0" err="1">
                <a:effectLst/>
                <a:ea typeface="+mn-ea"/>
                <a:cs typeface="+mn-cs"/>
              </a:rPr>
              <a:t>pueden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usarse</a:t>
            </a:r>
            <a:r>
              <a:rPr lang="en-US" sz="2200" dirty="0">
                <a:effectLst/>
                <a:ea typeface="+mn-ea"/>
                <a:cs typeface="+mn-cs"/>
              </a:rPr>
              <a:t> para </a:t>
            </a:r>
            <a:r>
              <a:rPr lang="en-US" sz="2200" dirty="0" err="1">
                <a:effectLst/>
                <a:ea typeface="+mn-ea"/>
                <a:cs typeface="+mn-cs"/>
              </a:rPr>
              <a:t>realizar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respaldos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archivos</a:t>
            </a:r>
            <a:r>
              <a:rPr lang="en-US" sz="2200" dirty="0">
                <a:effectLst/>
                <a:ea typeface="+mn-ea"/>
                <a:cs typeface="+mn-cs"/>
              </a:rPr>
              <a:t>.</a:t>
            </a:r>
          </a:p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 err="1">
                <a:ea typeface="+mn-ea"/>
                <a:cs typeface="+mn-cs"/>
              </a:rPr>
              <a:t>En</a:t>
            </a:r>
            <a:r>
              <a:rPr lang="en-US" sz="2200" dirty="0">
                <a:ea typeface="+mn-ea"/>
                <a:cs typeface="+mn-cs"/>
              </a:rPr>
              <a:t> </a:t>
            </a:r>
            <a:r>
              <a:rPr lang="en-US" sz="2200" dirty="0">
                <a:effectLst/>
                <a:ea typeface="+mn-ea"/>
                <a:cs typeface="+mn-cs"/>
              </a:rPr>
              <a:t>Windows 8 se </a:t>
            </a:r>
            <a:r>
              <a:rPr lang="en-US" sz="2200" dirty="0" err="1">
                <a:effectLst/>
                <a:ea typeface="+mn-ea"/>
                <a:cs typeface="+mn-cs"/>
              </a:rPr>
              <a:t>podía</a:t>
            </a:r>
            <a:r>
              <a:rPr lang="en-US" sz="2200" dirty="0">
                <a:effectLst/>
                <a:ea typeface="+mn-ea"/>
                <a:cs typeface="+mn-cs"/>
              </a:rPr>
              <a:t> usar la </a:t>
            </a:r>
            <a:r>
              <a:rPr lang="en-US" sz="2200" dirty="0" err="1">
                <a:effectLst/>
                <a:ea typeface="+mn-ea"/>
                <a:cs typeface="+mn-cs"/>
              </a:rPr>
              <a:t>herramienta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Copias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seguridad</a:t>
            </a:r>
            <a:r>
              <a:rPr lang="en-US" sz="2200" dirty="0">
                <a:effectLst/>
                <a:ea typeface="+mn-ea"/>
                <a:cs typeface="+mn-cs"/>
              </a:rPr>
              <a:t> y </a:t>
            </a:r>
            <a:r>
              <a:rPr lang="en-US" sz="2200" dirty="0" err="1">
                <a:effectLst/>
                <a:ea typeface="+mn-ea"/>
                <a:cs typeface="+mn-cs"/>
              </a:rPr>
              <a:t>restauración</a:t>
            </a:r>
            <a:r>
              <a:rPr lang="en-US" sz="2200" dirty="0">
                <a:effectLst/>
                <a:ea typeface="+mn-ea"/>
                <a:cs typeface="+mn-cs"/>
              </a:rPr>
              <a:t>.</a:t>
            </a:r>
          </a:p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 err="1">
                <a:effectLst/>
                <a:ea typeface="+mn-ea"/>
                <a:cs typeface="+mn-cs"/>
              </a:rPr>
              <a:t>En</a:t>
            </a:r>
            <a:r>
              <a:rPr lang="en-US" sz="2200" dirty="0">
                <a:effectLst/>
                <a:ea typeface="+mn-ea"/>
                <a:cs typeface="+mn-cs"/>
              </a:rPr>
              <a:t> Windows 8.1 </a:t>
            </a:r>
            <a:r>
              <a:rPr lang="en-US" sz="2200" dirty="0" err="1">
                <a:effectLst/>
                <a:ea typeface="+mn-ea"/>
                <a:cs typeface="+mn-cs"/>
              </a:rPr>
              <a:t>incluía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el</a:t>
            </a:r>
            <a:r>
              <a:rPr lang="en-US" sz="2200" dirty="0">
                <a:effectLst/>
                <a:ea typeface="+mn-ea"/>
                <a:cs typeface="+mn-cs"/>
              </a:rPr>
              <a:t>  </a:t>
            </a:r>
            <a:r>
              <a:rPr lang="en-US" sz="2200" dirty="0" err="1">
                <a:effectLst/>
                <a:ea typeface="+mn-ea"/>
                <a:cs typeface="+mn-cs"/>
              </a:rPr>
              <a:t>Historial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archivos</a:t>
            </a:r>
            <a:r>
              <a:rPr lang="en-US" sz="2200" dirty="0">
                <a:effectLst/>
                <a:ea typeface="+mn-ea"/>
                <a:cs typeface="+mn-cs"/>
              </a:rPr>
              <a:t> que se </a:t>
            </a:r>
            <a:r>
              <a:rPr lang="en-US" sz="2200" dirty="0" err="1">
                <a:effectLst/>
                <a:ea typeface="+mn-ea"/>
                <a:cs typeface="+mn-cs"/>
              </a:rPr>
              <a:t>puede</a:t>
            </a:r>
            <a:r>
              <a:rPr lang="en-US" sz="2200" dirty="0">
                <a:effectLst/>
                <a:ea typeface="+mn-ea"/>
                <a:cs typeface="+mn-cs"/>
              </a:rPr>
              <a:t> usar para </a:t>
            </a:r>
            <a:r>
              <a:rPr lang="en-US" sz="2200" dirty="0" err="1">
                <a:effectLst/>
                <a:ea typeface="+mn-ea"/>
                <a:cs typeface="+mn-cs"/>
              </a:rPr>
              <a:t>realizar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respaldos</a:t>
            </a:r>
            <a:r>
              <a:rPr lang="en-US" sz="2200" dirty="0">
                <a:effectLst/>
                <a:ea typeface="+mn-ea"/>
                <a:cs typeface="+mn-cs"/>
              </a:rPr>
              <a:t>.</a:t>
            </a:r>
          </a:p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 err="1">
                <a:effectLst/>
                <a:ea typeface="+mn-ea"/>
                <a:cs typeface="+mn-cs"/>
              </a:rPr>
              <a:t>En</a:t>
            </a:r>
            <a:r>
              <a:rPr lang="en-US" sz="2200" dirty="0">
                <a:effectLst/>
                <a:ea typeface="+mn-ea"/>
                <a:cs typeface="+mn-cs"/>
              </a:rPr>
              <a:t> Windows 7 y Vista </a:t>
            </a:r>
            <a:r>
              <a:rPr lang="en-US" sz="2200" dirty="0" err="1">
                <a:effectLst/>
                <a:ea typeface="+mn-ea"/>
                <a:cs typeface="+mn-cs"/>
              </a:rPr>
              <a:t>incluía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una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herramienta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respaldo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diferente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llamada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Copias</a:t>
            </a:r>
            <a:r>
              <a:rPr lang="en-US" sz="2200" dirty="0">
                <a:effectLst/>
                <a:ea typeface="+mn-ea"/>
                <a:cs typeface="+mn-cs"/>
              </a:rPr>
              <a:t> de </a:t>
            </a:r>
            <a:r>
              <a:rPr lang="en-US" sz="2200" dirty="0" err="1">
                <a:effectLst/>
                <a:ea typeface="+mn-ea"/>
                <a:cs typeface="+mn-cs"/>
              </a:rPr>
              <a:t>seguridad</a:t>
            </a:r>
            <a:r>
              <a:rPr lang="en-US" sz="2200" dirty="0">
                <a:effectLst/>
                <a:ea typeface="+mn-ea"/>
                <a:cs typeface="+mn-cs"/>
              </a:rPr>
              <a:t> y </a:t>
            </a:r>
            <a:r>
              <a:rPr lang="en-US" sz="2200" dirty="0" err="1">
                <a:effectLst/>
                <a:ea typeface="+mn-ea"/>
                <a:cs typeface="+mn-cs"/>
              </a:rPr>
              <a:t>restauración</a:t>
            </a:r>
            <a:r>
              <a:rPr lang="en-US" sz="2200" dirty="0">
                <a:effectLst/>
                <a:ea typeface="+mn-ea"/>
                <a:cs typeface="+mn-cs"/>
              </a:rPr>
              <a:t>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81" name="Oval 208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033BA9-7F51-575A-5011-88D4A9385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6" r="1" b="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083" name="Arc 208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B0947C-74FC-9D1E-1F63-8A47C659E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4" r="12088" b="1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3577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2" name="Rectangle 209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77100-EC1B-B043-6232-67354E49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Comparar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 un hash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41A98B3-12FC-66C2-4F13-C5B54E0A7871}"/>
              </a:ext>
            </a:extLst>
          </p:cNvPr>
          <p:cNvSpPr txBox="1">
            <a:spLocks/>
          </p:cNvSpPr>
          <p:nvPr/>
        </p:nvSpPr>
        <p:spPr>
          <a:xfrm>
            <a:off x="867363" y="2286517"/>
            <a:ext cx="5092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b="0" i="0" dirty="0">
                <a:effectLst/>
                <a:ea typeface="+mn-ea"/>
                <a:cs typeface="+mn-cs"/>
              </a:rPr>
              <a:t>Un hash es </a:t>
            </a:r>
            <a:r>
              <a:rPr lang="en-US" sz="2200" b="0" i="0" dirty="0" err="1">
                <a:effectLst/>
                <a:ea typeface="+mn-ea"/>
                <a:cs typeface="+mn-cs"/>
              </a:rPr>
              <a:t>una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función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criptográfica</a:t>
            </a:r>
            <a:r>
              <a:rPr lang="en-US" sz="2200" b="0" i="0" dirty="0">
                <a:effectLst/>
                <a:ea typeface="+mn-ea"/>
                <a:cs typeface="+mn-cs"/>
              </a:rPr>
              <a:t> que </a:t>
            </a:r>
            <a:r>
              <a:rPr lang="en-US" sz="2200" b="0" i="0" dirty="0" err="1">
                <a:effectLst/>
                <a:ea typeface="+mn-ea"/>
                <a:cs typeface="+mn-cs"/>
              </a:rPr>
              <a:t>funciona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solamente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en</a:t>
            </a:r>
            <a:r>
              <a:rPr lang="en-US" sz="2200" b="0" i="0" dirty="0">
                <a:effectLst/>
                <a:ea typeface="+mn-ea"/>
                <a:cs typeface="+mn-cs"/>
              </a:rPr>
              <a:t> un solo </a:t>
            </a:r>
            <a:r>
              <a:rPr lang="en-US" sz="2200" b="0" i="0" dirty="0" err="1">
                <a:effectLst/>
                <a:ea typeface="+mn-ea"/>
                <a:cs typeface="+mn-cs"/>
              </a:rPr>
              <a:t>sentido</a:t>
            </a:r>
            <a:r>
              <a:rPr lang="en-US" sz="2200" b="0" i="0" dirty="0">
                <a:effectLst/>
                <a:ea typeface="+mn-ea"/>
                <a:cs typeface="+mn-cs"/>
              </a:rPr>
              <a:t>, es </a:t>
            </a:r>
            <a:r>
              <a:rPr lang="en-US" sz="2200" b="0" i="0" dirty="0" err="1">
                <a:effectLst/>
                <a:ea typeface="+mn-ea"/>
                <a:cs typeface="+mn-cs"/>
              </a:rPr>
              <a:t>decir</a:t>
            </a:r>
            <a:r>
              <a:rPr lang="en-US" sz="2200" b="0" i="0" dirty="0">
                <a:effectLst/>
                <a:ea typeface="+mn-ea"/>
                <a:cs typeface="+mn-cs"/>
              </a:rPr>
              <a:t>, es un </a:t>
            </a:r>
            <a:r>
              <a:rPr lang="en-US" sz="2200" b="0" i="0" dirty="0" err="1">
                <a:effectLst/>
                <a:ea typeface="+mn-ea"/>
                <a:cs typeface="+mn-cs"/>
              </a:rPr>
              <a:t>algoritmo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matemático</a:t>
            </a:r>
            <a:r>
              <a:rPr lang="en-US" sz="2200" b="0" i="0" dirty="0">
                <a:effectLst/>
                <a:ea typeface="+mn-ea"/>
                <a:cs typeface="+mn-cs"/>
              </a:rPr>
              <a:t> que </a:t>
            </a:r>
            <a:r>
              <a:rPr lang="en-US" sz="2200" b="0" i="0" dirty="0" err="1">
                <a:effectLst/>
                <a:ea typeface="+mn-ea"/>
                <a:cs typeface="+mn-cs"/>
              </a:rPr>
              <a:t>transforma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cualquier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bloque</a:t>
            </a:r>
            <a:r>
              <a:rPr lang="en-US" sz="2200" b="0" i="0" dirty="0">
                <a:effectLst/>
                <a:ea typeface="+mn-ea"/>
                <a:cs typeface="+mn-cs"/>
              </a:rPr>
              <a:t> de entrada de </a:t>
            </a:r>
            <a:r>
              <a:rPr lang="en-US" sz="2200" b="0" i="0" dirty="0" err="1">
                <a:effectLst/>
                <a:ea typeface="+mn-ea"/>
                <a:cs typeface="+mn-cs"/>
              </a:rPr>
              <a:t>datos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en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una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nueva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serie</a:t>
            </a:r>
            <a:r>
              <a:rPr lang="en-US" sz="2200" b="0" i="0" dirty="0">
                <a:effectLst/>
                <a:ea typeface="+mn-ea"/>
                <a:cs typeface="+mn-cs"/>
              </a:rPr>
              <a:t> de </a:t>
            </a:r>
            <a:r>
              <a:rPr lang="en-US" sz="2200" b="0" i="0" dirty="0" err="1">
                <a:effectLst/>
                <a:ea typeface="+mn-ea"/>
                <a:cs typeface="+mn-cs"/>
              </a:rPr>
              <a:t>caracteres</a:t>
            </a:r>
            <a:r>
              <a:rPr lang="en-US" sz="2200" b="0" i="0" dirty="0">
                <a:effectLst/>
                <a:ea typeface="+mn-ea"/>
                <a:cs typeface="+mn-cs"/>
              </a:rPr>
              <a:t> de </a:t>
            </a:r>
            <a:r>
              <a:rPr lang="en-US" sz="2200" b="0" i="0" dirty="0" err="1">
                <a:effectLst/>
                <a:ea typeface="+mn-ea"/>
                <a:cs typeface="+mn-cs"/>
              </a:rPr>
              <a:t>salida</a:t>
            </a:r>
            <a:r>
              <a:rPr lang="en-US" sz="2200" b="0" i="0" dirty="0">
                <a:effectLst/>
                <a:ea typeface="+mn-ea"/>
                <a:cs typeface="+mn-cs"/>
              </a:rPr>
              <a:t> con </a:t>
            </a:r>
            <a:r>
              <a:rPr lang="en-US" sz="2200" b="0" i="0" dirty="0" err="1">
                <a:effectLst/>
                <a:ea typeface="+mn-ea"/>
                <a:cs typeface="+mn-cs"/>
              </a:rPr>
              <a:t>una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longitud</a:t>
            </a:r>
            <a:r>
              <a:rPr lang="en-US" sz="2200" b="0" i="0" dirty="0">
                <a:effectLst/>
                <a:ea typeface="+mn-ea"/>
                <a:cs typeface="+mn-cs"/>
              </a:rPr>
              <a:t> </a:t>
            </a:r>
            <a:r>
              <a:rPr lang="en-US" sz="2200" b="0" i="0" dirty="0" err="1">
                <a:effectLst/>
                <a:ea typeface="+mn-ea"/>
                <a:cs typeface="+mn-cs"/>
              </a:rPr>
              <a:t>fija</a:t>
            </a:r>
            <a:r>
              <a:rPr lang="en-US" sz="2200" b="0" i="0" dirty="0">
                <a:effectLst/>
                <a:ea typeface="+mn-ea"/>
                <a:cs typeface="+mn-cs"/>
              </a:rPr>
              <a:t> o variable. </a:t>
            </a:r>
            <a:endParaRPr lang="en-US" sz="2200" dirty="0">
              <a:ea typeface="+mn-ea"/>
              <a:cs typeface="+mn-cs"/>
            </a:endParaRPr>
          </a:p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ea typeface="+mn-ea"/>
                <a:cs typeface="+mn-cs"/>
              </a:rPr>
              <a:t>Es </a:t>
            </a:r>
            <a:r>
              <a:rPr lang="en-US" sz="2200" dirty="0" err="1">
                <a:effectLst/>
                <a:ea typeface="+mn-ea"/>
                <a:cs typeface="+mn-cs"/>
              </a:rPr>
              <a:t>fácil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generar</a:t>
            </a:r>
            <a:r>
              <a:rPr lang="en-US" sz="2200" dirty="0">
                <a:effectLst/>
                <a:ea typeface="+mn-ea"/>
                <a:cs typeface="+mn-cs"/>
              </a:rPr>
              <a:t> y </a:t>
            </a:r>
            <a:r>
              <a:rPr lang="en-US" sz="2200" dirty="0" err="1">
                <a:effectLst/>
                <a:ea typeface="+mn-ea"/>
                <a:cs typeface="+mn-cs"/>
              </a:rPr>
              <a:t>comparar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valores</a:t>
            </a:r>
            <a:r>
              <a:rPr lang="en-US" sz="2200" dirty="0">
                <a:effectLst/>
                <a:ea typeface="+mn-ea"/>
                <a:cs typeface="+mn-cs"/>
              </a:rPr>
              <a:t> hash </a:t>
            </a:r>
            <a:r>
              <a:rPr lang="en-US" sz="2200" dirty="0" err="1">
                <a:effectLst/>
                <a:ea typeface="+mn-ea"/>
                <a:cs typeface="+mn-cs"/>
              </a:rPr>
              <a:t>mediante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los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recursos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criptográficos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contenidos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en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el</a:t>
            </a:r>
            <a:r>
              <a:rPr lang="en-US" sz="2200" dirty="0">
                <a:effectLst/>
                <a:ea typeface="+mn-ea"/>
                <a:cs typeface="+mn-cs"/>
              </a:rPr>
              <a:t> </a:t>
            </a:r>
            <a:r>
              <a:rPr lang="en-US" sz="2200" dirty="0" err="1">
                <a:effectLst/>
                <a:ea typeface="+mn-ea"/>
                <a:cs typeface="+mn-cs"/>
              </a:rPr>
              <a:t>System.Security.Cryptography</a:t>
            </a:r>
            <a:endParaRPr lang="en-US" sz="2200" dirty="0">
              <a:effectLst/>
              <a:ea typeface="+mn-ea"/>
              <a:cs typeface="+mn-cs"/>
            </a:endParaRPr>
          </a:p>
        </p:txBody>
      </p:sp>
      <p:sp>
        <p:nvSpPr>
          <p:cNvPr id="2094" name="Oval 209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Qué es un Sistema de gestión de la seguridad de la información (SGSI)?">
            <a:extLst>
              <a:ext uri="{FF2B5EF4-FFF2-40B4-BE49-F238E27FC236}">
                <a16:creationId xmlns:a16="http://schemas.microsoft.com/office/drawing/2014/main" id="{8400F465-93F8-7007-A012-9A5582E00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4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Arc 209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0E43FB-3756-A799-FF1C-F4612A8EA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57" r="28389" b="3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307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2" name="Rectangle 209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77100-EC1B-B043-6232-67354E49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3700" b="1" dirty="0" err="1"/>
              <a:t>Ransomwere</a:t>
            </a:r>
            <a:r>
              <a:rPr lang="es-CO" sz="3700" b="1" dirty="0"/>
              <a:t>| ¿Qué es?</a:t>
            </a:r>
            <a:endParaRPr lang="en-US" sz="37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94" name="Oval 209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Qué es un Sistema de gestión de la seguridad de la información (SGSI)?">
            <a:extLst>
              <a:ext uri="{FF2B5EF4-FFF2-40B4-BE49-F238E27FC236}">
                <a16:creationId xmlns:a16="http://schemas.microsoft.com/office/drawing/2014/main" id="{8400F465-93F8-7007-A012-9A5582E00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4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Arc 209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0F7C355-77A1-6FF6-6500-26637F2993E0}"/>
              </a:ext>
            </a:extLst>
          </p:cNvPr>
          <p:cNvSpPr txBox="1">
            <a:spLocks/>
          </p:cNvSpPr>
          <p:nvPr/>
        </p:nvSpPr>
        <p:spPr>
          <a:xfrm>
            <a:off x="836200" y="2296012"/>
            <a:ext cx="4782670" cy="107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200" dirty="0"/>
              <a:t>Es un delito informático, el cual consiste en robar información y cobrar dinero por su rescate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3306EC8-0DA6-1308-2901-2F1F41463EF1}"/>
              </a:ext>
            </a:extLst>
          </p:cNvPr>
          <p:cNvSpPr txBox="1">
            <a:spLocks/>
          </p:cNvSpPr>
          <p:nvPr/>
        </p:nvSpPr>
        <p:spPr>
          <a:xfrm>
            <a:off x="836200" y="3718933"/>
            <a:ext cx="4782669" cy="879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200" dirty="0"/>
              <a:t>La modalidad de ataque más común es a través de phishing de correo electrónico.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89FFC9F-B977-F0C4-F1CE-CE71A3D70891}"/>
              </a:ext>
            </a:extLst>
          </p:cNvPr>
          <p:cNvSpPr txBox="1">
            <a:spLocks/>
          </p:cNvSpPr>
          <p:nvPr/>
        </p:nvSpPr>
        <p:spPr>
          <a:xfrm>
            <a:off x="866682" y="4947463"/>
            <a:ext cx="4782669" cy="718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Se enfoca en atacar especialmente empresas.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266E8D8-444B-6892-2191-64F6B231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97" y="183098"/>
            <a:ext cx="3635888" cy="26498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2493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2" name="Rectangle 209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Oval 209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Qué es un Sistema de gestión de la seguridad de la información (SGSI)?">
            <a:extLst>
              <a:ext uri="{FF2B5EF4-FFF2-40B4-BE49-F238E27FC236}">
                <a16:creationId xmlns:a16="http://schemas.microsoft.com/office/drawing/2014/main" id="{8400F465-93F8-7007-A012-9A5582E00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4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Arc 209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EEFF6BA-BBA0-DFC0-863F-0717D15D1638}"/>
              </a:ext>
            </a:extLst>
          </p:cNvPr>
          <p:cNvSpPr txBox="1">
            <a:spLocks/>
          </p:cNvSpPr>
          <p:nvPr/>
        </p:nvSpPr>
        <p:spPr>
          <a:xfrm>
            <a:off x="838200" y="183098"/>
            <a:ext cx="4957239" cy="10879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700" b="1" dirty="0" err="1"/>
              <a:t>Ransomwere|Estadísticas</a:t>
            </a:r>
            <a:endParaRPr lang="es-CO" sz="3700" b="1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1AFFAF-F9B9-7227-8ED1-505A3CCCBBA4}"/>
              </a:ext>
            </a:extLst>
          </p:cNvPr>
          <p:cNvSpPr txBox="1">
            <a:spLocks/>
          </p:cNvSpPr>
          <p:nvPr/>
        </p:nvSpPr>
        <p:spPr>
          <a:xfrm>
            <a:off x="903182" y="2008887"/>
            <a:ext cx="4510246" cy="82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/>
              <a:t>En 2021 se presentó un ataque cada 11 segundos.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5677D8C-C873-277C-7A2B-F2BDC49842FF}"/>
              </a:ext>
            </a:extLst>
          </p:cNvPr>
          <p:cNvSpPr txBox="1">
            <a:spLocks/>
          </p:cNvSpPr>
          <p:nvPr/>
        </p:nvSpPr>
        <p:spPr>
          <a:xfrm>
            <a:off x="903182" y="3065346"/>
            <a:ext cx="4445264" cy="727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/>
              <a:t>Generó daños por 20 billones de dólares en el 2021.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AE340B2-DCC0-361E-17AB-5A6FE64CA7B9}"/>
              </a:ext>
            </a:extLst>
          </p:cNvPr>
          <p:cNvSpPr txBox="1">
            <a:spLocks/>
          </p:cNvSpPr>
          <p:nvPr/>
        </p:nvSpPr>
        <p:spPr>
          <a:xfrm>
            <a:off x="903182" y="4110912"/>
            <a:ext cx="4510246" cy="727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/>
              <a:t>Para el 2031 se preveen daños por 265 billones dólares con una tasa de ataques de 1 cada 6 segundos.</a:t>
            </a:r>
          </a:p>
        </p:txBody>
      </p:sp>
      <p:pic>
        <p:nvPicPr>
          <p:cNvPr id="13" name="Picture 6" descr="Diagrama de gráfico de barras de iconos de equipo, gráfico de infografía,  diverso, infografía png | PNGEgg">
            <a:extLst>
              <a:ext uri="{FF2B5EF4-FFF2-40B4-BE49-F238E27FC236}">
                <a16:creationId xmlns:a16="http://schemas.microsoft.com/office/drawing/2014/main" id="{F76F5D10-232D-74B8-4FA6-225CEED949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70" b="89844" l="10000" r="90000">
                        <a14:foregroundMark x1="76889" y1="9570" x2="76889" y2="9570"/>
                        <a14:foregroundMark x1="65000" y1="58984" x2="65000" y2="58984"/>
                        <a14:foregroundMark x1="53889" y1="60742" x2="53889" y2="60742"/>
                        <a14:foregroundMark x1="53889" y1="60742" x2="53889" y2="60742"/>
                        <a14:foregroundMark x1="43111" y1="59766" x2="43111" y2="59766"/>
                        <a14:foregroundMark x1="27667" y1="68750" x2="27667" y2="6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56" t="6677" r="21628"/>
          <a:stretch/>
        </p:blipFill>
        <p:spPr bwMode="auto">
          <a:xfrm>
            <a:off x="6396562" y="70206"/>
            <a:ext cx="2673540" cy="24369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36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2" name="Rectangle 209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Oval 209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Qué es un Sistema de gestión de la seguridad de la información (SGSI)?">
            <a:extLst>
              <a:ext uri="{FF2B5EF4-FFF2-40B4-BE49-F238E27FC236}">
                <a16:creationId xmlns:a16="http://schemas.microsoft.com/office/drawing/2014/main" id="{8400F465-93F8-7007-A012-9A5582E00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4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Arc 209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EEFF6BA-BBA0-DFC0-863F-0717D15D1638}"/>
              </a:ext>
            </a:extLst>
          </p:cNvPr>
          <p:cNvSpPr txBox="1">
            <a:spLocks/>
          </p:cNvSpPr>
          <p:nvPr/>
        </p:nvSpPr>
        <p:spPr>
          <a:xfrm>
            <a:off x="838200" y="183098"/>
            <a:ext cx="4957239" cy="1507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err="1"/>
              <a:t>Ransomwere</a:t>
            </a:r>
            <a:r>
              <a:rPr lang="es-CO" sz="4000" b="1" dirty="0"/>
              <a:t>|¿Cómo </a:t>
            </a:r>
            <a:r>
              <a:rPr lang="es-CO" sz="3700" b="1" dirty="0"/>
              <a:t>se previenen ataques?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FF3662-D901-12D5-BCCE-79CD2ABE7E03}"/>
              </a:ext>
            </a:extLst>
          </p:cNvPr>
          <p:cNvSpPr txBox="1">
            <a:spLocks/>
          </p:cNvSpPr>
          <p:nvPr/>
        </p:nvSpPr>
        <p:spPr>
          <a:xfrm>
            <a:off x="838200" y="2701613"/>
            <a:ext cx="4510246" cy="559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/>
              <a:t>Previniendo el phishing evitando abrir enlaces de correos electrónicos.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90436E6-595E-E99A-2DD9-CFA31B83B39B}"/>
              </a:ext>
            </a:extLst>
          </p:cNvPr>
          <p:cNvSpPr txBox="1">
            <a:spLocks/>
          </p:cNvSpPr>
          <p:nvPr/>
        </p:nvSpPr>
        <p:spPr>
          <a:xfrm>
            <a:off x="851898" y="3649017"/>
            <a:ext cx="4510247" cy="849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/>
              <a:t>Denunciando a las autoridades en lugar de pagar las extorsiones.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8E67A63-77DB-1135-5F2F-9A63AFBF4764}"/>
              </a:ext>
            </a:extLst>
          </p:cNvPr>
          <p:cNvSpPr txBox="1">
            <a:spLocks/>
          </p:cNvSpPr>
          <p:nvPr/>
        </p:nvSpPr>
        <p:spPr>
          <a:xfrm>
            <a:off x="851898" y="4778275"/>
            <a:ext cx="4510248" cy="883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/>
              <a:t>Establecer planes de backup y de recuperación de desastres.</a:t>
            </a:r>
          </a:p>
        </p:txBody>
      </p:sp>
      <p:pic>
        <p:nvPicPr>
          <p:cNvPr id="5" name="Picture 2" descr="icono-escudo - Cells4Life">
            <a:extLst>
              <a:ext uri="{FF2B5EF4-FFF2-40B4-BE49-F238E27FC236}">
                <a16:creationId xmlns:a16="http://schemas.microsoft.com/office/drawing/2014/main" id="{3430991F-06A3-218F-7AB0-3E35B51A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88" y="225994"/>
            <a:ext cx="2735157" cy="26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91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2" name="Rectangle 209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Oval 209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Qué es un Sistema de gestión de la seguridad de la información (SGSI)?">
            <a:extLst>
              <a:ext uri="{FF2B5EF4-FFF2-40B4-BE49-F238E27FC236}">
                <a16:creationId xmlns:a16="http://schemas.microsoft.com/office/drawing/2014/main" id="{8400F465-93F8-7007-A012-9A5582E00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4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Arc 209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EEFF6BA-BBA0-DFC0-863F-0717D15D1638}"/>
              </a:ext>
            </a:extLst>
          </p:cNvPr>
          <p:cNvSpPr txBox="1">
            <a:spLocks/>
          </p:cNvSpPr>
          <p:nvPr/>
        </p:nvSpPr>
        <p:spPr>
          <a:xfrm>
            <a:off x="838200" y="183098"/>
            <a:ext cx="4957239" cy="1507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700" b="1" dirty="0" err="1"/>
              <a:t>Ransomwere</a:t>
            </a:r>
            <a:r>
              <a:rPr lang="es-CO" sz="3700" b="1" dirty="0"/>
              <a:t>|¿Qué se espera a futuro?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0B827BF-7B63-41F6-06E4-0F1D4B2F3A25}"/>
              </a:ext>
            </a:extLst>
          </p:cNvPr>
          <p:cNvSpPr txBox="1">
            <a:spLocks/>
          </p:cNvSpPr>
          <p:nvPr/>
        </p:nvSpPr>
        <p:spPr>
          <a:xfrm>
            <a:off x="838200" y="2701613"/>
            <a:ext cx="4556064" cy="864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/>
              <a:t>Ataques a dispositivos IoT tales como autos Tesla y drones.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D9719C5-F536-876D-9FA6-F27659167A3C}"/>
              </a:ext>
            </a:extLst>
          </p:cNvPr>
          <p:cNvSpPr txBox="1">
            <a:spLocks/>
          </p:cNvSpPr>
          <p:nvPr/>
        </p:nvSpPr>
        <p:spPr>
          <a:xfrm>
            <a:off x="838200" y="3877101"/>
            <a:ext cx="4510246" cy="6335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/>
              <a:t>Mayores ataques a instituciones gubernamentales.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1721B3-AD1C-E7CF-1BE8-E053CCC7F3ED}"/>
              </a:ext>
            </a:extLst>
          </p:cNvPr>
          <p:cNvSpPr txBox="1">
            <a:spLocks/>
          </p:cNvSpPr>
          <p:nvPr/>
        </p:nvSpPr>
        <p:spPr>
          <a:xfrm>
            <a:off x="838200" y="4821195"/>
            <a:ext cx="4479297" cy="702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/>
              <a:t>Crecimiento exponencial de las bandas criminales.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AE3076C-E44A-FAAB-3A15-2E1237804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99" y="387280"/>
            <a:ext cx="2534878" cy="23143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56493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704C50375AD2439ED1DC4797F06954" ma:contentTypeVersion="8" ma:contentTypeDescription="Crear nuevo documento." ma:contentTypeScope="" ma:versionID="30b894f5cee80ee0f56ad13e7c7e04f5">
  <xsd:schema xmlns:xsd="http://www.w3.org/2001/XMLSchema" xmlns:xs="http://www.w3.org/2001/XMLSchema" xmlns:p="http://schemas.microsoft.com/office/2006/metadata/properties" xmlns:ns3="918030dc-7541-4f0a-9ec3-9bb53bf0f206" xmlns:ns4="c90bad1a-f358-4ef7-8ddc-e6c55918b9b2" targetNamespace="http://schemas.microsoft.com/office/2006/metadata/properties" ma:root="true" ma:fieldsID="be528873cd826828001fd893b6e4eb26" ns3:_="" ns4:_="">
    <xsd:import namespace="918030dc-7541-4f0a-9ec3-9bb53bf0f206"/>
    <xsd:import namespace="c90bad1a-f358-4ef7-8ddc-e6c55918b9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030dc-7541-4f0a-9ec3-9bb53bf0f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bad1a-f358-4ef7-8ddc-e6c55918b9b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4FDC7A-E6EE-46CE-99E0-E2B92BDE39D5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A7DB46-46AD-4864-A2C5-8B5BE270C65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8030dc-7541-4f0a-9ec3-9bb53bf0f206"/>
    <ds:schemaRef ds:uri="c90bad1a-f358-4ef7-8ddc-e6c55918b9b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E0F60F-29D5-415D-AA82-EB183D2D69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362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Respaldar datos en un almacenamiento externo </vt:lpstr>
      <vt:lpstr>Herramientas de respaldo de Windows</vt:lpstr>
      <vt:lpstr>Comparar datos con un hash</vt:lpstr>
      <vt:lpstr>Ransomwere| ¿Qué es?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Fernando Gutierrez Vasquez</dc:creator>
  <cp:lastModifiedBy>Ardila Castillo Alvaro Javier</cp:lastModifiedBy>
  <cp:revision>7</cp:revision>
  <dcterms:created xsi:type="dcterms:W3CDTF">2022-11-05T22:24:21Z</dcterms:created>
  <dcterms:modified xsi:type="dcterms:W3CDTF">2022-11-06T23:36:43Z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0x01010033704C50375AD2439ED1DC4797F06954</vt:lpwstr>
  </property>
</Properties>
</file>