
<file path=[Content_Types].xml><?xml version="1.0" encoding="utf-8"?>
<Types xmlns="http://schemas.openxmlformats.org/package/2006/content-types">
  <Override PartName="/_rels/.rels" ContentType="application/vnd.openxmlformats-package.relationships+xml"/>
  <Override PartName="/ppt/notesSlides/_rels/notesSlide35.xml.rels" ContentType="application/vnd.openxmlformats-package.relationships+xml"/>
  <Override PartName="/ppt/notesSlides/_rels/notesSlide41.xml.rels" ContentType="application/vnd.openxmlformats-package.relationships+xml"/>
  <Override PartName="/ppt/notesSlides/_rels/notesSlide34.xml.rels" ContentType="application/vnd.openxmlformats-package.relationships+xml"/>
  <Override PartName="/ppt/notesSlides/notesSlide41.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36.png" ContentType="image/png"/>
  <Override PartName="/ppt/media/image1.png" ContentType="image/png"/>
  <Override PartName="/ppt/media/image6.png" ContentType="image/png"/>
  <Override PartName="/ppt/media/image21.png" ContentType="image/png"/>
  <Override PartName="/ppt/media/image37.png" ContentType="image/png"/>
  <Override PartName="/ppt/media/image2.png" ContentType="image/png"/>
  <Override PartName="/ppt/media/image7.png" ContentType="image/png"/>
  <Override PartName="/ppt/media/image22.png" ContentType="image/png"/>
  <Override PartName="/ppt/media/image38.png" ContentType="image/png"/>
  <Override PartName="/ppt/media/image3.png" ContentType="image/png"/>
  <Override PartName="/ppt/media/image39.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5"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76"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77"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78" name="PlaceHolder 5"/>
          <p:cNvSpPr>
            <a:spLocks noGrp="1"/>
          </p:cNvSpPr>
          <p:nvPr>
            <p:ph type="sldNum"/>
          </p:nvPr>
        </p:nvSpPr>
        <p:spPr>
          <a:xfrm>
            <a:off x="4278960" y="10157400"/>
            <a:ext cx="3280680" cy="534240"/>
          </a:xfrm>
          <a:prstGeom prst="rect">
            <a:avLst/>
          </a:prstGeom>
        </p:spPr>
        <p:txBody>
          <a:bodyPr lIns="0" rIns="0" tIns="0" bIns="0" anchor="b"/>
          <a:p>
            <a:pPr algn="r"/>
            <a:fld id="{13204DF1-BC7D-4299-B1EE-CD56F673622F}"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685800" y="4343400"/>
            <a:ext cx="5486040" cy="4114440"/>
          </a:xfrm>
          <a:prstGeom prst="rect">
            <a:avLst/>
          </a:prstGeom>
        </p:spPr>
        <p:txBody>
          <a:bodyPr tIns="91440" bIns="91440"/>
          <a:p>
            <a:pPr marL="457200" indent="-298080">
              <a:lnSpc>
                <a:spcPct val="100000"/>
              </a:lnSpc>
              <a:buClr>
                <a:srgbClr val="000000"/>
              </a:buClr>
              <a:buFont typeface="Wingdings" charset="2"/>
              <a:buChar char=""/>
            </a:pPr>
            <a:r>
              <a:rPr b="0" lang="en-US" sz="1100" spc="-1" strike="noStrike">
                <a:solidFill>
                  <a:srgbClr val="000000"/>
                </a:solidFill>
                <a:uFill>
                  <a:solidFill>
                    <a:srgbClr val="ffffff"/>
                  </a:solidFill>
                </a:uFill>
                <a:latin typeface="Arial"/>
              </a:rPr>
              <a:t>The next instruction pushes a double constant 2.0d  (taken from the constant pool) onto the operand stack. Then the static Math.pow method is invoked with the two operand values prepared so far (the first argument to calc and the constant 2.0d). When the Math.pow method returns, its result will be stored on the operand stack of its invoker. This can be illustrated below.</a:t>
            </a:r>
            <a:endParaRPr b="0" lang="en-US" sz="2000" spc="-1" strike="noStrike">
              <a:solidFill>
                <a:srgbClr val="000000"/>
              </a:solidFill>
              <a:uFill>
                <a:solidFill>
                  <a:srgbClr val="ffffff"/>
                </a:solidFill>
              </a:uFill>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solidFill>
                  <a:srgbClr val="000000"/>
                </a:solidFill>
                <a:uFill>
                  <a:solidFill>
                    <a:srgbClr val="ffffff"/>
                  </a:solidFill>
                </a:uFill>
                <a:latin typeface="Arial"/>
              </a:rPr>
              <a:t>The next instruction, dadd, pops the top two intermediate results, adds them, and pushes the sum back to the top. Finally, invokestatic invokes Math.sqrt on the resulting sum, and the result is cast from double to int using narrowing conversion (d2i). The resulting int is returned to the main method, which stores it back to c (istore_3).</a:t>
            </a:r>
            <a:endParaRPr b="0" lang="en-US" sz="2000" spc="-1" strike="noStrike">
              <a:solidFill>
                <a:srgbClr val="000000"/>
              </a:solidFill>
              <a:uFill>
                <a:solidFill>
                  <a:srgbClr val="ffffff"/>
                </a:solidFill>
              </a:uFill>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685800" y="4343400"/>
            <a:ext cx="5486040" cy="4114440"/>
          </a:xfrm>
          <a:prstGeom prst="rect">
            <a:avLst/>
          </a:prstGeom>
        </p:spPr>
        <p:txBody>
          <a:bodyPr tIns="91440" bIns="91440"/>
          <a:p>
            <a:pPr marL="457200" indent="-298080">
              <a:lnSpc>
                <a:spcPct val="100000"/>
              </a:lnSpc>
              <a:buClr>
                <a:srgbClr val="000000"/>
              </a:buClr>
              <a:buFont typeface="Wingdings" charset="2"/>
              <a:buChar char=""/>
            </a:pPr>
            <a:r>
              <a:rPr b="0" lang="en-US" sz="1100" spc="-1" strike="noStrike">
                <a:solidFill>
                  <a:srgbClr val="000000"/>
                </a:solidFill>
                <a:uFill>
                  <a:solidFill>
                    <a:srgbClr val="ffffff"/>
                  </a:solidFill>
                </a:uFill>
                <a:latin typeface="Arial"/>
              </a:rPr>
              <a:t>The tableswitch instruction has values for 0, 1 and 4 to match the case statement provided in the code which each point to the byte code for their prospective code block. </a:t>
            </a:r>
            <a:endParaRPr b="0" lang="en-US" sz="2000" spc="-1" strike="noStrike">
              <a:solidFill>
                <a:srgbClr val="000000"/>
              </a:solidFill>
              <a:uFill>
                <a:solidFill>
                  <a:srgbClr val="ffffff"/>
                </a:solidFill>
              </a:uFill>
              <a:latin typeface="Arial"/>
            </a:endParaRPr>
          </a:p>
          <a:p>
            <a:pPr marL="457200" indent="-298080">
              <a:lnSpc>
                <a:spcPct val="100000"/>
              </a:lnSpc>
              <a:buClr>
                <a:srgbClr val="000000"/>
              </a:buClr>
              <a:buFont typeface="Wingdings" charset="2"/>
              <a:buChar char=""/>
            </a:pPr>
            <a:r>
              <a:rPr b="0" lang="en-US" sz="1100" spc="-1" strike="noStrike">
                <a:solidFill>
                  <a:srgbClr val="000000"/>
                </a:solidFill>
                <a:uFill>
                  <a:solidFill>
                    <a:srgbClr val="ffffff"/>
                  </a:solidFill>
                </a:uFill>
                <a:latin typeface="Arial"/>
              </a:rPr>
              <a:t>The tableswitch instruction also has values for 2 and 3, as these are not provided as case statements in the Java code they both point to the default code block.</a:t>
            </a:r>
            <a:endParaRPr b="0" lang="en-US" sz="2000" spc="-1" strike="noStrike">
              <a:solidFill>
                <a:srgbClr val="000000"/>
              </a:solidFill>
              <a:uFill>
                <a:solidFill>
                  <a:srgbClr val="ffffff"/>
                </a:solidFill>
              </a:uFill>
              <a:latin typeface="Arial"/>
            </a:endParaRPr>
          </a:p>
          <a:p>
            <a:pPr marL="457200" indent="-298080">
              <a:lnSpc>
                <a:spcPct val="100000"/>
              </a:lnSpc>
              <a:buClr>
                <a:srgbClr val="000000"/>
              </a:buClr>
              <a:buFont typeface="Wingdings" charset="2"/>
              <a:buChar char=""/>
            </a:pPr>
            <a:r>
              <a:rPr b="1" lang="en-US" sz="1100" spc="-1" strike="noStrike">
                <a:solidFill>
                  <a:srgbClr val="000000"/>
                </a:solidFill>
                <a:uFill>
                  <a:solidFill>
                    <a:srgbClr val="ffffff"/>
                  </a:solidFill>
                </a:uFill>
                <a:latin typeface="Arial"/>
              </a:rPr>
              <a:t> </a:t>
            </a:r>
            <a:r>
              <a:rPr b="1" lang="en-US" sz="1100" spc="-1" strike="noStrike">
                <a:solidFill>
                  <a:srgbClr val="000000"/>
                </a:solidFill>
                <a:uFill>
                  <a:solidFill>
                    <a:srgbClr val="ffffff"/>
                  </a:solidFill>
                </a:uFill>
                <a:latin typeface="Arial"/>
              </a:rPr>
              <a:t>When the instruction is executed </a:t>
            </a:r>
            <a:r>
              <a:rPr b="0" lang="en-US" sz="1100" spc="-1" strike="noStrike">
                <a:solidFill>
                  <a:srgbClr val="000000"/>
                </a:solidFill>
                <a:uFill>
                  <a:solidFill>
                    <a:srgbClr val="ffffff"/>
                  </a:solidFill>
                </a:uFill>
                <a:latin typeface="Arial"/>
              </a:rPr>
              <a:t>the value at the top of the operand stack is checked to see if it is between the minimum and maximum. If the value is not between the minimum and maximum execution jumps to the default branch, which is byte code 42 in the above example. </a:t>
            </a:r>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430720" y="1152000"/>
            <a:ext cx="4281480" cy="3416040"/>
          </a:xfrm>
          <a:prstGeom prst="rect">
            <a:avLst/>
          </a:prstGeom>
          <a:ln>
            <a:noFill/>
          </a:ln>
        </p:spPr>
      </p:pic>
      <p:pic>
        <p:nvPicPr>
          <p:cNvPr id="36" name="" descr=""/>
          <p:cNvPicPr/>
          <p:nvPr/>
        </p:nvPicPr>
        <p:blipFill>
          <a:blip r:embed="rId3"/>
          <a:stretch/>
        </p:blipFill>
        <p:spPr>
          <a:xfrm>
            <a:off x="2430720" y="1152000"/>
            <a:ext cx="4281480" cy="3416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311760" y="115236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430720" y="1152000"/>
            <a:ext cx="4281480" cy="3416040"/>
          </a:xfrm>
          <a:prstGeom prst="rect">
            <a:avLst/>
          </a:prstGeom>
          <a:ln>
            <a:noFill/>
          </a:ln>
        </p:spPr>
      </p:pic>
      <p:pic>
        <p:nvPicPr>
          <p:cNvPr id="73" name="" descr=""/>
          <p:cNvPicPr/>
          <p:nvPr/>
        </p:nvPicPr>
        <p:blipFill>
          <a:blip r:embed="rId3"/>
          <a:stretch/>
        </p:blipFill>
        <p:spPr>
          <a:xfrm>
            <a:off x="2430720" y="1152000"/>
            <a:ext cx="4281480" cy="34160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endParaRPr b="0" lang="en-US" sz="1400" spc="-1" strike="noStrike">
              <a:solidFill>
                <a:srgbClr val="000000"/>
              </a:solidFill>
              <a:uFill>
                <a:solidFill>
                  <a:srgbClr val="ffffff"/>
                </a:solidFill>
              </a:u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327D3375-581C-45EB-8ACF-DB8EB44BF90E}" type="slidenum">
              <a:rPr b="0" lang="en-US" sz="1000" spc="-1" strike="noStrike">
                <a:solidFill>
                  <a:srgbClr val="595959"/>
                </a:solidFill>
                <a:uFill>
                  <a:solidFill>
                    <a:srgbClr val="ffffff"/>
                  </a:solidFill>
                </a:uFill>
                <a:latin typeface="Arial"/>
                <a:ea typeface="Arial"/>
              </a:rPr>
              <a:t>53</a:t>
            </a:fld>
            <a:endParaRPr b="0" lang="en-US" sz="1000" spc="-1" strike="noStrike">
              <a:solidFill>
                <a:srgbClr val="000000"/>
              </a:solidFill>
              <a:uFill>
                <a:solidFill>
                  <a:srgbClr val="ffffff"/>
                </a:solidFill>
              </a:uFill>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a:t>
            </a:r>
            <a:r>
              <a:rPr b="0" lang="en-US" sz="2000" spc="-1" strike="noStrike">
                <a:solidFill>
                  <a:srgbClr val="000000"/>
                </a:solidFill>
                <a:uFill>
                  <a:solidFill>
                    <a:srgbClr val="ffffff"/>
                  </a:solidFill>
                </a:uFill>
                <a:latin typeface="Arial"/>
              </a:rPr>
              <a:t>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a:t>
            </a:r>
            <a:r>
              <a:rPr b="0" lang="en-US" sz="2000" spc="-1" strike="noStrike">
                <a:solidFill>
                  <a:srgbClr val="000000"/>
                </a:solidFill>
                <a:uFill>
                  <a:solidFill>
                    <a:srgbClr val="ffffff"/>
                  </a:solidFill>
                </a:uFill>
                <a:latin typeface="Arial"/>
              </a:rPr>
              <a:t>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a:t>
            </a:r>
            <a:r>
              <a:rPr b="0" lang="en-US" sz="2000" spc="-1" strike="noStrike">
                <a:solidFill>
                  <a:srgbClr val="000000"/>
                </a:solidFill>
                <a:uFill>
                  <a:solidFill>
                    <a:srgbClr val="ffffff"/>
                  </a:solidFill>
                </a:uFill>
                <a:latin typeface="Arial"/>
              </a:rPr>
              <a:t>Outline </a:t>
            </a:r>
            <a:r>
              <a:rPr b="0" lang="en-US" sz="2000" spc="-1" strike="noStrike">
                <a:solidFill>
                  <a:srgbClr val="000000"/>
                </a:solidFill>
                <a:uFill>
                  <a:solidFill>
                    <a:srgbClr val="ffffff"/>
                  </a:solidFill>
                </a:uFill>
                <a:latin typeface="Arial"/>
              </a:rPr>
              <a:t>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444960"/>
            <a:ext cx="8520120" cy="572400"/>
          </a:xfrm>
          <a:prstGeom prst="rect">
            <a:avLst/>
          </a:prstGeom>
        </p:spPr>
        <p:txBody>
          <a:bodyPr tIns="91440" bIns="91440"/>
          <a:p>
            <a:endParaRPr b="0" lang="en-US" sz="1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311760" y="1152360"/>
            <a:ext cx="8520120" cy="341604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39"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A36F7976-16E1-4BEB-84AA-FA013222473F}" type="slidenum">
              <a:rPr b="0" lang="en-US" sz="1000" spc="-1" strike="noStrike">
                <a:solidFill>
                  <a:srgbClr val="595959"/>
                </a:solidFill>
                <a:uFill>
                  <a:solidFill>
                    <a:srgbClr val="ffffff"/>
                  </a:solidFill>
                </a:uFill>
                <a:latin typeface="Arial"/>
                <a:ea typeface="Arial"/>
              </a:rPr>
              <a:t>&lt;number&gt;</a:t>
            </a:fld>
            <a:endParaRPr b="0" lang="en-US" sz="10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5.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5.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5.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5.xml"/>
</Relationships>
</file>

<file path=ppt/slides/_rels/slide4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1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8.xml.rels><?xml version="1.0" encoding="UTF-8"?>
<Relationships xmlns="http://schemas.openxmlformats.org/package/2006/relationships"><Relationship Id="rId1" Type="http://schemas.openxmlformats.org/officeDocument/2006/relationships/hyperlink" Target="https://www.cubrid.org/blog/understanding-jvm-internals/" TargetMode="External"/><Relationship Id="rId2" Type="http://schemas.openxmlformats.org/officeDocument/2006/relationships/hyperlink" Target="https://dzone.com/articles/introduction-to-java-bytecode" TargetMode="External"/><Relationship Id="rId3" Type="http://schemas.openxmlformats.org/officeDocument/2006/relationships/slideLayout" Target="../slideLayouts/slideLayout1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49320" y="174960"/>
            <a:ext cx="8520120" cy="10839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Arial"/>
                <a:ea typeface="Arial"/>
              </a:rPr>
              <a:t>Bytecode &amp; JVM</a:t>
            </a:r>
            <a:endParaRPr b="0" lang="en-US" sz="1400" spc="-1" strike="noStrike">
              <a:solidFill>
                <a:srgbClr val="000000"/>
              </a:solidFill>
              <a:uFill>
                <a:solidFill>
                  <a:srgbClr val="ffffff"/>
                </a:solidFill>
              </a:uFill>
              <a:latin typeface="Arial"/>
            </a:endParaRPr>
          </a:p>
        </p:txBody>
      </p:sp>
      <p:sp>
        <p:nvSpPr>
          <p:cNvPr id="80" name="TextShape 2"/>
          <p:cNvSpPr txBox="1"/>
          <p:nvPr/>
        </p:nvSpPr>
        <p:spPr>
          <a:xfrm>
            <a:off x="311760" y="2834280"/>
            <a:ext cx="8520120" cy="792360"/>
          </a:xfrm>
          <a:prstGeom prst="rect">
            <a:avLst/>
          </a:prstGeom>
          <a:noFill/>
          <a:ln>
            <a:noFill/>
          </a:ln>
        </p:spPr>
        <p:txBody>
          <a:bodyPr tIns="91440" bIns="91440"/>
          <a:p>
            <a:pPr algn="ctr"/>
            <a:endParaRPr b="0" lang="en-US" sz="3200" spc="-1" strike="noStrike">
              <a:solidFill>
                <a:srgbClr val="000000"/>
              </a:solidFill>
              <a:uFill>
                <a:solidFill>
                  <a:srgbClr val="ffffff"/>
                </a:solidFill>
              </a:uFill>
              <a:latin typeface="Arial"/>
            </a:endParaRPr>
          </a:p>
        </p:txBody>
      </p:sp>
      <p:pic>
        <p:nvPicPr>
          <p:cNvPr id="81" name="Google Shape;56;p13" descr=""/>
          <p:cNvPicPr/>
          <p:nvPr/>
        </p:nvPicPr>
        <p:blipFill>
          <a:blip r:embed="rId1"/>
          <a:stretch/>
        </p:blipFill>
        <p:spPr>
          <a:xfrm>
            <a:off x="1585800" y="1835280"/>
            <a:ext cx="5971680" cy="220932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JVM Stack</a:t>
            </a:r>
            <a:endParaRPr b="0" lang="en-US" sz="1400" spc="-1" strike="noStrike">
              <a:solidFill>
                <a:srgbClr val="000000"/>
              </a:solidFill>
              <a:uFill>
                <a:solidFill>
                  <a:srgbClr val="ffffff"/>
                </a:solidFill>
              </a:uFill>
              <a:latin typeface="Arial"/>
            </a:endParaRPr>
          </a:p>
        </p:txBody>
      </p:sp>
      <p:sp>
        <p:nvSpPr>
          <p:cNvPr id="120" name="CustomShape 2"/>
          <p:cNvSpPr/>
          <p:nvPr/>
        </p:nvSpPr>
        <p:spPr>
          <a:xfrm>
            <a:off x="7826400" y="4809240"/>
            <a:ext cx="1261800" cy="333720"/>
          </a:xfrm>
          <a:prstGeom prst="rect">
            <a:avLst/>
          </a:prstGeom>
          <a:noFill/>
          <a:ln>
            <a:noFill/>
          </a:ln>
        </p:spPr>
        <p:style>
          <a:lnRef idx="0"/>
          <a:fillRef idx="0"/>
          <a:effectRef idx="0"/>
          <a:fontRef idx="minor"/>
        </p:style>
        <p:txBody>
          <a:bodyPr tIns="91440" bIns="91440"/>
          <a:p>
            <a:pPr>
              <a:lnSpc>
                <a:spcPct val="100000"/>
              </a:lnSpc>
            </a:pPr>
            <a:r>
              <a:rPr b="0" lang="en-US" sz="700" spc="-1" strike="noStrike">
                <a:solidFill>
                  <a:srgbClr val="000000"/>
                </a:solidFill>
                <a:uFill>
                  <a:solidFill>
                    <a:srgbClr val="ffffff"/>
                  </a:solidFill>
                </a:uFill>
                <a:latin typeface="Arial"/>
                <a:ea typeface="Arial"/>
              </a:rPr>
              <a:t>JVM Stack frame -&gt;</a:t>
            </a:r>
            <a:endParaRPr b="0" lang="en-US" sz="1800" spc="-1" strike="noStrike">
              <a:solidFill>
                <a:srgbClr val="000000"/>
              </a:solidFill>
              <a:uFill>
                <a:solidFill>
                  <a:srgbClr val="ffffff"/>
                </a:solidFill>
              </a:uFill>
              <a:latin typeface="Arial"/>
            </a:endParaRPr>
          </a:p>
        </p:txBody>
      </p:sp>
      <p:pic>
        <p:nvPicPr>
          <p:cNvPr id="121" name="Google Shape;132;p22" descr=""/>
          <p:cNvPicPr/>
          <p:nvPr/>
        </p:nvPicPr>
        <p:blipFill>
          <a:blip r:embed="rId1"/>
          <a:stretch/>
        </p:blipFill>
        <p:spPr>
          <a:xfrm>
            <a:off x="5843520" y="1203480"/>
            <a:ext cx="2743200" cy="3179520"/>
          </a:xfrm>
          <a:prstGeom prst="rect">
            <a:avLst/>
          </a:prstGeom>
          <a:ln>
            <a:noFill/>
          </a:ln>
        </p:spPr>
      </p:pic>
      <p:sp>
        <p:nvSpPr>
          <p:cNvPr id="122" name="CustomShape 3"/>
          <p:cNvSpPr/>
          <p:nvPr/>
        </p:nvSpPr>
        <p:spPr>
          <a:xfrm>
            <a:off x="6201000" y="2210400"/>
            <a:ext cx="2097720" cy="409680"/>
          </a:xfrm>
          <a:prstGeom prst="roundRect">
            <a:avLst>
              <a:gd name="adj" fmla="val 16667"/>
            </a:avLst>
          </a:prstGeom>
          <a:noFill/>
          <a:ln w="38160">
            <a:solidFill>
              <a:srgbClr val="ff0000"/>
            </a:solidFill>
            <a:round/>
          </a:ln>
        </p:spPr>
        <p:style>
          <a:lnRef idx="0"/>
          <a:fillRef idx="0"/>
          <a:effectRef idx="0"/>
          <a:fontRef idx="minor"/>
        </p:style>
      </p:sp>
      <p:sp>
        <p:nvSpPr>
          <p:cNvPr id="123" name="CustomShape 4"/>
          <p:cNvSpPr/>
          <p:nvPr/>
        </p:nvSpPr>
        <p:spPr>
          <a:xfrm>
            <a:off x="424080" y="1536120"/>
            <a:ext cx="4003200" cy="2244960"/>
          </a:xfrm>
          <a:prstGeom prst="rect">
            <a:avLst/>
          </a:prstGeom>
          <a:noFill/>
          <a:ln>
            <a:noFill/>
          </a:ln>
        </p:spPr>
        <p:style>
          <a:lnRef idx="0"/>
          <a:fillRef idx="0"/>
          <a:effectRef idx="0"/>
          <a:fontRef idx="minor"/>
        </p:style>
        <p:txBody>
          <a:bodyPr tIns="91440" bIns="91440"/>
          <a:p>
            <a:pPr marL="457200" indent="-313920">
              <a:lnSpc>
                <a:spcPct val="166000"/>
              </a:lnSpc>
              <a:buClr>
                <a:srgbClr val="000000"/>
              </a:buClr>
              <a:buFont typeface="Arial"/>
              <a:buChar char="●"/>
            </a:pPr>
            <a:r>
              <a:rPr b="0" lang="en-US" sz="1350" spc="-1" strike="noStrike">
                <a:solidFill>
                  <a:srgbClr val="000000"/>
                </a:solidFill>
                <a:uFill>
                  <a:solidFill>
                    <a:srgbClr val="ffffff"/>
                  </a:solidFill>
                </a:uFill>
                <a:latin typeface="Arial"/>
                <a:ea typeface="Arial"/>
              </a:rPr>
              <a:t>exists for each thread</a:t>
            </a:r>
            <a:endParaRPr b="0" lang="en-US" sz="1800" spc="-1" strike="noStrike">
              <a:solidFill>
                <a:srgbClr val="000000"/>
              </a:solidFill>
              <a:uFill>
                <a:solidFill>
                  <a:srgbClr val="ffffff"/>
                </a:solidFill>
              </a:uFill>
              <a:latin typeface="Arial"/>
            </a:endParaRPr>
          </a:p>
          <a:p>
            <a:pPr marL="457200" indent="-313920">
              <a:lnSpc>
                <a:spcPct val="166000"/>
              </a:lnSpc>
              <a:buClr>
                <a:srgbClr val="000000"/>
              </a:buClr>
              <a:buFont typeface="Arial"/>
              <a:buChar char="●"/>
            </a:pPr>
            <a:r>
              <a:rPr b="0" lang="en-US" sz="1350" spc="-1" strike="noStrike">
                <a:solidFill>
                  <a:srgbClr val="000000"/>
                </a:solidFill>
                <a:uFill>
                  <a:solidFill>
                    <a:srgbClr val="ffffff"/>
                  </a:solidFill>
                </a:uFill>
                <a:latin typeface="Arial"/>
                <a:ea typeface="Arial"/>
              </a:rPr>
              <a:t>saves various stack frames</a:t>
            </a:r>
            <a:endParaRPr b="0" lang="en-US" sz="1800" spc="-1" strike="noStrike">
              <a:solidFill>
                <a:srgbClr val="000000"/>
              </a:solidFill>
              <a:uFill>
                <a:solidFill>
                  <a:srgbClr val="ffffff"/>
                </a:solidFill>
              </a:uFill>
              <a:latin typeface="Arial"/>
            </a:endParaRPr>
          </a:p>
          <a:p>
            <a:pPr marL="457200" indent="-313920">
              <a:lnSpc>
                <a:spcPct val="166000"/>
              </a:lnSpc>
              <a:buClr>
                <a:srgbClr val="000000"/>
              </a:buClr>
              <a:buFont typeface="Arial"/>
              <a:buChar char="●"/>
            </a:pPr>
            <a:r>
              <a:rPr b="0" lang="en-US" sz="1350" spc="-1" strike="noStrike">
                <a:solidFill>
                  <a:srgbClr val="000000"/>
                </a:solidFill>
                <a:uFill>
                  <a:solidFill>
                    <a:srgbClr val="ffffff"/>
                  </a:solidFill>
                </a:uFill>
                <a:latin typeface="Arial"/>
                <a:ea typeface="Arial"/>
              </a:rPr>
              <a:t>The JVM just pushes or pops the stack frame to it. </a:t>
            </a:r>
            <a:endParaRPr b="0" lang="en-US" sz="1800" spc="-1" strike="noStrike">
              <a:solidFill>
                <a:srgbClr val="000000"/>
              </a:solidFill>
              <a:uFill>
                <a:solidFill>
                  <a:srgbClr val="ffffff"/>
                </a:solidFill>
              </a:uFill>
              <a:latin typeface="Arial"/>
            </a:endParaRPr>
          </a:p>
          <a:p>
            <a:pPr>
              <a:lnSpc>
                <a:spcPct val="166000"/>
              </a:lnSpc>
            </a:pPr>
            <a:r>
              <a:rPr b="0" lang="en-US" sz="1350" spc="-1" strike="noStrike">
                <a:solidFill>
                  <a:srgbClr val="000000"/>
                </a:solidFill>
                <a:uFill>
                  <a:solidFill>
                    <a:srgbClr val="ffffff"/>
                  </a:solidFill>
                </a:uFill>
                <a:latin typeface="Arial"/>
                <a:ea typeface="Arial"/>
              </a:rPr>
              <a:t>If any exception occurs, each line of the stack trace shown as a method such as printStackTrace() expresses one stack frame.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Stack frame - veeery important!</a:t>
            </a:r>
            <a:endParaRPr b="0" lang="en-US" sz="1400" spc="-1" strike="noStrike">
              <a:solidFill>
                <a:srgbClr val="000000"/>
              </a:solidFill>
              <a:uFill>
                <a:solidFill>
                  <a:srgbClr val="ffffff"/>
                </a:solidFill>
              </a:uFill>
              <a:latin typeface="Arial"/>
            </a:endParaRPr>
          </a:p>
        </p:txBody>
      </p:sp>
      <p:sp>
        <p:nvSpPr>
          <p:cNvPr id="125" name="CustomShape 2"/>
          <p:cNvSpPr/>
          <p:nvPr/>
        </p:nvSpPr>
        <p:spPr>
          <a:xfrm>
            <a:off x="7826400" y="4809240"/>
            <a:ext cx="1261800" cy="333720"/>
          </a:xfrm>
          <a:prstGeom prst="rect">
            <a:avLst/>
          </a:prstGeom>
          <a:noFill/>
          <a:ln>
            <a:noFill/>
          </a:ln>
        </p:spPr>
        <p:style>
          <a:lnRef idx="0"/>
          <a:fillRef idx="0"/>
          <a:effectRef idx="0"/>
          <a:fontRef idx="minor"/>
        </p:style>
        <p:txBody>
          <a:bodyPr tIns="91440" bIns="91440"/>
          <a:p>
            <a:pPr>
              <a:lnSpc>
                <a:spcPct val="100000"/>
              </a:lnSpc>
            </a:pPr>
            <a:r>
              <a:rPr b="0" lang="en-US" sz="700" spc="-1" strike="noStrike">
                <a:solidFill>
                  <a:srgbClr val="000000"/>
                </a:solidFill>
                <a:uFill>
                  <a:solidFill>
                    <a:srgbClr val="ffffff"/>
                  </a:solidFill>
                </a:uFill>
                <a:latin typeface="Arial"/>
                <a:ea typeface="Arial"/>
              </a:rPr>
              <a:t>Local variable array in frame -&gt;</a:t>
            </a:r>
            <a:endParaRPr b="0" lang="en-US" sz="1800" spc="-1" strike="noStrike">
              <a:solidFill>
                <a:srgbClr val="000000"/>
              </a:solidFill>
              <a:uFill>
                <a:solidFill>
                  <a:srgbClr val="ffffff"/>
                </a:solidFill>
              </a:uFill>
              <a:latin typeface="Arial"/>
            </a:endParaRPr>
          </a:p>
        </p:txBody>
      </p:sp>
      <p:sp>
        <p:nvSpPr>
          <p:cNvPr id="126" name="CustomShape 3"/>
          <p:cNvSpPr/>
          <p:nvPr/>
        </p:nvSpPr>
        <p:spPr>
          <a:xfrm>
            <a:off x="424080" y="1536120"/>
            <a:ext cx="4003200" cy="3272760"/>
          </a:xfrm>
          <a:prstGeom prst="rect">
            <a:avLst/>
          </a:prstGeom>
          <a:noFill/>
          <a:ln>
            <a:noFill/>
          </a:ln>
        </p:spPr>
        <p:style>
          <a:lnRef idx="0"/>
          <a:fillRef idx="0"/>
          <a:effectRef idx="0"/>
          <a:fontRef idx="minor"/>
        </p:style>
        <p:txBody>
          <a:bodyPr tIns="91440" bIns="91440"/>
          <a:p>
            <a:pPr>
              <a:lnSpc>
                <a:spcPct val="166000"/>
              </a:lnSpc>
            </a:pPr>
            <a:r>
              <a:rPr b="0" lang="en-US" sz="1350" spc="-1" strike="noStrike">
                <a:solidFill>
                  <a:srgbClr val="1e1e1e"/>
                </a:solidFill>
                <a:uFill>
                  <a:solidFill>
                    <a:srgbClr val="ffffff"/>
                  </a:solidFill>
                </a:uFill>
                <a:latin typeface="Arial"/>
                <a:ea typeface="Arial"/>
              </a:rPr>
              <a:t>One stack frame is created whenever a method is executed in the JVM. When the method is ended, the stack frame is removed. </a:t>
            </a:r>
            <a:endParaRPr b="0" lang="en-US" sz="1800" spc="-1" strike="noStrike">
              <a:solidFill>
                <a:srgbClr val="000000"/>
              </a:solidFill>
              <a:uFill>
                <a:solidFill>
                  <a:srgbClr val="ffffff"/>
                </a:solidFill>
              </a:uFill>
              <a:latin typeface="Arial"/>
            </a:endParaRPr>
          </a:p>
          <a:p>
            <a:pPr>
              <a:lnSpc>
                <a:spcPct val="166000"/>
              </a:lnSpc>
            </a:pPr>
            <a:r>
              <a:rPr b="0" lang="en-US" sz="1350" spc="-1" strike="noStrike">
                <a:solidFill>
                  <a:srgbClr val="1e1e1e"/>
                </a:solidFill>
                <a:uFill>
                  <a:solidFill>
                    <a:srgbClr val="ffffff"/>
                  </a:solidFill>
                </a:uFill>
                <a:latin typeface="Arial"/>
                <a:ea typeface="Arial"/>
              </a:rPr>
              <a:t>Each stack </a:t>
            </a:r>
            <a:r>
              <a:rPr b="1" lang="en-US" sz="1500" spc="-1" strike="noStrike">
                <a:solidFill>
                  <a:srgbClr val="1e1e1e"/>
                </a:solidFill>
                <a:uFill>
                  <a:solidFill>
                    <a:srgbClr val="ffffff"/>
                  </a:solidFill>
                </a:uFill>
                <a:latin typeface="Arial"/>
                <a:ea typeface="Arial"/>
              </a:rPr>
              <a:t>frame</a:t>
            </a:r>
            <a:r>
              <a:rPr b="0" lang="en-US" sz="1350" spc="-1" strike="noStrike">
                <a:solidFill>
                  <a:srgbClr val="1e1e1e"/>
                </a:solidFill>
                <a:uFill>
                  <a:solidFill>
                    <a:srgbClr val="ffffff"/>
                  </a:solidFill>
                </a:uFill>
                <a:latin typeface="Arial"/>
                <a:ea typeface="Arial"/>
              </a:rPr>
              <a:t> has the reference for </a:t>
            </a:r>
            <a:r>
              <a:rPr b="0" lang="en-US" sz="1350" spc="-1" strike="noStrike" u="sng">
                <a:solidFill>
                  <a:srgbClr val="1e1e1e"/>
                </a:solidFill>
                <a:uFill>
                  <a:solidFill>
                    <a:srgbClr val="ffffff"/>
                  </a:solidFill>
                </a:uFill>
                <a:latin typeface="Arial"/>
                <a:ea typeface="Arial"/>
              </a:rPr>
              <a:t>local variable array</a:t>
            </a:r>
            <a:r>
              <a:rPr b="0" lang="en-US" sz="1350" spc="-1" strike="noStrike">
                <a:solidFill>
                  <a:srgbClr val="1e1e1e"/>
                </a:solidFill>
                <a:uFill>
                  <a:solidFill>
                    <a:srgbClr val="ffffff"/>
                  </a:solidFill>
                </a:uFill>
                <a:latin typeface="Arial"/>
                <a:ea typeface="Arial"/>
              </a:rPr>
              <a:t>, </a:t>
            </a:r>
            <a:r>
              <a:rPr b="0" lang="en-US" sz="1350" spc="-1" strike="noStrike" u="sng">
                <a:solidFill>
                  <a:srgbClr val="1e1e1e"/>
                </a:solidFill>
                <a:uFill>
                  <a:solidFill>
                    <a:srgbClr val="ffffff"/>
                  </a:solidFill>
                </a:uFill>
                <a:latin typeface="Arial"/>
                <a:ea typeface="Arial"/>
              </a:rPr>
              <a:t>Operand stack</a:t>
            </a:r>
            <a:r>
              <a:rPr b="0" lang="en-US" sz="1350" spc="-1" strike="noStrike">
                <a:solidFill>
                  <a:srgbClr val="1e1e1e"/>
                </a:solidFill>
                <a:uFill>
                  <a:solidFill>
                    <a:srgbClr val="ffffff"/>
                  </a:solidFill>
                </a:uFill>
                <a:latin typeface="Arial"/>
                <a:ea typeface="Arial"/>
              </a:rPr>
              <a:t>, and runtime constant pool of a class where the method being executed belongs. The size of local variable array and Operand stack is determined while compiling, what you will see soon.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27" name="Google Shape;142;p23" descr=""/>
          <p:cNvPicPr/>
          <p:nvPr/>
        </p:nvPicPr>
        <p:blipFill>
          <a:blip r:embed="rId1"/>
          <a:stretch/>
        </p:blipFill>
        <p:spPr>
          <a:xfrm>
            <a:off x="5163840" y="1276200"/>
            <a:ext cx="3590640" cy="2590560"/>
          </a:xfrm>
          <a:prstGeom prst="rect">
            <a:avLst/>
          </a:prstGeom>
          <a:ln>
            <a:noFill/>
          </a:ln>
        </p:spPr>
      </p:pic>
      <p:sp>
        <p:nvSpPr>
          <p:cNvPr id="128" name="CustomShape 4"/>
          <p:cNvSpPr/>
          <p:nvPr/>
        </p:nvSpPr>
        <p:spPr>
          <a:xfrm>
            <a:off x="5163840" y="1689480"/>
            <a:ext cx="1341000" cy="333720"/>
          </a:xfrm>
          <a:prstGeom prst="roundRect">
            <a:avLst>
              <a:gd name="adj" fmla="val 16667"/>
            </a:avLst>
          </a:prstGeom>
          <a:noFill/>
          <a:ln w="38160">
            <a:solidFill>
              <a:srgbClr val="ff0000"/>
            </a:solidFill>
            <a:round/>
          </a:ln>
        </p:spPr>
        <p:style>
          <a:lnRef idx="0"/>
          <a:fillRef idx="0"/>
          <a:effectRef idx="0"/>
          <a:fontRef idx="minor"/>
        </p:style>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11760" y="444960"/>
            <a:ext cx="354564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Local Variable Array</a:t>
            </a:r>
            <a:endParaRPr b="0" lang="en-US" sz="1400" spc="-1" strike="noStrike">
              <a:solidFill>
                <a:srgbClr val="000000"/>
              </a:solidFill>
              <a:uFill>
                <a:solidFill>
                  <a:srgbClr val="ffffff"/>
                </a:solidFill>
              </a:uFill>
              <a:latin typeface="Arial"/>
            </a:endParaRPr>
          </a:p>
        </p:txBody>
      </p:sp>
      <p:sp>
        <p:nvSpPr>
          <p:cNvPr id="130" name="CustomShape 2"/>
          <p:cNvSpPr/>
          <p:nvPr/>
        </p:nvSpPr>
        <p:spPr>
          <a:xfrm>
            <a:off x="7826400" y="4809240"/>
            <a:ext cx="1261800" cy="333720"/>
          </a:xfrm>
          <a:prstGeom prst="rect">
            <a:avLst/>
          </a:prstGeom>
          <a:noFill/>
          <a:ln>
            <a:noFill/>
          </a:ln>
        </p:spPr>
        <p:style>
          <a:lnRef idx="0"/>
          <a:fillRef idx="0"/>
          <a:effectRef idx="0"/>
          <a:fontRef idx="minor"/>
        </p:style>
        <p:txBody>
          <a:bodyPr tIns="91440" bIns="91440"/>
          <a:p>
            <a:pPr>
              <a:lnSpc>
                <a:spcPct val="100000"/>
              </a:lnSpc>
            </a:pPr>
            <a:r>
              <a:rPr b="0" lang="en-US" sz="700" spc="-1" strike="noStrike">
                <a:solidFill>
                  <a:srgbClr val="000000"/>
                </a:solidFill>
                <a:uFill>
                  <a:solidFill>
                    <a:srgbClr val="ffffff"/>
                  </a:solidFill>
                </a:uFill>
                <a:latin typeface="Arial"/>
                <a:ea typeface="Arial"/>
              </a:rPr>
              <a:t>Operand Stack -&gt;</a:t>
            </a:r>
            <a:endParaRPr b="0" lang="en-US" sz="1800" spc="-1" strike="noStrike">
              <a:solidFill>
                <a:srgbClr val="000000"/>
              </a:solidFill>
              <a:uFill>
                <a:solidFill>
                  <a:srgbClr val="ffffff"/>
                </a:solidFill>
              </a:uFill>
              <a:latin typeface="Arial"/>
            </a:endParaRPr>
          </a:p>
        </p:txBody>
      </p:sp>
      <p:sp>
        <p:nvSpPr>
          <p:cNvPr id="131" name="CustomShape 3"/>
          <p:cNvSpPr/>
          <p:nvPr/>
        </p:nvSpPr>
        <p:spPr>
          <a:xfrm>
            <a:off x="424080" y="1536120"/>
            <a:ext cx="4003200" cy="3272760"/>
          </a:xfrm>
          <a:prstGeom prst="rect">
            <a:avLst/>
          </a:prstGeom>
          <a:noFill/>
          <a:ln>
            <a:noFill/>
          </a:ln>
        </p:spPr>
        <p:style>
          <a:lnRef idx="0"/>
          <a:fillRef idx="0"/>
          <a:effectRef idx="0"/>
          <a:fontRef idx="minor"/>
        </p:style>
        <p:txBody>
          <a:bodyPr tIns="91440" bIns="91440"/>
          <a:p>
            <a:pPr>
              <a:lnSpc>
                <a:spcPct val="166000"/>
              </a:lnSpc>
            </a:pPr>
            <a:r>
              <a:rPr b="0" lang="en-US" sz="1350" spc="-1" strike="noStrike">
                <a:solidFill>
                  <a:srgbClr val="1e1e1e"/>
                </a:solidFill>
                <a:uFill>
                  <a:solidFill>
                    <a:srgbClr val="ffffff"/>
                  </a:solidFill>
                </a:uFill>
                <a:latin typeface="Arial"/>
                <a:ea typeface="Arial"/>
              </a:rPr>
              <a:t>It has an index starting from 0. 0 - reference of a class instance where the method belongs. </a:t>
            </a:r>
            <a:endParaRPr b="0" lang="en-US" sz="1800" spc="-1" strike="noStrike">
              <a:solidFill>
                <a:srgbClr val="000000"/>
              </a:solidFill>
              <a:uFill>
                <a:solidFill>
                  <a:srgbClr val="ffffff"/>
                </a:solidFill>
              </a:uFill>
              <a:latin typeface="Arial"/>
            </a:endParaRPr>
          </a:p>
          <a:p>
            <a:pPr>
              <a:lnSpc>
                <a:spcPct val="166000"/>
              </a:lnSpc>
            </a:pPr>
            <a:r>
              <a:rPr b="0" lang="en-US" sz="1350" spc="-1" strike="noStrike">
                <a:solidFill>
                  <a:srgbClr val="1e1e1e"/>
                </a:solidFill>
                <a:uFill>
                  <a:solidFill>
                    <a:srgbClr val="ffffff"/>
                  </a:solidFill>
                </a:uFill>
                <a:latin typeface="Arial"/>
                <a:ea typeface="Arial"/>
              </a:rPr>
              <a:t>From 1, the parameters sent to the method are saved. </a:t>
            </a:r>
            <a:endParaRPr b="0" lang="en-US" sz="1800" spc="-1" strike="noStrike">
              <a:solidFill>
                <a:srgbClr val="000000"/>
              </a:solidFill>
              <a:uFill>
                <a:solidFill>
                  <a:srgbClr val="ffffff"/>
                </a:solidFill>
              </a:uFill>
              <a:latin typeface="Arial"/>
            </a:endParaRPr>
          </a:p>
          <a:p>
            <a:pPr>
              <a:lnSpc>
                <a:spcPct val="166000"/>
              </a:lnSpc>
            </a:pPr>
            <a:r>
              <a:rPr b="0" lang="en-US" sz="1350" spc="-1" strike="noStrike">
                <a:solidFill>
                  <a:srgbClr val="1e1e1e"/>
                </a:solidFill>
                <a:uFill>
                  <a:solidFill>
                    <a:srgbClr val="ffffff"/>
                  </a:solidFill>
                </a:uFill>
                <a:latin typeface="Arial"/>
                <a:ea typeface="Arial"/>
              </a:rPr>
              <a:t>After the method parameters, the local variables of the method are saved.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32" name="Google Shape;151;p24" descr=""/>
          <p:cNvPicPr/>
          <p:nvPr/>
        </p:nvPicPr>
        <p:blipFill>
          <a:blip r:embed="rId1"/>
          <a:srcRect l="43138" t="0" r="0" b="49993"/>
          <a:stretch/>
        </p:blipFill>
        <p:spPr>
          <a:xfrm>
            <a:off x="5519880" y="444960"/>
            <a:ext cx="2041200" cy="1294920"/>
          </a:xfrm>
          <a:prstGeom prst="rect">
            <a:avLst/>
          </a:prstGeom>
          <a:ln>
            <a:noFill/>
          </a:ln>
        </p:spPr>
      </p:pic>
      <p:sp>
        <p:nvSpPr>
          <p:cNvPr id="133" name="CustomShape 4"/>
          <p:cNvSpPr/>
          <p:nvPr/>
        </p:nvSpPr>
        <p:spPr>
          <a:xfrm>
            <a:off x="5519880" y="564120"/>
            <a:ext cx="1966320" cy="333720"/>
          </a:xfrm>
          <a:prstGeom prst="roundRect">
            <a:avLst>
              <a:gd name="adj" fmla="val 16667"/>
            </a:avLst>
          </a:prstGeom>
          <a:noFill/>
          <a:ln w="38160">
            <a:solidFill>
              <a:srgbClr val="ff0000"/>
            </a:solidFill>
            <a:round/>
          </a:ln>
        </p:spPr>
        <p:style>
          <a:lnRef idx="0"/>
          <a:fillRef idx="0"/>
          <a:effectRef idx="0"/>
          <a:fontRef idx="minor"/>
        </p:style>
      </p:sp>
      <p:pic>
        <p:nvPicPr>
          <p:cNvPr id="134" name="Google Shape;153;p24" descr=""/>
          <p:cNvPicPr/>
          <p:nvPr/>
        </p:nvPicPr>
        <p:blipFill>
          <a:blip r:embed="rId2"/>
          <a:stretch/>
        </p:blipFill>
        <p:spPr>
          <a:xfrm>
            <a:off x="5019840" y="2302560"/>
            <a:ext cx="3040920" cy="129492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11760" y="444960"/>
            <a:ext cx="258120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Operand Stack</a:t>
            </a:r>
            <a:endParaRPr b="0" lang="en-US" sz="1400" spc="-1" strike="noStrike">
              <a:solidFill>
                <a:srgbClr val="000000"/>
              </a:solidFill>
              <a:uFill>
                <a:solidFill>
                  <a:srgbClr val="ffffff"/>
                </a:solidFill>
              </a:uFill>
              <a:latin typeface="Arial"/>
            </a:endParaRPr>
          </a:p>
        </p:txBody>
      </p:sp>
      <p:sp>
        <p:nvSpPr>
          <p:cNvPr id="136" name="CustomShape 2"/>
          <p:cNvSpPr/>
          <p:nvPr/>
        </p:nvSpPr>
        <p:spPr>
          <a:xfrm>
            <a:off x="7826400" y="4809240"/>
            <a:ext cx="1261800" cy="333720"/>
          </a:xfrm>
          <a:prstGeom prst="rect">
            <a:avLst/>
          </a:prstGeom>
          <a:noFill/>
          <a:ln>
            <a:noFill/>
          </a:ln>
        </p:spPr>
        <p:style>
          <a:lnRef idx="0"/>
          <a:fillRef idx="0"/>
          <a:effectRef idx="0"/>
          <a:fontRef idx="minor"/>
        </p:style>
        <p:txBody>
          <a:bodyPr tIns="91440" bIns="91440"/>
          <a:p>
            <a:pPr>
              <a:lnSpc>
                <a:spcPct val="100000"/>
              </a:lnSpc>
            </a:pPr>
            <a:r>
              <a:rPr b="0" lang="en-US" sz="700" spc="-1" strike="noStrike">
                <a:solidFill>
                  <a:srgbClr val="000000"/>
                </a:solidFill>
                <a:uFill>
                  <a:solidFill>
                    <a:srgbClr val="ffffff"/>
                  </a:solidFill>
                </a:uFill>
                <a:latin typeface="Arial"/>
                <a:ea typeface="Arial"/>
              </a:rPr>
              <a:t>Reference to constant pool -&gt;</a:t>
            </a:r>
            <a:endParaRPr b="0" lang="en-US" sz="1800" spc="-1" strike="noStrike">
              <a:solidFill>
                <a:srgbClr val="000000"/>
              </a:solidFill>
              <a:uFill>
                <a:solidFill>
                  <a:srgbClr val="ffffff"/>
                </a:solidFill>
              </a:uFill>
              <a:latin typeface="Arial"/>
            </a:endParaRPr>
          </a:p>
        </p:txBody>
      </p:sp>
      <p:sp>
        <p:nvSpPr>
          <p:cNvPr id="137" name="CustomShape 3"/>
          <p:cNvSpPr/>
          <p:nvPr/>
        </p:nvSpPr>
        <p:spPr>
          <a:xfrm>
            <a:off x="424080" y="1536120"/>
            <a:ext cx="4003200" cy="3272760"/>
          </a:xfrm>
          <a:prstGeom prst="rect">
            <a:avLst/>
          </a:prstGeom>
          <a:noFill/>
          <a:ln>
            <a:noFill/>
          </a:ln>
        </p:spPr>
        <p:style>
          <a:lnRef idx="0"/>
          <a:fillRef idx="0"/>
          <a:effectRef idx="0"/>
          <a:fontRef idx="minor"/>
        </p:style>
        <p:txBody>
          <a:bodyPr tIns="91440" bIns="91440"/>
          <a:p>
            <a:pPr>
              <a:lnSpc>
                <a:spcPct val="166000"/>
              </a:lnSpc>
            </a:pPr>
            <a:r>
              <a:rPr b="0" lang="en-US" sz="1350" spc="-1" strike="noStrike">
                <a:solidFill>
                  <a:srgbClr val="1e1e1e"/>
                </a:solidFill>
                <a:uFill>
                  <a:solidFill>
                    <a:srgbClr val="ffffff"/>
                  </a:solidFill>
                </a:uFill>
                <a:latin typeface="Arial"/>
                <a:ea typeface="Arial"/>
              </a:rPr>
              <a:t>An actual workspace of a method. Each method exchanges data between the Operand stack and the local variable array, and pushes or pops other method invoke results. The necessary size of the Operand stack space can be determined during compiling. Therefore, the size of the Operand stack can also be determined during compiling.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38" name="Google Shape;161;p25" descr=""/>
          <p:cNvPicPr/>
          <p:nvPr/>
        </p:nvPicPr>
        <p:blipFill>
          <a:blip r:embed="rId1"/>
          <a:srcRect l="43138" t="0" r="0" b="49993"/>
          <a:stretch/>
        </p:blipFill>
        <p:spPr>
          <a:xfrm>
            <a:off x="5956560" y="699480"/>
            <a:ext cx="2041200" cy="1294920"/>
          </a:xfrm>
          <a:prstGeom prst="rect">
            <a:avLst/>
          </a:prstGeom>
          <a:ln>
            <a:noFill/>
          </a:ln>
        </p:spPr>
      </p:pic>
      <p:sp>
        <p:nvSpPr>
          <p:cNvPr id="139" name="CustomShape 4"/>
          <p:cNvSpPr/>
          <p:nvPr/>
        </p:nvSpPr>
        <p:spPr>
          <a:xfrm>
            <a:off x="5956560" y="1140840"/>
            <a:ext cx="1966320" cy="333720"/>
          </a:xfrm>
          <a:prstGeom prst="roundRect">
            <a:avLst>
              <a:gd name="adj" fmla="val 16667"/>
            </a:avLst>
          </a:prstGeom>
          <a:noFill/>
          <a:ln w="38160">
            <a:solidFill>
              <a:srgbClr val="ff0000"/>
            </a:solidFill>
            <a:round/>
          </a:ln>
        </p:spPr>
        <p:style>
          <a:lnRef idx="0"/>
          <a:fillRef idx="0"/>
          <a:effectRef idx="0"/>
          <a:fontRef idx="minor"/>
        </p:style>
      </p:sp>
      <p:pic>
        <p:nvPicPr>
          <p:cNvPr id="140" name="Google Shape;163;p25" descr=""/>
          <p:cNvPicPr/>
          <p:nvPr/>
        </p:nvPicPr>
        <p:blipFill>
          <a:blip r:embed="rId2"/>
          <a:stretch/>
        </p:blipFill>
        <p:spPr>
          <a:xfrm>
            <a:off x="5054040" y="2571840"/>
            <a:ext cx="3771720" cy="173304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311760" y="444960"/>
            <a:ext cx="470628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Reference  to Constant Pool</a:t>
            </a:r>
            <a:endParaRPr b="0" lang="en-US" sz="1400" spc="-1" strike="noStrike">
              <a:solidFill>
                <a:srgbClr val="000000"/>
              </a:solidFill>
              <a:uFill>
                <a:solidFill>
                  <a:srgbClr val="ffffff"/>
                </a:solidFill>
              </a:uFill>
              <a:latin typeface="Arial"/>
            </a:endParaRPr>
          </a:p>
        </p:txBody>
      </p:sp>
      <p:sp>
        <p:nvSpPr>
          <p:cNvPr id="142" name="CustomShape 2"/>
          <p:cNvSpPr/>
          <p:nvPr/>
        </p:nvSpPr>
        <p:spPr>
          <a:xfrm>
            <a:off x="7826400" y="4809240"/>
            <a:ext cx="1261800" cy="333720"/>
          </a:xfrm>
          <a:prstGeom prst="rect">
            <a:avLst/>
          </a:prstGeom>
          <a:noFill/>
          <a:ln>
            <a:noFill/>
          </a:ln>
        </p:spPr>
        <p:style>
          <a:lnRef idx="0"/>
          <a:fillRef idx="0"/>
          <a:effectRef idx="0"/>
          <a:fontRef idx="minor"/>
        </p:style>
        <p:txBody>
          <a:bodyPr tIns="91440" bIns="91440"/>
          <a:p>
            <a:pPr>
              <a:lnSpc>
                <a:spcPct val="100000"/>
              </a:lnSpc>
            </a:pPr>
            <a:r>
              <a:rPr b="0" lang="en-US" sz="700" spc="-1" strike="noStrike">
                <a:solidFill>
                  <a:srgbClr val="000000"/>
                </a:solidFill>
                <a:uFill>
                  <a:solidFill>
                    <a:srgbClr val="ffffff"/>
                  </a:solidFill>
                </a:uFill>
                <a:latin typeface="Arial"/>
                <a:ea typeface="Arial"/>
              </a:rPr>
              <a:t>where are we with inception -&gt;</a:t>
            </a:r>
            <a:endParaRPr b="0" lang="en-US" sz="1800" spc="-1" strike="noStrike">
              <a:solidFill>
                <a:srgbClr val="000000"/>
              </a:solidFill>
              <a:uFill>
                <a:solidFill>
                  <a:srgbClr val="ffffff"/>
                </a:solidFill>
              </a:uFill>
              <a:latin typeface="Arial"/>
            </a:endParaRPr>
          </a:p>
        </p:txBody>
      </p:sp>
      <p:sp>
        <p:nvSpPr>
          <p:cNvPr id="143" name="CustomShape 3"/>
          <p:cNvSpPr/>
          <p:nvPr/>
        </p:nvSpPr>
        <p:spPr>
          <a:xfrm>
            <a:off x="424080" y="1536120"/>
            <a:ext cx="4003200" cy="3272760"/>
          </a:xfrm>
          <a:prstGeom prst="rect">
            <a:avLst/>
          </a:prstGeom>
          <a:noFill/>
          <a:ln>
            <a:noFill/>
          </a:ln>
        </p:spPr>
        <p:style>
          <a:lnRef idx="0"/>
          <a:fillRef idx="0"/>
          <a:effectRef idx="0"/>
          <a:fontRef idx="minor"/>
        </p:style>
      </p:sp>
      <p:pic>
        <p:nvPicPr>
          <p:cNvPr id="144" name="Google Shape;171;p26" descr=""/>
          <p:cNvPicPr/>
          <p:nvPr/>
        </p:nvPicPr>
        <p:blipFill>
          <a:blip r:embed="rId1"/>
          <a:srcRect l="43138" t="0" r="0" b="49993"/>
          <a:stretch/>
        </p:blipFill>
        <p:spPr>
          <a:xfrm>
            <a:off x="5956560" y="699480"/>
            <a:ext cx="2041200" cy="1294920"/>
          </a:xfrm>
          <a:prstGeom prst="rect">
            <a:avLst/>
          </a:prstGeom>
          <a:ln>
            <a:noFill/>
          </a:ln>
        </p:spPr>
      </p:pic>
      <p:sp>
        <p:nvSpPr>
          <p:cNvPr id="145" name="CustomShape 4"/>
          <p:cNvSpPr/>
          <p:nvPr/>
        </p:nvSpPr>
        <p:spPr>
          <a:xfrm>
            <a:off x="5956560" y="1490400"/>
            <a:ext cx="1966320" cy="438120"/>
          </a:xfrm>
          <a:prstGeom prst="roundRect">
            <a:avLst>
              <a:gd name="adj" fmla="val 16667"/>
            </a:avLst>
          </a:prstGeom>
          <a:noFill/>
          <a:ln w="38160">
            <a:solidFill>
              <a:srgbClr val="ff0000"/>
            </a:solidFill>
            <a:round/>
          </a:ln>
        </p:spPr>
        <p:style>
          <a:lnRef idx="0"/>
          <a:fillRef idx="0"/>
          <a:effectRef idx="0"/>
          <a:fontRef idx="minor"/>
        </p:style>
      </p:sp>
      <p:pic>
        <p:nvPicPr>
          <p:cNvPr id="146" name="Google Shape;173;p26" descr=""/>
          <p:cNvPicPr/>
          <p:nvPr/>
        </p:nvPicPr>
        <p:blipFill>
          <a:blip r:embed="rId2"/>
          <a:stretch/>
        </p:blipFill>
        <p:spPr>
          <a:xfrm>
            <a:off x="878760" y="1598400"/>
            <a:ext cx="3093840" cy="2574360"/>
          </a:xfrm>
          <a:prstGeom prst="rect">
            <a:avLst/>
          </a:prstGeom>
          <a:ln>
            <a:noFill/>
          </a:ln>
        </p:spPr>
      </p:pic>
      <p:sp>
        <p:nvSpPr>
          <p:cNvPr id="147" name="CustomShape 5"/>
          <p:cNvSpPr/>
          <p:nvPr/>
        </p:nvSpPr>
        <p:spPr>
          <a:xfrm>
            <a:off x="4934880" y="2736360"/>
            <a:ext cx="2133720" cy="298440"/>
          </a:xfrm>
          <a:prstGeom prst="rect">
            <a:avLst/>
          </a:prstGeom>
          <a:noFill/>
          <a:ln>
            <a:noFill/>
          </a:ln>
        </p:spPr>
        <p:style>
          <a:lnRef idx="0"/>
          <a:fillRef idx="0"/>
          <a:effectRef idx="0"/>
          <a:fontRef idx="minor"/>
        </p:style>
        <p:txBody>
          <a:bodyPr tIns="91440" bIns="91440" anchor="ctr"/>
          <a:p>
            <a:pPr>
              <a:lnSpc>
                <a:spcPct val="100000"/>
              </a:lnSpc>
            </a:pPr>
            <a:r>
              <a:rPr b="1" lang="en-US" sz="1350" spc="-1" strike="noStrike">
                <a:solidFill>
                  <a:srgbClr val="000000"/>
                </a:solidFill>
                <a:uFill>
                  <a:solidFill>
                    <a:srgbClr val="ffffff"/>
                  </a:solidFill>
                </a:uFill>
                <a:latin typeface="Arial"/>
                <a:ea typeface="Arial"/>
              </a:rPr>
              <a:t>getfield #15</a:t>
            </a:r>
            <a:endParaRPr b="0" lang="en-US" sz="1800" spc="-1" strike="noStrike">
              <a:solidFill>
                <a:srgbClr val="000000"/>
              </a:solidFill>
              <a:uFill>
                <a:solidFill>
                  <a:srgbClr val="ffffff"/>
                </a:solidFill>
              </a:uFill>
              <a:latin typeface="Arial"/>
            </a:endParaRPr>
          </a:p>
        </p:txBody>
      </p:sp>
      <p:sp>
        <p:nvSpPr>
          <p:cNvPr id="148" name="CustomShape 6"/>
          <p:cNvSpPr/>
          <p:nvPr/>
        </p:nvSpPr>
        <p:spPr>
          <a:xfrm>
            <a:off x="5623200" y="3222360"/>
            <a:ext cx="2999520" cy="333720"/>
          </a:xfrm>
          <a:prstGeom prst="rect">
            <a:avLst/>
          </a:prstGeom>
          <a:noFill/>
          <a:ln>
            <a:noFill/>
          </a:ln>
        </p:spPr>
        <p:style>
          <a:lnRef idx="0"/>
          <a:fillRef idx="0"/>
          <a:effectRef idx="0"/>
          <a:fontRef idx="minor"/>
        </p:style>
        <p:txBody>
          <a:bodyPr tIns="91440" bIns="91440" anchor="ctr"/>
          <a:p>
            <a:pPr>
              <a:lnSpc>
                <a:spcPct val="100000"/>
              </a:lnSpc>
            </a:pPr>
            <a:r>
              <a:rPr b="1" lang="en-US" sz="1350" spc="-1" strike="noStrike">
                <a:solidFill>
                  <a:srgbClr val="000000"/>
                </a:solidFill>
                <a:uFill>
                  <a:solidFill>
                    <a:srgbClr val="ffffff"/>
                  </a:solidFill>
                </a:uFill>
                <a:latin typeface="Arial"/>
                <a:ea typeface="Arial"/>
              </a:rPr>
              <a:t>invokevirtual #23</a:t>
            </a:r>
            <a:endParaRPr b="0" lang="en-US" sz="1800" spc="-1" strike="noStrike">
              <a:solidFill>
                <a:srgbClr val="000000"/>
              </a:solidFill>
              <a:uFill>
                <a:solidFill>
                  <a:srgbClr val="ffffff"/>
                </a:solidFill>
              </a:uFill>
              <a:latin typeface="Arial"/>
            </a:endParaRPr>
          </a:p>
        </p:txBody>
      </p:sp>
      <p:sp>
        <p:nvSpPr>
          <p:cNvPr id="149" name="CustomShape 7"/>
          <p:cNvSpPr/>
          <p:nvPr/>
        </p:nvSpPr>
        <p:spPr>
          <a:xfrm>
            <a:off x="4572000" y="3744000"/>
            <a:ext cx="2999520" cy="298440"/>
          </a:xfrm>
          <a:prstGeom prst="rect">
            <a:avLst/>
          </a:prstGeom>
          <a:noFill/>
          <a:ln>
            <a:noFill/>
          </a:ln>
        </p:spPr>
        <p:style>
          <a:lnRef idx="0"/>
          <a:fillRef idx="0"/>
          <a:effectRef idx="0"/>
          <a:fontRef idx="minor"/>
        </p:style>
        <p:txBody>
          <a:bodyPr tIns="91440" bIns="91440" anchor="ctr"/>
          <a:p>
            <a:pPr marL="38160">
              <a:lnSpc>
                <a:spcPct val="115000"/>
              </a:lnSpc>
            </a:pPr>
            <a:r>
              <a:rPr b="0" lang="en-US" sz="1000" spc="-1" strike="noStrike">
                <a:solidFill>
                  <a:srgbClr val="000000"/>
                </a:solidFill>
                <a:uFill>
                  <a:solidFill>
                    <a:srgbClr val="ffffff"/>
                  </a:solidFill>
                </a:uFill>
                <a:latin typeface="Arial"/>
                <a:ea typeface="Arial"/>
              </a:rPr>
              <a:t>invokestatic  #6</a:t>
            </a:r>
            <a:endParaRPr b="0" lang="en-US" sz="1800" spc="-1" strike="noStrike">
              <a:solidFill>
                <a:srgbClr val="000000"/>
              </a:solidFill>
              <a:uFill>
                <a:solidFill>
                  <a:srgbClr val="ffffff"/>
                </a:solidFill>
              </a:uFill>
              <a:latin typeface="Arial"/>
            </a:endParaRPr>
          </a:p>
        </p:txBody>
      </p:sp>
      <p:sp>
        <p:nvSpPr>
          <p:cNvPr id="150" name="CustomShape 8"/>
          <p:cNvSpPr/>
          <p:nvPr/>
        </p:nvSpPr>
        <p:spPr>
          <a:xfrm>
            <a:off x="5539680" y="4121640"/>
            <a:ext cx="2999520" cy="438120"/>
          </a:xfrm>
          <a:prstGeom prst="rect">
            <a:avLst/>
          </a:prstGeom>
          <a:noFill/>
          <a:ln>
            <a:noFill/>
          </a:ln>
        </p:spPr>
        <p:style>
          <a:lnRef idx="0"/>
          <a:fillRef idx="0"/>
          <a:effectRef idx="0"/>
          <a:fontRef idx="minor"/>
        </p:style>
        <p:txBody>
          <a:bodyPr tIns="91440" bIns="91440" anchor="ctr"/>
          <a:p>
            <a:pPr>
              <a:lnSpc>
                <a:spcPct val="100000"/>
              </a:lnSpc>
            </a:pPr>
            <a:r>
              <a:rPr b="1" lang="en-US" sz="1000" spc="-1" strike="noStrike">
                <a:solidFill>
                  <a:srgbClr val="000000"/>
                </a:solidFill>
                <a:uFill>
                  <a:solidFill>
                    <a:srgbClr val="ffffff"/>
                  </a:solidFill>
                </a:uFill>
                <a:latin typeface="Courier New"/>
                <a:ea typeface="Courier New"/>
              </a:rPr>
              <a:t> </a:t>
            </a:r>
            <a:r>
              <a:rPr b="1" lang="en-US" sz="1000" spc="-1" strike="noStrike">
                <a:solidFill>
                  <a:srgbClr val="000000"/>
                </a:solidFill>
                <a:uFill>
                  <a:solidFill>
                    <a:srgbClr val="ffffff"/>
                  </a:solidFill>
                </a:uFill>
                <a:latin typeface="Courier New"/>
                <a:ea typeface="Courier New"/>
              </a:rPr>
              <a:t>ldc           </a:t>
            </a:r>
            <a:r>
              <a:rPr b="1" lang="en-US" sz="1000" spc="-1" strike="noStrike">
                <a:solidFill>
                  <a:srgbClr val="666600"/>
                </a:solidFill>
                <a:uFill>
                  <a:solidFill>
                    <a:srgbClr val="ffffff"/>
                  </a:solidFill>
                </a:uFill>
                <a:latin typeface="Courier New"/>
                <a:ea typeface="Courier New"/>
              </a:rPr>
              <a:t>#</a:t>
            </a:r>
            <a:r>
              <a:rPr b="1" lang="en-US" sz="1000" spc="-1" strike="noStrike">
                <a:solidFill>
                  <a:srgbClr val="006666"/>
                </a:solidFill>
                <a:uFill>
                  <a:solidFill>
                    <a:srgbClr val="ffffff"/>
                  </a:solidFill>
                </a:uFill>
                <a:latin typeface="Courier New"/>
                <a:ea typeface="Courier New"/>
              </a:rPr>
              <a:t>3</a:t>
            </a:r>
            <a:r>
              <a:rPr b="1" lang="en-US" sz="1000" spc="-1" strike="noStrike">
                <a:solidFill>
                  <a:srgbClr val="000000"/>
                </a:solidFill>
                <a:uFill>
                  <a:solidFill>
                    <a:srgbClr val="ffffff"/>
                  </a:solidFill>
                </a:uFill>
                <a:latin typeface="Courier New"/>
                <a:ea typeface="Courier New"/>
              </a:rPr>
              <a:t> </a:t>
            </a:r>
            <a:endParaRPr b="0" lang="en-US" sz="1800" spc="-1" strike="noStrike">
              <a:solidFill>
                <a:srgbClr val="000000"/>
              </a:solidFill>
              <a:uFill>
                <a:solidFill>
                  <a:srgbClr val="ffffff"/>
                </a:solidFill>
              </a:uFill>
              <a:latin typeface="Arial"/>
            </a:endParaRPr>
          </a:p>
        </p:txBody>
      </p:sp>
      <p:sp>
        <p:nvSpPr>
          <p:cNvPr id="151" name="CustomShape 9"/>
          <p:cNvSpPr/>
          <p:nvPr/>
        </p:nvSpPr>
        <p:spPr>
          <a:xfrm>
            <a:off x="5640480" y="3019320"/>
            <a:ext cx="361080" cy="15120"/>
          </a:xfrm>
          <a:custGeom>
            <a:avLst/>
            <a:gdLst/>
            <a:ahLst/>
            <a:rect l="l" t="t" r="r" b="b"/>
            <a:pathLst>
              <a:path w="21600" h="21600">
                <a:moveTo>
                  <a:pt x="0" y="0"/>
                </a:moveTo>
                <a:lnTo>
                  <a:pt x="21600" y="21600"/>
                </a:lnTo>
              </a:path>
            </a:pathLst>
          </a:custGeom>
          <a:noFill/>
          <a:ln w="9360">
            <a:solidFill>
              <a:srgbClr val="ff0000"/>
            </a:solidFill>
            <a:round/>
          </a:ln>
        </p:spPr>
        <p:style>
          <a:lnRef idx="0"/>
          <a:fillRef idx="0"/>
          <a:effectRef idx="0"/>
          <a:fontRef idx="minor"/>
        </p:style>
      </p:sp>
      <p:sp>
        <p:nvSpPr>
          <p:cNvPr id="152" name="CustomShape 10"/>
          <p:cNvSpPr/>
          <p:nvPr/>
        </p:nvSpPr>
        <p:spPr>
          <a:xfrm>
            <a:off x="6819480" y="3515040"/>
            <a:ext cx="315720" cy="11160"/>
          </a:xfrm>
          <a:custGeom>
            <a:avLst/>
            <a:gdLst/>
            <a:ahLst/>
            <a:rect l="l" t="t" r="r" b="b"/>
            <a:pathLst>
              <a:path w="21600" h="21600">
                <a:moveTo>
                  <a:pt x="0" y="0"/>
                </a:moveTo>
                <a:lnTo>
                  <a:pt x="21600" y="21600"/>
                </a:lnTo>
              </a:path>
            </a:pathLst>
          </a:custGeom>
          <a:noFill/>
          <a:ln w="9360">
            <a:solidFill>
              <a:srgbClr val="ff0000"/>
            </a:solidFill>
            <a:round/>
          </a:ln>
        </p:spPr>
        <p:style>
          <a:lnRef idx="0"/>
          <a:fillRef idx="0"/>
          <a:effectRef idx="0"/>
          <a:fontRef idx="minor"/>
        </p:style>
      </p:sp>
      <p:sp>
        <p:nvSpPr>
          <p:cNvPr id="153" name="CustomShape 11"/>
          <p:cNvSpPr/>
          <p:nvPr/>
        </p:nvSpPr>
        <p:spPr>
          <a:xfrm>
            <a:off x="5306760" y="3987000"/>
            <a:ext cx="315720" cy="11160"/>
          </a:xfrm>
          <a:custGeom>
            <a:avLst/>
            <a:gdLst/>
            <a:ahLst/>
            <a:rect l="l" t="t" r="r" b="b"/>
            <a:pathLst>
              <a:path w="21600" h="21600">
                <a:moveTo>
                  <a:pt x="0" y="0"/>
                </a:moveTo>
                <a:lnTo>
                  <a:pt x="21600" y="21600"/>
                </a:lnTo>
              </a:path>
            </a:pathLst>
          </a:custGeom>
          <a:noFill/>
          <a:ln w="9360">
            <a:solidFill>
              <a:srgbClr val="ff0000"/>
            </a:solidFill>
            <a:round/>
          </a:ln>
        </p:spPr>
        <p:style>
          <a:lnRef idx="0"/>
          <a:fillRef idx="0"/>
          <a:effectRef idx="0"/>
          <a:fontRef idx="minor"/>
        </p:style>
      </p:sp>
      <p:sp>
        <p:nvSpPr>
          <p:cNvPr id="154" name="CustomShape 12"/>
          <p:cNvSpPr/>
          <p:nvPr/>
        </p:nvSpPr>
        <p:spPr>
          <a:xfrm>
            <a:off x="6685200" y="4474800"/>
            <a:ext cx="315720" cy="11160"/>
          </a:xfrm>
          <a:custGeom>
            <a:avLst/>
            <a:gdLst/>
            <a:ahLst/>
            <a:rect l="l" t="t" r="r" b="b"/>
            <a:pathLst>
              <a:path w="21600" h="21600">
                <a:moveTo>
                  <a:pt x="0" y="0"/>
                </a:moveTo>
                <a:lnTo>
                  <a:pt x="21600" y="21600"/>
                </a:lnTo>
              </a:path>
            </a:pathLst>
          </a:custGeom>
          <a:noFill/>
          <a:ln w="9360">
            <a:solidFill>
              <a:srgbClr val="ff0000"/>
            </a:solidFill>
            <a:round/>
          </a:ln>
        </p:spPr>
        <p:style>
          <a:lnRef idx="0"/>
          <a:fillRef idx="0"/>
          <a:effectRef idx="0"/>
          <a:fontRef idx="minor"/>
        </p:style>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311760" y="444960"/>
            <a:ext cx="8529120" cy="97956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Where are we right now with our inception?</a:t>
            </a:r>
            <a:endParaRPr b="0" lang="en-US" sz="1400" spc="-1" strike="noStrike">
              <a:solidFill>
                <a:srgbClr val="000000"/>
              </a:solidFill>
              <a:uFill>
                <a:solidFill>
                  <a:srgbClr val="ffffff"/>
                </a:solidFill>
              </a:uFill>
              <a:latin typeface="Arial"/>
            </a:endParaRPr>
          </a:p>
        </p:txBody>
      </p:sp>
      <p:sp>
        <p:nvSpPr>
          <p:cNvPr id="156" name="CustomShape 2"/>
          <p:cNvSpPr/>
          <p:nvPr/>
        </p:nvSpPr>
        <p:spPr>
          <a:xfrm>
            <a:off x="7826400" y="4809240"/>
            <a:ext cx="1261800" cy="333720"/>
          </a:xfrm>
          <a:prstGeom prst="rect">
            <a:avLst/>
          </a:prstGeom>
          <a:noFill/>
          <a:ln>
            <a:noFill/>
          </a:ln>
        </p:spPr>
        <p:style>
          <a:lnRef idx="0"/>
          <a:fillRef idx="0"/>
          <a:effectRef idx="0"/>
          <a:fontRef idx="minor"/>
        </p:style>
        <p:txBody>
          <a:bodyPr tIns="91440" bIns="91440"/>
          <a:p>
            <a:pPr>
              <a:lnSpc>
                <a:spcPct val="100000"/>
              </a:lnSpc>
            </a:pPr>
            <a:r>
              <a:rPr b="0" lang="en-US" sz="700" spc="-1" strike="noStrike">
                <a:solidFill>
                  <a:srgbClr val="000000"/>
                </a:solidFill>
                <a:uFill>
                  <a:solidFill>
                    <a:srgbClr val="ffffff"/>
                  </a:solidFill>
                </a:uFill>
                <a:latin typeface="Arial"/>
                <a:ea typeface="Arial"/>
              </a:rPr>
              <a:t>Native method stack -&gt;</a:t>
            </a:r>
            <a:endParaRPr b="0" lang="en-US" sz="1800" spc="-1" strike="noStrike">
              <a:solidFill>
                <a:srgbClr val="000000"/>
              </a:solidFill>
              <a:uFill>
                <a:solidFill>
                  <a:srgbClr val="ffffff"/>
                </a:solidFill>
              </a:uFill>
              <a:latin typeface="Arial"/>
            </a:endParaRPr>
          </a:p>
        </p:txBody>
      </p:sp>
      <p:pic>
        <p:nvPicPr>
          <p:cNvPr id="157" name="Google Shape;188;p27" descr=""/>
          <p:cNvPicPr/>
          <p:nvPr/>
        </p:nvPicPr>
        <p:blipFill>
          <a:blip r:embed="rId1"/>
          <a:stretch/>
        </p:blipFill>
        <p:spPr>
          <a:xfrm>
            <a:off x="311760" y="1577880"/>
            <a:ext cx="2097720" cy="2276280"/>
          </a:xfrm>
          <a:prstGeom prst="rect">
            <a:avLst/>
          </a:prstGeom>
          <a:ln>
            <a:noFill/>
          </a:ln>
        </p:spPr>
      </p:pic>
      <p:pic>
        <p:nvPicPr>
          <p:cNvPr id="158" name="Google Shape;189;p27" descr=""/>
          <p:cNvPicPr/>
          <p:nvPr/>
        </p:nvPicPr>
        <p:blipFill>
          <a:blip r:embed="rId2"/>
          <a:stretch/>
        </p:blipFill>
        <p:spPr>
          <a:xfrm>
            <a:off x="3118680" y="1577880"/>
            <a:ext cx="1963800" cy="2276280"/>
          </a:xfrm>
          <a:prstGeom prst="rect">
            <a:avLst/>
          </a:prstGeom>
          <a:ln>
            <a:noFill/>
          </a:ln>
        </p:spPr>
      </p:pic>
      <p:pic>
        <p:nvPicPr>
          <p:cNvPr id="159" name="Google Shape;190;p27" descr=""/>
          <p:cNvPicPr/>
          <p:nvPr/>
        </p:nvPicPr>
        <p:blipFill>
          <a:blip r:embed="rId3"/>
          <a:stretch/>
        </p:blipFill>
        <p:spPr>
          <a:xfrm>
            <a:off x="5625000" y="1577880"/>
            <a:ext cx="3155040" cy="227628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311760" y="444960"/>
            <a:ext cx="470628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Native method stack</a:t>
            </a:r>
            <a:endParaRPr b="0" lang="en-US" sz="1400" spc="-1" strike="noStrike">
              <a:solidFill>
                <a:srgbClr val="000000"/>
              </a:solidFill>
              <a:uFill>
                <a:solidFill>
                  <a:srgbClr val="ffffff"/>
                </a:solidFill>
              </a:uFill>
              <a:latin typeface="Arial"/>
            </a:endParaRPr>
          </a:p>
        </p:txBody>
      </p:sp>
      <p:sp>
        <p:nvSpPr>
          <p:cNvPr id="161" name="CustomShape 2"/>
          <p:cNvSpPr/>
          <p:nvPr/>
        </p:nvSpPr>
        <p:spPr>
          <a:xfrm>
            <a:off x="7826400" y="4809240"/>
            <a:ext cx="1261800" cy="333720"/>
          </a:xfrm>
          <a:prstGeom prst="rect">
            <a:avLst/>
          </a:prstGeom>
          <a:noFill/>
          <a:ln>
            <a:noFill/>
          </a:ln>
        </p:spPr>
        <p:style>
          <a:lnRef idx="0"/>
          <a:fillRef idx="0"/>
          <a:effectRef idx="0"/>
          <a:fontRef idx="minor"/>
        </p:style>
        <p:txBody>
          <a:bodyPr tIns="91440" bIns="91440"/>
          <a:p>
            <a:pPr>
              <a:lnSpc>
                <a:spcPct val="100000"/>
              </a:lnSpc>
            </a:pPr>
            <a:r>
              <a:rPr b="0" lang="en-US" sz="700" spc="-1" strike="noStrike">
                <a:solidFill>
                  <a:srgbClr val="000000"/>
                </a:solidFill>
                <a:uFill>
                  <a:solidFill>
                    <a:srgbClr val="ffffff"/>
                  </a:solidFill>
                </a:uFill>
                <a:latin typeface="Arial"/>
                <a:ea typeface="Arial"/>
              </a:rPr>
              <a:t>Heap -&gt;</a:t>
            </a:r>
            <a:endParaRPr b="0" lang="en-US" sz="1800" spc="-1" strike="noStrike">
              <a:solidFill>
                <a:srgbClr val="000000"/>
              </a:solidFill>
              <a:uFill>
                <a:solidFill>
                  <a:srgbClr val="ffffff"/>
                </a:solidFill>
              </a:uFill>
              <a:latin typeface="Arial"/>
            </a:endParaRPr>
          </a:p>
        </p:txBody>
      </p:sp>
      <p:pic>
        <p:nvPicPr>
          <p:cNvPr id="162" name="Google Shape;197;p28" descr=""/>
          <p:cNvPicPr/>
          <p:nvPr/>
        </p:nvPicPr>
        <p:blipFill>
          <a:blip r:embed="rId1"/>
          <a:stretch/>
        </p:blipFill>
        <p:spPr>
          <a:xfrm>
            <a:off x="5761800" y="1141560"/>
            <a:ext cx="2643120" cy="3063240"/>
          </a:xfrm>
          <a:prstGeom prst="rect">
            <a:avLst/>
          </a:prstGeom>
          <a:ln>
            <a:noFill/>
          </a:ln>
        </p:spPr>
      </p:pic>
      <p:sp>
        <p:nvSpPr>
          <p:cNvPr id="163" name="CustomShape 3"/>
          <p:cNvSpPr/>
          <p:nvPr/>
        </p:nvSpPr>
        <p:spPr>
          <a:xfrm>
            <a:off x="6020280" y="2471400"/>
            <a:ext cx="1966320" cy="333720"/>
          </a:xfrm>
          <a:prstGeom prst="roundRect">
            <a:avLst>
              <a:gd name="adj" fmla="val 16667"/>
            </a:avLst>
          </a:prstGeom>
          <a:noFill/>
          <a:ln w="38160">
            <a:solidFill>
              <a:srgbClr val="ff0000"/>
            </a:solidFill>
            <a:round/>
          </a:ln>
        </p:spPr>
        <p:style>
          <a:lnRef idx="0"/>
          <a:fillRef idx="0"/>
          <a:effectRef idx="0"/>
          <a:fontRef idx="minor"/>
        </p:style>
      </p:sp>
      <p:sp>
        <p:nvSpPr>
          <p:cNvPr id="164" name="CustomShape 4"/>
          <p:cNvSpPr/>
          <p:nvPr/>
        </p:nvSpPr>
        <p:spPr>
          <a:xfrm>
            <a:off x="311760" y="982080"/>
            <a:ext cx="4197960" cy="3479400"/>
          </a:xfrm>
          <a:prstGeom prst="rect">
            <a:avLst/>
          </a:prstGeom>
          <a:noFill/>
          <a:ln>
            <a:noFill/>
          </a:ln>
        </p:spPr>
        <p:style>
          <a:lnRef idx="0"/>
          <a:fillRef idx="0"/>
          <a:effectRef idx="0"/>
          <a:fontRef idx="minor"/>
        </p:style>
        <p:txBody>
          <a:bodyPr tIns="91440" bIns="91440" anchor="ctr"/>
          <a:p>
            <a:pPr>
              <a:lnSpc>
                <a:spcPct val="166000"/>
              </a:lnSpc>
            </a:pPr>
            <a:r>
              <a:rPr b="1" lang="en-US" sz="1350" spc="-1" strike="noStrike">
                <a:solidFill>
                  <a:srgbClr val="000000"/>
                </a:solidFill>
                <a:uFill>
                  <a:solidFill>
                    <a:srgbClr val="ffffff"/>
                  </a:solidFill>
                </a:uFill>
                <a:latin typeface="Arial"/>
                <a:ea typeface="Arial"/>
              </a:rPr>
              <a:t>Native method stack</a:t>
            </a:r>
            <a:r>
              <a:rPr b="0" lang="en-US" sz="1350" spc="-1" strike="noStrike">
                <a:solidFill>
                  <a:srgbClr val="000000"/>
                </a:solidFill>
                <a:uFill>
                  <a:solidFill>
                    <a:srgbClr val="ffffff"/>
                  </a:solidFill>
                </a:uFill>
                <a:latin typeface="Arial"/>
                <a:ea typeface="Arial"/>
              </a:rPr>
              <a:t>: A stack for native code written in a language other than Java. </a:t>
            </a:r>
            <a:endParaRPr b="0" lang="en-US" sz="1800" spc="-1" strike="noStrike">
              <a:solidFill>
                <a:srgbClr val="000000"/>
              </a:solidFill>
              <a:uFill>
                <a:solidFill>
                  <a:srgbClr val="ffffff"/>
                </a:solidFill>
              </a:uFill>
              <a:latin typeface="Arial"/>
            </a:endParaRPr>
          </a:p>
          <a:p>
            <a:pPr>
              <a:lnSpc>
                <a:spcPct val="166000"/>
              </a:lnSpc>
            </a:pPr>
            <a:r>
              <a:rPr b="0" lang="en-US" sz="1350" spc="-1" strike="noStrike">
                <a:solidFill>
                  <a:srgbClr val="000000"/>
                </a:solidFill>
                <a:uFill>
                  <a:solidFill>
                    <a:srgbClr val="ffffff"/>
                  </a:solidFill>
                </a:uFill>
                <a:latin typeface="Arial"/>
                <a:ea typeface="Arial"/>
              </a:rPr>
              <a:t>It is a stack used to execute C/C++ codes. </a:t>
            </a:r>
            <a:endParaRPr b="0" lang="en-US" sz="1800" spc="-1" strike="noStrike">
              <a:solidFill>
                <a:srgbClr val="000000"/>
              </a:solidFill>
              <a:uFill>
                <a:solidFill>
                  <a:srgbClr val="ffffff"/>
                </a:solidFill>
              </a:uFill>
              <a:latin typeface="Arial"/>
            </a:endParaRPr>
          </a:p>
          <a:p>
            <a:pPr>
              <a:lnSpc>
                <a:spcPct val="166000"/>
              </a:lnSpc>
            </a:pPr>
            <a:r>
              <a:rPr b="0" lang="en-US" sz="1350" spc="-1" strike="noStrike">
                <a:solidFill>
                  <a:srgbClr val="000000"/>
                </a:solidFill>
                <a:uFill>
                  <a:solidFill>
                    <a:srgbClr val="ffffff"/>
                  </a:solidFill>
                </a:uFill>
                <a:latin typeface="Arial"/>
                <a:ea typeface="Arial"/>
              </a:rPr>
              <a:t>According to the language, a C stack or C++ stack is created.</a:t>
            </a:r>
            <a:endParaRPr b="0" lang="en-US"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311760" y="444960"/>
            <a:ext cx="470628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Heap</a:t>
            </a:r>
            <a:endParaRPr b="0" lang="en-US" sz="1400" spc="-1" strike="noStrike">
              <a:solidFill>
                <a:srgbClr val="000000"/>
              </a:solidFill>
              <a:uFill>
                <a:solidFill>
                  <a:srgbClr val="ffffff"/>
                </a:solidFill>
              </a:uFill>
              <a:latin typeface="Arial"/>
            </a:endParaRPr>
          </a:p>
        </p:txBody>
      </p:sp>
      <p:sp>
        <p:nvSpPr>
          <p:cNvPr id="166" name="CustomShape 2"/>
          <p:cNvSpPr/>
          <p:nvPr/>
        </p:nvSpPr>
        <p:spPr>
          <a:xfrm>
            <a:off x="7826400" y="4809240"/>
            <a:ext cx="1261800" cy="333720"/>
          </a:xfrm>
          <a:prstGeom prst="rect">
            <a:avLst/>
          </a:prstGeom>
          <a:noFill/>
          <a:ln>
            <a:noFill/>
          </a:ln>
        </p:spPr>
        <p:style>
          <a:lnRef idx="0"/>
          <a:fillRef idx="0"/>
          <a:effectRef idx="0"/>
          <a:fontRef idx="minor"/>
        </p:style>
        <p:txBody>
          <a:bodyPr tIns="91440" bIns="91440"/>
          <a:p>
            <a:pPr>
              <a:lnSpc>
                <a:spcPct val="100000"/>
              </a:lnSpc>
            </a:pPr>
            <a:r>
              <a:rPr b="0" lang="en-US" sz="700" spc="-1" strike="noStrike">
                <a:solidFill>
                  <a:srgbClr val="000000"/>
                </a:solidFill>
                <a:uFill>
                  <a:solidFill>
                    <a:srgbClr val="ffffff"/>
                  </a:solidFill>
                </a:uFill>
                <a:latin typeface="Arial"/>
                <a:ea typeface="Arial"/>
              </a:rPr>
              <a:t>method area -&gt;</a:t>
            </a:r>
            <a:endParaRPr b="0" lang="en-US" sz="1800" spc="-1" strike="noStrike">
              <a:solidFill>
                <a:srgbClr val="000000"/>
              </a:solidFill>
              <a:uFill>
                <a:solidFill>
                  <a:srgbClr val="ffffff"/>
                </a:solidFill>
              </a:uFill>
              <a:latin typeface="Arial"/>
            </a:endParaRPr>
          </a:p>
        </p:txBody>
      </p:sp>
      <p:pic>
        <p:nvPicPr>
          <p:cNvPr id="167" name="Google Shape;206;p29" descr=""/>
          <p:cNvPicPr/>
          <p:nvPr/>
        </p:nvPicPr>
        <p:blipFill>
          <a:blip r:embed="rId1"/>
          <a:stretch/>
        </p:blipFill>
        <p:spPr>
          <a:xfrm>
            <a:off x="5761800" y="1141560"/>
            <a:ext cx="2643120" cy="3063240"/>
          </a:xfrm>
          <a:prstGeom prst="rect">
            <a:avLst/>
          </a:prstGeom>
          <a:ln>
            <a:noFill/>
          </a:ln>
        </p:spPr>
      </p:pic>
      <p:sp>
        <p:nvSpPr>
          <p:cNvPr id="168" name="CustomShape 3"/>
          <p:cNvSpPr/>
          <p:nvPr/>
        </p:nvSpPr>
        <p:spPr>
          <a:xfrm>
            <a:off x="5887080" y="3020760"/>
            <a:ext cx="2369880" cy="333720"/>
          </a:xfrm>
          <a:prstGeom prst="roundRect">
            <a:avLst>
              <a:gd name="adj" fmla="val 16667"/>
            </a:avLst>
          </a:prstGeom>
          <a:noFill/>
          <a:ln w="38160">
            <a:solidFill>
              <a:srgbClr val="ff0000"/>
            </a:solidFill>
            <a:round/>
          </a:ln>
        </p:spPr>
        <p:style>
          <a:lnRef idx="0"/>
          <a:fillRef idx="0"/>
          <a:effectRef idx="0"/>
          <a:fontRef idx="minor"/>
        </p:style>
      </p:sp>
      <p:sp>
        <p:nvSpPr>
          <p:cNvPr id="169" name="CustomShape 4"/>
          <p:cNvSpPr/>
          <p:nvPr/>
        </p:nvSpPr>
        <p:spPr>
          <a:xfrm>
            <a:off x="486720" y="1647360"/>
            <a:ext cx="4003200" cy="2717280"/>
          </a:xfrm>
          <a:prstGeom prst="rect">
            <a:avLst/>
          </a:prstGeom>
          <a:noFill/>
          <a:ln>
            <a:noFill/>
          </a:ln>
        </p:spPr>
        <p:style>
          <a:lnRef idx="0"/>
          <a:fillRef idx="0"/>
          <a:effectRef idx="0"/>
          <a:fontRef idx="minor"/>
        </p:style>
        <p:txBody>
          <a:bodyPr tIns="91440" bIns="91440"/>
          <a:p>
            <a:pPr marL="457200" indent="-313920">
              <a:lnSpc>
                <a:spcPct val="166000"/>
              </a:lnSpc>
              <a:buClr>
                <a:srgbClr val="000000"/>
              </a:buClr>
              <a:buFont typeface="Arial"/>
              <a:buChar char="●"/>
            </a:pPr>
            <a:r>
              <a:rPr b="0" lang="en-US" sz="1350" spc="-1" strike="noStrike">
                <a:solidFill>
                  <a:srgbClr val="000000"/>
                </a:solidFill>
                <a:uFill>
                  <a:solidFill>
                    <a:srgbClr val="ffffff"/>
                  </a:solidFill>
                </a:uFill>
                <a:latin typeface="Arial"/>
                <a:ea typeface="Arial"/>
              </a:rPr>
              <a:t>Container for objects shared by all threads</a:t>
            </a:r>
            <a:endParaRPr b="0" lang="en-US" sz="1800" spc="-1" strike="noStrike">
              <a:solidFill>
                <a:srgbClr val="000000"/>
              </a:solidFill>
              <a:uFill>
                <a:solidFill>
                  <a:srgbClr val="ffffff"/>
                </a:solidFill>
              </a:uFill>
              <a:latin typeface="Arial"/>
            </a:endParaRPr>
          </a:p>
          <a:p>
            <a:pPr marL="457200" indent="-313920">
              <a:lnSpc>
                <a:spcPct val="166000"/>
              </a:lnSpc>
              <a:buClr>
                <a:srgbClr val="000000"/>
              </a:buClr>
              <a:buFont typeface="Arial"/>
              <a:buChar char="●"/>
            </a:pPr>
            <a:r>
              <a:rPr b="0" lang="en-US" sz="1350" spc="-1" strike="noStrike">
                <a:solidFill>
                  <a:srgbClr val="000000"/>
                </a:solidFill>
                <a:uFill>
                  <a:solidFill>
                    <a:srgbClr val="ffffff"/>
                  </a:solidFill>
                </a:uFill>
                <a:latin typeface="Arial"/>
                <a:ea typeface="Arial"/>
              </a:rPr>
              <a:t>Garbage Collection runs on the heap memory to free the memory used by objects that doesn’t have any reference. </a:t>
            </a:r>
            <a:endParaRPr b="0" lang="en-US" sz="1800" spc="-1" strike="noStrike">
              <a:solidFill>
                <a:srgbClr val="000000"/>
              </a:solidFill>
              <a:uFill>
                <a:solidFill>
                  <a:srgbClr val="ffffff"/>
                </a:solidFill>
              </a:uFill>
              <a:latin typeface="Arial"/>
            </a:endParaRPr>
          </a:p>
          <a:p>
            <a:pPr marL="457200" indent="-313920">
              <a:lnSpc>
                <a:spcPct val="166000"/>
              </a:lnSpc>
              <a:buClr>
                <a:srgbClr val="000000"/>
              </a:buClr>
              <a:buFont typeface="Arial"/>
              <a:buChar char="●"/>
            </a:pPr>
            <a:r>
              <a:rPr b="0" lang="en-US" sz="1350" spc="-1" strike="noStrike">
                <a:solidFill>
                  <a:srgbClr val="000000"/>
                </a:solidFill>
                <a:uFill>
                  <a:solidFill>
                    <a:srgbClr val="ffffff"/>
                  </a:solidFill>
                </a:uFill>
                <a:latin typeface="Arial"/>
                <a:ea typeface="Arial"/>
              </a:rPr>
              <a:t>Any object created in the heap space has global access and can be referenced from anywhere of the application.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11760" y="444960"/>
            <a:ext cx="470628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Method Area</a:t>
            </a:r>
            <a:endParaRPr b="0" lang="en-US" sz="1400" spc="-1" strike="noStrike">
              <a:solidFill>
                <a:srgbClr val="000000"/>
              </a:solidFill>
              <a:uFill>
                <a:solidFill>
                  <a:srgbClr val="ffffff"/>
                </a:solidFill>
              </a:uFill>
              <a:latin typeface="Arial"/>
            </a:endParaRPr>
          </a:p>
        </p:txBody>
      </p:sp>
      <p:sp>
        <p:nvSpPr>
          <p:cNvPr id="171" name="CustomShape 2"/>
          <p:cNvSpPr/>
          <p:nvPr/>
        </p:nvSpPr>
        <p:spPr>
          <a:xfrm>
            <a:off x="7826400" y="4809240"/>
            <a:ext cx="1261800" cy="333720"/>
          </a:xfrm>
          <a:prstGeom prst="rect">
            <a:avLst/>
          </a:prstGeom>
          <a:noFill/>
          <a:ln>
            <a:noFill/>
          </a:ln>
        </p:spPr>
        <p:style>
          <a:lnRef idx="0"/>
          <a:fillRef idx="0"/>
          <a:effectRef idx="0"/>
          <a:fontRef idx="minor"/>
        </p:style>
        <p:txBody>
          <a:bodyPr tIns="91440" bIns="91440"/>
          <a:p>
            <a:pPr>
              <a:lnSpc>
                <a:spcPct val="100000"/>
              </a:lnSpc>
            </a:pPr>
            <a:r>
              <a:rPr b="0" lang="en-US" sz="700" spc="-1" strike="noStrike">
                <a:solidFill>
                  <a:srgbClr val="000000"/>
                </a:solidFill>
                <a:uFill>
                  <a:solidFill>
                    <a:srgbClr val="ffffff"/>
                  </a:solidFill>
                </a:uFill>
                <a:latin typeface="Arial"/>
                <a:ea typeface="Arial"/>
              </a:rPr>
              <a:t>execution engine -&gt;</a:t>
            </a:r>
            <a:endParaRPr b="0" lang="en-US" sz="1800" spc="-1" strike="noStrike">
              <a:solidFill>
                <a:srgbClr val="000000"/>
              </a:solidFill>
              <a:uFill>
                <a:solidFill>
                  <a:srgbClr val="ffffff"/>
                </a:solidFill>
              </a:uFill>
              <a:latin typeface="Arial"/>
            </a:endParaRPr>
          </a:p>
        </p:txBody>
      </p:sp>
      <p:pic>
        <p:nvPicPr>
          <p:cNvPr id="172" name="Google Shape;215;p30" descr=""/>
          <p:cNvPicPr/>
          <p:nvPr/>
        </p:nvPicPr>
        <p:blipFill>
          <a:blip r:embed="rId1"/>
          <a:stretch/>
        </p:blipFill>
        <p:spPr>
          <a:xfrm>
            <a:off x="5761800" y="1141560"/>
            <a:ext cx="2643120" cy="3063240"/>
          </a:xfrm>
          <a:prstGeom prst="rect">
            <a:avLst/>
          </a:prstGeom>
          <a:ln>
            <a:noFill/>
          </a:ln>
        </p:spPr>
      </p:pic>
      <p:sp>
        <p:nvSpPr>
          <p:cNvPr id="173" name="CustomShape 3"/>
          <p:cNvSpPr/>
          <p:nvPr/>
        </p:nvSpPr>
        <p:spPr>
          <a:xfrm>
            <a:off x="5898600" y="3364200"/>
            <a:ext cx="2369880" cy="701640"/>
          </a:xfrm>
          <a:prstGeom prst="roundRect">
            <a:avLst>
              <a:gd name="adj" fmla="val 16667"/>
            </a:avLst>
          </a:prstGeom>
          <a:noFill/>
          <a:ln w="38160">
            <a:solidFill>
              <a:srgbClr val="ff0000"/>
            </a:solidFill>
            <a:round/>
          </a:ln>
        </p:spPr>
        <p:style>
          <a:lnRef idx="0"/>
          <a:fillRef idx="0"/>
          <a:effectRef idx="0"/>
          <a:fontRef idx="minor"/>
        </p:style>
      </p:sp>
      <p:sp>
        <p:nvSpPr>
          <p:cNvPr id="174" name="CustomShape 4"/>
          <p:cNvSpPr/>
          <p:nvPr/>
        </p:nvSpPr>
        <p:spPr>
          <a:xfrm>
            <a:off x="486720" y="1647360"/>
            <a:ext cx="4003200" cy="2717280"/>
          </a:xfrm>
          <a:prstGeom prst="rect">
            <a:avLst/>
          </a:prstGeom>
          <a:noFill/>
          <a:ln>
            <a:noFill/>
          </a:ln>
        </p:spPr>
        <p:style>
          <a:lnRef idx="0"/>
          <a:fillRef idx="0"/>
          <a:effectRef idx="0"/>
          <a:fontRef idx="minor"/>
        </p:style>
        <p:txBody>
          <a:bodyPr tIns="91440" bIns="91440"/>
          <a:p>
            <a:pPr marL="4572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Method area is shared by all threads, created when the JVM starts.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It stores runtime constant pool, field and method information, static variable, and method bytecode for each of the classes and interfaces read by the JVM.</a:t>
            </a:r>
            <a:endParaRPr b="0" lang="en-US"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11760" y="444960"/>
            <a:ext cx="470628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Execution engine</a:t>
            </a:r>
            <a:endParaRPr b="0" lang="en-US" sz="1400" spc="-1" strike="noStrike">
              <a:solidFill>
                <a:srgbClr val="000000"/>
              </a:solidFill>
              <a:uFill>
                <a:solidFill>
                  <a:srgbClr val="ffffff"/>
                </a:solidFill>
              </a:uFill>
              <a:latin typeface="Arial"/>
            </a:endParaRPr>
          </a:p>
        </p:txBody>
      </p:sp>
      <p:sp>
        <p:nvSpPr>
          <p:cNvPr id="176" name="CustomShape 2"/>
          <p:cNvSpPr/>
          <p:nvPr/>
        </p:nvSpPr>
        <p:spPr>
          <a:xfrm>
            <a:off x="7826400" y="4809240"/>
            <a:ext cx="1261800" cy="333720"/>
          </a:xfrm>
          <a:prstGeom prst="rect">
            <a:avLst/>
          </a:prstGeom>
          <a:noFill/>
          <a:ln>
            <a:noFill/>
          </a:ln>
        </p:spPr>
        <p:style>
          <a:lnRef idx="0"/>
          <a:fillRef idx="0"/>
          <a:effectRef idx="0"/>
          <a:fontRef idx="minor"/>
        </p:style>
        <p:txBody>
          <a:bodyPr tIns="91440" bIns="91440"/>
          <a:p>
            <a:pPr>
              <a:lnSpc>
                <a:spcPct val="100000"/>
              </a:lnSpc>
            </a:pPr>
            <a:r>
              <a:rPr b="0" lang="en-US" sz="700" spc="-1" strike="noStrike">
                <a:solidFill>
                  <a:srgbClr val="000000"/>
                </a:solidFill>
                <a:uFill>
                  <a:solidFill>
                    <a:srgbClr val="ffffff"/>
                  </a:solidFill>
                </a:uFill>
                <a:latin typeface="Arial"/>
                <a:ea typeface="Arial"/>
              </a:rPr>
              <a:t>where are we with inception -&gt;</a:t>
            </a:r>
            <a:endParaRPr b="0" lang="en-US" sz="1800" spc="-1" strike="noStrike">
              <a:solidFill>
                <a:srgbClr val="000000"/>
              </a:solidFill>
              <a:uFill>
                <a:solidFill>
                  <a:srgbClr val="ffffff"/>
                </a:solidFill>
              </a:uFill>
              <a:latin typeface="Arial"/>
            </a:endParaRPr>
          </a:p>
        </p:txBody>
      </p:sp>
      <p:sp>
        <p:nvSpPr>
          <p:cNvPr id="177" name="CustomShape 3"/>
          <p:cNvSpPr/>
          <p:nvPr/>
        </p:nvSpPr>
        <p:spPr>
          <a:xfrm>
            <a:off x="449280" y="1632240"/>
            <a:ext cx="4003200" cy="2717280"/>
          </a:xfrm>
          <a:prstGeom prst="rect">
            <a:avLst/>
          </a:prstGeom>
          <a:noFill/>
          <a:ln>
            <a:noFill/>
          </a:ln>
        </p:spPr>
        <p:style>
          <a:lnRef idx="0"/>
          <a:fillRef idx="0"/>
          <a:effectRef idx="0"/>
          <a:fontRef idx="minor"/>
        </p:style>
        <p:txBody>
          <a:bodyPr tIns="91440" bIns="91440"/>
          <a:p>
            <a:pPr marL="4572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Place where bytecode assigned to the runtime data areas is executed</a:t>
            </a:r>
            <a:endParaRPr b="0" lang="en-US" sz="1800" spc="-1" strike="noStrike">
              <a:solidFill>
                <a:srgbClr val="000000"/>
              </a:solidFill>
              <a:uFill>
                <a:solidFill>
                  <a:srgbClr val="ffffff"/>
                </a:solidFill>
              </a:uFill>
              <a:latin typeface="Arial"/>
            </a:endParaRPr>
          </a:p>
          <a:p>
            <a:pPr marL="4572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Every simple instruction is executed here one by one</a:t>
            </a:r>
            <a:endParaRPr b="0" lang="en-US" sz="1800" spc="-1" strike="noStrike">
              <a:solidFill>
                <a:srgbClr val="000000"/>
              </a:solidFill>
              <a:uFill>
                <a:solidFill>
                  <a:srgbClr val="ffffff"/>
                </a:solidFill>
              </a:uFill>
              <a:latin typeface="Arial"/>
            </a:endParaRPr>
          </a:p>
          <a:p>
            <a:pPr marL="4572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Bytecode is written in human language - execution engine transforms it into machine language</a:t>
            </a:r>
            <a:endParaRPr b="0" lang="en-US" sz="1800" spc="-1" strike="noStrike">
              <a:solidFill>
                <a:srgbClr val="000000"/>
              </a:solidFill>
              <a:uFill>
                <a:solidFill>
                  <a:srgbClr val="ffffff"/>
                </a:solidFill>
              </a:uFill>
              <a:latin typeface="Arial"/>
            </a:endParaRPr>
          </a:p>
          <a:p>
            <a:pPr marL="4572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Can be changed to machine code in two ways:</a:t>
            </a:r>
            <a:endParaRPr b="0" lang="en-US" sz="1800" spc="-1" strike="noStrike">
              <a:solidFill>
                <a:srgbClr val="000000"/>
              </a:solidFill>
              <a:uFill>
                <a:solidFill>
                  <a:srgbClr val="ffffff"/>
                </a:solidFill>
              </a:uFill>
              <a:latin typeface="Arial"/>
            </a:endParaRPr>
          </a:p>
          <a:p>
            <a:pPr lvl="1" marL="9144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Interpreter</a:t>
            </a:r>
            <a:endParaRPr b="0" lang="en-US" sz="1800" spc="-1" strike="noStrike">
              <a:solidFill>
                <a:srgbClr val="000000"/>
              </a:solidFill>
              <a:uFill>
                <a:solidFill>
                  <a:srgbClr val="ffffff"/>
                </a:solidFill>
              </a:uFill>
              <a:latin typeface="Arial"/>
            </a:endParaRPr>
          </a:p>
          <a:p>
            <a:pPr lvl="1" marL="9144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JIT (Just-In-Time) compiler</a:t>
            </a:r>
            <a:endParaRPr b="0" lang="en-US" sz="1800" spc="-1" strike="noStrike">
              <a:solidFill>
                <a:srgbClr val="000000"/>
              </a:solidFill>
              <a:uFill>
                <a:solidFill>
                  <a:srgbClr val="ffffff"/>
                </a:solidFill>
              </a:uFill>
              <a:latin typeface="Arial"/>
            </a:endParaRPr>
          </a:p>
        </p:txBody>
      </p:sp>
      <p:pic>
        <p:nvPicPr>
          <p:cNvPr id="178" name="Google Shape;225;p31" descr=""/>
          <p:cNvPicPr/>
          <p:nvPr/>
        </p:nvPicPr>
        <p:blipFill>
          <a:blip r:embed="rId1"/>
          <a:stretch/>
        </p:blipFill>
        <p:spPr>
          <a:xfrm>
            <a:off x="5650920" y="604800"/>
            <a:ext cx="2734920" cy="2967480"/>
          </a:xfrm>
          <a:prstGeom prst="rect">
            <a:avLst/>
          </a:prstGeom>
          <a:ln>
            <a:noFill/>
          </a:ln>
        </p:spPr>
      </p:pic>
      <p:sp>
        <p:nvSpPr>
          <p:cNvPr id="179" name="CustomShape 4"/>
          <p:cNvSpPr/>
          <p:nvPr/>
        </p:nvSpPr>
        <p:spPr>
          <a:xfrm>
            <a:off x="7207920" y="2154600"/>
            <a:ext cx="995400" cy="465120"/>
          </a:xfrm>
          <a:prstGeom prst="roundRect">
            <a:avLst>
              <a:gd name="adj" fmla="val 16667"/>
            </a:avLst>
          </a:prstGeom>
          <a:noFill/>
          <a:ln w="38160">
            <a:solidFill>
              <a:srgbClr val="ff0000"/>
            </a:solidFill>
            <a:round/>
          </a:ln>
        </p:spPr>
        <p:style>
          <a:lnRef idx="0"/>
          <a:fillRef idx="0"/>
          <a:effectRef idx="0"/>
          <a:fontRef idx="minor"/>
        </p:style>
      </p:sp>
      <p:pic>
        <p:nvPicPr>
          <p:cNvPr id="180" name="Google Shape;227;p31" descr=""/>
          <p:cNvPicPr/>
          <p:nvPr/>
        </p:nvPicPr>
        <p:blipFill>
          <a:blip r:embed="rId2"/>
          <a:stretch/>
        </p:blipFill>
        <p:spPr>
          <a:xfrm>
            <a:off x="5789520" y="3746160"/>
            <a:ext cx="2457720" cy="106272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JVM</a:t>
            </a:r>
            <a:endParaRPr b="0" lang="en-US" sz="1400" spc="-1" strike="noStrike">
              <a:solidFill>
                <a:srgbClr val="000000"/>
              </a:solidFill>
              <a:uFill>
                <a:solidFill>
                  <a:srgbClr val="ffffff"/>
                </a:solidFill>
              </a:uFill>
              <a:latin typeface="Arial"/>
            </a:endParaRPr>
          </a:p>
        </p:txBody>
      </p:sp>
      <p:sp>
        <p:nvSpPr>
          <p:cNvPr id="83" name="TextShape 2"/>
          <p:cNvSpPr txBox="1"/>
          <p:nvPr/>
        </p:nvSpPr>
        <p:spPr>
          <a:xfrm>
            <a:off x="311760" y="1152360"/>
            <a:ext cx="8520120" cy="3416040"/>
          </a:xfrm>
          <a:prstGeom prst="rect">
            <a:avLst/>
          </a:prstGeom>
          <a:noFill/>
          <a:ln>
            <a:noFill/>
          </a:ln>
        </p:spPr>
        <p:txBody>
          <a:bodyPr tIns="91440" bIns="91440"/>
          <a:p>
            <a:pPr>
              <a:lnSpc>
                <a:spcPct val="100000"/>
              </a:lnSpc>
            </a:pPr>
            <a:r>
              <a:rPr b="0" lang="en-US" sz="1800" spc="-1" strike="noStrike">
                <a:solidFill>
                  <a:srgbClr val="595959"/>
                </a:solidFill>
                <a:uFill>
                  <a:solidFill>
                    <a:srgbClr val="ffffff"/>
                  </a:solidFill>
                </a:uFill>
                <a:latin typeface="Arial"/>
                <a:ea typeface="Arial"/>
              </a:rPr>
              <a:t>JVM = Implementation of:</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Java</a:t>
            </a:r>
            <a:r>
              <a:rPr b="0" lang="en-US" sz="1800" spc="-1" strike="noStrike">
                <a:solidFill>
                  <a:srgbClr val="595959"/>
                </a:solidFill>
                <a:uFill>
                  <a:solidFill>
                    <a:srgbClr val="ffffff"/>
                  </a:solidFill>
                </a:uFill>
                <a:latin typeface="Arial"/>
                <a:ea typeface="Arial"/>
              </a:rPr>
              <a:t>
</a:t>
            </a:r>
            <a:r>
              <a:rPr b="0" lang="en-US" sz="1800" spc="-1" strike="noStrike">
                <a:solidFill>
                  <a:srgbClr val="595959"/>
                </a:solidFill>
                <a:uFill>
                  <a:solidFill>
                    <a:srgbClr val="ffffff"/>
                  </a:solidFill>
                </a:uFill>
                <a:latin typeface="Arial"/>
                <a:ea typeface="Arial"/>
              </a:rPr>
              <a:t>Virtual</a:t>
            </a:r>
            <a:r>
              <a:rPr b="0" lang="en-US" sz="1800" spc="-1" strike="noStrike">
                <a:solidFill>
                  <a:srgbClr val="595959"/>
                </a:solidFill>
                <a:uFill>
                  <a:solidFill>
                    <a:srgbClr val="ffffff"/>
                  </a:solidFill>
                </a:uFill>
                <a:latin typeface="Arial"/>
                <a:ea typeface="Arial"/>
              </a:rPr>
              <a:t>
</a:t>
            </a:r>
            <a:r>
              <a:rPr b="0" lang="en-US" sz="1800" spc="-1" strike="noStrike">
                <a:solidFill>
                  <a:srgbClr val="595959"/>
                </a:solidFill>
                <a:uFill>
                  <a:solidFill>
                    <a:srgbClr val="ffffff"/>
                  </a:solidFill>
                </a:uFill>
                <a:latin typeface="Arial"/>
                <a:ea typeface="Arial"/>
              </a:rPr>
              <a:t>Machine</a:t>
            </a:r>
            <a:r>
              <a:rPr b="0" lang="en-US" sz="1800" spc="-1" strike="noStrike">
                <a:solidFill>
                  <a:srgbClr val="595959"/>
                </a:solidFill>
                <a:uFill>
                  <a:solidFill>
                    <a:srgbClr val="ffffff"/>
                  </a:solidFill>
                </a:uFill>
                <a:latin typeface="Arial"/>
                <a:ea typeface="Arial"/>
              </a:rPr>
              <a:t>
</a:t>
            </a:r>
            <a:r>
              <a:rPr b="0" lang="en-US" sz="1800" spc="-1" strike="noStrike">
                <a:solidFill>
                  <a:srgbClr val="595959"/>
                </a:solidFill>
                <a:uFill>
                  <a:solidFill>
                    <a:srgbClr val="ffffff"/>
                  </a:solidFill>
                </a:uFill>
                <a:latin typeface="Arial"/>
                <a:ea typeface="Arial"/>
              </a:rPr>
              <a:t>Specification</a:t>
            </a:r>
            <a:endParaRPr b="0" lang="en-US" sz="1400" spc="-1" strike="noStrike">
              <a:solidFill>
                <a:srgbClr val="000000"/>
              </a:solidFill>
              <a:uFill>
                <a:solidFill>
                  <a:srgbClr val="ffffff"/>
                </a:solidFill>
              </a:uFill>
              <a:latin typeface="Arial"/>
            </a:endParaRPr>
          </a:p>
        </p:txBody>
      </p:sp>
      <p:pic>
        <p:nvPicPr>
          <p:cNvPr id="84" name="Google Shape;63;p14" descr=""/>
          <p:cNvPicPr/>
          <p:nvPr/>
        </p:nvPicPr>
        <p:blipFill>
          <a:blip r:embed="rId1"/>
          <a:stretch/>
        </p:blipFill>
        <p:spPr>
          <a:xfrm>
            <a:off x="3465720" y="87840"/>
            <a:ext cx="5229000" cy="4828680"/>
          </a:xfrm>
          <a:prstGeom prst="rect">
            <a:avLst/>
          </a:prstGeom>
          <a:ln>
            <a:noFill/>
          </a:ln>
        </p:spPr>
      </p:pic>
      <p:sp>
        <p:nvSpPr>
          <p:cNvPr id="85" name="CustomShape 3"/>
          <p:cNvSpPr/>
          <p:nvPr/>
        </p:nvSpPr>
        <p:spPr>
          <a:xfrm>
            <a:off x="151920" y="3720600"/>
            <a:ext cx="4003200" cy="84780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uFill>
                  <a:solidFill>
                    <a:srgbClr val="ffffff"/>
                  </a:solidFill>
                </a:uFill>
                <a:latin typeface="Arial"/>
                <a:ea typeface="Arial"/>
              </a:rPr>
              <a:t>For each platform specific JVM must be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created based on </a:t>
            </a:r>
            <a:r>
              <a:rPr b="0" lang="en-US" sz="1400" spc="-1" strike="noStrike" u="sng">
                <a:solidFill>
                  <a:srgbClr val="000000"/>
                </a:solidFill>
                <a:uFill>
                  <a:solidFill>
                    <a:srgbClr val="ffffff"/>
                  </a:solidFill>
                </a:uFill>
                <a:latin typeface="Arial"/>
                <a:ea typeface="Arial"/>
              </a:rPr>
              <a:t>Java Virtual Machine </a:t>
            </a:r>
            <a:r>
              <a:rPr b="0" lang="en-US" sz="1400" spc="-1" strike="noStrike" u="sng">
                <a:solidFill>
                  <a:srgbClr val="000000"/>
                </a:solidFill>
                <a:uFill>
                  <a:solidFill>
                    <a:srgbClr val="ffffff"/>
                  </a:solidFill>
                </a:uFill>
                <a:latin typeface="Arial"/>
                <a:ea typeface="Arial"/>
              </a:rPr>
              <a:t>
</a:t>
            </a:r>
            <a:r>
              <a:rPr b="0" lang="en-US" sz="1400" spc="-1" strike="noStrike" u="sng">
                <a:solidFill>
                  <a:srgbClr val="000000"/>
                </a:solidFill>
                <a:uFill>
                  <a:solidFill>
                    <a:srgbClr val="ffffff"/>
                  </a:solidFill>
                </a:uFill>
                <a:latin typeface="Arial"/>
                <a:ea typeface="Arial"/>
              </a:rPr>
              <a:t>Specification</a:t>
            </a:r>
            <a:r>
              <a:rPr b="0" lang="en-US" sz="1400" spc="-1" strike="noStrike">
                <a:solidFill>
                  <a:srgbClr val="000000"/>
                </a:solidFill>
                <a:uFill>
                  <a:solidFill>
                    <a:srgbClr val="ffffff"/>
                  </a:solidFill>
                </a:uFill>
                <a:latin typeface="Arial"/>
                <a:ea typeface="Arial"/>
              </a:rPr>
              <a:t> </a:t>
            </a:r>
            <a:r>
              <a:rPr b="0" i="1" lang="en-US" sz="1400" spc="-1" strike="noStrike">
                <a:solidFill>
                  <a:srgbClr val="000000"/>
                </a:solidFill>
                <a:uFill>
                  <a:solidFill>
                    <a:srgbClr val="ffffff"/>
                  </a:solidFill>
                </a:uFill>
                <a:latin typeface="Arial"/>
                <a:ea typeface="Arial"/>
              </a:rPr>
              <a:t>“interface”</a:t>
            </a:r>
            <a:r>
              <a:rPr b="0" lang="en-US" sz="1400" spc="-1" strike="noStrike">
                <a:solidFill>
                  <a:srgbClr val="000000"/>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274320" y="833760"/>
            <a:ext cx="8520120" cy="89892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Arial"/>
                <a:ea typeface="Arial"/>
              </a:rPr>
              <a:t>Let’s practice</a:t>
            </a:r>
            <a:endParaRPr b="0" lang="en-US" sz="14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311760" y="27108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javap tool and ASM</a:t>
            </a:r>
            <a:endParaRPr b="0" lang="en-US" sz="1400" spc="-1" strike="noStrike">
              <a:solidFill>
                <a:srgbClr val="000000"/>
              </a:solidFill>
              <a:uFill>
                <a:solidFill>
                  <a:srgbClr val="ffffff"/>
                </a:solidFill>
              </a:uFill>
              <a:latin typeface="Arial"/>
            </a:endParaRPr>
          </a:p>
        </p:txBody>
      </p:sp>
      <p:sp>
        <p:nvSpPr>
          <p:cNvPr id="183" name="TextShape 2"/>
          <p:cNvSpPr txBox="1"/>
          <p:nvPr/>
        </p:nvSpPr>
        <p:spPr>
          <a:xfrm>
            <a:off x="311760" y="883080"/>
            <a:ext cx="3768120" cy="1812240"/>
          </a:xfrm>
          <a:prstGeom prst="rect">
            <a:avLst/>
          </a:prstGeom>
          <a:solidFill>
            <a:srgbClr val="ffffff"/>
          </a:solidFill>
          <a:ln w="9360">
            <a:solidFill>
              <a:srgbClr val="000000"/>
            </a:solidFill>
            <a:round/>
          </a:ln>
        </p:spPr>
        <p:txBody>
          <a:bodyPr tIns="91440" bIns="91440"/>
          <a:p>
            <a:pPr>
              <a:lnSpc>
                <a:spcPct val="100000"/>
              </a:lnSpc>
            </a:pPr>
            <a:r>
              <a:rPr b="0" lang="en-US" sz="1400" spc="-1" strike="noStrike">
                <a:solidFill>
                  <a:srgbClr val="000000"/>
                </a:solidFill>
                <a:uFill>
                  <a:solidFill>
                    <a:srgbClr val="ffffff"/>
                  </a:solidFill>
                </a:uFill>
                <a:latin typeface="Arial"/>
                <a:ea typeface="Arial"/>
              </a:rPr>
              <a:t>javap:</a:t>
            </a:r>
            <a:endParaRPr b="0" lang="en-US" sz="1400" spc="-1" strike="noStrike">
              <a:solidFill>
                <a:srgbClr val="000000"/>
              </a:solidFill>
              <a:uFill>
                <a:solidFill>
                  <a:srgbClr val="ffffff"/>
                </a:solidFill>
              </a:uFill>
              <a:latin typeface="Arial"/>
            </a:endParaRPr>
          </a:p>
          <a:p>
            <a:pPr marL="4572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The </a:t>
            </a:r>
            <a:r>
              <a:rPr b="1" lang="en-US" sz="1400" spc="-1" strike="noStrike">
                <a:solidFill>
                  <a:srgbClr val="000000"/>
                </a:solidFill>
                <a:uFill>
                  <a:solidFill>
                    <a:srgbClr val="ffffff"/>
                  </a:solidFill>
                </a:uFill>
                <a:latin typeface="Arial"/>
                <a:ea typeface="Arial"/>
              </a:rPr>
              <a:t>javap command</a:t>
            </a:r>
            <a:r>
              <a:rPr b="0" lang="en-US" sz="1400" spc="-1" strike="noStrike">
                <a:solidFill>
                  <a:srgbClr val="000000"/>
                </a:solidFill>
                <a:uFill>
                  <a:solidFill>
                    <a:srgbClr val="ffffff"/>
                  </a:solidFill>
                </a:uFill>
                <a:latin typeface="Arial"/>
                <a:ea typeface="Arial"/>
              </a:rPr>
              <a:t> disassembles a class file. </a:t>
            </a:r>
            <a:endParaRPr b="0" lang="en-US" sz="1400" spc="-1" strike="noStrike">
              <a:solidFill>
                <a:srgbClr val="000000"/>
              </a:solidFill>
              <a:uFill>
                <a:solidFill>
                  <a:srgbClr val="ffffff"/>
                </a:solidFill>
              </a:uFill>
              <a:latin typeface="Arial"/>
            </a:endParaRPr>
          </a:p>
          <a:p>
            <a:pPr marL="4572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The javap command displays information about the fields,constructors and methods present in a class file. </a:t>
            </a:r>
            <a:r>
              <a:rPr b="0" lang="en-US" sz="1400" spc="-1" strike="noStrike">
                <a:solidFill>
                  <a:srgbClr val="000000"/>
                </a:solidFill>
                <a:uFill>
                  <a:solidFill>
                    <a:srgbClr val="ffffff"/>
                  </a:solidFill>
                </a:uFill>
                <a:latin typeface="Arial"/>
                <a:ea typeface="Arial"/>
              </a:rPr>
              <a:t>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184" name="CustomShape 3"/>
          <p:cNvSpPr/>
          <p:nvPr/>
        </p:nvSpPr>
        <p:spPr>
          <a:xfrm>
            <a:off x="4501440" y="762480"/>
            <a:ext cx="3845520" cy="3912480"/>
          </a:xfrm>
          <a:prstGeom prst="rect">
            <a:avLst/>
          </a:prstGeom>
          <a:noFill/>
          <a:ln w="9360">
            <a:solidFill>
              <a:srgbClr val="000000"/>
            </a:solidFill>
            <a:round/>
          </a:ln>
        </p:spPr>
        <p:style>
          <a:lnRef idx="0"/>
          <a:fillRef idx="0"/>
          <a:effectRef idx="0"/>
          <a:fontRef idx="minor"/>
        </p:style>
        <p:txBody>
          <a:bodyPr tIns="91440" bIns="91440"/>
          <a:p>
            <a:pPr>
              <a:lnSpc>
                <a:spcPct val="150000"/>
              </a:lnSpc>
            </a:pPr>
            <a:r>
              <a:rPr b="0" lang="en-US" sz="1800" spc="-1" strike="noStrike">
                <a:solidFill>
                  <a:srgbClr val="000000"/>
                </a:solidFill>
                <a:uFill>
                  <a:solidFill>
                    <a:srgbClr val="ffffff"/>
                  </a:solidFill>
                </a:uFill>
                <a:latin typeface="Arial"/>
                <a:ea typeface="Arial"/>
              </a:rPr>
              <a:t>Options of javap tool:</a:t>
            </a:r>
            <a:endParaRPr b="0" lang="en-US" sz="1800" spc="-1" strike="noStrike">
              <a:solidFill>
                <a:srgbClr val="000000"/>
              </a:solidFill>
              <a:uFill>
                <a:solidFill>
                  <a:srgbClr val="ffffff"/>
                </a:solidFill>
              </a:uFill>
              <a:latin typeface="Arial"/>
            </a:endParaRPr>
          </a:p>
          <a:p>
            <a:pPr>
              <a:lnSpc>
                <a:spcPct val="150000"/>
              </a:lnSpc>
            </a:pPr>
            <a:r>
              <a:rPr b="0" lang="en-US" sz="1800" spc="-1" strike="noStrike">
                <a:solidFill>
                  <a:srgbClr val="595959"/>
                </a:solidFill>
                <a:uFill>
                  <a:solidFill>
                    <a:srgbClr val="ffffff"/>
                  </a:solidFill>
                </a:uFill>
                <a:latin typeface="Arial"/>
                <a:ea typeface="Arial"/>
              </a:rPr>
              <a:t>-c </a:t>
            </a:r>
            <a:r>
              <a:rPr b="0" lang="en-US" sz="1800" spc="-1" strike="noStrike">
                <a:solidFill>
                  <a:srgbClr val="0097a7"/>
                </a:solidFill>
                <a:uFill>
                  <a:solidFill>
                    <a:srgbClr val="ffffff"/>
                  </a:solidFill>
                </a:uFill>
                <a:latin typeface="Arial"/>
                <a:ea typeface="Arial"/>
              </a:rPr>
              <a:t>-prints out disassembled code</a:t>
            </a:r>
            <a:r>
              <a:rPr b="0" lang="en-US" sz="1800" spc="-1" strike="noStrike">
                <a:solidFill>
                  <a:srgbClr val="595959"/>
                </a:solidFill>
                <a:uFill>
                  <a:solidFill>
                    <a:srgbClr val="ffffff"/>
                  </a:solidFill>
                </a:uFill>
                <a:latin typeface="Arial"/>
                <a:ea typeface="Arial"/>
              </a:rPr>
              <a:t> </a:t>
            </a:r>
            <a:r>
              <a:rPr b="0" lang="en-US" sz="1800" spc="-1" strike="noStrike">
                <a:solidFill>
                  <a:srgbClr val="595959"/>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a:lnSpc>
                <a:spcPct val="150000"/>
              </a:lnSpc>
            </a:pPr>
            <a:r>
              <a:rPr b="0" lang="en-US" sz="1800" spc="-1" strike="noStrike">
                <a:solidFill>
                  <a:srgbClr val="595959"/>
                </a:solidFill>
                <a:uFill>
                  <a:solidFill>
                    <a:srgbClr val="ffffff"/>
                  </a:solidFill>
                </a:uFill>
                <a:latin typeface="Arial"/>
                <a:ea typeface="Arial"/>
              </a:rPr>
              <a:t>-p </a:t>
            </a:r>
            <a:r>
              <a:rPr b="0" lang="en-US" sz="1800" spc="-1" strike="noStrike">
                <a:solidFill>
                  <a:srgbClr val="0097a7"/>
                </a:solidFill>
                <a:uFill>
                  <a:solidFill>
                    <a:srgbClr val="ffffff"/>
                  </a:solidFill>
                </a:uFill>
                <a:latin typeface="Arial"/>
                <a:ea typeface="Arial"/>
              </a:rPr>
              <a:t>-shows all classes and members.</a:t>
            </a:r>
            <a:r>
              <a:rPr b="0" lang="en-US" sz="1800" spc="-1" strike="noStrike">
                <a:solidFill>
                  <a:srgbClr val="0097a7"/>
                </a:solidFill>
                <a:uFill>
                  <a:solidFill>
                    <a:srgbClr val="ffffff"/>
                  </a:solidFill>
                </a:uFill>
                <a:latin typeface="Arial"/>
                <a:ea typeface="Arial"/>
              </a:rPr>
              <a:t>
</a:t>
            </a:r>
            <a:r>
              <a:rPr b="0" lang="en-US" sz="1800" spc="-1" strike="noStrike">
                <a:solidFill>
                  <a:srgbClr val="595959"/>
                </a:solidFill>
                <a:uFill>
                  <a:solidFill>
                    <a:srgbClr val="ffffff"/>
                  </a:solidFill>
                </a:uFill>
                <a:latin typeface="Arial"/>
                <a:ea typeface="Arial"/>
              </a:rPr>
              <a:t>-v</a:t>
            </a:r>
            <a:r>
              <a:rPr b="0" lang="en-US" sz="1800" spc="-1" strike="noStrike">
                <a:solidFill>
                  <a:srgbClr val="0097a7"/>
                </a:solidFill>
                <a:uFill>
                  <a:solidFill>
                    <a:srgbClr val="ffffff"/>
                  </a:solidFill>
                </a:uFill>
                <a:latin typeface="Arial"/>
                <a:ea typeface="Arial"/>
              </a:rPr>
              <a:t> -(verbose)prints stack size, number of locals and args for methods.</a:t>
            </a:r>
            <a:endParaRPr b="0" lang="en-US" sz="1800" spc="-1" strike="noStrike">
              <a:solidFill>
                <a:srgbClr val="000000"/>
              </a:solidFill>
              <a:uFill>
                <a:solidFill>
                  <a:srgbClr val="ffffff"/>
                </a:solidFill>
              </a:uFill>
              <a:latin typeface="Arial"/>
            </a:endParaRPr>
          </a:p>
          <a:p>
            <a:pPr>
              <a:lnSpc>
                <a:spcPct val="150000"/>
              </a:lnSpc>
            </a:pPr>
            <a:r>
              <a:rPr b="0" lang="en-US" sz="1800" spc="-1" strike="noStrike">
                <a:solidFill>
                  <a:srgbClr val="595959"/>
                </a:solidFill>
                <a:uFill>
                  <a:solidFill>
                    <a:srgbClr val="ffffff"/>
                  </a:solidFill>
                </a:uFill>
                <a:latin typeface="Arial"/>
                <a:ea typeface="Arial"/>
              </a:rPr>
              <a:t>-l </a:t>
            </a:r>
            <a:r>
              <a:rPr b="0" lang="en-US" sz="1800" spc="-1" strike="noStrike">
                <a:solidFill>
                  <a:srgbClr val="0097a7"/>
                </a:solidFill>
                <a:uFill>
                  <a:solidFill>
                    <a:srgbClr val="ffffff"/>
                  </a:solidFill>
                </a:uFill>
                <a:latin typeface="Arial"/>
                <a:ea typeface="Arial"/>
              </a:rPr>
              <a:t>-prints out line and local variable tables.</a:t>
            </a:r>
            <a:endParaRPr b="0" lang="en-US" sz="1800" spc="-1" strike="noStrike">
              <a:solidFill>
                <a:srgbClr val="000000"/>
              </a:solidFill>
              <a:uFill>
                <a:solidFill>
                  <a:srgbClr val="ffffff"/>
                </a:solidFill>
              </a:uFill>
              <a:latin typeface="Arial"/>
            </a:endParaRPr>
          </a:p>
          <a:p>
            <a:pPr>
              <a:lnSpc>
                <a:spcPct val="115000"/>
              </a:lnSpc>
            </a:pPr>
            <a:r>
              <a:rPr b="0" lang="en-US" sz="1800" spc="-1" strike="noStrike">
                <a:solidFill>
                  <a:srgbClr val="0097a7"/>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p:txBody>
      </p:sp>
      <p:sp>
        <p:nvSpPr>
          <p:cNvPr id="185" name="CustomShape 4"/>
          <p:cNvSpPr/>
          <p:nvPr/>
        </p:nvSpPr>
        <p:spPr>
          <a:xfrm>
            <a:off x="307800" y="2905560"/>
            <a:ext cx="3805560" cy="869040"/>
          </a:xfrm>
          <a:prstGeom prst="rect">
            <a:avLst/>
          </a:prstGeom>
          <a:solidFill>
            <a:srgbClr val="ffffff"/>
          </a:solidFill>
          <a:ln w="9360">
            <a:solidFill>
              <a:srgbClr val="000000"/>
            </a:solidFill>
            <a:round/>
          </a:ln>
        </p:spPr>
        <p:style>
          <a:lnRef idx="0"/>
          <a:fillRef idx="0"/>
          <a:effectRef idx="0"/>
          <a:fontRef idx="minor"/>
        </p:style>
        <p:txBody>
          <a:bodyPr tIns="91440" bIns="91440"/>
          <a:p>
            <a:pPr>
              <a:lnSpc>
                <a:spcPct val="100000"/>
              </a:lnSpc>
            </a:pPr>
            <a:r>
              <a:rPr b="0" lang="en-US" sz="1400" spc="-1" strike="noStrike">
                <a:solidFill>
                  <a:srgbClr val="000000"/>
                </a:solidFill>
                <a:uFill>
                  <a:solidFill>
                    <a:srgbClr val="ffffff"/>
                  </a:solidFill>
                </a:uFill>
                <a:latin typeface="Arial"/>
                <a:ea typeface="Arial"/>
              </a:rPr>
              <a:t>ASM Bytecode outline - IntelliJ plugin</a:t>
            </a:r>
            <a:endParaRPr b="0" lang="en-US" sz="1800" spc="-1" strike="noStrike">
              <a:solidFill>
                <a:srgbClr val="000000"/>
              </a:solidFill>
              <a:uFill>
                <a:solidFill>
                  <a:srgbClr val="ffffff"/>
                </a:solidFill>
              </a:uFill>
              <a:latin typeface="Arial"/>
            </a:endParaRPr>
          </a:p>
          <a:p>
            <a:pPr marL="4572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Displays verbose bytecode for Java classes</a:t>
            </a:r>
            <a:endParaRPr b="0" lang="en-US" sz="18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Exercise 1</a:t>
            </a:r>
            <a:endParaRPr b="0" lang="en-US" sz="1400" spc="-1" strike="noStrike">
              <a:solidFill>
                <a:srgbClr val="000000"/>
              </a:solidFill>
              <a:uFill>
                <a:solidFill>
                  <a:srgbClr val="ffffff"/>
                </a:solidFill>
              </a:uFill>
              <a:latin typeface="Arial"/>
            </a:endParaRPr>
          </a:p>
        </p:txBody>
      </p:sp>
      <p:sp>
        <p:nvSpPr>
          <p:cNvPr id="187" name="TextShape 2"/>
          <p:cNvSpPr txBox="1"/>
          <p:nvPr/>
        </p:nvSpPr>
        <p:spPr>
          <a:xfrm>
            <a:off x="311760" y="1152360"/>
            <a:ext cx="8520120" cy="3416040"/>
          </a:xfrm>
          <a:prstGeom prst="rect">
            <a:avLst/>
          </a:prstGeom>
          <a:noFill/>
          <a:ln>
            <a:noFill/>
          </a:ln>
        </p:spPr>
        <p:txBody>
          <a:bodyPr tIns="91440" bIns="91440"/>
          <a:p>
            <a:pPr>
              <a:lnSpc>
                <a:spcPct val="100000"/>
              </a:lnSpc>
            </a:pPr>
            <a:r>
              <a:rPr b="0" lang="en-US" sz="1800" spc="-1" strike="noStrike">
                <a:solidFill>
                  <a:srgbClr val="595959"/>
                </a:solidFill>
                <a:uFill>
                  <a:solidFill>
                    <a:srgbClr val="ffffff"/>
                  </a:solidFill>
                </a:uFill>
                <a:latin typeface="Arial"/>
                <a:ea typeface="Arial"/>
              </a:rPr>
              <a:t>Create empty class, compile it, and disassemble compiled file by javap -p. What can you notice?</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You can find the solution on exercise1 branch.</a:t>
            </a:r>
            <a:endParaRPr b="0" lang="en-US" sz="14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311760" y="969840"/>
            <a:ext cx="3714480" cy="3758760"/>
          </a:xfrm>
          <a:prstGeom prst="rect">
            <a:avLst/>
          </a:prstGeom>
          <a:noFill/>
          <a:ln w="9360">
            <a:solidFill>
              <a:srgbClr val="000000"/>
            </a:solidFill>
            <a:round/>
          </a:ln>
        </p:spPr>
        <p:style>
          <a:lnRef idx="0"/>
          <a:fillRef idx="0"/>
          <a:effectRef idx="0"/>
          <a:fontRef idx="minor"/>
        </p:style>
        <p:txBody>
          <a:bodyPr tIns="91440" bIns="91440" anchor="ctr"/>
          <a:p>
            <a:pPr>
              <a:lnSpc>
                <a:spcPct val="115000"/>
              </a:lnSpc>
            </a:pPr>
            <a:r>
              <a:rPr b="0" lang="en-US" sz="1400" spc="-1" strike="noStrike">
                <a:solidFill>
                  <a:srgbClr val="cc7832"/>
                </a:solidFill>
                <a:uFill>
                  <a:solidFill>
                    <a:srgbClr val="ffffff"/>
                  </a:solidFill>
                </a:uFill>
                <a:latin typeface="Arial"/>
                <a:ea typeface="Arial"/>
              </a:rPr>
              <a:t>public class </a:t>
            </a:r>
            <a:r>
              <a:rPr b="0" lang="en-US" sz="1400" spc="-1" strike="noStrike">
                <a:solidFill>
                  <a:srgbClr val="a9b7c6"/>
                </a:solidFill>
                <a:uFill>
                  <a:solidFill>
                    <a:srgbClr val="ffffff"/>
                  </a:solidFill>
                </a:uFill>
                <a:latin typeface="Arial"/>
                <a:ea typeface="Arial"/>
              </a:rPr>
              <a:t>Test {</a:t>
            </a: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public static void </a:t>
            </a:r>
            <a:r>
              <a:rPr b="0" lang="en-US" sz="1400" spc="-1" strike="noStrike">
                <a:solidFill>
                  <a:srgbClr val="ffc66d"/>
                </a:solidFill>
                <a:uFill>
                  <a:solidFill>
                    <a:srgbClr val="ffffff"/>
                  </a:solidFill>
                </a:uFill>
                <a:latin typeface="Arial"/>
                <a:ea typeface="Arial"/>
              </a:rPr>
              <a:t>main</a:t>
            </a:r>
            <a:r>
              <a:rPr b="0" lang="en-US" sz="1400" spc="-1" strike="noStrike">
                <a:solidFill>
                  <a:srgbClr val="a9b7c6"/>
                </a:solidFill>
                <a:uFill>
                  <a:solidFill>
                    <a:srgbClr val="ffffff"/>
                  </a:solidFill>
                </a:uFill>
                <a:latin typeface="Arial"/>
                <a:ea typeface="Arial"/>
              </a:rPr>
              <a:t>(String[] args) {</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int </a:t>
            </a:r>
            <a:r>
              <a:rPr b="0" lang="en-US" sz="1400" spc="-1" strike="noStrike">
                <a:solidFill>
                  <a:srgbClr val="a9b7c6"/>
                </a:solidFill>
                <a:uFill>
                  <a:solidFill>
                    <a:srgbClr val="ffffff"/>
                  </a:solidFill>
                </a:uFill>
                <a:latin typeface="Arial"/>
                <a:ea typeface="Arial"/>
              </a:rPr>
              <a:t>a = </a:t>
            </a:r>
            <a:r>
              <a:rPr b="0" lang="en-US" sz="1400" spc="-1" strike="noStrike">
                <a:solidFill>
                  <a:srgbClr val="6897bb"/>
                </a:solidFill>
                <a:uFill>
                  <a:solidFill>
                    <a:srgbClr val="ffffff"/>
                  </a:solidFill>
                </a:uFill>
                <a:latin typeface="Arial"/>
                <a:ea typeface="Arial"/>
              </a:rPr>
              <a:t>1</a:t>
            </a:r>
            <a:r>
              <a:rPr b="0" lang="en-US" sz="14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int </a:t>
            </a:r>
            <a:r>
              <a:rPr b="0" lang="en-US" sz="1400" spc="-1" strike="noStrike">
                <a:solidFill>
                  <a:srgbClr val="a9b7c6"/>
                </a:solidFill>
                <a:uFill>
                  <a:solidFill>
                    <a:srgbClr val="ffffff"/>
                  </a:solidFill>
                </a:uFill>
                <a:latin typeface="Arial"/>
                <a:ea typeface="Arial"/>
              </a:rPr>
              <a:t>b = </a:t>
            </a:r>
            <a:r>
              <a:rPr b="0" lang="en-US" sz="1400" spc="-1" strike="noStrike">
                <a:solidFill>
                  <a:srgbClr val="6897bb"/>
                </a:solidFill>
                <a:uFill>
                  <a:solidFill>
                    <a:srgbClr val="ffffff"/>
                  </a:solidFill>
                </a:uFill>
                <a:latin typeface="Arial"/>
                <a:ea typeface="Arial"/>
              </a:rPr>
              <a:t>2</a:t>
            </a:r>
            <a:r>
              <a:rPr b="0" lang="en-US" sz="14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int </a:t>
            </a:r>
            <a:r>
              <a:rPr b="0" lang="en-US" sz="1400" spc="-1" strike="noStrike">
                <a:solidFill>
                  <a:srgbClr val="a9b7c6"/>
                </a:solidFill>
                <a:uFill>
                  <a:solidFill>
                    <a:srgbClr val="ffffff"/>
                  </a:solidFill>
                </a:uFill>
                <a:latin typeface="Arial"/>
                <a:ea typeface="Arial"/>
              </a:rPr>
              <a:t>c = a + b</a:t>
            </a:r>
            <a:r>
              <a:rPr b="0" lang="en-US" sz="14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p:txBody>
      </p:sp>
      <p:sp>
        <p:nvSpPr>
          <p:cNvPr id="189" name="CustomShape 2"/>
          <p:cNvSpPr/>
          <p:nvPr/>
        </p:nvSpPr>
        <p:spPr>
          <a:xfrm>
            <a:off x="131400" y="321120"/>
            <a:ext cx="4075560" cy="501120"/>
          </a:xfrm>
          <a:prstGeom prst="rect">
            <a:avLst/>
          </a:prstGeom>
          <a:noFill/>
          <a:ln>
            <a:noFill/>
          </a:ln>
        </p:spPr>
        <p:style>
          <a:lnRef idx="0"/>
          <a:fillRef idx="0"/>
          <a:effectRef idx="0"/>
          <a:fontRef idx="minor"/>
        </p:style>
        <p:txBody>
          <a:bodyPr tIns="91440" bIns="91440" anchor="ctr"/>
          <a:p>
            <a:pPr>
              <a:lnSpc>
                <a:spcPct val="100000"/>
              </a:lnSpc>
            </a:pPr>
            <a:r>
              <a:rPr b="0" lang="en-US" sz="2800" spc="-1" strike="noStrike">
                <a:solidFill>
                  <a:srgbClr val="000000"/>
                </a:solidFill>
                <a:uFill>
                  <a:solidFill>
                    <a:srgbClr val="ffffff"/>
                  </a:solidFill>
                </a:uFill>
                <a:latin typeface="Arial"/>
                <a:ea typeface="Arial"/>
              </a:rPr>
              <a:t>Example 1: Test class</a:t>
            </a:r>
            <a:endParaRPr b="0" lang="en-US" sz="18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5114160" y="145800"/>
            <a:ext cx="3634200" cy="272520"/>
          </a:xfrm>
          <a:prstGeom prst="rect">
            <a:avLst/>
          </a:prstGeom>
          <a:noFill/>
          <a:ln>
            <a:noFill/>
          </a:ln>
        </p:spPr>
        <p:txBody>
          <a:bodyPr tIns="91440" bIns="91440"/>
          <a:p>
            <a:pPr>
              <a:lnSpc>
                <a:spcPct val="100000"/>
              </a:lnSpc>
            </a:pPr>
            <a:r>
              <a:rPr b="0" lang="en-US" sz="1400" spc="-1" strike="noStrike">
                <a:solidFill>
                  <a:srgbClr val="000000"/>
                </a:solidFill>
                <a:uFill>
                  <a:solidFill>
                    <a:srgbClr val="ffffff"/>
                  </a:solidFill>
                </a:uFill>
                <a:latin typeface="Arial"/>
                <a:ea typeface="Arial"/>
              </a:rPr>
              <a:t>Bytecode disassembled from Test.class</a:t>
            </a:r>
            <a:endParaRPr b="0" lang="en-US" sz="1400" spc="-1" strike="noStrike">
              <a:solidFill>
                <a:srgbClr val="000000"/>
              </a:solidFill>
              <a:uFill>
                <a:solidFill>
                  <a:srgbClr val="ffffff"/>
                </a:solidFill>
              </a:uFill>
              <a:latin typeface="Arial"/>
            </a:endParaRPr>
          </a:p>
        </p:txBody>
      </p:sp>
      <p:sp>
        <p:nvSpPr>
          <p:cNvPr id="191" name="TextShape 2"/>
          <p:cNvSpPr txBox="1"/>
          <p:nvPr/>
        </p:nvSpPr>
        <p:spPr>
          <a:xfrm>
            <a:off x="4755600" y="468360"/>
            <a:ext cx="4111200" cy="4542480"/>
          </a:xfrm>
          <a:prstGeom prst="rect">
            <a:avLst/>
          </a:prstGeom>
          <a:noFill/>
          <a:ln w="9360">
            <a:solidFill>
              <a:srgbClr val="000000"/>
            </a:solidFill>
            <a:round/>
          </a:ln>
        </p:spPr>
        <p:txBody>
          <a:bodyPr tIns="91440" bIns="91440"/>
          <a:p>
            <a:pPr>
              <a:lnSpc>
                <a:spcPct val="100000"/>
              </a:lnSpc>
            </a:pPr>
            <a:r>
              <a:rPr b="0" lang="en-US" sz="1200" spc="-1" strike="noStrike">
                <a:solidFill>
                  <a:srgbClr val="595959"/>
                </a:solidFill>
                <a:uFill>
                  <a:solidFill>
                    <a:srgbClr val="ffffff"/>
                  </a:solidFill>
                </a:uFill>
                <a:latin typeface="Arial"/>
                <a:ea typeface="Arial"/>
              </a:rPr>
              <a:t>Compiled from "Test.java"</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public class Test {</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public Test();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Code:</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0: aload_0</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1: invokespecial #1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Method java/lang/Object."&lt;init&gt;":()V</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4: return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public static void main(java.lang.String[]);</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Code:</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0: iconst_1</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1: istore_1</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2: iconst_2</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3: istore_2</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4: iload_1</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5: iload_2</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6: iadd</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7: istore_3</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8: return</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192" name="CustomShape 3"/>
          <p:cNvSpPr/>
          <p:nvPr/>
        </p:nvSpPr>
        <p:spPr>
          <a:xfrm>
            <a:off x="311760" y="969840"/>
            <a:ext cx="3714480" cy="3918960"/>
          </a:xfrm>
          <a:prstGeom prst="rect">
            <a:avLst/>
          </a:prstGeom>
          <a:noFill/>
          <a:ln w="9360">
            <a:solidFill>
              <a:srgbClr val="000000"/>
            </a:solidFill>
            <a:round/>
          </a:ln>
        </p:spPr>
        <p:style>
          <a:lnRef idx="0"/>
          <a:fillRef idx="0"/>
          <a:effectRef idx="0"/>
          <a:fontRef idx="minor"/>
        </p:style>
        <p:txBody>
          <a:bodyPr tIns="91440" bIns="91440" anchor="ctr"/>
          <a:p>
            <a:pPr>
              <a:lnSpc>
                <a:spcPct val="115000"/>
              </a:lnSpc>
            </a:pPr>
            <a:r>
              <a:rPr b="0" lang="en-US" sz="1400" spc="-1" strike="noStrike">
                <a:solidFill>
                  <a:srgbClr val="cc7832"/>
                </a:solidFill>
                <a:uFill>
                  <a:solidFill>
                    <a:srgbClr val="ffffff"/>
                  </a:solidFill>
                </a:uFill>
                <a:latin typeface="Arial"/>
                <a:ea typeface="Arial"/>
              </a:rPr>
              <a:t>public class </a:t>
            </a:r>
            <a:r>
              <a:rPr b="0" lang="en-US" sz="1400" spc="-1" strike="noStrike">
                <a:solidFill>
                  <a:srgbClr val="a9b7c6"/>
                </a:solidFill>
                <a:uFill>
                  <a:solidFill>
                    <a:srgbClr val="ffffff"/>
                  </a:solidFill>
                </a:uFill>
                <a:latin typeface="Arial"/>
                <a:ea typeface="Arial"/>
              </a:rPr>
              <a:t>Test {</a:t>
            </a: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public static void </a:t>
            </a:r>
            <a:r>
              <a:rPr b="0" lang="en-US" sz="1400" spc="-1" strike="noStrike">
                <a:solidFill>
                  <a:srgbClr val="ffc66d"/>
                </a:solidFill>
                <a:uFill>
                  <a:solidFill>
                    <a:srgbClr val="ffffff"/>
                  </a:solidFill>
                </a:uFill>
                <a:latin typeface="Arial"/>
                <a:ea typeface="Arial"/>
              </a:rPr>
              <a:t>main</a:t>
            </a:r>
            <a:r>
              <a:rPr b="0" lang="en-US" sz="1400" spc="-1" strike="noStrike">
                <a:solidFill>
                  <a:srgbClr val="a9b7c6"/>
                </a:solidFill>
                <a:uFill>
                  <a:solidFill>
                    <a:srgbClr val="ffffff"/>
                  </a:solidFill>
                </a:uFill>
                <a:latin typeface="Arial"/>
                <a:ea typeface="Arial"/>
              </a:rPr>
              <a:t>(String[] args) {</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int </a:t>
            </a:r>
            <a:r>
              <a:rPr b="0" lang="en-US" sz="1400" spc="-1" strike="noStrike">
                <a:solidFill>
                  <a:srgbClr val="a9b7c6"/>
                </a:solidFill>
                <a:uFill>
                  <a:solidFill>
                    <a:srgbClr val="ffffff"/>
                  </a:solidFill>
                </a:uFill>
                <a:latin typeface="Arial"/>
                <a:ea typeface="Arial"/>
              </a:rPr>
              <a:t>a = </a:t>
            </a:r>
            <a:r>
              <a:rPr b="0" lang="en-US" sz="1400" spc="-1" strike="noStrike">
                <a:solidFill>
                  <a:srgbClr val="6897bb"/>
                </a:solidFill>
                <a:uFill>
                  <a:solidFill>
                    <a:srgbClr val="ffffff"/>
                  </a:solidFill>
                </a:uFill>
                <a:latin typeface="Arial"/>
                <a:ea typeface="Arial"/>
              </a:rPr>
              <a:t>1</a:t>
            </a:r>
            <a:r>
              <a:rPr b="0" lang="en-US" sz="14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int </a:t>
            </a:r>
            <a:r>
              <a:rPr b="0" lang="en-US" sz="1400" spc="-1" strike="noStrike">
                <a:solidFill>
                  <a:srgbClr val="a9b7c6"/>
                </a:solidFill>
                <a:uFill>
                  <a:solidFill>
                    <a:srgbClr val="ffffff"/>
                  </a:solidFill>
                </a:uFill>
                <a:latin typeface="Arial"/>
                <a:ea typeface="Arial"/>
              </a:rPr>
              <a:t>b = </a:t>
            </a:r>
            <a:r>
              <a:rPr b="0" lang="en-US" sz="1400" spc="-1" strike="noStrike">
                <a:solidFill>
                  <a:srgbClr val="6897bb"/>
                </a:solidFill>
                <a:uFill>
                  <a:solidFill>
                    <a:srgbClr val="ffffff"/>
                  </a:solidFill>
                </a:uFill>
                <a:latin typeface="Arial"/>
                <a:ea typeface="Arial"/>
              </a:rPr>
              <a:t>2</a:t>
            </a:r>
            <a:r>
              <a:rPr b="0" lang="en-US" sz="14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int </a:t>
            </a:r>
            <a:r>
              <a:rPr b="0" lang="en-US" sz="1400" spc="-1" strike="noStrike">
                <a:solidFill>
                  <a:srgbClr val="a9b7c6"/>
                </a:solidFill>
                <a:uFill>
                  <a:solidFill>
                    <a:srgbClr val="ffffff"/>
                  </a:solidFill>
                </a:uFill>
                <a:latin typeface="Arial"/>
                <a:ea typeface="Arial"/>
              </a:rPr>
              <a:t>c = a + b</a:t>
            </a:r>
            <a:r>
              <a:rPr b="0" lang="en-US" sz="14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p:txBody>
      </p:sp>
      <p:sp>
        <p:nvSpPr>
          <p:cNvPr id="193" name="CustomShape 4"/>
          <p:cNvSpPr/>
          <p:nvPr/>
        </p:nvSpPr>
        <p:spPr>
          <a:xfrm>
            <a:off x="131400" y="321120"/>
            <a:ext cx="4075560" cy="501120"/>
          </a:xfrm>
          <a:prstGeom prst="rect">
            <a:avLst/>
          </a:prstGeom>
          <a:noFill/>
          <a:ln>
            <a:noFill/>
          </a:ln>
        </p:spPr>
        <p:style>
          <a:lnRef idx="0"/>
          <a:fillRef idx="0"/>
          <a:effectRef idx="0"/>
          <a:fontRef idx="minor"/>
        </p:style>
        <p:txBody>
          <a:bodyPr tIns="91440" bIns="91440" anchor="ctr"/>
          <a:p>
            <a:pPr>
              <a:lnSpc>
                <a:spcPct val="100000"/>
              </a:lnSpc>
            </a:pPr>
            <a:r>
              <a:rPr b="0" lang="en-US" sz="2800" spc="-1" strike="noStrike">
                <a:solidFill>
                  <a:srgbClr val="000000"/>
                </a:solidFill>
                <a:uFill>
                  <a:solidFill>
                    <a:srgbClr val="ffffff"/>
                  </a:solidFill>
                </a:uFill>
                <a:latin typeface="Arial"/>
                <a:ea typeface="Arial"/>
              </a:rPr>
              <a:t>Example 1: Test class</a:t>
            </a:r>
            <a:endParaRPr b="0" lang="en-US" sz="18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311760" y="174240"/>
            <a:ext cx="8520120" cy="4394520"/>
          </a:xfrm>
          <a:prstGeom prst="rect">
            <a:avLst/>
          </a:prstGeom>
          <a:noFill/>
          <a:ln>
            <a:noFill/>
          </a:ln>
        </p:spPr>
        <p:txBody>
          <a:bodyPr tIns="91440" bIns="91440"/>
          <a:p>
            <a:pPr marL="4572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iconst_1: Push the integer constant 1 onto the operand stack.</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4572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istore_1: Pop the top operand (an int value) and store it in local variable at index 1, which corresponds to variable a.</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pic>
        <p:nvPicPr>
          <p:cNvPr id="195" name="Google Shape;266;p37" descr=""/>
          <p:cNvPicPr/>
          <p:nvPr/>
        </p:nvPicPr>
        <p:blipFill>
          <a:blip r:embed="rId1"/>
          <a:stretch/>
        </p:blipFill>
        <p:spPr>
          <a:xfrm>
            <a:off x="537840" y="531720"/>
            <a:ext cx="3704760" cy="1542600"/>
          </a:xfrm>
          <a:prstGeom prst="rect">
            <a:avLst/>
          </a:prstGeom>
          <a:ln>
            <a:noFill/>
          </a:ln>
        </p:spPr>
      </p:pic>
      <p:pic>
        <p:nvPicPr>
          <p:cNvPr id="196" name="Google Shape;267;p37" descr=""/>
          <p:cNvPicPr/>
          <p:nvPr/>
        </p:nvPicPr>
        <p:blipFill>
          <a:blip r:embed="rId2"/>
          <a:stretch/>
        </p:blipFill>
        <p:spPr>
          <a:xfrm>
            <a:off x="508320" y="2755080"/>
            <a:ext cx="6524280" cy="154260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346680" y="236880"/>
            <a:ext cx="8520120" cy="4331520"/>
          </a:xfrm>
          <a:prstGeom prst="rect">
            <a:avLst/>
          </a:prstGeom>
          <a:noFill/>
          <a:ln>
            <a:noFill/>
          </a:ln>
        </p:spPr>
        <p:txBody>
          <a:bodyPr tIns="91440" bIns="91440"/>
          <a:p>
            <a:pPr marL="4572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iconst_2: Push the integer constant 2 onto the operand stack.</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4572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istore_2: Pop the top operand int value and store it in local variable at index 2, which corresponds to variable b.</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pic>
        <p:nvPicPr>
          <p:cNvPr id="198" name="Google Shape;273;p38" descr=""/>
          <p:cNvPicPr/>
          <p:nvPr/>
        </p:nvPicPr>
        <p:blipFill>
          <a:blip r:embed="rId1"/>
          <a:stretch/>
        </p:blipFill>
        <p:spPr>
          <a:xfrm>
            <a:off x="454320" y="629280"/>
            <a:ext cx="3324960" cy="1384560"/>
          </a:xfrm>
          <a:prstGeom prst="rect">
            <a:avLst/>
          </a:prstGeom>
          <a:ln>
            <a:noFill/>
          </a:ln>
        </p:spPr>
      </p:pic>
      <p:pic>
        <p:nvPicPr>
          <p:cNvPr id="199" name="Google Shape;274;p38" descr=""/>
          <p:cNvPicPr/>
          <p:nvPr/>
        </p:nvPicPr>
        <p:blipFill>
          <a:blip r:embed="rId2"/>
          <a:stretch/>
        </p:blipFill>
        <p:spPr>
          <a:xfrm>
            <a:off x="454320" y="2831760"/>
            <a:ext cx="6714720" cy="154260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311760" y="132840"/>
            <a:ext cx="8520120" cy="4359600"/>
          </a:xfrm>
          <a:prstGeom prst="rect">
            <a:avLst/>
          </a:prstGeom>
          <a:noFill/>
          <a:ln>
            <a:noFill/>
          </a:ln>
        </p:spPr>
        <p:txBody>
          <a:bodyPr tIns="91440" bIns="91440"/>
          <a:p>
            <a:pPr marL="4572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iload_1: Load the int value from local variable at index 1 and push it onto the operand stack.</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4572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iload_2: Load the int value from the local variable at index 1 and push it onto the operand stack.</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pic>
        <p:nvPicPr>
          <p:cNvPr id="201" name="Google Shape;280;p39" descr=""/>
          <p:cNvPicPr/>
          <p:nvPr/>
        </p:nvPicPr>
        <p:blipFill>
          <a:blip r:embed="rId1"/>
          <a:stretch/>
        </p:blipFill>
        <p:spPr>
          <a:xfrm>
            <a:off x="343080" y="512640"/>
            <a:ext cx="5999040" cy="1914840"/>
          </a:xfrm>
          <a:prstGeom prst="rect">
            <a:avLst/>
          </a:prstGeom>
          <a:ln>
            <a:noFill/>
          </a:ln>
        </p:spPr>
      </p:pic>
      <p:pic>
        <p:nvPicPr>
          <p:cNvPr id="202" name="Google Shape;281;p39" descr=""/>
          <p:cNvPicPr/>
          <p:nvPr/>
        </p:nvPicPr>
        <p:blipFill>
          <a:blip r:embed="rId2"/>
          <a:stretch/>
        </p:blipFill>
        <p:spPr>
          <a:xfrm>
            <a:off x="343080" y="2756160"/>
            <a:ext cx="5999040" cy="1914840"/>
          </a:xfrm>
          <a:prstGeom prst="rect">
            <a:avLst/>
          </a:prstGeom>
          <a:ln>
            <a:noFill/>
          </a:ln>
        </p:spPr>
      </p:pic>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311760" y="133920"/>
            <a:ext cx="8520120" cy="4399920"/>
          </a:xfrm>
          <a:prstGeom prst="rect">
            <a:avLst/>
          </a:prstGeom>
          <a:noFill/>
          <a:ln>
            <a:noFill/>
          </a:ln>
        </p:spPr>
        <p:txBody>
          <a:bodyPr tIns="91440" bIns="91440"/>
          <a:p>
            <a:pPr marL="4572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iadd: Pop the top two int values from the operand stack, add them, and push the result back onto the operand stack.</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4572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return: Return from the void method.</a:t>
            </a:r>
            <a:endParaRPr b="0" lang="en-US" sz="1400" spc="-1" strike="noStrike">
              <a:solidFill>
                <a:srgbClr val="000000"/>
              </a:solidFill>
              <a:uFill>
                <a:solidFill>
                  <a:srgbClr val="ffffff"/>
                </a:solidFill>
              </a:uFill>
              <a:latin typeface="Arial"/>
            </a:endParaRPr>
          </a:p>
        </p:txBody>
      </p:sp>
      <p:pic>
        <p:nvPicPr>
          <p:cNvPr id="204" name="Google Shape;287;p40" descr=""/>
          <p:cNvPicPr/>
          <p:nvPr/>
        </p:nvPicPr>
        <p:blipFill>
          <a:blip r:embed="rId1"/>
          <a:stretch/>
        </p:blipFill>
        <p:spPr>
          <a:xfrm>
            <a:off x="475200" y="908280"/>
            <a:ext cx="5838840" cy="133560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Exercise 2</a:t>
            </a:r>
            <a:endParaRPr b="0" lang="en-US" sz="1400" spc="-1" strike="noStrike">
              <a:solidFill>
                <a:srgbClr val="000000"/>
              </a:solidFill>
              <a:uFill>
                <a:solidFill>
                  <a:srgbClr val="ffffff"/>
                </a:solidFill>
              </a:uFill>
              <a:latin typeface="Arial"/>
            </a:endParaRPr>
          </a:p>
        </p:txBody>
      </p:sp>
      <p:sp>
        <p:nvSpPr>
          <p:cNvPr id="206" name="TextShape 2"/>
          <p:cNvSpPr txBox="1"/>
          <p:nvPr/>
        </p:nvSpPr>
        <p:spPr>
          <a:xfrm>
            <a:off x="311760" y="1152360"/>
            <a:ext cx="8520120" cy="3416040"/>
          </a:xfrm>
          <a:prstGeom prst="rect">
            <a:avLst/>
          </a:prstGeom>
          <a:noFill/>
          <a:ln>
            <a:noFill/>
          </a:ln>
        </p:spPr>
        <p:txBody>
          <a:bodyPr tIns="91440" bIns="91440"/>
          <a:p>
            <a:pPr>
              <a:lnSpc>
                <a:spcPct val="100000"/>
              </a:lnSpc>
            </a:pPr>
            <a:r>
              <a:rPr b="0" lang="en-US" sz="1800" spc="-1" strike="noStrike">
                <a:solidFill>
                  <a:srgbClr val="595959"/>
                </a:solidFill>
                <a:uFill>
                  <a:solidFill>
                    <a:srgbClr val="ffffff"/>
                  </a:solidFill>
                </a:uFill>
                <a:latin typeface="Arial"/>
                <a:ea typeface="Arial"/>
              </a:rPr>
              <a:t>Write programme saying hello to user. As application parameter take name. Show generated bytecode. What interesting can you notice?</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You can find the solution on exercise2 branch.</a:t>
            </a:r>
            <a:endParaRPr b="0" lang="en-US" sz="14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What is bytecode?</a:t>
            </a:r>
            <a:endParaRPr b="0" lang="en-US" sz="1400" spc="-1" strike="noStrike">
              <a:solidFill>
                <a:srgbClr val="000000"/>
              </a:solidFill>
              <a:uFill>
                <a:solidFill>
                  <a:srgbClr val="ffffff"/>
                </a:solidFill>
              </a:uFill>
              <a:latin typeface="Arial"/>
            </a:endParaRPr>
          </a:p>
        </p:txBody>
      </p:sp>
      <p:sp>
        <p:nvSpPr>
          <p:cNvPr id="87" name="TextShape 2"/>
          <p:cNvSpPr txBox="1"/>
          <p:nvPr/>
        </p:nvSpPr>
        <p:spPr>
          <a:xfrm>
            <a:off x="311760" y="1152360"/>
            <a:ext cx="8520120" cy="1105920"/>
          </a:xfrm>
          <a:prstGeom prst="rect">
            <a:avLst/>
          </a:prstGeom>
          <a:noFill/>
          <a:ln>
            <a:noFill/>
          </a:ln>
        </p:spPr>
        <p:txBody>
          <a:bodyPr tIns="91440" bIns="91440"/>
          <a:p>
            <a:pPr marL="457200" indent="-310680">
              <a:lnSpc>
                <a:spcPct val="100000"/>
              </a:lnSpc>
              <a:buClr>
                <a:srgbClr val="333333"/>
              </a:buClr>
              <a:buFont typeface="Arial"/>
              <a:buChar char="●"/>
            </a:pPr>
            <a:r>
              <a:rPr b="0" lang="en-US" sz="1300" spc="-1" strike="noStrike">
                <a:solidFill>
                  <a:srgbClr val="333333"/>
                </a:solidFill>
                <a:uFill>
                  <a:solidFill>
                    <a:srgbClr val="ffffff"/>
                  </a:solidFill>
                </a:uFill>
                <a:latin typeface="Arial"/>
                <a:ea typeface="Arial"/>
              </a:rPr>
              <a:t>Result of the compilation of a Java program, an </a:t>
            </a:r>
            <a:r>
              <a:rPr b="1" lang="en-US" sz="1300" spc="-1" strike="noStrike" u="sng">
                <a:solidFill>
                  <a:srgbClr val="ff0000"/>
                </a:solidFill>
                <a:uFill>
                  <a:solidFill>
                    <a:srgbClr val="ffffff"/>
                  </a:solidFill>
                </a:uFill>
                <a:latin typeface="Arial"/>
                <a:ea typeface="Arial"/>
              </a:rPr>
              <a:t>intermediate</a:t>
            </a:r>
            <a:r>
              <a:rPr b="0" lang="en-US" sz="1300" spc="-1" strike="noStrike">
                <a:solidFill>
                  <a:srgbClr val="333333"/>
                </a:solidFill>
                <a:uFill>
                  <a:solidFill>
                    <a:srgbClr val="ffffff"/>
                  </a:solidFill>
                </a:uFill>
                <a:latin typeface="Arial"/>
                <a:ea typeface="Arial"/>
              </a:rPr>
              <a:t> representation of that program which is machine independent. </a:t>
            </a:r>
            <a:endParaRPr b="0" lang="en-US" sz="1400" spc="-1" strike="noStrike">
              <a:solidFill>
                <a:srgbClr val="000000"/>
              </a:solidFill>
              <a:uFill>
                <a:solidFill>
                  <a:srgbClr val="ffffff"/>
                </a:solidFill>
              </a:uFill>
              <a:latin typeface="Arial"/>
            </a:endParaRPr>
          </a:p>
          <a:p>
            <a:pPr marL="457200" indent="-313920">
              <a:lnSpc>
                <a:spcPct val="100000"/>
              </a:lnSpc>
              <a:buClr>
                <a:srgbClr val="1e1e1e"/>
              </a:buClr>
              <a:buFont typeface="Arial"/>
              <a:buChar char="●"/>
            </a:pPr>
            <a:r>
              <a:rPr b="0" lang="en-US" sz="1350" spc="-1" strike="noStrike">
                <a:solidFill>
                  <a:srgbClr val="1e1e1e"/>
                </a:solidFill>
                <a:uFill>
                  <a:solidFill>
                    <a:srgbClr val="ffffff"/>
                  </a:solidFill>
                </a:uFill>
                <a:latin typeface="Arial"/>
                <a:ea typeface="Arial"/>
              </a:rPr>
              <a:t>Bytecode is executable on the platform where JRE is installed</a:t>
            </a:r>
            <a:endParaRPr b="0" lang="en-US" sz="1400" spc="-1" strike="noStrike">
              <a:solidFill>
                <a:srgbClr val="000000"/>
              </a:solidFill>
              <a:uFill>
                <a:solidFill>
                  <a:srgbClr val="ffffff"/>
                </a:solidFill>
              </a:uFill>
              <a:latin typeface="Arial"/>
            </a:endParaRPr>
          </a:p>
          <a:p>
            <a:pPr marL="457200" indent="-313920">
              <a:lnSpc>
                <a:spcPct val="100000"/>
              </a:lnSpc>
              <a:buClr>
                <a:srgbClr val="1e1e1e"/>
              </a:buClr>
              <a:buFont typeface="Arial"/>
              <a:buChar char="●"/>
            </a:pPr>
            <a:r>
              <a:rPr b="0" lang="en-US" sz="1350" spc="-1" strike="noStrike">
                <a:solidFill>
                  <a:srgbClr val="1e1e1e"/>
                </a:solidFill>
                <a:uFill>
                  <a:solidFill>
                    <a:srgbClr val="ffffff"/>
                  </a:solidFill>
                </a:uFill>
                <a:latin typeface="Arial"/>
                <a:ea typeface="Arial"/>
              </a:rPr>
              <a:t>Bytecode is run by JVM.</a:t>
            </a:r>
            <a:endParaRPr b="0" lang="en-US" sz="1400" spc="-1" strike="noStrike">
              <a:solidFill>
                <a:srgbClr val="000000"/>
              </a:solidFill>
              <a:uFill>
                <a:solidFill>
                  <a:srgbClr val="ffffff"/>
                </a:solidFill>
              </a:uFill>
              <a:latin typeface="Arial"/>
            </a:endParaRPr>
          </a:p>
        </p:txBody>
      </p:sp>
      <p:pic>
        <p:nvPicPr>
          <p:cNvPr id="88" name="Google Shape;71;p15" descr=""/>
          <p:cNvPicPr/>
          <p:nvPr/>
        </p:nvPicPr>
        <p:blipFill>
          <a:blip r:embed="rId1"/>
          <a:stretch/>
        </p:blipFill>
        <p:spPr>
          <a:xfrm>
            <a:off x="2084760" y="2259000"/>
            <a:ext cx="4525200" cy="2579400"/>
          </a:xfrm>
          <a:prstGeom prst="rect">
            <a:avLst/>
          </a:prstGeom>
          <a:ln>
            <a:noFill/>
          </a:ln>
        </p:spPr>
      </p:pic>
      <p:sp>
        <p:nvSpPr>
          <p:cNvPr id="89" name="CustomShape 3"/>
          <p:cNvSpPr/>
          <p:nvPr/>
        </p:nvSpPr>
        <p:spPr>
          <a:xfrm>
            <a:off x="4705560" y="4838760"/>
            <a:ext cx="4003200" cy="466920"/>
          </a:xfrm>
          <a:prstGeom prst="rect">
            <a:avLst/>
          </a:prstGeom>
          <a:noFill/>
          <a:ln>
            <a:noFill/>
          </a:ln>
        </p:spPr>
        <p:style>
          <a:lnRef idx="0"/>
          <a:fillRef idx="0"/>
          <a:effectRef idx="0"/>
          <a:fontRef idx="minor"/>
        </p:style>
        <p:txBody>
          <a:bodyPr tIns="91440" bIns="91440"/>
          <a:p>
            <a:pPr>
              <a:lnSpc>
                <a:spcPct val="100000"/>
              </a:lnSpc>
            </a:pPr>
            <a:r>
              <a:rPr b="0" lang="en-US" sz="600" spc="-1" strike="noStrike">
                <a:solidFill>
                  <a:srgbClr val="000000"/>
                </a:solidFill>
                <a:uFill>
                  <a:solidFill>
                    <a:srgbClr val="ffffff"/>
                  </a:solidFill>
                </a:uFill>
                <a:latin typeface="Arial"/>
                <a:ea typeface="Arial"/>
              </a:rPr>
              <a:t>http://www.letustweak.com/wp-content/uploads/2015/12/JDK.png</a:t>
            </a:r>
            <a:endParaRPr b="0" lang="en-US" sz="1800" spc="-1" strike="noStrike">
              <a:solidFill>
                <a:srgbClr val="000000"/>
              </a:solidFill>
              <a:uFill>
                <a:solidFill>
                  <a:srgbClr val="ffffff"/>
                </a:solidFill>
              </a:uFill>
              <a:latin typeface="Arial"/>
            </a:endParaRPr>
          </a:p>
        </p:txBody>
      </p:sp>
      <p:sp>
        <p:nvSpPr>
          <p:cNvPr id="90" name="CustomShape 4"/>
          <p:cNvSpPr/>
          <p:nvPr/>
        </p:nvSpPr>
        <p:spPr>
          <a:xfrm>
            <a:off x="6797880" y="2648160"/>
            <a:ext cx="4003200" cy="46692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uFill>
                  <a:solidFill>
                    <a:srgbClr val="ffffff"/>
                  </a:solidFill>
                </a:uFill>
                <a:latin typeface="Arial"/>
                <a:ea typeface="Arial"/>
              </a:rPr>
              <a:t>JRE = Java API + JVM</a:t>
            </a:r>
            <a:endParaRPr b="0" lang="en-US" sz="1800" spc="-1" strike="noStrike">
              <a:solidFill>
                <a:srgbClr val="000000"/>
              </a:solidFill>
              <a:uFill>
                <a:solidFill>
                  <a:srgbClr val="ffffff"/>
                </a:solidFill>
              </a:uFill>
              <a:latin typeface="Arial"/>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311760" y="21744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Exercise 3</a:t>
            </a:r>
            <a:endParaRPr b="0" lang="en-US" sz="1400" spc="-1" strike="noStrike">
              <a:solidFill>
                <a:srgbClr val="000000"/>
              </a:solidFill>
              <a:uFill>
                <a:solidFill>
                  <a:srgbClr val="ffffff"/>
                </a:solidFill>
              </a:uFill>
              <a:latin typeface="Arial"/>
            </a:endParaRPr>
          </a:p>
        </p:txBody>
      </p:sp>
      <p:sp>
        <p:nvSpPr>
          <p:cNvPr id="208" name="TextShape 2"/>
          <p:cNvSpPr txBox="1"/>
          <p:nvPr/>
        </p:nvSpPr>
        <p:spPr>
          <a:xfrm>
            <a:off x="311760" y="796320"/>
            <a:ext cx="8520120" cy="3984120"/>
          </a:xfrm>
          <a:prstGeom prst="rect">
            <a:avLst/>
          </a:prstGeom>
          <a:noFill/>
          <a:ln w="9360">
            <a:solidFill>
              <a:srgbClr val="000000"/>
            </a:solidFill>
            <a:round/>
          </a:ln>
        </p:spPr>
        <p:txBody>
          <a:bodyPr tIns="91440" bIns="91440"/>
          <a:p>
            <a:pPr>
              <a:lnSpc>
                <a:spcPct val="100000"/>
              </a:lnSpc>
            </a:pPr>
            <a:r>
              <a:rPr b="0" lang="en-US" sz="1200" spc="-1" strike="noStrike">
                <a:solidFill>
                  <a:srgbClr val="000000"/>
                </a:solidFill>
                <a:uFill>
                  <a:solidFill>
                    <a:srgbClr val="ffffff"/>
                  </a:solidFill>
                </a:uFill>
                <a:latin typeface="Arial"/>
                <a:ea typeface="Arial"/>
              </a:rPr>
              <a:t>Write below bytecode in Java:</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public class exercises.Exercise3 {</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public exercises.Exercise3();</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Code:</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0: aload_0</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1: invokespecial #1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Method java/lang/Object."&lt;init&gt;":()V</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4: return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public int someMethod(int);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Code:</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0: bipush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22</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2: istore_2</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3: iload_1</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4: iload_2</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5: iadd</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6: ireturn</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You can find the solution on exercise3 branch.</a:t>
            </a:r>
            <a:endParaRPr b="0" lang="en-US" sz="1400" spc="-1" strike="noStrike">
              <a:solidFill>
                <a:srgbClr val="000000"/>
              </a:solidFill>
              <a:uFill>
                <a:solidFill>
                  <a:srgbClr val="ffffff"/>
                </a:solidFill>
              </a:uFill>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855360" y="55800"/>
            <a:ext cx="8520120" cy="35532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JVM languages</a:t>
            </a:r>
            <a:endParaRPr b="0" lang="en-US" sz="1400" spc="-1" strike="noStrike">
              <a:solidFill>
                <a:srgbClr val="000000"/>
              </a:solidFill>
              <a:uFill>
                <a:solidFill>
                  <a:srgbClr val="ffffff"/>
                </a:solidFill>
              </a:uFill>
              <a:latin typeface="Arial"/>
            </a:endParaRPr>
          </a:p>
        </p:txBody>
      </p:sp>
      <p:sp>
        <p:nvSpPr>
          <p:cNvPr id="210" name="TextShape 2"/>
          <p:cNvSpPr txBox="1"/>
          <p:nvPr/>
        </p:nvSpPr>
        <p:spPr>
          <a:xfrm>
            <a:off x="311760" y="620280"/>
            <a:ext cx="3144960" cy="3212640"/>
          </a:xfrm>
          <a:prstGeom prst="rect">
            <a:avLst/>
          </a:prstGeom>
          <a:noFill/>
          <a:ln w="9360">
            <a:solidFill>
              <a:srgbClr val="000000"/>
            </a:solidFill>
            <a:round/>
          </a:ln>
        </p:spPr>
        <p:txBody>
          <a:bodyPr tIns="91440" bIns="91440"/>
          <a:p>
            <a:pPr marL="457200" indent="-317160">
              <a:lnSpc>
                <a:spcPct val="100000"/>
              </a:lnSpc>
              <a:buClr>
                <a:srgbClr val="595959"/>
              </a:buClr>
              <a:buFont typeface="Arial"/>
              <a:buChar char="●"/>
            </a:pPr>
            <a:r>
              <a:rPr b="0" lang="en-US" sz="1400" spc="-1" strike="noStrike">
                <a:solidFill>
                  <a:srgbClr val="595959"/>
                </a:solidFill>
                <a:uFill>
                  <a:solidFill>
                    <a:srgbClr val="ffffff"/>
                  </a:solidFill>
                </a:uFill>
                <a:latin typeface="Arial"/>
                <a:ea typeface="Arial"/>
              </a:rPr>
              <a:t>used to produce computer software that runs on the Java virtual machine (JVM)</a:t>
            </a:r>
            <a:endParaRPr b="0" lang="en-US" sz="1400" spc="-1" strike="noStrike">
              <a:solidFill>
                <a:srgbClr val="000000"/>
              </a:solidFill>
              <a:uFill>
                <a:solidFill>
                  <a:srgbClr val="ffffff"/>
                </a:solidFill>
              </a:uFill>
              <a:latin typeface="Arial"/>
            </a:endParaRPr>
          </a:p>
          <a:p>
            <a:pPr marL="457200" indent="-317160">
              <a:lnSpc>
                <a:spcPct val="100000"/>
              </a:lnSpc>
              <a:buClr>
                <a:srgbClr val="595959"/>
              </a:buClr>
              <a:buFont typeface="Arial"/>
              <a:buChar char="●"/>
            </a:pPr>
            <a:r>
              <a:rPr b="0" lang="en-US" sz="1400" spc="-1" strike="noStrike">
                <a:solidFill>
                  <a:srgbClr val="595959"/>
                </a:solidFill>
                <a:uFill>
                  <a:solidFill>
                    <a:srgbClr val="ffffff"/>
                  </a:solidFill>
                </a:uFill>
                <a:latin typeface="Arial"/>
                <a:ea typeface="Arial"/>
              </a:rPr>
              <a:t>code of those languages is compiled to Java bytecode</a:t>
            </a:r>
            <a:endParaRPr b="0" lang="en-US" sz="1400" spc="-1" strike="noStrike">
              <a:solidFill>
                <a:srgbClr val="000000"/>
              </a:solidFill>
              <a:uFill>
                <a:solidFill>
                  <a:srgbClr val="ffffff"/>
                </a:solidFill>
              </a:uFill>
              <a:latin typeface="Arial"/>
            </a:endParaRPr>
          </a:p>
          <a:p>
            <a:pPr marL="457200" indent="-317160">
              <a:lnSpc>
                <a:spcPct val="100000"/>
              </a:lnSpc>
              <a:buClr>
                <a:srgbClr val="595959"/>
              </a:buClr>
              <a:buFont typeface="Arial"/>
              <a:buChar char="●"/>
            </a:pPr>
            <a:r>
              <a:rPr b="0" lang="en-US" sz="1400" spc="-1" strike="noStrike">
                <a:solidFill>
                  <a:srgbClr val="595959"/>
                </a:solidFill>
                <a:uFill>
                  <a:solidFill>
                    <a:srgbClr val="ffffff"/>
                  </a:solidFill>
                </a:uFill>
                <a:latin typeface="Arial"/>
                <a:ea typeface="Arial"/>
              </a:rPr>
              <a:t>Examples: Kotlin, Scala, JRuby, Jython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211" name="CustomShape 3"/>
          <p:cNvSpPr/>
          <p:nvPr/>
        </p:nvSpPr>
        <p:spPr>
          <a:xfrm>
            <a:off x="4042440" y="487800"/>
            <a:ext cx="4613400" cy="4509000"/>
          </a:xfrm>
          <a:prstGeom prst="rect">
            <a:avLst/>
          </a:prstGeom>
          <a:noFill/>
          <a:ln w="9360">
            <a:solidFill>
              <a:srgbClr val="000000"/>
            </a:solidFill>
            <a:round/>
          </a:ln>
        </p:spPr>
        <p:style>
          <a:lnRef idx="0"/>
          <a:fillRef idx="0"/>
          <a:effectRef idx="0"/>
          <a:fontRef idx="minor"/>
        </p:style>
        <p:txBody>
          <a:bodyPr tIns="91440" bIns="91440"/>
          <a:p>
            <a:pPr>
              <a:lnSpc>
                <a:spcPct val="115000"/>
              </a:lnSpc>
            </a:pPr>
            <a:r>
              <a:rPr b="0" lang="en-US" sz="1200" spc="-1" strike="noStrike">
                <a:solidFill>
                  <a:srgbClr val="595959"/>
                </a:solidFill>
                <a:uFill>
                  <a:solidFill>
                    <a:srgbClr val="ffffff"/>
                  </a:solidFill>
                </a:uFill>
                <a:latin typeface="Arial"/>
                <a:ea typeface="Arial"/>
              </a:rPr>
              <a:t>public class SampleClass {</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public SampleClass();</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Code:</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0: aload_0</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1: invokespecial #1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Method java/lang/Object."&lt;init&gt;":()V</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4: return</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public int met();</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Code:</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0: iconst_5</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1: istore_1</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2: bipush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7</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4: istore_2</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5: iload_1</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6: iload_2</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7: iadd</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8: istore_3</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9: iload_3</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10: ireturn</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4246920" y="2571840"/>
            <a:ext cx="2008800" cy="2522520"/>
          </a:xfrm>
          <a:prstGeom prst="rect">
            <a:avLst/>
          </a:prstGeom>
          <a:noFill/>
          <a:ln w="9360">
            <a:solidFill>
              <a:srgbClr val="000000"/>
            </a:solidFill>
            <a:round/>
          </a:ln>
        </p:spPr>
        <p:txBody>
          <a:bodyPr tIns="91440" bIns="91440"/>
          <a:p>
            <a:pPr marL="457200" indent="-317160">
              <a:lnSpc>
                <a:spcPct val="100000"/>
              </a:lnSpc>
              <a:buClr>
                <a:srgbClr val="000000"/>
              </a:buClr>
              <a:buFont typeface="Arial"/>
              <a:buChar char="●"/>
            </a:pPr>
            <a:r>
              <a:rPr b="0" lang="en-US" sz="1400" spc="-1" strike="noStrike">
                <a:solidFill>
                  <a:srgbClr val="000000"/>
                </a:solidFill>
                <a:uFill>
                  <a:solidFill>
                    <a:srgbClr val="ffffff"/>
                  </a:solidFill>
                </a:uFill>
                <a:latin typeface="Arial"/>
                <a:ea typeface="Arial"/>
              </a:rPr>
              <a:t>Kotlin</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595959"/>
                </a:solidFill>
                <a:uFill>
                  <a:solidFill>
                    <a:srgbClr val="ffffff"/>
                  </a:solidFill>
                </a:uFill>
                <a:latin typeface="Arial"/>
                <a:ea typeface="Arial"/>
              </a:rPr>
              <a:t>class SampleClass {</a:t>
            </a:r>
            <a:r>
              <a:rPr b="0" lang="en-US" sz="1400" spc="-1" strike="noStrike">
                <a:solidFill>
                  <a:srgbClr val="595959"/>
                </a:solidFill>
                <a:uFill>
                  <a:solidFill>
                    <a:srgbClr val="ffffff"/>
                  </a:solidFill>
                </a:uFill>
                <a:latin typeface="Arial"/>
                <a:ea typeface="Arial"/>
              </a:rPr>
              <a:t>
</a:t>
            </a:r>
            <a:r>
              <a:rPr b="0" lang="en-US" sz="1400" spc="-1" strike="noStrike">
                <a:solidFill>
                  <a:srgbClr val="595959"/>
                </a:solidFill>
                <a:uFill>
                  <a:solidFill>
                    <a:srgbClr val="ffffff"/>
                  </a:solidFill>
                </a:uFill>
                <a:latin typeface="Arial"/>
                <a:ea typeface="Arial"/>
              </a:rPr>
              <a:t>    fun met(): Int {</a:t>
            </a:r>
            <a:r>
              <a:rPr b="0" lang="en-US" sz="1400" spc="-1" strike="noStrike">
                <a:solidFill>
                  <a:srgbClr val="595959"/>
                </a:solidFill>
                <a:uFill>
                  <a:solidFill>
                    <a:srgbClr val="ffffff"/>
                  </a:solidFill>
                </a:uFill>
                <a:latin typeface="Arial"/>
                <a:ea typeface="Arial"/>
              </a:rPr>
              <a:t>
</a:t>
            </a:r>
            <a:r>
              <a:rPr b="0" lang="en-US" sz="1400" spc="-1" strike="noStrike">
                <a:solidFill>
                  <a:srgbClr val="595959"/>
                </a:solidFill>
                <a:uFill>
                  <a:solidFill>
                    <a:srgbClr val="ffffff"/>
                  </a:solidFill>
                </a:uFill>
                <a:latin typeface="Arial"/>
                <a:ea typeface="Arial"/>
              </a:rPr>
              <a:t>        val a = 5</a:t>
            </a:r>
            <a:r>
              <a:rPr b="0" lang="en-US" sz="1400" spc="-1" strike="noStrike">
                <a:solidFill>
                  <a:srgbClr val="595959"/>
                </a:solidFill>
                <a:uFill>
                  <a:solidFill>
                    <a:srgbClr val="ffffff"/>
                  </a:solidFill>
                </a:uFill>
                <a:latin typeface="Arial"/>
                <a:ea typeface="Arial"/>
              </a:rPr>
              <a:t>
</a:t>
            </a:r>
            <a:r>
              <a:rPr b="0" lang="en-US" sz="1400" spc="-1" strike="noStrike">
                <a:solidFill>
                  <a:srgbClr val="595959"/>
                </a:solidFill>
                <a:uFill>
                  <a:solidFill>
                    <a:srgbClr val="ffffff"/>
                  </a:solidFill>
                </a:uFill>
                <a:latin typeface="Arial"/>
                <a:ea typeface="Arial"/>
              </a:rPr>
              <a:t>        val b = 7</a:t>
            </a:r>
            <a:r>
              <a:rPr b="0" lang="en-US" sz="1400" spc="-1" strike="noStrike">
                <a:solidFill>
                  <a:srgbClr val="595959"/>
                </a:solidFill>
                <a:uFill>
                  <a:solidFill>
                    <a:srgbClr val="ffffff"/>
                  </a:solidFill>
                </a:uFill>
                <a:latin typeface="Arial"/>
                <a:ea typeface="Arial"/>
              </a:rPr>
              <a:t>
</a:t>
            </a:r>
            <a:r>
              <a:rPr b="0" lang="en-US" sz="1400" spc="-1" strike="noStrike">
                <a:solidFill>
                  <a:srgbClr val="595959"/>
                </a:solidFill>
                <a:uFill>
                  <a:solidFill>
                    <a:srgbClr val="ffffff"/>
                  </a:solidFill>
                </a:uFill>
                <a:latin typeface="Arial"/>
                <a:ea typeface="Arial"/>
              </a:rPr>
              <a:t>        return a + b</a:t>
            </a:r>
            <a:r>
              <a:rPr b="0" lang="en-US" sz="1400" spc="-1" strike="noStrike">
                <a:solidFill>
                  <a:srgbClr val="595959"/>
                </a:solidFill>
                <a:uFill>
                  <a:solidFill>
                    <a:srgbClr val="ffffff"/>
                  </a:solidFill>
                </a:uFill>
                <a:latin typeface="Arial"/>
                <a:ea typeface="Arial"/>
              </a:rPr>
              <a:t>
</a:t>
            </a:r>
            <a:r>
              <a:rPr b="0" lang="en-US" sz="1400" spc="-1" strike="noStrike">
                <a:solidFill>
                  <a:srgbClr val="595959"/>
                </a:solidFill>
                <a:uFill>
                  <a:solidFill>
                    <a:srgbClr val="ffffff"/>
                  </a:solidFill>
                </a:uFill>
                <a:latin typeface="Arial"/>
                <a:ea typeface="Arial"/>
              </a:rPr>
              <a:t>    }</a:t>
            </a:r>
            <a:r>
              <a:rPr b="0" lang="en-US" sz="1400" spc="-1" strike="noStrike">
                <a:solidFill>
                  <a:srgbClr val="595959"/>
                </a:solidFill>
                <a:uFill>
                  <a:solidFill>
                    <a:srgbClr val="ffffff"/>
                  </a:solidFill>
                </a:uFill>
                <a:latin typeface="Arial"/>
                <a:ea typeface="Arial"/>
              </a:rPr>
              <a:t>
</a:t>
            </a:r>
            <a:r>
              <a:rPr b="0" lang="en-US" sz="1400" spc="-1" strike="noStrike">
                <a:solidFill>
                  <a:srgbClr val="595959"/>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213" name="CustomShape 2"/>
          <p:cNvSpPr/>
          <p:nvPr/>
        </p:nvSpPr>
        <p:spPr>
          <a:xfrm>
            <a:off x="6391080" y="2571840"/>
            <a:ext cx="2271600" cy="2522520"/>
          </a:xfrm>
          <a:prstGeom prst="rect">
            <a:avLst/>
          </a:prstGeom>
          <a:noFill/>
          <a:ln w="9360">
            <a:solidFill>
              <a:srgbClr val="000000"/>
            </a:solidFill>
            <a:round/>
          </a:ln>
        </p:spPr>
        <p:style>
          <a:lnRef idx="0"/>
          <a:fillRef idx="0"/>
          <a:effectRef idx="0"/>
          <a:fontRef idx="minor"/>
        </p:style>
        <p:txBody>
          <a:bodyPr tIns="91440" bIns="91440"/>
          <a:p>
            <a:pPr marL="457200" indent="-317160">
              <a:lnSpc>
                <a:spcPct val="115000"/>
              </a:lnSpc>
              <a:buClr>
                <a:srgbClr val="000000"/>
              </a:buClr>
              <a:buFont typeface="Arial"/>
              <a:buChar char="●"/>
            </a:pPr>
            <a:r>
              <a:rPr b="0" lang="en-US" sz="1400" spc="-1" strike="noStrike">
                <a:solidFill>
                  <a:srgbClr val="000000"/>
                </a:solidFill>
                <a:uFill>
                  <a:solidFill>
                    <a:srgbClr val="ffffff"/>
                  </a:solidFill>
                </a:uFill>
                <a:latin typeface="Arial"/>
                <a:ea typeface="Arial"/>
              </a:rPr>
              <a:t>Scala</a:t>
            </a: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595959"/>
                </a:solidFill>
                <a:uFill>
                  <a:solidFill>
                    <a:srgbClr val="ffffff"/>
                  </a:solidFill>
                </a:uFill>
                <a:latin typeface="Arial"/>
                <a:ea typeface="Arial"/>
              </a:rPr>
              <a:t>class SampleClass {</a:t>
            </a: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595959"/>
                </a:solidFill>
                <a:uFill>
                  <a:solidFill>
                    <a:srgbClr val="ffffff"/>
                  </a:solidFill>
                </a:uFill>
                <a:latin typeface="Arial"/>
                <a:ea typeface="Arial"/>
              </a:rPr>
              <a:t>  </a:t>
            </a:r>
            <a:r>
              <a:rPr b="0" lang="en-US" sz="1400" spc="-1" strike="noStrike">
                <a:solidFill>
                  <a:srgbClr val="595959"/>
                </a:solidFill>
                <a:uFill>
                  <a:solidFill>
                    <a:srgbClr val="ffffff"/>
                  </a:solidFill>
                </a:uFill>
                <a:latin typeface="Arial"/>
                <a:ea typeface="Arial"/>
              </a:rPr>
              <a:t>def met(): Int = {</a:t>
            </a: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595959"/>
                </a:solidFill>
                <a:uFill>
                  <a:solidFill>
                    <a:srgbClr val="ffffff"/>
                  </a:solidFill>
                </a:uFill>
                <a:latin typeface="Arial"/>
                <a:ea typeface="Arial"/>
              </a:rPr>
              <a:t>	</a:t>
            </a:r>
            <a:r>
              <a:rPr b="0" lang="en-US" sz="1400" spc="-1" strike="noStrike">
                <a:solidFill>
                  <a:srgbClr val="595959"/>
                </a:solidFill>
                <a:uFill>
                  <a:solidFill>
                    <a:srgbClr val="ffffff"/>
                  </a:solidFill>
                </a:uFill>
                <a:latin typeface="Arial"/>
                <a:ea typeface="Arial"/>
              </a:rPr>
              <a:t>val a: Int = 5</a:t>
            </a: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595959"/>
                </a:solidFill>
                <a:uFill>
                  <a:solidFill>
                    <a:srgbClr val="ffffff"/>
                  </a:solidFill>
                </a:uFill>
                <a:latin typeface="Arial"/>
                <a:ea typeface="Arial"/>
              </a:rPr>
              <a:t>	</a:t>
            </a:r>
            <a:r>
              <a:rPr b="0" lang="en-US" sz="1400" spc="-1" strike="noStrike">
                <a:solidFill>
                  <a:srgbClr val="595959"/>
                </a:solidFill>
                <a:uFill>
                  <a:solidFill>
                    <a:srgbClr val="ffffff"/>
                  </a:solidFill>
                </a:uFill>
                <a:latin typeface="Arial"/>
                <a:ea typeface="Arial"/>
              </a:rPr>
              <a:t>val b: Int = 7</a:t>
            </a: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595959"/>
                </a:solidFill>
                <a:uFill>
                  <a:solidFill>
                    <a:srgbClr val="ffffff"/>
                  </a:solidFill>
                </a:uFill>
                <a:latin typeface="Arial"/>
                <a:ea typeface="Arial"/>
              </a:rPr>
              <a:t>	</a:t>
            </a:r>
            <a:r>
              <a:rPr b="0" lang="en-US" sz="1400" spc="-1" strike="noStrike">
                <a:solidFill>
                  <a:srgbClr val="595959"/>
                </a:solidFill>
                <a:uFill>
                  <a:solidFill>
                    <a:srgbClr val="ffffff"/>
                  </a:solidFill>
                </a:uFill>
                <a:latin typeface="Arial"/>
                <a:ea typeface="Arial"/>
              </a:rPr>
              <a:t>val c: Int = a + b</a:t>
            </a: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595959"/>
                </a:solidFill>
                <a:uFill>
                  <a:solidFill>
                    <a:srgbClr val="ffffff"/>
                  </a:solidFill>
                </a:uFill>
                <a:latin typeface="Arial"/>
                <a:ea typeface="Arial"/>
              </a:rPr>
              <a:t>	</a:t>
            </a:r>
            <a:r>
              <a:rPr b="0" lang="en-US" sz="1400" spc="-1" strike="noStrike">
                <a:solidFill>
                  <a:srgbClr val="595959"/>
                </a:solidFill>
                <a:uFill>
                  <a:solidFill>
                    <a:srgbClr val="ffffff"/>
                  </a:solidFill>
                </a:uFill>
                <a:latin typeface="Arial"/>
                <a:ea typeface="Arial"/>
              </a:rPr>
              <a:t>c</a:t>
            </a: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595959"/>
                </a:solidFill>
                <a:uFill>
                  <a:solidFill>
                    <a:srgbClr val="ffffff"/>
                  </a:solidFill>
                </a:uFill>
                <a:latin typeface="Arial"/>
                <a:ea typeface="Arial"/>
              </a:rPr>
              <a:t>  </a:t>
            </a:r>
            <a:r>
              <a:rPr b="0" lang="en-US" sz="1400" spc="-1" strike="noStrike">
                <a:solidFill>
                  <a:srgbClr val="595959"/>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15000"/>
              </a:lnSpc>
            </a:pPr>
            <a:r>
              <a:rPr b="0" lang="en-US" sz="1400" spc="-1" strike="noStrike">
                <a:solidFill>
                  <a:srgbClr val="595959"/>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p:txBody>
      </p:sp>
      <p:sp>
        <p:nvSpPr>
          <p:cNvPr id="214" name="CustomShape 3"/>
          <p:cNvSpPr/>
          <p:nvPr/>
        </p:nvSpPr>
        <p:spPr>
          <a:xfrm>
            <a:off x="5065920" y="227880"/>
            <a:ext cx="2271600" cy="2266920"/>
          </a:xfrm>
          <a:prstGeom prst="rect">
            <a:avLst/>
          </a:prstGeom>
          <a:noFill/>
          <a:ln w="9360">
            <a:solidFill>
              <a:srgbClr val="000000"/>
            </a:solidFill>
            <a:round/>
          </a:ln>
        </p:spPr>
        <p:style>
          <a:lnRef idx="0"/>
          <a:fillRef idx="0"/>
          <a:effectRef idx="0"/>
          <a:fontRef idx="minor"/>
        </p:style>
        <p:txBody>
          <a:bodyPr tIns="91440" bIns="91440"/>
          <a:p>
            <a:pPr marL="457200" indent="-317160">
              <a:lnSpc>
                <a:spcPct val="115000"/>
              </a:lnSpc>
              <a:buClr>
                <a:srgbClr val="000000"/>
              </a:buClr>
              <a:buFont typeface="Arial"/>
              <a:buChar char="●"/>
            </a:pPr>
            <a:r>
              <a:rPr b="0" lang="en-US" sz="1400" spc="-1" strike="noStrike">
                <a:solidFill>
                  <a:srgbClr val="000000"/>
                </a:solidFill>
                <a:uFill>
                  <a:solidFill>
                    <a:srgbClr val="ffffff"/>
                  </a:solidFill>
                </a:uFill>
                <a:latin typeface="Arial"/>
                <a:ea typeface="Arial"/>
              </a:rPr>
              <a:t>Java</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public class SampleClass {</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public int met() {</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int a = 5;</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int b = 7;</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int c = a + b;</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return c;</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p:txBody>
      </p:sp>
      <p:sp>
        <p:nvSpPr>
          <p:cNvPr id="215" name="CustomShape 4"/>
          <p:cNvSpPr/>
          <p:nvPr/>
        </p:nvSpPr>
        <p:spPr>
          <a:xfrm>
            <a:off x="292680" y="227880"/>
            <a:ext cx="3818880" cy="4509000"/>
          </a:xfrm>
          <a:prstGeom prst="rect">
            <a:avLst/>
          </a:prstGeom>
          <a:noFill/>
          <a:ln w="9360">
            <a:solidFill>
              <a:srgbClr val="000000"/>
            </a:solidFill>
            <a:round/>
          </a:ln>
        </p:spPr>
        <p:style>
          <a:lnRef idx="0"/>
          <a:fillRef idx="0"/>
          <a:effectRef idx="0"/>
          <a:fontRef idx="minor"/>
        </p:style>
        <p:txBody>
          <a:bodyPr tIns="91440" bIns="91440"/>
          <a:p>
            <a:pPr>
              <a:lnSpc>
                <a:spcPct val="115000"/>
              </a:lnSpc>
            </a:pPr>
            <a:r>
              <a:rPr b="0" lang="en-US" sz="1200" spc="-1" strike="noStrike">
                <a:solidFill>
                  <a:srgbClr val="595959"/>
                </a:solidFill>
                <a:uFill>
                  <a:solidFill>
                    <a:srgbClr val="ffffff"/>
                  </a:solidFill>
                </a:uFill>
                <a:latin typeface="Arial"/>
                <a:ea typeface="Arial"/>
              </a:rPr>
              <a:t>public class SampleClass {</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public SampleClass();</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Code:</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0: aload_0</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1: invokespecial #1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Method java/lang/Object."&lt;init&gt;":()V</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4: return</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public int met();</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Code:</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0: iconst_5</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1: istore_1</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2: bipush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7</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4: istore_2</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5: iload_1</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6: iload_2</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7: iadd</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8: istore_3</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9: iload_3</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10: ireturn</a:t>
            </a:r>
            <a:endParaRPr b="0" lang="en-US" sz="1800" spc="-1" strike="noStrike">
              <a:solidFill>
                <a:srgbClr val="000000"/>
              </a:solidFill>
              <a:uFill>
                <a:solidFill>
                  <a:srgbClr val="ffffff"/>
                </a:solidFill>
              </a:uFill>
              <a:latin typeface="Arial"/>
            </a:endParaRPr>
          </a:p>
          <a:p>
            <a:pPr>
              <a:lnSpc>
                <a:spcPct val="115000"/>
              </a:lnSpc>
            </a:pPr>
            <a:r>
              <a:rPr b="0" lang="en-US" sz="1200" spc="-1" strike="noStrike">
                <a:solidFill>
                  <a:srgbClr val="595959"/>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258120" y="1173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Example 2: Calculator class</a:t>
            </a:r>
            <a:endParaRPr b="0" lang="en-US" sz="1400" spc="-1" strike="noStrike">
              <a:solidFill>
                <a:srgbClr val="000000"/>
              </a:solidFill>
              <a:uFill>
                <a:solidFill>
                  <a:srgbClr val="ffffff"/>
                </a:solidFill>
              </a:uFill>
              <a:latin typeface="Arial"/>
            </a:endParaRPr>
          </a:p>
        </p:txBody>
      </p:sp>
      <p:sp>
        <p:nvSpPr>
          <p:cNvPr id="217" name="TextShape 2"/>
          <p:cNvSpPr txBox="1"/>
          <p:nvPr/>
        </p:nvSpPr>
        <p:spPr>
          <a:xfrm>
            <a:off x="311760" y="630720"/>
            <a:ext cx="4109040" cy="4512240"/>
          </a:xfrm>
          <a:prstGeom prst="rect">
            <a:avLst/>
          </a:prstGeom>
          <a:noFill/>
          <a:ln w="9360">
            <a:solidFill>
              <a:srgbClr val="000000"/>
            </a:solidFill>
            <a:round/>
          </a:ln>
        </p:spPr>
        <p:txBody>
          <a:bodyPr tIns="91440" bIns="91440"/>
          <a:p>
            <a:pPr>
              <a:lnSpc>
                <a:spcPct val="100000"/>
              </a:lnSpc>
            </a:pPr>
            <a:r>
              <a:rPr b="0" lang="en-US" sz="1100" spc="-1" strike="noStrike">
                <a:solidFill>
                  <a:srgbClr val="cc7832"/>
                </a:solidFill>
                <a:uFill>
                  <a:solidFill>
                    <a:srgbClr val="ffffff"/>
                  </a:solidFill>
                </a:uFill>
                <a:latin typeface="Arial"/>
                <a:ea typeface="Arial"/>
              </a:rPr>
              <a:t>public class </a:t>
            </a:r>
            <a:r>
              <a:rPr b="0" lang="en-US" sz="1100" spc="-1" strike="noStrike">
                <a:solidFill>
                  <a:srgbClr val="a9b7c6"/>
                </a:solidFill>
                <a:uFill>
                  <a:solidFill>
                    <a:srgbClr val="ffffff"/>
                  </a:solidFill>
                </a:uFill>
                <a:latin typeface="Arial"/>
                <a:ea typeface="Arial"/>
              </a:rPr>
              <a:t>Calculator {</a:t>
            </a:r>
            <a:endParaRPr b="0" lang="en-US" sz="1400" spc="-1" strike="noStrike">
              <a:solidFill>
                <a:srgbClr val="000000"/>
              </a:solidFill>
              <a:uFill>
                <a:solidFill>
                  <a:srgbClr val="ffffff"/>
                </a:solidFill>
              </a:uFill>
              <a:latin typeface="Arial"/>
            </a:endParaRPr>
          </a:p>
          <a:p>
            <a:pPr>
              <a:lnSpc>
                <a:spcPct val="100000"/>
              </a:lnSpc>
            </a:pPr>
            <a:r>
              <a:rPr b="0" lang="en-US" sz="1100" spc="-1" strike="noStrike">
                <a:solidFill>
                  <a:srgbClr val="a9b7c6"/>
                </a:solidFill>
                <a:uFill>
                  <a:solidFill>
                    <a:srgbClr val="ffffff"/>
                  </a:solidFill>
                </a:uFill>
                <a:latin typeface="Arial"/>
                <a:ea typeface="Arial"/>
              </a:rPr>
              <a:t>   </a:t>
            </a:r>
            <a:r>
              <a:rPr b="0" lang="en-US" sz="1100" spc="-1" strike="noStrike">
                <a:solidFill>
                  <a:srgbClr val="cc7832"/>
                </a:solidFill>
                <a:uFill>
                  <a:solidFill>
                    <a:srgbClr val="ffffff"/>
                  </a:solidFill>
                </a:uFill>
                <a:latin typeface="Arial"/>
                <a:ea typeface="Arial"/>
              </a:rPr>
              <a:t>public static void </a:t>
            </a:r>
            <a:r>
              <a:rPr b="0" lang="en-US" sz="1100" spc="-1" strike="noStrike">
                <a:solidFill>
                  <a:srgbClr val="ffc66d"/>
                </a:solidFill>
                <a:uFill>
                  <a:solidFill>
                    <a:srgbClr val="ffffff"/>
                  </a:solidFill>
                </a:uFill>
                <a:latin typeface="Arial"/>
                <a:ea typeface="Arial"/>
              </a:rPr>
              <a:t>main</a:t>
            </a:r>
            <a:r>
              <a:rPr b="0" lang="en-US" sz="1100" spc="-1" strike="noStrike">
                <a:solidFill>
                  <a:srgbClr val="a9b7c6"/>
                </a:solidFill>
                <a:uFill>
                  <a:solidFill>
                    <a:srgbClr val="ffffff"/>
                  </a:solidFill>
                </a:uFill>
                <a:latin typeface="Arial"/>
                <a:ea typeface="Arial"/>
              </a:rPr>
              <a:t>(String[] args)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100" spc="-1" strike="noStrike">
                <a:solidFill>
                  <a:srgbClr val="a9b7c6"/>
                </a:solidFill>
                <a:uFill>
                  <a:solidFill>
                    <a:srgbClr val="ffffff"/>
                  </a:solidFill>
                </a:uFill>
                <a:latin typeface="Arial"/>
                <a:ea typeface="Arial"/>
              </a:rPr>
              <a:t>       </a:t>
            </a:r>
            <a:r>
              <a:rPr b="0" lang="en-US" sz="1100" spc="-1" strike="noStrike">
                <a:solidFill>
                  <a:srgbClr val="cc7832"/>
                </a:solidFill>
                <a:uFill>
                  <a:solidFill>
                    <a:srgbClr val="ffffff"/>
                  </a:solidFill>
                </a:uFill>
                <a:latin typeface="Arial"/>
                <a:ea typeface="Arial"/>
              </a:rPr>
              <a:t>int </a:t>
            </a:r>
            <a:r>
              <a:rPr b="0" lang="en-US" sz="1100" spc="-1" strike="noStrike">
                <a:solidFill>
                  <a:srgbClr val="a9b7c6"/>
                </a:solidFill>
                <a:uFill>
                  <a:solidFill>
                    <a:srgbClr val="ffffff"/>
                  </a:solidFill>
                </a:uFill>
                <a:latin typeface="Arial"/>
                <a:ea typeface="Arial"/>
              </a:rPr>
              <a:t>a = </a:t>
            </a:r>
            <a:r>
              <a:rPr b="0" lang="en-US" sz="1100" spc="-1" strike="noStrike">
                <a:solidFill>
                  <a:srgbClr val="6897bb"/>
                </a:solidFill>
                <a:uFill>
                  <a:solidFill>
                    <a:srgbClr val="ffffff"/>
                  </a:solidFill>
                </a:uFill>
                <a:latin typeface="Arial"/>
                <a:ea typeface="Arial"/>
              </a:rPr>
              <a:t>1</a:t>
            </a:r>
            <a:r>
              <a:rPr b="0" lang="en-US" sz="11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100" spc="-1" strike="noStrike">
                <a:solidFill>
                  <a:srgbClr val="cc7832"/>
                </a:solidFill>
                <a:uFill>
                  <a:solidFill>
                    <a:srgbClr val="ffffff"/>
                  </a:solidFill>
                </a:uFill>
                <a:latin typeface="Arial"/>
                <a:ea typeface="Arial"/>
              </a:rPr>
              <a:t>       </a:t>
            </a:r>
            <a:r>
              <a:rPr b="0" lang="en-US" sz="1100" spc="-1" strike="noStrike">
                <a:solidFill>
                  <a:srgbClr val="cc7832"/>
                </a:solidFill>
                <a:uFill>
                  <a:solidFill>
                    <a:srgbClr val="ffffff"/>
                  </a:solidFill>
                </a:uFill>
                <a:latin typeface="Arial"/>
                <a:ea typeface="Arial"/>
              </a:rPr>
              <a:t>int </a:t>
            </a:r>
            <a:r>
              <a:rPr b="0" lang="en-US" sz="1100" spc="-1" strike="noStrike">
                <a:solidFill>
                  <a:srgbClr val="a9b7c6"/>
                </a:solidFill>
                <a:uFill>
                  <a:solidFill>
                    <a:srgbClr val="ffffff"/>
                  </a:solidFill>
                </a:uFill>
                <a:latin typeface="Arial"/>
                <a:ea typeface="Arial"/>
              </a:rPr>
              <a:t>b = </a:t>
            </a:r>
            <a:r>
              <a:rPr b="0" lang="en-US" sz="1100" spc="-1" strike="noStrike">
                <a:solidFill>
                  <a:srgbClr val="6897bb"/>
                </a:solidFill>
                <a:uFill>
                  <a:solidFill>
                    <a:srgbClr val="ffffff"/>
                  </a:solidFill>
                </a:uFill>
                <a:latin typeface="Arial"/>
                <a:ea typeface="Arial"/>
              </a:rPr>
              <a:t>2</a:t>
            </a:r>
            <a:r>
              <a:rPr b="0" lang="en-US" sz="11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100" spc="-1" strike="noStrike">
                <a:solidFill>
                  <a:srgbClr val="cc7832"/>
                </a:solidFill>
                <a:uFill>
                  <a:solidFill>
                    <a:srgbClr val="ffffff"/>
                  </a:solidFill>
                </a:uFill>
                <a:latin typeface="Arial"/>
                <a:ea typeface="Arial"/>
              </a:rPr>
              <a:t>       </a:t>
            </a:r>
            <a:r>
              <a:rPr b="0" lang="en-US" sz="1100" spc="-1" strike="noStrike">
                <a:solidFill>
                  <a:srgbClr val="cc7832"/>
                </a:solidFill>
                <a:uFill>
                  <a:solidFill>
                    <a:srgbClr val="ffffff"/>
                  </a:solidFill>
                </a:uFill>
                <a:latin typeface="Arial"/>
                <a:ea typeface="Arial"/>
              </a:rPr>
              <a:t>int </a:t>
            </a:r>
            <a:r>
              <a:rPr b="0" lang="en-US" sz="1100" spc="-1" strike="noStrike">
                <a:solidFill>
                  <a:srgbClr val="a9b7c6"/>
                </a:solidFill>
                <a:uFill>
                  <a:solidFill>
                    <a:srgbClr val="ffffff"/>
                  </a:solidFill>
                </a:uFill>
                <a:latin typeface="Arial"/>
                <a:ea typeface="Arial"/>
              </a:rPr>
              <a:t>c = </a:t>
            </a:r>
            <a:r>
              <a:rPr b="0" i="1" lang="en-US" sz="1100" spc="-1" strike="noStrike">
                <a:solidFill>
                  <a:srgbClr val="a9b7c6"/>
                </a:solidFill>
                <a:uFill>
                  <a:solidFill>
                    <a:srgbClr val="ffffff"/>
                  </a:solidFill>
                </a:uFill>
                <a:latin typeface="Arial"/>
                <a:ea typeface="Arial"/>
              </a:rPr>
              <a:t>calc</a:t>
            </a:r>
            <a:r>
              <a:rPr b="0" lang="en-US" sz="1100" spc="-1" strike="noStrike">
                <a:solidFill>
                  <a:srgbClr val="a9b7c6"/>
                </a:solidFill>
                <a:uFill>
                  <a:solidFill>
                    <a:srgbClr val="ffffff"/>
                  </a:solidFill>
                </a:uFill>
                <a:latin typeface="Arial"/>
                <a:ea typeface="Arial"/>
              </a:rPr>
              <a:t>(a</a:t>
            </a:r>
            <a:r>
              <a:rPr b="0" lang="en-US" sz="1100" spc="-1" strike="noStrike">
                <a:solidFill>
                  <a:srgbClr val="cc7832"/>
                </a:solidFill>
                <a:uFill>
                  <a:solidFill>
                    <a:srgbClr val="ffffff"/>
                  </a:solidFill>
                </a:uFill>
                <a:latin typeface="Arial"/>
                <a:ea typeface="Arial"/>
              </a:rPr>
              <a:t>, </a:t>
            </a:r>
            <a:r>
              <a:rPr b="0" lang="en-US" sz="1100" spc="-1" strike="noStrike">
                <a:solidFill>
                  <a:srgbClr val="a9b7c6"/>
                </a:solidFill>
                <a:uFill>
                  <a:solidFill>
                    <a:srgbClr val="ffffff"/>
                  </a:solidFill>
                </a:uFill>
                <a:latin typeface="Arial"/>
                <a:ea typeface="Arial"/>
              </a:rPr>
              <a:t>b)</a:t>
            </a:r>
            <a:r>
              <a:rPr b="0" lang="en-US" sz="11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100" spc="-1" strike="noStrike">
                <a:solidFill>
                  <a:srgbClr val="cc7832"/>
                </a:solidFill>
                <a:uFill>
                  <a:solidFill>
                    <a:srgbClr val="ffffff"/>
                  </a:solidFill>
                </a:uFill>
                <a:latin typeface="Arial"/>
                <a:ea typeface="Arial"/>
              </a:rPr>
              <a:t>   </a:t>
            </a:r>
            <a:r>
              <a:rPr b="0" lang="en-US" sz="11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100" spc="-1" strike="noStrike">
                <a:solidFill>
                  <a:srgbClr val="a9b7c6"/>
                </a:solidFill>
                <a:uFill>
                  <a:solidFill>
                    <a:srgbClr val="ffffff"/>
                  </a:solidFill>
                </a:uFill>
                <a:latin typeface="Arial"/>
                <a:ea typeface="Arial"/>
              </a:rPr>
              <a:t>   </a:t>
            </a:r>
            <a:r>
              <a:rPr b="0" lang="en-US" sz="1100" spc="-1" strike="noStrike">
                <a:solidFill>
                  <a:srgbClr val="cc7832"/>
                </a:solidFill>
                <a:uFill>
                  <a:solidFill>
                    <a:srgbClr val="ffffff"/>
                  </a:solidFill>
                </a:uFill>
                <a:latin typeface="Arial"/>
                <a:ea typeface="Arial"/>
              </a:rPr>
              <a:t>static int </a:t>
            </a:r>
            <a:r>
              <a:rPr b="0" lang="en-US" sz="1100" spc="-1" strike="noStrike">
                <a:solidFill>
                  <a:srgbClr val="ffc66d"/>
                </a:solidFill>
                <a:uFill>
                  <a:solidFill>
                    <a:srgbClr val="ffffff"/>
                  </a:solidFill>
                </a:uFill>
                <a:latin typeface="Arial"/>
                <a:ea typeface="Arial"/>
              </a:rPr>
              <a:t>calc</a:t>
            </a:r>
            <a:r>
              <a:rPr b="0" lang="en-US" sz="1100" spc="-1" strike="noStrike">
                <a:solidFill>
                  <a:srgbClr val="a9b7c6"/>
                </a:solidFill>
                <a:uFill>
                  <a:solidFill>
                    <a:srgbClr val="ffffff"/>
                  </a:solidFill>
                </a:uFill>
                <a:latin typeface="Arial"/>
                <a:ea typeface="Arial"/>
              </a:rPr>
              <a:t>(</a:t>
            </a:r>
            <a:r>
              <a:rPr b="0" lang="en-US" sz="1100" spc="-1" strike="noStrike">
                <a:solidFill>
                  <a:srgbClr val="cc7832"/>
                </a:solidFill>
                <a:uFill>
                  <a:solidFill>
                    <a:srgbClr val="ffffff"/>
                  </a:solidFill>
                </a:uFill>
                <a:latin typeface="Arial"/>
                <a:ea typeface="Arial"/>
              </a:rPr>
              <a:t>int </a:t>
            </a:r>
            <a:r>
              <a:rPr b="0" lang="en-US" sz="1100" spc="-1" strike="noStrike">
                <a:solidFill>
                  <a:srgbClr val="a9b7c6"/>
                </a:solidFill>
                <a:uFill>
                  <a:solidFill>
                    <a:srgbClr val="ffffff"/>
                  </a:solidFill>
                </a:uFill>
                <a:latin typeface="Arial"/>
                <a:ea typeface="Arial"/>
              </a:rPr>
              <a:t>a</a:t>
            </a:r>
            <a:r>
              <a:rPr b="0" lang="en-US" sz="1100" spc="-1" strike="noStrike">
                <a:solidFill>
                  <a:srgbClr val="cc7832"/>
                </a:solidFill>
                <a:uFill>
                  <a:solidFill>
                    <a:srgbClr val="ffffff"/>
                  </a:solidFill>
                </a:uFill>
                <a:latin typeface="Arial"/>
                <a:ea typeface="Arial"/>
              </a:rPr>
              <a:t>, int </a:t>
            </a:r>
            <a:r>
              <a:rPr b="0" lang="en-US" sz="1100" spc="-1" strike="noStrike">
                <a:solidFill>
                  <a:srgbClr val="a9b7c6"/>
                </a:solidFill>
                <a:uFill>
                  <a:solidFill>
                    <a:srgbClr val="ffffff"/>
                  </a:solidFill>
                </a:uFill>
                <a:latin typeface="Arial"/>
                <a:ea typeface="Arial"/>
              </a:rPr>
              <a:t>b)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100" spc="-1" strike="noStrike">
                <a:solidFill>
                  <a:srgbClr val="a9b7c6"/>
                </a:solidFill>
                <a:uFill>
                  <a:solidFill>
                    <a:srgbClr val="ffffff"/>
                  </a:solidFill>
                </a:uFill>
                <a:latin typeface="Arial"/>
                <a:ea typeface="Arial"/>
              </a:rPr>
              <a:t>       </a:t>
            </a:r>
            <a:r>
              <a:rPr b="0" lang="en-US" sz="1100" spc="-1" strike="noStrike">
                <a:solidFill>
                  <a:srgbClr val="cc7832"/>
                </a:solidFill>
                <a:uFill>
                  <a:solidFill>
                    <a:srgbClr val="ffffff"/>
                  </a:solidFill>
                </a:uFill>
                <a:latin typeface="Arial"/>
                <a:ea typeface="Arial"/>
              </a:rPr>
              <a:t>return </a:t>
            </a:r>
            <a:r>
              <a:rPr b="0" lang="en-US" sz="1100" spc="-1" strike="noStrike">
                <a:solidFill>
                  <a:srgbClr val="a9b7c6"/>
                </a:solidFill>
                <a:uFill>
                  <a:solidFill>
                    <a:srgbClr val="ffffff"/>
                  </a:solidFill>
                </a:uFill>
                <a:latin typeface="Arial"/>
                <a:ea typeface="Arial"/>
              </a:rPr>
              <a:t>(</a:t>
            </a:r>
            <a:r>
              <a:rPr b="0" lang="en-US" sz="1100" spc="-1" strike="noStrike">
                <a:solidFill>
                  <a:srgbClr val="cc7832"/>
                </a:solidFill>
                <a:uFill>
                  <a:solidFill>
                    <a:srgbClr val="ffffff"/>
                  </a:solidFill>
                </a:uFill>
                <a:latin typeface="Arial"/>
                <a:ea typeface="Arial"/>
              </a:rPr>
              <a:t>int</a:t>
            </a:r>
            <a:r>
              <a:rPr b="0" lang="en-US" sz="1100" spc="-1" strike="noStrike">
                <a:solidFill>
                  <a:srgbClr val="a9b7c6"/>
                </a:solidFill>
                <a:uFill>
                  <a:solidFill>
                    <a:srgbClr val="ffffff"/>
                  </a:solidFill>
                </a:uFill>
                <a:latin typeface="Arial"/>
                <a:ea typeface="Arial"/>
              </a:rPr>
              <a:t>) Math.</a:t>
            </a:r>
            <a:r>
              <a:rPr b="0" i="1" lang="en-US" sz="1100" spc="-1" strike="noStrike">
                <a:solidFill>
                  <a:srgbClr val="a9b7c6"/>
                </a:solidFill>
                <a:uFill>
                  <a:solidFill>
                    <a:srgbClr val="ffffff"/>
                  </a:solidFill>
                </a:uFill>
                <a:latin typeface="Arial"/>
                <a:ea typeface="Arial"/>
              </a:rPr>
              <a:t>sqrt</a:t>
            </a:r>
            <a:r>
              <a:rPr b="0" lang="en-US" sz="1100" spc="-1" strike="noStrike">
                <a:solidFill>
                  <a:srgbClr val="a9b7c6"/>
                </a:solidFill>
                <a:uFill>
                  <a:solidFill>
                    <a:srgbClr val="ffffff"/>
                  </a:solidFill>
                </a:uFill>
                <a:latin typeface="Arial"/>
                <a:ea typeface="Arial"/>
              </a:rPr>
              <a:t>(Math.</a:t>
            </a:r>
            <a:r>
              <a:rPr b="0" i="1" lang="en-US" sz="1100" spc="-1" strike="noStrike">
                <a:solidFill>
                  <a:srgbClr val="a9b7c6"/>
                </a:solidFill>
                <a:uFill>
                  <a:solidFill>
                    <a:srgbClr val="ffffff"/>
                  </a:solidFill>
                </a:uFill>
                <a:latin typeface="Arial"/>
                <a:ea typeface="Arial"/>
              </a:rPr>
              <a:t>pow</a:t>
            </a:r>
            <a:r>
              <a:rPr b="0" lang="en-US" sz="1100" spc="-1" strike="noStrike">
                <a:solidFill>
                  <a:srgbClr val="a9b7c6"/>
                </a:solidFill>
                <a:uFill>
                  <a:solidFill>
                    <a:srgbClr val="ffffff"/>
                  </a:solidFill>
                </a:uFill>
                <a:latin typeface="Arial"/>
                <a:ea typeface="Arial"/>
              </a:rPr>
              <a:t>(a</a:t>
            </a:r>
            <a:r>
              <a:rPr b="0" lang="en-US" sz="1100" spc="-1" strike="noStrike">
                <a:solidFill>
                  <a:srgbClr val="cc7832"/>
                </a:solidFill>
                <a:uFill>
                  <a:solidFill>
                    <a:srgbClr val="ffffff"/>
                  </a:solidFill>
                </a:uFill>
                <a:latin typeface="Arial"/>
                <a:ea typeface="Arial"/>
              </a:rPr>
              <a:t>, </a:t>
            </a:r>
            <a:r>
              <a:rPr b="0" lang="en-US" sz="1100" spc="-1" strike="noStrike">
                <a:solidFill>
                  <a:srgbClr val="6897bb"/>
                </a:solidFill>
                <a:uFill>
                  <a:solidFill>
                    <a:srgbClr val="ffffff"/>
                  </a:solidFill>
                </a:uFill>
                <a:latin typeface="Arial"/>
                <a:ea typeface="Arial"/>
              </a:rPr>
              <a:t>2</a:t>
            </a:r>
            <a:r>
              <a:rPr b="0" lang="en-US" sz="1100" spc="-1" strike="noStrike">
                <a:solidFill>
                  <a:srgbClr val="a9b7c6"/>
                </a:solidFill>
                <a:uFill>
                  <a:solidFill>
                    <a:srgbClr val="ffffff"/>
                  </a:solidFill>
                </a:uFill>
                <a:latin typeface="Arial"/>
                <a:ea typeface="Arial"/>
              </a:rPr>
              <a:t>) + Math.</a:t>
            </a:r>
            <a:r>
              <a:rPr b="0" i="1" lang="en-US" sz="1100" spc="-1" strike="noStrike">
                <a:solidFill>
                  <a:srgbClr val="a9b7c6"/>
                </a:solidFill>
                <a:uFill>
                  <a:solidFill>
                    <a:srgbClr val="ffffff"/>
                  </a:solidFill>
                </a:uFill>
                <a:latin typeface="Arial"/>
                <a:ea typeface="Arial"/>
              </a:rPr>
              <a:t>pow</a:t>
            </a:r>
            <a:r>
              <a:rPr b="0" lang="en-US" sz="1100" spc="-1" strike="noStrike">
                <a:solidFill>
                  <a:srgbClr val="a9b7c6"/>
                </a:solidFill>
                <a:uFill>
                  <a:solidFill>
                    <a:srgbClr val="ffffff"/>
                  </a:solidFill>
                </a:uFill>
                <a:latin typeface="Arial"/>
                <a:ea typeface="Arial"/>
              </a:rPr>
              <a:t>(b</a:t>
            </a:r>
            <a:r>
              <a:rPr b="0" lang="en-US" sz="1100" spc="-1" strike="noStrike">
                <a:solidFill>
                  <a:srgbClr val="cc7832"/>
                </a:solidFill>
                <a:uFill>
                  <a:solidFill>
                    <a:srgbClr val="ffffff"/>
                  </a:solidFill>
                </a:uFill>
                <a:latin typeface="Arial"/>
                <a:ea typeface="Arial"/>
              </a:rPr>
              <a:t>, </a:t>
            </a:r>
            <a:r>
              <a:rPr b="0" lang="en-US" sz="1100" spc="-1" strike="noStrike">
                <a:solidFill>
                  <a:srgbClr val="6897bb"/>
                </a:solidFill>
                <a:uFill>
                  <a:solidFill>
                    <a:srgbClr val="ffffff"/>
                  </a:solidFill>
                </a:uFill>
                <a:latin typeface="Arial"/>
                <a:ea typeface="Arial"/>
              </a:rPr>
              <a:t>2</a:t>
            </a:r>
            <a:r>
              <a:rPr b="0" lang="en-US" sz="1100" spc="-1" strike="noStrike">
                <a:solidFill>
                  <a:srgbClr val="a9b7c6"/>
                </a:solidFill>
                <a:uFill>
                  <a:solidFill>
                    <a:srgbClr val="ffffff"/>
                  </a:solidFill>
                </a:uFill>
                <a:latin typeface="Arial"/>
                <a:ea typeface="Arial"/>
              </a:rPr>
              <a:t>))</a:t>
            </a:r>
            <a:r>
              <a:rPr b="0" lang="en-US" sz="11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100" spc="-1" strike="noStrike">
                <a:solidFill>
                  <a:srgbClr val="cc7832"/>
                </a:solidFill>
                <a:uFill>
                  <a:solidFill>
                    <a:srgbClr val="ffffff"/>
                  </a:solidFill>
                </a:uFill>
                <a:latin typeface="Arial"/>
                <a:ea typeface="Arial"/>
              </a:rPr>
              <a:t>   </a:t>
            </a:r>
            <a:r>
              <a:rPr b="0" lang="en-US" sz="11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1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218" name="CustomShape 3"/>
          <p:cNvSpPr/>
          <p:nvPr/>
        </p:nvSpPr>
        <p:spPr>
          <a:xfrm>
            <a:off x="4662000" y="630720"/>
            <a:ext cx="4109040" cy="4512240"/>
          </a:xfrm>
          <a:prstGeom prst="rect">
            <a:avLst/>
          </a:prstGeom>
          <a:noFill/>
          <a:ln w="9360">
            <a:solidFill>
              <a:srgbClr val="000000"/>
            </a:solidFill>
            <a:round/>
          </a:ln>
        </p:spPr>
        <p:style>
          <a:lnRef idx="0"/>
          <a:fillRef idx="0"/>
          <a:effectRef idx="0"/>
          <a:fontRef idx="minor"/>
        </p:style>
        <p:txBody>
          <a:bodyPr tIns="91440" bIns="91440"/>
          <a:p>
            <a:pPr>
              <a:lnSpc>
                <a:spcPct val="100000"/>
              </a:lnSpc>
            </a:pPr>
            <a:r>
              <a:rPr b="0" lang="en-US" sz="800" spc="-1" strike="noStrike">
                <a:solidFill>
                  <a:srgbClr val="595959"/>
                </a:solidFill>
                <a:uFill>
                  <a:solidFill>
                    <a:srgbClr val="ffffff"/>
                  </a:solidFill>
                </a:uFill>
                <a:latin typeface="Arial"/>
                <a:ea typeface="Arial"/>
              </a:rPr>
              <a:t>Compiled from "Calculator.java"</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public class Calculator {</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public Calculator();</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Code:</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0: aload_0</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1: invokespecial #1                  // Method java/lang/Object."&lt;init&gt;":()V</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4: return</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public static void main(java.lang.String[]);</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Code:</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0: iconst_1</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1: istore_1</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2: iconst_2</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3: istore_2</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4: iload_1</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5: iload_2</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6: invokestatic  #2                  // Method calc:(II)I</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9: istore_3</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10: return</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static int calc(int, int);</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Code:</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0: iload_0</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1: i2d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2: ldc2_w        #3                  // double 2.0d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5: invokestatic  #5                  // Method java/lang/Math.pow:(DD)D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8: iload_1</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9: i2d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10: ldc2_w        #3                  // double 2.0d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13: invokestatic  #5                  // Method java/lang/Math.pow:(DD)D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16: dadd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17: invokestatic  #6                  // Method java/lang/Math.sqrt:(D)D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20: d2i</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21: ireturn</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a:t>
            </a:r>
            <a:r>
              <a:rPr b="0" lang="en-US" sz="800" spc="-1" strike="noStrike">
                <a:solidFill>
                  <a:srgbClr val="595959"/>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9" name="Google Shape;326;p46" descr=""/>
          <p:cNvPicPr/>
          <p:nvPr/>
        </p:nvPicPr>
        <p:blipFill>
          <a:blip r:embed="rId1"/>
          <a:stretch/>
        </p:blipFill>
        <p:spPr>
          <a:xfrm>
            <a:off x="4488120" y="930960"/>
            <a:ext cx="3819240" cy="3495240"/>
          </a:xfrm>
          <a:prstGeom prst="rect">
            <a:avLst/>
          </a:prstGeom>
          <a:ln>
            <a:noFill/>
          </a:ln>
        </p:spPr>
      </p:pic>
      <p:sp>
        <p:nvSpPr>
          <p:cNvPr id="220" name="CustomShape 1"/>
          <p:cNvSpPr/>
          <p:nvPr/>
        </p:nvSpPr>
        <p:spPr>
          <a:xfrm>
            <a:off x="4488120" y="227520"/>
            <a:ext cx="3724920" cy="434520"/>
          </a:xfrm>
          <a:prstGeom prst="rect">
            <a:avLst/>
          </a:prstGeom>
          <a:noFill/>
          <a:ln w="9360">
            <a:solidFill>
              <a:srgbClr val="000000"/>
            </a:solidFill>
            <a:round/>
          </a:ln>
        </p:spPr>
        <p:style>
          <a:lnRef idx="0"/>
          <a:fillRef idx="0"/>
          <a:effectRef idx="0"/>
          <a:fontRef idx="minor"/>
        </p:style>
        <p:txBody>
          <a:bodyPr tIns="91440" bIns="91440"/>
          <a:p>
            <a:pPr>
              <a:lnSpc>
                <a:spcPct val="100000"/>
              </a:lnSpc>
            </a:pPr>
            <a:r>
              <a:rPr b="0" lang="en-US" sz="1400" spc="-1" strike="noStrike">
                <a:solidFill>
                  <a:srgbClr val="000000"/>
                </a:solidFill>
                <a:uFill>
                  <a:solidFill>
                    <a:srgbClr val="ffffff"/>
                  </a:solidFill>
                </a:uFill>
                <a:latin typeface="Arial"/>
                <a:ea typeface="Arial"/>
              </a:rPr>
              <a:t>Math.pow(a, 2)</a:t>
            </a:r>
            <a:endParaRPr b="0" lang="en-US" sz="1800" spc="-1" strike="noStrike">
              <a:solidFill>
                <a:srgbClr val="000000"/>
              </a:solidFill>
              <a:uFill>
                <a:solidFill>
                  <a:srgbClr val="ffffff"/>
                </a:solidFill>
              </a:uFill>
              <a:latin typeface="Arial"/>
            </a:endParaRPr>
          </a:p>
        </p:txBody>
      </p:sp>
      <p:sp>
        <p:nvSpPr>
          <p:cNvPr id="221" name="TextShape 2"/>
          <p:cNvSpPr txBox="1"/>
          <p:nvPr/>
        </p:nvSpPr>
        <p:spPr>
          <a:xfrm>
            <a:off x="204840" y="187200"/>
            <a:ext cx="4109040" cy="1170360"/>
          </a:xfrm>
          <a:prstGeom prst="rect">
            <a:avLst/>
          </a:prstGeom>
          <a:noFill/>
          <a:ln w="9360">
            <a:solidFill>
              <a:srgbClr val="000000"/>
            </a:solidFill>
            <a:round/>
          </a:ln>
        </p:spPr>
        <p:txBody>
          <a:bodyPr tIns="91440" bIns="91440"/>
          <a:p>
            <a:pPr>
              <a:lnSpc>
                <a:spcPct val="100000"/>
              </a:lnSpc>
            </a:pPr>
            <a:r>
              <a:rPr b="0" lang="en-US" sz="900" spc="-1" strike="noStrike">
                <a:solidFill>
                  <a:srgbClr val="a9b7c6"/>
                </a:solidFill>
                <a:uFill>
                  <a:solidFill>
                    <a:srgbClr val="ffffff"/>
                  </a:solidFill>
                </a:uFill>
                <a:latin typeface="Arial"/>
                <a:ea typeface="Arial"/>
              </a:rPr>
              <a:t> </a:t>
            </a:r>
            <a:r>
              <a:rPr b="0" lang="en-US" sz="900" spc="-1" strike="noStrike">
                <a:solidFill>
                  <a:srgbClr val="cc7832"/>
                </a:solidFill>
                <a:uFill>
                  <a:solidFill>
                    <a:srgbClr val="ffffff"/>
                  </a:solidFill>
                </a:uFill>
                <a:latin typeface="Arial"/>
                <a:ea typeface="Arial"/>
              </a:rPr>
              <a:t>static int </a:t>
            </a:r>
            <a:r>
              <a:rPr b="0" lang="en-US" sz="900" spc="-1" strike="noStrike">
                <a:solidFill>
                  <a:srgbClr val="ffc66d"/>
                </a:solidFill>
                <a:uFill>
                  <a:solidFill>
                    <a:srgbClr val="ffffff"/>
                  </a:solidFill>
                </a:uFill>
                <a:latin typeface="Arial"/>
                <a:ea typeface="Arial"/>
              </a:rPr>
              <a:t>calc</a:t>
            </a:r>
            <a:r>
              <a:rPr b="0" lang="en-US" sz="900" spc="-1" strike="noStrike">
                <a:solidFill>
                  <a:srgbClr val="a9b7c6"/>
                </a:solidFill>
                <a:uFill>
                  <a:solidFill>
                    <a:srgbClr val="ffffff"/>
                  </a:solidFill>
                </a:uFill>
                <a:latin typeface="Arial"/>
                <a:ea typeface="Arial"/>
              </a:rPr>
              <a:t>(</a:t>
            </a:r>
            <a:r>
              <a:rPr b="0" lang="en-US" sz="900" spc="-1" strike="noStrike">
                <a:solidFill>
                  <a:srgbClr val="cc7832"/>
                </a:solidFill>
                <a:uFill>
                  <a:solidFill>
                    <a:srgbClr val="ffffff"/>
                  </a:solidFill>
                </a:uFill>
                <a:latin typeface="Arial"/>
                <a:ea typeface="Arial"/>
              </a:rPr>
              <a:t>int </a:t>
            </a:r>
            <a:r>
              <a:rPr b="0" lang="en-US" sz="900" spc="-1" strike="noStrike">
                <a:solidFill>
                  <a:srgbClr val="a9b7c6"/>
                </a:solidFill>
                <a:uFill>
                  <a:solidFill>
                    <a:srgbClr val="ffffff"/>
                  </a:solidFill>
                </a:uFill>
                <a:latin typeface="Arial"/>
                <a:ea typeface="Arial"/>
              </a:rPr>
              <a:t>a</a:t>
            </a:r>
            <a:r>
              <a:rPr b="0" lang="en-US" sz="900" spc="-1" strike="noStrike">
                <a:solidFill>
                  <a:srgbClr val="cc7832"/>
                </a:solidFill>
                <a:uFill>
                  <a:solidFill>
                    <a:srgbClr val="ffffff"/>
                  </a:solidFill>
                </a:uFill>
                <a:latin typeface="Arial"/>
                <a:ea typeface="Arial"/>
              </a:rPr>
              <a:t>, int </a:t>
            </a:r>
            <a:r>
              <a:rPr b="0" lang="en-US" sz="900" spc="-1" strike="noStrike">
                <a:solidFill>
                  <a:srgbClr val="a9b7c6"/>
                </a:solidFill>
                <a:uFill>
                  <a:solidFill>
                    <a:srgbClr val="ffffff"/>
                  </a:solidFill>
                </a:uFill>
                <a:latin typeface="Arial"/>
                <a:ea typeface="Arial"/>
              </a:rPr>
              <a:t>b)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a9b7c6"/>
                </a:solidFill>
                <a:uFill>
                  <a:solidFill>
                    <a:srgbClr val="ffffff"/>
                  </a:solidFill>
                </a:uFill>
                <a:latin typeface="Arial"/>
                <a:ea typeface="Arial"/>
              </a:rPr>
              <a:t>       </a:t>
            </a:r>
            <a:r>
              <a:rPr b="0" lang="en-US" sz="900" spc="-1" strike="noStrike">
                <a:solidFill>
                  <a:srgbClr val="cc7832"/>
                </a:solidFill>
                <a:uFill>
                  <a:solidFill>
                    <a:srgbClr val="ffffff"/>
                  </a:solidFill>
                </a:uFill>
                <a:latin typeface="Arial"/>
                <a:ea typeface="Arial"/>
              </a:rPr>
              <a:t>return </a:t>
            </a:r>
            <a:r>
              <a:rPr b="0" lang="en-US" sz="900" spc="-1" strike="noStrike">
                <a:solidFill>
                  <a:srgbClr val="a9b7c6"/>
                </a:solidFill>
                <a:uFill>
                  <a:solidFill>
                    <a:srgbClr val="ffffff"/>
                  </a:solidFill>
                </a:uFill>
                <a:latin typeface="Arial"/>
                <a:ea typeface="Arial"/>
              </a:rPr>
              <a:t>(</a:t>
            </a:r>
            <a:r>
              <a:rPr b="0" lang="en-US" sz="900" spc="-1" strike="noStrike">
                <a:solidFill>
                  <a:srgbClr val="cc7832"/>
                </a:solidFill>
                <a:uFill>
                  <a:solidFill>
                    <a:srgbClr val="ffffff"/>
                  </a:solidFill>
                </a:uFill>
                <a:latin typeface="Arial"/>
                <a:ea typeface="Arial"/>
              </a:rPr>
              <a:t>int</a:t>
            </a:r>
            <a:r>
              <a:rPr b="0" lang="en-US" sz="900" spc="-1" strike="noStrike">
                <a:solidFill>
                  <a:srgbClr val="a9b7c6"/>
                </a:solidFill>
                <a:uFill>
                  <a:solidFill>
                    <a:srgbClr val="ffffff"/>
                  </a:solidFill>
                </a:uFill>
                <a:latin typeface="Arial"/>
                <a:ea typeface="Arial"/>
              </a:rPr>
              <a:t>) Math.</a:t>
            </a:r>
            <a:r>
              <a:rPr b="0" i="1" lang="en-US" sz="900" spc="-1" strike="noStrike">
                <a:solidFill>
                  <a:srgbClr val="a9b7c6"/>
                </a:solidFill>
                <a:uFill>
                  <a:solidFill>
                    <a:srgbClr val="ffffff"/>
                  </a:solidFill>
                </a:uFill>
                <a:latin typeface="Arial"/>
                <a:ea typeface="Arial"/>
              </a:rPr>
              <a:t>sqrt</a:t>
            </a:r>
            <a:r>
              <a:rPr b="0" lang="en-US" sz="900" spc="-1" strike="noStrike">
                <a:solidFill>
                  <a:srgbClr val="a9b7c6"/>
                </a:solidFill>
                <a:uFill>
                  <a:solidFill>
                    <a:srgbClr val="ffffff"/>
                  </a:solidFill>
                </a:uFill>
                <a:latin typeface="Arial"/>
                <a:ea typeface="Arial"/>
              </a:rPr>
              <a:t>(Math.</a:t>
            </a:r>
            <a:r>
              <a:rPr b="0" i="1" lang="en-US" sz="900" spc="-1" strike="noStrike">
                <a:solidFill>
                  <a:srgbClr val="a9b7c6"/>
                </a:solidFill>
                <a:uFill>
                  <a:solidFill>
                    <a:srgbClr val="ffffff"/>
                  </a:solidFill>
                </a:uFill>
                <a:latin typeface="Arial"/>
                <a:ea typeface="Arial"/>
              </a:rPr>
              <a:t>pow</a:t>
            </a:r>
            <a:r>
              <a:rPr b="0" lang="en-US" sz="900" spc="-1" strike="noStrike">
                <a:solidFill>
                  <a:srgbClr val="a9b7c6"/>
                </a:solidFill>
                <a:uFill>
                  <a:solidFill>
                    <a:srgbClr val="ffffff"/>
                  </a:solidFill>
                </a:uFill>
                <a:latin typeface="Arial"/>
                <a:ea typeface="Arial"/>
              </a:rPr>
              <a:t>(a</a:t>
            </a:r>
            <a:r>
              <a:rPr b="0" lang="en-US" sz="900" spc="-1" strike="noStrike">
                <a:solidFill>
                  <a:srgbClr val="cc7832"/>
                </a:solidFill>
                <a:uFill>
                  <a:solidFill>
                    <a:srgbClr val="ffffff"/>
                  </a:solidFill>
                </a:uFill>
                <a:latin typeface="Arial"/>
                <a:ea typeface="Arial"/>
              </a:rPr>
              <a:t>, </a:t>
            </a:r>
            <a:r>
              <a:rPr b="0" lang="en-US" sz="900" spc="-1" strike="noStrike">
                <a:solidFill>
                  <a:srgbClr val="6897bb"/>
                </a:solidFill>
                <a:uFill>
                  <a:solidFill>
                    <a:srgbClr val="ffffff"/>
                  </a:solidFill>
                </a:uFill>
                <a:latin typeface="Arial"/>
                <a:ea typeface="Arial"/>
              </a:rPr>
              <a:t>2</a:t>
            </a:r>
            <a:r>
              <a:rPr b="0" lang="en-US" sz="900" spc="-1" strike="noStrike">
                <a:solidFill>
                  <a:srgbClr val="a9b7c6"/>
                </a:solidFill>
                <a:uFill>
                  <a:solidFill>
                    <a:srgbClr val="ffffff"/>
                  </a:solidFill>
                </a:uFill>
                <a:latin typeface="Arial"/>
                <a:ea typeface="Arial"/>
              </a:rPr>
              <a:t>) + Math.</a:t>
            </a:r>
            <a:r>
              <a:rPr b="0" i="1" lang="en-US" sz="900" spc="-1" strike="noStrike">
                <a:solidFill>
                  <a:srgbClr val="a9b7c6"/>
                </a:solidFill>
                <a:uFill>
                  <a:solidFill>
                    <a:srgbClr val="ffffff"/>
                  </a:solidFill>
                </a:uFill>
                <a:latin typeface="Arial"/>
                <a:ea typeface="Arial"/>
              </a:rPr>
              <a:t>pow</a:t>
            </a:r>
            <a:r>
              <a:rPr b="0" lang="en-US" sz="900" spc="-1" strike="noStrike">
                <a:solidFill>
                  <a:srgbClr val="a9b7c6"/>
                </a:solidFill>
                <a:uFill>
                  <a:solidFill>
                    <a:srgbClr val="ffffff"/>
                  </a:solidFill>
                </a:uFill>
                <a:latin typeface="Arial"/>
                <a:ea typeface="Arial"/>
              </a:rPr>
              <a:t>(b</a:t>
            </a:r>
            <a:r>
              <a:rPr b="0" lang="en-US" sz="900" spc="-1" strike="noStrike">
                <a:solidFill>
                  <a:srgbClr val="cc7832"/>
                </a:solidFill>
                <a:uFill>
                  <a:solidFill>
                    <a:srgbClr val="ffffff"/>
                  </a:solidFill>
                </a:uFill>
                <a:latin typeface="Arial"/>
                <a:ea typeface="Arial"/>
              </a:rPr>
              <a:t>, </a:t>
            </a:r>
            <a:r>
              <a:rPr b="0" lang="en-US" sz="900" spc="-1" strike="noStrike">
                <a:solidFill>
                  <a:srgbClr val="6897bb"/>
                </a:solidFill>
                <a:uFill>
                  <a:solidFill>
                    <a:srgbClr val="ffffff"/>
                  </a:solidFill>
                </a:uFill>
                <a:latin typeface="Arial"/>
                <a:ea typeface="Arial"/>
              </a:rPr>
              <a:t>2</a:t>
            </a:r>
            <a:r>
              <a:rPr b="0" lang="en-US" sz="900" spc="-1" strike="noStrike">
                <a:solidFill>
                  <a:srgbClr val="a9b7c6"/>
                </a:solidFill>
                <a:uFill>
                  <a:solidFill>
                    <a:srgbClr val="ffffff"/>
                  </a:solidFill>
                </a:uFill>
                <a:latin typeface="Arial"/>
                <a:ea typeface="Arial"/>
              </a:rPr>
              <a:t>))</a:t>
            </a:r>
            <a:r>
              <a:rPr b="0" lang="en-US" sz="9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cc7832"/>
                </a:solidFill>
                <a:uFill>
                  <a:solidFill>
                    <a:srgbClr val="ffffff"/>
                  </a:solidFill>
                </a:uFill>
                <a:latin typeface="Arial"/>
                <a:ea typeface="Arial"/>
              </a:rPr>
              <a:t>   </a:t>
            </a:r>
            <a:r>
              <a:rPr b="0" lang="en-US" sz="9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p:txBody>
      </p:sp>
      <p:sp>
        <p:nvSpPr>
          <p:cNvPr id="222" name="CustomShape 3"/>
          <p:cNvSpPr/>
          <p:nvPr/>
        </p:nvSpPr>
        <p:spPr>
          <a:xfrm>
            <a:off x="642240" y="1631880"/>
            <a:ext cx="3497760" cy="2999520"/>
          </a:xfrm>
          <a:prstGeom prst="rect">
            <a:avLst/>
          </a:prstGeom>
          <a:noFill/>
          <a:ln w="9360">
            <a:solidFill>
              <a:srgbClr val="000000"/>
            </a:solidFill>
            <a:round/>
          </a:ln>
        </p:spPr>
        <p:style>
          <a:lnRef idx="0"/>
          <a:fillRef idx="0"/>
          <a:effectRef idx="0"/>
          <a:fontRef idx="minor"/>
        </p:style>
        <p:txBody>
          <a:bodyPr tIns="91440" bIns="91440" anchor="ctr"/>
          <a:p>
            <a:pPr>
              <a:lnSpc>
                <a:spcPct val="100000"/>
              </a:lnSpc>
            </a:pP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static int calc(int, int);</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Code:</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0: iload_0</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1: i2d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2: ldc2_w        #3                  // double 2.0d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5: invokestatic  #5                  // Method java/lang/Math.pow:(DD)D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8: iload_1</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9: i2d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10: ldc2_w        #3                  // double 2.0d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13: invokestatic  #5                  // Method java/lang/Math.pow:(DD)D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16: dadd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17: invokestatic  #6                  // Method java/lang/Math.sqrt:(D)D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20: d2i</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21: ireturn</a:t>
            </a:r>
            <a:r>
              <a:rPr b="0" lang="en-US" sz="800" spc="-1" strike="noStrike">
                <a:solidFill>
                  <a:srgbClr val="595959"/>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3" name="Google Shape;334;p47" descr=""/>
          <p:cNvPicPr/>
          <p:nvPr/>
        </p:nvPicPr>
        <p:blipFill>
          <a:blip r:embed="rId1"/>
          <a:stretch/>
        </p:blipFill>
        <p:spPr>
          <a:xfrm>
            <a:off x="4432320" y="930960"/>
            <a:ext cx="3847680" cy="3495240"/>
          </a:xfrm>
          <a:prstGeom prst="rect">
            <a:avLst/>
          </a:prstGeom>
          <a:ln>
            <a:noFill/>
          </a:ln>
        </p:spPr>
      </p:pic>
      <p:sp>
        <p:nvSpPr>
          <p:cNvPr id="224" name="CustomShape 1"/>
          <p:cNvSpPr/>
          <p:nvPr/>
        </p:nvSpPr>
        <p:spPr>
          <a:xfrm>
            <a:off x="4829040" y="247320"/>
            <a:ext cx="3724920" cy="394200"/>
          </a:xfrm>
          <a:prstGeom prst="rect">
            <a:avLst/>
          </a:prstGeom>
          <a:noFill/>
          <a:ln w="9360">
            <a:solidFill>
              <a:srgbClr val="000000"/>
            </a:solidFill>
            <a:round/>
          </a:ln>
        </p:spPr>
        <p:style>
          <a:lnRef idx="0"/>
          <a:fillRef idx="0"/>
          <a:effectRef idx="0"/>
          <a:fontRef idx="minor"/>
        </p:style>
        <p:txBody>
          <a:bodyPr tIns="91440" bIns="91440"/>
          <a:p>
            <a:pPr>
              <a:lnSpc>
                <a:spcPct val="100000"/>
              </a:lnSpc>
            </a:pPr>
            <a:r>
              <a:rPr b="0" lang="en-US" sz="1400" spc="-1" strike="noStrike">
                <a:solidFill>
                  <a:srgbClr val="000000"/>
                </a:solidFill>
                <a:uFill>
                  <a:solidFill>
                    <a:srgbClr val="ffffff"/>
                  </a:solidFill>
                </a:uFill>
                <a:latin typeface="Arial"/>
                <a:ea typeface="Arial"/>
              </a:rPr>
              <a:t>Math.pow(b, 2)</a:t>
            </a:r>
            <a:endParaRPr b="0" lang="en-US" sz="1800" spc="-1" strike="noStrike">
              <a:solidFill>
                <a:srgbClr val="000000"/>
              </a:solidFill>
              <a:uFill>
                <a:solidFill>
                  <a:srgbClr val="ffffff"/>
                </a:solidFill>
              </a:uFill>
              <a:latin typeface="Arial"/>
            </a:endParaRPr>
          </a:p>
        </p:txBody>
      </p:sp>
      <p:sp>
        <p:nvSpPr>
          <p:cNvPr id="225" name="TextShape 2"/>
          <p:cNvSpPr txBox="1"/>
          <p:nvPr/>
        </p:nvSpPr>
        <p:spPr>
          <a:xfrm>
            <a:off x="204840" y="187200"/>
            <a:ext cx="4109040" cy="1170360"/>
          </a:xfrm>
          <a:prstGeom prst="rect">
            <a:avLst/>
          </a:prstGeom>
          <a:noFill/>
          <a:ln w="9360">
            <a:solidFill>
              <a:srgbClr val="000000"/>
            </a:solidFill>
            <a:round/>
          </a:ln>
        </p:spPr>
        <p:txBody>
          <a:bodyPr tIns="91440" bIns="91440"/>
          <a:p>
            <a:pPr>
              <a:lnSpc>
                <a:spcPct val="100000"/>
              </a:lnSpc>
            </a:pPr>
            <a:r>
              <a:rPr b="0" lang="en-US" sz="900" spc="-1" strike="noStrike">
                <a:solidFill>
                  <a:srgbClr val="a9b7c6"/>
                </a:solidFill>
                <a:uFill>
                  <a:solidFill>
                    <a:srgbClr val="ffffff"/>
                  </a:solidFill>
                </a:uFill>
                <a:latin typeface="Arial"/>
                <a:ea typeface="Arial"/>
              </a:rPr>
              <a:t> </a:t>
            </a:r>
            <a:r>
              <a:rPr b="0" lang="en-US" sz="900" spc="-1" strike="noStrike">
                <a:solidFill>
                  <a:srgbClr val="cc7832"/>
                </a:solidFill>
                <a:uFill>
                  <a:solidFill>
                    <a:srgbClr val="ffffff"/>
                  </a:solidFill>
                </a:uFill>
                <a:latin typeface="Arial"/>
                <a:ea typeface="Arial"/>
              </a:rPr>
              <a:t>static int </a:t>
            </a:r>
            <a:r>
              <a:rPr b="0" lang="en-US" sz="900" spc="-1" strike="noStrike">
                <a:solidFill>
                  <a:srgbClr val="ffc66d"/>
                </a:solidFill>
                <a:uFill>
                  <a:solidFill>
                    <a:srgbClr val="ffffff"/>
                  </a:solidFill>
                </a:uFill>
                <a:latin typeface="Arial"/>
                <a:ea typeface="Arial"/>
              </a:rPr>
              <a:t>calc</a:t>
            </a:r>
            <a:r>
              <a:rPr b="0" lang="en-US" sz="900" spc="-1" strike="noStrike">
                <a:solidFill>
                  <a:srgbClr val="a9b7c6"/>
                </a:solidFill>
                <a:uFill>
                  <a:solidFill>
                    <a:srgbClr val="ffffff"/>
                  </a:solidFill>
                </a:uFill>
                <a:latin typeface="Arial"/>
                <a:ea typeface="Arial"/>
              </a:rPr>
              <a:t>(</a:t>
            </a:r>
            <a:r>
              <a:rPr b="0" lang="en-US" sz="900" spc="-1" strike="noStrike">
                <a:solidFill>
                  <a:srgbClr val="cc7832"/>
                </a:solidFill>
                <a:uFill>
                  <a:solidFill>
                    <a:srgbClr val="ffffff"/>
                  </a:solidFill>
                </a:uFill>
                <a:latin typeface="Arial"/>
                <a:ea typeface="Arial"/>
              </a:rPr>
              <a:t>int </a:t>
            </a:r>
            <a:r>
              <a:rPr b="0" lang="en-US" sz="900" spc="-1" strike="noStrike">
                <a:solidFill>
                  <a:srgbClr val="a9b7c6"/>
                </a:solidFill>
                <a:uFill>
                  <a:solidFill>
                    <a:srgbClr val="ffffff"/>
                  </a:solidFill>
                </a:uFill>
                <a:latin typeface="Arial"/>
                <a:ea typeface="Arial"/>
              </a:rPr>
              <a:t>a</a:t>
            </a:r>
            <a:r>
              <a:rPr b="0" lang="en-US" sz="900" spc="-1" strike="noStrike">
                <a:solidFill>
                  <a:srgbClr val="cc7832"/>
                </a:solidFill>
                <a:uFill>
                  <a:solidFill>
                    <a:srgbClr val="ffffff"/>
                  </a:solidFill>
                </a:uFill>
                <a:latin typeface="Arial"/>
                <a:ea typeface="Arial"/>
              </a:rPr>
              <a:t>, int </a:t>
            </a:r>
            <a:r>
              <a:rPr b="0" lang="en-US" sz="900" spc="-1" strike="noStrike">
                <a:solidFill>
                  <a:srgbClr val="a9b7c6"/>
                </a:solidFill>
                <a:uFill>
                  <a:solidFill>
                    <a:srgbClr val="ffffff"/>
                  </a:solidFill>
                </a:uFill>
                <a:latin typeface="Arial"/>
                <a:ea typeface="Arial"/>
              </a:rPr>
              <a:t>b)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a9b7c6"/>
                </a:solidFill>
                <a:uFill>
                  <a:solidFill>
                    <a:srgbClr val="ffffff"/>
                  </a:solidFill>
                </a:uFill>
                <a:latin typeface="Arial"/>
                <a:ea typeface="Arial"/>
              </a:rPr>
              <a:t>       </a:t>
            </a:r>
            <a:r>
              <a:rPr b="0" lang="en-US" sz="900" spc="-1" strike="noStrike">
                <a:solidFill>
                  <a:srgbClr val="cc7832"/>
                </a:solidFill>
                <a:uFill>
                  <a:solidFill>
                    <a:srgbClr val="ffffff"/>
                  </a:solidFill>
                </a:uFill>
                <a:latin typeface="Arial"/>
                <a:ea typeface="Arial"/>
              </a:rPr>
              <a:t>return </a:t>
            </a:r>
            <a:r>
              <a:rPr b="0" lang="en-US" sz="900" spc="-1" strike="noStrike">
                <a:solidFill>
                  <a:srgbClr val="a9b7c6"/>
                </a:solidFill>
                <a:uFill>
                  <a:solidFill>
                    <a:srgbClr val="ffffff"/>
                  </a:solidFill>
                </a:uFill>
                <a:latin typeface="Arial"/>
                <a:ea typeface="Arial"/>
              </a:rPr>
              <a:t>(</a:t>
            </a:r>
            <a:r>
              <a:rPr b="0" lang="en-US" sz="900" spc="-1" strike="noStrike">
                <a:solidFill>
                  <a:srgbClr val="cc7832"/>
                </a:solidFill>
                <a:uFill>
                  <a:solidFill>
                    <a:srgbClr val="ffffff"/>
                  </a:solidFill>
                </a:uFill>
                <a:latin typeface="Arial"/>
                <a:ea typeface="Arial"/>
              </a:rPr>
              <a:t>int</a:t>
            </a:r>
            <a:r>
              <a:rPr b="0" lang="en-US" sz="900" spc="-1" strike="noStrike">
                <a:solidFill>
                  <a:srgbClr val="a9b7c6"/>
                </a:solidFill>
                <a:uFill>
                  <a:solidFill>
                    <a:srgbClr val="ffffff"/>
                  </a:solidFill>
                </a:uFill>
                <a:latin typeface="Arial"/>
                <a:ea typeface="Arial"/>
              </a:rPr>
              <a:t>) Math.</a:t>
            </a:r>
            <a:r>
              <a:rPr b="0" i="1" lang="en-US" sz="900" spc="-1" strike="noStrike">
                <a:solidFill>
                  <a:srgbClr val="a9b7c6"/>
                </a:solidFill>
                <a:uFill>
                  <a:solidFill>
                    <a:srgbClr val="ffffff"/>
                  </a:solidFill>
                </a:uFill>
                <a:latin typeface="Arial"/>
                <a:ea typeface="Arial"/>
              </a:rPr>
              <a:t>sqrt</a:t>
            </a:r>
            <a:r>
              <a:rPr b="0" lang="en-US" sz="900" spc="-1" strike="noStrike">
                <a:solidFill>
                  <a:srgbClr val="a9b7c6"/>
                </a:solidFill>
                <a:uFill>
                  <a:solidFill>
                    <a:srgbClr val="ffffff"/>
                  </a:solidFill>
                </a:uFill>
                <a:latin typeface="Arial"/>
                <a:ea typeface="Arial"/>
              </a:rPr>
              <a:t>(Math.</a:t>
            </a:r>
            <a:r>
              <a:rPr b="0" i="1" lang="en-US" sz="900" spc="-1" strike="noStrike">
                <a:solidFill>
                  <a:srgbClr val="a9b7c6"/>
                </a:solidFill>
                <a:uFill>
                  <a:solidFill>
                    <a:srgbClr val="ffffff"/>
                  </a:solidFill>
                </a:uFill>
                <a:latin typeface="Arial"/>
                <a:ea typeface="Arial"/>
              </a:rPr>
              <a:t>pow</a:t>
            </a:r>
            <a:r>
              <a:rPr b="0" lang="en-US" sz="900" spc="-1" strike="noStrike">
                <a:solidFill>
                  <a:srgbClr val="a9b7c6"/>
                </a:solidFill>
                <a:uFill>
                  <a:solidFill>
                    <a:srgbClr val="ffffff"/>
                  </a:solidFill>
                </a:uFill>
                <a:latin typeface="Arial"/>
                <a:ea typeface="Arial"/>
              </a:rPr>
              <a:t>(a</a:t>
            </a:r>
            <a:r>
              <a:rPr b="0" lang="en-US" sz="900" spc="-1" strike="noStrike">
                <a:solidFill>
                  <a:srgbClr val="cc7832"/>
                </a:solidFill>
                <a:uFill>
                  <a:solidFill>
                    <a:srgbClr val="ffffff"/>
                  </a:solidFill>
                </a:uFill>
                <a:latin typeface="Arial"/>
                <a:ea typeface="Arial"/>
              </a:rPr>
              <a:t>, </a:t>
            </a:r>
            <a:r>
              <a:rPr b="0" lang="en-US" sz="900" spc="-1" strike="noStrike">
                <a:solidFill>
                  <a:srgbClr val="6897bb"/>
                </a:solidFill>
                <a:uFill>
                  <a:solidFill>
                    <a:srgbClr val="ffffff"/>
                  </a:solidFill>
                </a:uFill>
                <a:latin typeface="Arial"/>
                <a:ea typeface="Arial"/>
              </a:rPr>
              <a:t>2</a:t>
            </a:r>
            <a:r>
              <a:rPr b="0" lang="en-US" sz="900" spc="-1" strike="noStrike">
                <a:solidFill>
                  <a:srgbClr val="a9b7c6"/>
                </a:solidFill>
                <a:uFill>
                  <a:solidFill>
                    <a:srgbClr val="ffffff"/>
                  </a:solidFill>
                </a:uFill>
                <a:latin typeface="Arial"/>
                <a:ea typeface="Arial"/>
              </a:rPr>
              <a:t>) + Math.</a:t>
            </a:r>
            <a:r>
              <a:rPr b="0" i="1" lang="en-US" sz="900" spc="-1" strike="noStrike">
                <a:solidFill>
                  <a:srgbClr val="a9b7c6"/>
                </a:solidFill>
                <a:uFill>
                  <a:solidFill>
                    <a:srgbClr val="ffffff"/>
                  </a:solidFill>
                </a:uFill>
                <a:latin typeface="Arial"/>
                <a:ea typeface="Arial"/>
              </a:rPr>
              <a:t>pow</a:t>
            </a:r>
            <a:r>
              <a:rPr b="0" lang="en-US" sz="900" spc="-1" strike="noStrike">
                <a:solidFill>
                  <a:srgbClr val="a9b7c6"/>
                </a:solidFill>
                <a:uFill>
                  <a:solidFill>
                    <a:srgbClr val="ffffff"/>
                  </a:solidFill>
                </a:uFill>
                <a:latin typeface="Arial"/>
                <a:ea typeface="Arial"/>
              </a:rPr>
              <a:t>(b</a:t>
            </a:r>
            <a:r>
              <a:rPr b="0" lang="en-US" sz="900" spc="-1" strike="noStrike">
                <a:solidFill>
                  <a:srgbClr val="cc7832"/>
                </a:solidFill>
                <a:uFill>
                  <a:solidFill>
                    <a:srgbClr val="ffffff"/>
                  </a:solidFill>
                </a:uFill>
                <a:latin typeface="Arial"/>
                <a:ea typeface="Arial"/>
              </a:rPr>
              <a:t>, </a:t>
            </a:r>
            <a:r>
              <a:rPr b="0" lang="en-US" sz="900" spc="-1" strike="noStrike">
                <a:solidFill>
                  <a:srgbClr val="6897bb"/>
                </a:solidFill>
                <a:uFill>
                  <a:solidFill>
                    <a:srgbClr val="ffffff"/>
                  </a:solidFill>
                </a:uFill>
                <a:latin typeface="Arial"/>
                <a:ea typeface="Arial"/>
              </a:rPr>
              <a:t>2</a:t>
            </a:r>
            <a:r>
              <a:rPr b="0" lang="en-US" sz="900" spc="-1" strike="noStrike">
                <a:solidFill>
                  <a:srgbClr val="a9b7c6"/>
                </a:solidFill>
                <a:uFill>
                  <a:solidFill>
                    <a:srgbClr val="ffffff"/>
                  </a:solidFill>
                </a:uFill>
                <a:latin typeface="Arial"/>
                <a:ea typeface="Arial"/>
              </a:rPr>
              <a:t>))</a:t>
            </a:r>
            <a:r>
              <a:rPr b="0" lang="en-US" sz="9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cc7832"/>
                </a:solidFill>
                <a:uFill>
                  <a:solidFill>
                    <a:srgbClr val="ffffff"/>
                  </a:solidFill>
                </a:uFill>
                <a:latin typeface="Arial"/>
                <a:ea typeface="Arial"/>
              </a:rPr>
              <a:t>   </a:t>
            </a:r>
            <a:r>
              <a:rPr b="0" lang="en-US" sz="9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p:txBody>
      </p:sp>
      <p:sp>
        <p:nvSpPr>
          <p:cNvPr id="226" name="CustomShape 3"/>
          <p:cNvSpPr/>
          <p:nvPr/>
        </p:nvSpPr>
        <p:spPr>
          <a:xfrm>
            <a:off x="642240" y="1631880"/>
            <a:ext cx="3544560" cy="2999520"/>
          </a:xfrm>
          <a:prstGeom prst="rect">
            <a:avLst/>
          </a:prstGeom>
          <a:noFill/>
          <a:ln w="9360">
            <a:solidFill>
              <a:srgbClr val="000000"/>
            </a:solidFill>
            <a:round/>
          </a:ln>
        </p:spPr>
        <p:style>
          <a:lnRef idx="0"/>
          <a:fillRef idx="0"/>
          <a:effectRef idx="0"/>
          <a:fontRef idx="minor"/>
        </p:style>
        <p:txBody>
          <a:bodyPr tIns="91440" bIns="91440" anchor="ctr"/>
          <a:p>
            <a:pPr>
              <a:lnSpc>
                <a:spcPct val="100000"/>
              </a:lnSpc>
            </a:pP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static int calc(int, int);</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Code:</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0: iload_0</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1: i2d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2: ldc2_w        #3                  // double 2.0d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5: invokestatic  #5                  // Method java/lang/Math.pow:(DD)D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8: iload_1</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9: i2d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10: ldc2_w        #3                  // double 2.0d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13: invokestatic  #5                  // Method java/lang/Math.pow:(DD)D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16: dadd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17: invokestatic  #6                  // Method java/lang/Math.sqrt:(D)D</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20: d2i</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21: ireturn</a:t>
            </a:r>
            <a:r>
              <a:rPr b="0" lang="en-US" sz="800" spc="-1" strike="noStrike">
                <a:solidFill>
                  <a:srgbClr val="595959"/>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2340000" y="1893960"/>
            <a:ext cx="4463640" cy="1355400"/>
          </a:xfrm>
          <a:prstGeom prst="rect">
            <a:avLst/>
          </a:prstGeom>
          <a:noFill/>
          <a:ln>
            <a:noFill/>
          </a:ln>
        </p:spPr>
        <p:txBody>
          <a:bodyPr tIns="91440" bIns="91440"/>
          <a:p>
            <a:pPr>
              <a:lnSpc>
                <a:spcPct val="100000"/>
              </a:lnSpc>
            </a:pPr>
            <a:r>
              <a:rPr b="0" lang="en-US" sz="6000" spc="-1" strike="noStrike">
                <a:solidFill>
                  <a:srgbClr val="000000"/>
                </a:solidFill>
                <a:uFill>
                  <a:solidFill>
                    <a:srgbClr val="ffffff"/>
                  </a:solidFill>
                </a:uFill>
                <a:latin typeface="Arial"/>
                <a:ea typeface="Arial"/>
              </a:rPr>
              <a:t>Conditions</a:t>
            </a:r>
            <a:endParaRPr b="0" lang="en-US" sz="1400" spc="-1" strike="noStrike">
              <a:solidFill>
                <a:srgbClr val="000000"/>
              </a:solidFill>
              <a:uFill>
                <a:solidFill>
                  <a:srgbClr val="ffffff"/>
                </a:solidFill>
              </a:uFill>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if-else condition</a:t>
            </a:r>
            <a:endParaRPr b="0" lang="en-US" sz="1400" spc="-1" strike="noStrike">
              <a:solidFill>
                <a:srgbClr val="000000"/>
              </a:solidFill>
              <a:uFill>
                <a:solidFill>
                  <a:srgbClr val="ffffff"/>
                </a:solidFill>
              </a:uFill>
              <a:latin typeface="Arial"/>
            </a:endParaRPr>
          </a:p>
        </p:txBody>
      </p:sp>
      <p:sp>
        <p:nvSpPr>
          <p:cNvPr id="229" name="TextShape 2"/>
          <p:cNvSpPr txBox="1"/>
          <p:nvPr/>
        </p:nvSpPr>
        <p:spPr>
          <a:xfrm>
            <a:off x="311760" y="1152360"/>
            <a:ext cx="4303080" cy="3416040"/>
          </a:xfrm>
          <a:prstGeom prst="rect">
            <a:avLst/>
          </a:prstGeom>
          <a:noFill/>
          <a:ln w="9360">
            <a:solidFill>
              <a:srgbClr val="000000"/>
            </a:solidFill>
            <a:round/>
          </a:ln>
        </p:spPr>
        <p:txBody>
          <a:bodyPr tIns="91440" bIns="91440"/>
          <a:p>
            <a:pPr>
              <a:lnSpc>
                <a:spcPct val="100000"/>
              </a:lnSpc>
            </a:pPr>
            <a:r>
              <a:rPr b="0" lang="en-US" sz="1400" spc="-1" strike="noStrike">
                <a:solidFill>
                  <a:srgbClr val="cc7832"/>
                </a:solidFill>
                <a:uFill>
                  <a:solidFill>
                    <a:srgbClr val="ffffff"/>
                  </a:solidFill>
                </a:uFill>
                <a:latin typeface="Arial"/>
                <a:ea typeface="Arial"/>
              </a:rPr>
              <a:t>public class </a:t>
            </a:r>
            <a:r>
              <a:rPr b="0" lang="en-US" sz="1400" spc="-1" strike="noStrike">
                <a:solidFill>
                  <a:srgbClr val="a9b7c6"/>
                </a:solidFill>
                <a:uFill>
                  <a:solidFill>
                    <a:srgbClr val="ffffff"/>
                  </a:solidFill>
                </a:uFill>
                <a:latin typeface="Arial"/>
                <a:ea typeface="Arial"/>
              </a:rPr>
              <a:t>IfElse {</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public int </a:t>
            </a:r>
            <a:r>
              <a:rPr b="0" lang="en-US" sz="1400" spc="-1" strike="noStrike">
                <a:solidFill>
                  <a:srgbClr val="ffc66d"/>
                </a:solidFill>
                <a:uFill>
                  <a:solidFill>
                    <a:srgbClr val="ffffff"/>
                  </a:solidFill>
                </a:uFill>
                <a:latin typeface="Arial"/>
                <a:ea typeface="Arial"/>
              </a:rPr>
              <a:t>greaterThen</a:t>
            </a:r>
            <a:r>
              <a:rPr b="0" lang="en-US" sz="1400" spc="-1" strike="noStrike">
                <a:solidFill>
                  <a:srgbClr val="a9b7c6"/>
                </a:solidFill>
                <a:uFill>
                  <a:solidFill>
                    <a:srgbClr val="ffffff"/>
                  </a:solidFill>
                </a:uFill>
                <a:latin typeface="Arial"/>
                <a:ea typeface="Arial"/>
              </a:rPr>
              <a:t>(</a:t>
            </a:r>
            <a:r>
              <a:rPr b="0" lang="en-US" sz="1400" spc="-1" strike="noStrike">
                <a:solidFill>
                  <a:srgbClr val="cc7832"/>
                </a:solidFill>
                <a:uFill>
                  <a:solidFill>
                    <a:srgbClr val="ffffff"/>
                  </a:solidFill>
                </a:uFill>
                <a:latin typeface="Arial"/>
                <a:ea typeface="Arial"/>
              </a:rPr>
              <a:t>int </a:t>
            </a:r>
            <a:r>
              <a:rPr b="0" lang="en-US" sz="1400" spc="-1" strike="noStrike">
                <a:solidFill>
                  <a:srgbClr val="a9b7c6"/>
                </a:solidFill>
                <a:uFill>
                  <a:solidFill>
                    <a:srgbClr val="ffffff"/>
                  </a:solidFill>
                </a:uFill>
                <a:latin typeface="Arial"/>
                <a:ea typeface="Arial"/>
              </a:rPr>
              <a:t>intOne</a:t>
            </a:r>
            <a:r>
              <a:rPr b="0" lang="en-US" sz="1400" spc="-1" strike="noStrike">
                <a:solidFill>
                  <a:srgbClr val="cc7832"/>
                </a:solidFill>
                <a:uFill>
                  <a:solidFill>
                    <a:srgbClr val="ffffff"/>
                  </a:solidFill>
                </a:uFill>
                <a:latin typeface="Arial"/>
                <a:ea typeface="Arial"/>
              </a:rPr>
              <a:t>, int </a:t>
            </a:r>
            <a:r>
              <a:rPr b="0" lang="en-US" sz="1400" spc="-1" strike="noStrike">
                <a:solidFill>
                  <a:srgbClr val="a9b7c6"/>
                </a:solidFill>
                <a:uFill>
                  <a:solidFill>
                    <a:srgbClr val="ffffff"/>
                  </a:solidFill>
                </a:uFill>
                <a:latin typeface="Arial"/>
                <a:ea typeface="Arial"/>
              </a:rPr>
              <a:t>intTwo) {</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if </a:t>
            </a:r>
            <a:r>
              <a:rPr b="0" lang="en-US" sz="1400" spc="-1" strike="noStrike">
                <a:solidFill>
                  <a:srgbClr val="a9b7c6"/>
                </a:solidFill>
                <a:uFill>
                  <a:solidFill>
                    <a:srgbClr val="ffffff"/>
                  </a:solidFill>
                </a:uFill>
                <a:latin typeface="Arial"/>
                <a:ea typeface="Arial"/>
              </a:rPr>
              <a:t>(intOne &gt; intTwo) {</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return </a:t>
            </a:r>
            <a:r>
              <a:rPr b="0" lang="en-US" sz="1400" spc="-1" strike="noStrike">
                <a:solidFill>
                  <a:srgbClr val="6897bb"/>
                </a:solidFill>
                <a:uFill>
                  <a:solidFill>
                    <a:srgbClr val="ffffff"/>
                  </a:solidFill>
                </a:uFill>
                <a:latin typeface="Arial"/>
                <a:ea typeface="Arial"/>
              </a:rPr>
              <a:t>0</a:t>
            </a:r>
            <a:r>
              <a:rPr b="0" lang="en-US" sz="14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else </a:t>
            </a:r>
            <a:r>
              <a:rPr b="0" lang="en-US" sz="14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return </a:t>
            </a:r>
            <a:r>
              <a:rPr b="0" lang="en-US" sz="1400" spc="-1" strike="noStrike">
                <a:solidFill>
                  <a:srgbClr val="6897bb"/>
                </a:solidFill>
                <a:uFill>
                  <a:solidFill>
                    <a:srgbClr val="ffffff"/>
                  </a:solidFill>
                </a:uFill>
                <a:latin typeface="Arial"/>
                <a:ea typeface="Arial"/>
              </a:rPr>
              <a:t>1</a:t>
            </a:r>
            <a:r>
              <a:rPr b="0" lang="en-US" sz="14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230" name="CustomShape 3"/>
          <p:cNvSpPr/>
          <p:nvPr/>
        </p:nvSpPr>
        <p:spPr>
          <a:xfrm>
            <a:off x="4762080" y="1152360"/>
            <a:ext cx="4079520" cy="3596040"/>
          </a:xfrm>
          <a:prstGeom prst="rect">
            <a:avLst/>
          </a:prstGeom>
          <a:noFill/>
          <a:ln w="9360">
            <a:solidFill>
              <a:srgbClr val="000000"/>
            </a:solidFill>
            <a:round/>
          </a:ln>
        </p:spPr>
        <p:style>
          <a:lnRef idx="0"/>
          <a:fillRef idx="0"/>
          <a:effectRef idx="0"/>
          <a:fontRef idx="minor"/>
        </p:style>
        <p:txBody>
          <a:bodyPr tIns="91440" bIns="91440"/>
          <a:p>
            <a:pPr>
              <a:lnSpc>
                <a:spcPct val="100000"/>
              </a:lnSpc>
            </a:pPr>
            <a:r>
              <a:rPr b="0" lang="en-US" sz="1200" spc="-1" strike="noStrike">
                <a:solidFill>
                  <a:srgbClr val="000000"/>
                </a:solidFill>
                <a:uFill>
                  <a:solidFill>
                    <a:srgbClr val="ffffff"/>
                  </a:solidFill>
                </a:uFill>
                <a:latin typeface="Arial"/>
                <a:ea typeface="Arial"/>
              </a:rPr>
              <a:t>Compiled from "IfElse.java"</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ea typeface="Arial"/>
              </a:rPr>
              <a:t>public class IfElse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public IfElse();</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Code:</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0: aload_0</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1: invokespecial #1              </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 Method java/lang/Object."&lt;init&gt;":()V</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4: return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public int greaterThen(int, int);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Code:</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0: iload_1</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1: iload_2</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2: if_icmple </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7</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5: iconst_0</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6: ireturn</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7: iconst_1</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Arial"/>
                <a:ea typeface="Arial"/>
              </a:rPr>
              <a:t>8: ireturn</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1" name="Google Shape;354;p50" descr=""/>
          <p:cNvPicPr/>
          <p:nvPr/>
        </p:nvPicPr>
        <p:blipFill>
          <a:blip r:embed="rId1"/>
          <a:stretch/>
        </p:blipFill>
        <p:spPr>
          <a:xfrm>
            <a:off x="4799880" y="335520"/>
            <a:ext cx="4037040" cy="4472280"/>
          </a:xfrm>
          <a:prstGeom prst="rect">
            <a:avLst/>
          </a:prstGeom>
          <a:ln w="9360">
            <a:solidFill>
              <a:srgbClr val="000000"/>
            </a:solidFill>
            <a:round/>
          </a:ln>
        </p:spPr>
      </p:pic>
      <p:sp>
        <p:nvSpPr>
          <p:cNvPr id="232" name="TextShape 1"/>
          <p:cNvSpPr txBox="1"/>
          <p:nvPr/>
        </p:nvSpPr>
        <p:spPr>
          <a:xfrm>
            <a:off x="318240" y="162720"/>
            <a:ext cx="4303080" cy="1957320"/>
          </a:xfrm>
          <a:prstGeom prst="rect">
            <a:avLst/>
          </a:prstGeom>
          <a:noFill/>
          <a:ln w="9360">
            <a:solidFill>
              <a:srgbClr val="000000"/>
            </a:solidFill>
            <a:round/>
          </a:ln>
        </p:spPr>
        <p:txBody>
          <a:bodyPr tIns="91440" bIns="91440"/>
          <a:p>
            <a:pPr>
              <a:lnSpc>
                <a:spcPct val="100000"/>
              </a:lnSpc>
            </a:pPr>
            <a:r>
              <a:rPr b="0" lang="en-US" sz="1200" spc="-1" strike="noStrike">
                <a:solidFill>
                  <a:srgbClr val="cc7832"/>
                </a:solidFill>
                <a:uFill>
                  <a:solidFill>
                    <a:srgbClr val="ffffff"/>
                  </a:solidFill>
                </a:uFill>
                <a:latin typeface="Arial"/>
                <a:ea typeface="Arial"/>
              </a:rPr>
              <a:t>public class </a:t>
            </a:r>
            <a:r>
              <a:rPr b="0" lang="en-US" sz="1200" spc="-1" strike="noStrike">
                <a:solidFill>
                  <a:srgbClr val="a9b7c6"/>
                </a:solidFill>
                <a:uFill>
                  <a:solidFill>
                    <a:srgbClr val="ffffff"/>
                  </a:solidFill>
                </a:uFill>
                <a:latin typeface="Arial"/>
                <a:ea typeface="Arial"/>
              </a:rPr>
              <a:t>IfElse {</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public int </a:t>
            </a:r>
            <a:r>
              <a:rPr b="0" lang="en-US" sz="1200" spc="-1" strike="noStrike">
                <a:solidFill>
                  <a:srgbClr val="ffc66d"/>
                </a:solidFill>
                <a:uFill>
                  <a:solidFill>
                    <a:srgbClr val="ffffff"/>
                  </a:solidFill>
                </a:uFill>
                <a:latin typeface="Arial"/>
                <a:ea typeface="Arial"/>
              </a:rPr>
              <a:t>greaterThen</a:t>
            </a:r>
            <a:r>
              <a:rPr b="0" lang="en-US" sz="1200" spc="-1" strike="noStrike">
                <a:solidFill>
                  <a:srgbClr val="a9b7c6"/>
                </a:solidFill>
                <a:uFill>
                  <a:solidFill>
                    <a:srgbClr val="ffffff"/>
                  </a:solidFill>
                </a:uFill>
                <a:latin typeface="Arial"/>
                <a:ea typeface="Arial"/>
              </a:rPr>
              <a:t>(</a:t>
            </a:r>
            <a:r>
              <a:rPr b="0" lang="en-US" sz="1200" spc="-1" strike="noStrike">
                <a:solidFill>
                  <a:srgbClr val="cc7832"/>
                </a:solidFill>
                <a:uFill>
                  <a:solidFill>
                    <a:srgbClr val="ffffff"/>
                  </a:solidFill>
                </a:uFill>
                <a:latin typeface="Arial"/>
                <a:ea typeface="Arial"/>
              </a:rPr>
              <a:t>int </a:t>
            </a:r>
            <a:r>
              <a:rPr b="0" lang="en-US" sz="1200" spc="-1" strike="noStrike">
                <a:solidFill>
                  <a:srgbClr val="a9b7c6"/>
                </a:solidFill>
                <a:uFill>
                  <a:solidFill>
                    <a:srgbClr val="ffffff"/>
                  </a:solidFill>
                </a:uFill>
                <a:latin typeface="Arial"/>
                <a:ea typeface="Arial"/>
              </a:rPr>
              <a:t>intOne</a:t>
            </a:r>
            <a:r>
              <a:rPr b="0" lang="en-US" sz="1200" spc="-1" strike="noStrike">
                <a:solidFill>
                  <a:srgbClr val="cc7832"/>
                </a:solidFill>
                <a:uFill>
                  <a:solidFill>
                    <a:srgbClr val="ffffff"/>
                  </a:solidFill>
                </a:uFill>
                <a:latin typeface="Arial"/>
                <a:ea typeface="Arial"/>
              </a:rPr>
              <a:t>, int </a:t>
            </a:r>
            <a:r>
              <a:rPr b="0" lang="en-US" sz="1200" spc="-1" strike="noStrike">
                <a:solidFill>
                  <a:srgbClr val="a9b7c6"/>
                </a:solidFill>
                <a:uFill>
                  <a:solidFill>
                    <a:srgbClr val="ffffff"/>
                  </a:solidFill>
                </a:uFill>
                <a:latin typeface="Arial"/>
                <a:ea typeface="Arial"/>
              </a:rPr>
              <a:t>intTwo) {</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if </a:t>
            </a:r>
            <a:r>
              <a:rPr b="0" lang="en-US" sz="1200" spc="-1" strike="noStrike">
                <a:solidFill>
                  <a:srgbClr val="a9b7c6"/>
                </a:solidFill>
                <a:uFill>
                  <a:solidFill>
                    <a:srgbClr val="ffffff"/>
                  </a:solidFill>
                </a:uFill>
                <a:latin typeface="Arial"/>
                <a:ea typeface="Arial"/>
              </a:rPr>
              <a:t>(intOne &gt; intTwo) {</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return </a:t>
            </a:r>
            <a:r>
              <a:rPr b="0" lang="en-US" sz="1200" spc="-1" strike="noStrike">
                <a:solidFill>
                  <a:srgbClr val="6897bb"/>
                </a:solidFill>
                <a:uFill>
                  <a:solidFill>
                    <a:srgbClr val="ffffff"/>
                  </a:solidFill>
                </a:uFill>
                <a:latin typeface="Arial"/>
                <a:ea typeface="Arial"/>
              </a:rPr>
              <a:t>0</a:t>
            </a:r>
            <a:r>
              <a:rPr b="0" lang="en-US" sz="12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else </a:t>
            </a:r>
            <a:r>
              <a:rPr b="0" lang="en-US" sz="12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return </a:t>
            </a:r>
            <a:r>
              <a:rPr b="0" lang="en-US" sz="1200" spc="-1" strike="noStrike">
                <a:solidFill>
                  <a:srgbClr val="6897bb"/>
                </a:solidFill>
                <a:uFill>
                  <a:solidFill>
                    <a:srgbClr val="ffffff"/>
                  </a:solidFill>
                </a:uFill>
                <a:latin typeface="Arial"/>
                <a:ea typeface="Arial"/>
              </a:rPr>
              <a:t>1</a:t>
            </a:r>
            <a:r>
              <a:rPr b="0" lang="en-US" sz="12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233" name="CustomShape 2"/>
          <p:cNvSpPr/>
          <p:nvPr/>
        </p:nvSpPr>
        <p:spPr>
          <a:xfrm>
            <a:off x="492120" y="2227320"/>
            <a:ext cx="4079520" cy="2634840"/>
          </a:xfrm>
          <a:prstGeom prst="rect">
            <a:avLst/>
          </a:prstGeom>
          <a:noFill/>
          <a:ln w="9360">
            <a:solidFill>
              <a:srgbClr val="000000"/>
            </a:solidFill>
            <a:round/>
          </a:ln>
        </p:spPr>
        <p:style>
          <a:lnRef idx="0"/>
          <a:fillRef idx="0"/>
          <a:effectRef idx="0"/>
          <a:fontRef idx="minor"/>
        </p:style>
        <p:txBody>
          <a:bodyPr tIns="91440" bIns="9144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public int greaterThen(int, int);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Code:</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0: iload_1</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1: iload_2</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2: if_icmple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7</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5: iconst_0</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6: ireturn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7: iconst_1</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8: ireturn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4" name="Google Shape;361;p51" descr=""/>
          <p:cNvPicPr/>
          <p:nvPr/>
        </p:nvPicPr>
        <p:blipFill>
          <a:blip r:embed="rId1"/>
          <a:stretch/>
        </p:blipFill>
        <p:spPr>
          <a:xfrm>
            <a:off x="4722120" y="388800"/>
            <a:ext cx="3932640" cy="4544280"/>
          </a:xfrm>
          <a:prstGeom prst="rect">
            <a:avLst/>
          </a:prstGeom>
          <a:ln w="9360">
            <a:solidFill>
              <a:srgbClr val="000000"/>
            </a:solidFill>
            <a:round/>
          </a:ln>
        </p:spPr>
      </p:pic>
      <p:sp>
        <p:nvSpPr>
          <p:cNvPr id="235" name="TextShape 1"/>
          <p:cNvSpPr txBox="1"/>
          <p:nvPr/>
        </p:nvSpPr>
        <p:spPr>
          <a:xfrm>
            <a:off x="91080" y="214200"/>
            <a:ext cx="4303080" cy="1960920"/>
          </a:xfrm>
          <a:prstGeom prst="rect">
            <a:avLst/>
          </a:prstGeom>
          <a:noFill/>
          <a:ln w="9360">
            <a:solidFill>
              <a:srgbClr val="000000"/>
            </a:solidFill>
            <a:round/>
          </a:ln>
        </p:spPr>
        <p:txBody>
          <a:bodyPr tIns="91440" bIns="91440"/>
          <a:p>
            <a:pPr>
              <a:lnSpc>
                <a:spcPct val="100000"/>
              </a:lnSpc>
            </a:pPr>
            <a:r>
              <a:rPr b="0" lang="en-US" sz="1200" spc="-1" strike="noStrike">
                <a:solidFill>
                  <a:srgbClr val="cc7832"/>
                </a:solidFill>
                <a:uFill>
                  <a:solidFill>
                    <a:srgbClr val="ffffff"/>
                  </a:solidFill>
                </a:uFill>
                <a:latin typeface="Arial"/>
                <a:ea typeface="Arial"/>
              </a:rPr>
              <a:t>public class </a:t>
            </a:r>
            <a:r>
              <a:rPr b="0" lang="en-US" sz="1200" spc="-1" strike="noStrike">
                <a:solidFill>
                  <a:srgbClr val="a9b7c6"/>
                </a:solidFill>
                <a:uFill>
                  <a:solidFill>
                    <a:srgbClr val="ffffff"/>
                  </a:solidFill>
                </a:uFill>
                <a:latin typeface="Arial"/>
                <a:ea typeface="Arial"/>
              </a:rPr>
              <a:t>IfElse {</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public int </a:t>
            </a:r>
            <a:r>
              <a:rPr b="0" lang="en-US" sz="1200" spc="-1" strike="noStrike">
                <a:solidFill>
                  <a:srgbClr val="ffc66d"/>
                </a:solidFill>
                <a:uFill>
                  <a:solidFill>
                    <a:srgbClr val="ffffff"/>
                  </a:solidFill>
                </a:uFill>
                <a:latin typeface="Arial"/>
                <a:ea typeface="Arial"/>
              </a:rPr>
              <a:t>greaterThen</a:t>
            </a:r>
            <a:r>
              <a:rPr b="0" lang="en-US" sz="1200" spc="-1" strike="noStrike">
                <a:solidFill>
                  <a:srgbClr val="a9b7c6"/>
                </a:solidFill>
                <a:uFill>
                  <a:solidFill>
                    <a:srgbClr val="ffffff"/>
                  </a:solidFill>
                </a:uFill>
                <a:latin typeface="Arial"/>
                <a:ea typeface="Arial"/>
              </a:rPr>
              <a:t>(</a:t>
            </a:r>
            <a:r>
              <a:rPr b="0" lang="en-US" sz="1200" spc="-1" strike="noStrike">
                <a:solidFill>
                  <a:srgbClr val="cc7832"/>
                </a:solidFill>
                <a:uFill>
                  <a:solidFill>
                    <a:srgbClr val="ffffff"/>
                  </a:solidFill>
                </a:uFill>
                <a:latin typeface="Arial"/>
                <a:ea typeface="Arial"/>
              </a:rPr>
              <a:t>int </a:t>
            </a:r>
            <a:r>
              <a:rPr b="0" lang="en-US" sz="1200" spc="-1" strike="noStrike">
                <a:solidFill>
                  <a:srgbClr val="a9b7c6"/>
                </a:solidFill>
                <a:uFill>
                  <a:solidFill>
                    <a:srgbClr val="ffffff"/>
                  </a:solidFill>
                </a:uFill>
                <a:latin typeface="Arial"/>
                <a:ea typeface="Arial"/>
              </a:rPr>
              <a:t>intOne</a:t>
            </a:r>
            <a:r>
              <a:rPr b="0" lang="en-US" sz="1200" spc="-1" strike="noStrike">
                <a:solidFill>
                  <a:srgbClr val="cc7832"/>
                </a:solidFill>
                <a:uFill>
                  <a:solidFill>
                    <a:srgbClr val="ffffff"/>
                  </a:solidFill>
                </a:uFill>
                <a:latin typeface="Arial"/>
                <a:ea typeface="Arial"/>
              </a:rPr>
              <a:t>, int </a:t>
            </a:r>
            <a:r>
              <a:rPr b="0" lang="en-US" sz="1200" spc="-1" strike="noStrike">
                <a:solidFill>
                  <a:srgbClr val="a9b7c6"/>
                </a:solidFill>
                <a:uFill>
                  <a:solidFill>
                    <a:srgbClr val="ffffff"/>
                  </a:solidFill>
                </a:uFill>
                <a:latin typeface="Arial"/>
                <a:ea typeface="Arial"/>
              </a:rPr>
              <a:t>intTwo) {</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if </a:t>
            </a:r>
            <a:r>
              <a:rPr b="0" lang="en-US" sz="1200" spc="-1" strike="noStrike">
                <a:solidFill>
                  <a:srgbClr val="a9b7c6"/>
                </a:solidFill>
                <a:uFill>
                  <a:solidFill>
                    <a:srgbClr val="ffffff"/>
                  </a:solidFill>
                </a:uFill>
                <a:latin typeface="Arial"/>
                <a:ea typeface="Arial"/>
              </a:rPr>
              <a:t>(intOne &gt; intTwo) {</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return </a:t>
            </a:r>
            <a:r>
              <a:rPr b="0" lang="en-US" sz="1200" spc="-1" strike="noStrike">
                <a:solidFill>
                  <a:srgbClr val="6897bb"/>
                </a:solidFill>
                <a:uFill>
                  <a:solidFill>
                    <a:srgbClr val="ffffff"/>
                  </a:solidFill>
                </a:uFill>
                <a:latin typeface="Arial"/>
                <a:ea typeface="Arial"/>
              </a:rPr>
              <a:t>0</a:t>
            </a:r>
            <a:r>
              <a:rPr b="0" lang="en-US" sz="12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else </a:t>
            </a:r>
            <a:r>
              <a:rPr b="0" lang="en-US" sz="12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return </a:t>
            </a:r>
            <a:r>
              <a:rPr b="0" lang="en-US" sz="1200" spc="-1" strike="noStrike">
                <a:solidFill>
                  <a:srgbClr val="6897bb"/>
                </a:solidFill>
                <a:uFill>
                  <a:solidFill>
                    <a:srgbClr val="ffffff"/>
                  </a:solidFill>
                </a:uFill>
                <a:latin typeface="Arial"/>
                <a:ea typeface="Arial"/>
              </a:rPr>
              <a:t>1</a:t>
            </a:r>
            <a:r>
              <a:rPr b="0" lang="en-US" sz="12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236" name="CustomShape 2"/>
          <p:cNvSpPr/>
          <p:nvPr/>
        </p:nvSpPr>
        <p:spPr>
          <a:xfrm>
            <a:off x="264600" y="2282040"/>
            <a:ext cx="4079520" cy="2639160"/>
          </a:xfrm>
          <a:prstGeom prst="rect">
            <a:avLst/>
          </a:prstGeom>
          <a:noFill/>
          <a:ln w="9360">
            <a:solidFill>
              <a:srgbClr val="000000"/>
            </a:solidFill>
            <a:round/>
          </a:ln>
        </p:spPr>
        <p:style>
          <a:lnRef idx="0"/>
          <a:fillRef idx="0"/>
          <a:effectRef idx="0"/>
          <a:fontRef idx="minor"/>
        </p:style>
        <p:txBody>
          <a:bodyPr tIns="91440" bIns="9144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public int greaterThen(int, int);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Code:</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0: iload_1</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1: iload_2</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2: if_icmple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7</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5: iconst_0</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6: ireturn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7: iconst_1</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8: ireturn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Google Shape;78;p16" descr=""/>
          <p:cNvPicPr/>
          <p:nvPr/>
        </p:nvPicPr>
        <p:blipFill>
          <a:blip r:embed="rId1"/>
          <a:stretch/>
        </p:blipFill>
        <p:spPr>
          <a:xfrm>
            <a:off x="2257560" y="208800"/>
            <a:ext cx="4003200" cy="4343400"/>
          </a:xfrm>
          <a:prstGeom prst="rect">
            <a:avLst/>
          </a:prstGeom>
          <a:ln>
            <a:noFill/>
          </a:ln>
        </p:spPr>
      </p:pic>
      <p:sp>
        <p:nvSpPr>
          <p:cNvPr id="92" name="CustomShape 1"/>
          <p:cNvSpPr/>
          <p:nvPr/>
        </p:nvSpPr>
        <p:spPr>
          <a:xfrm>
            <a:off x="2347560" y="4676400"/>
            <a:ext cx="3822480" cy="466920"/>
          </a:xfrm>
          <a:prstGeom prst="rect">
            <a:avLst/>
          </a:prstGeom>
          <a:noFill/>
          <a:ln>
            <a:noFill/>
          </a:ln>
        </p:spPr>
        <p:style>
          <a:lnRef idx="0"/>
          <a:fillRef idx="0"/>
          <a:effectRef idx="0"/>
          <a:fontRef idx="minor"/>
        </p:style>
        <p:txBody>
          <a:bodyPr tIns="91440" bIns="91440"/>
          <a:p>
            <a:pPr algn="ctr">
              <a:lnSpc>
                <a:spcPct val="100000"/>
              </a:lnSpc>
            </a:pPr>
            <a:r>
              <a:rPr b="1" lang="en-US" sz="1350" spc="-1" strike="noStrike">
                <a:solidFill>
                  <a:srgbClr val="1e1e1e"/>
                </a:solidFill>
                <a:uFill>
                  <a:solidFill>
                    <a:srgbClr val="ffffff"/>
                  </a:solidFill>
                </a:uFill>
                <a:latin typeface="Arial"/>
                <a:ea typeface="Arial"/>
              </a:rPr>
              <a:t> </a:t>
            </a:r>
            <a:r>
              <a:rPr b="1" lang="en-US" sz="1350" spc="-1" strike="noStrike">
                <a:solidFill>
                  <a:srgbClr val="1e1e1e"/>
                </a:solidFill>
                <a:uFill>
                  <a:solidFill>
                    <a:srgbClr val="ffffff"/>
                  </a:solidFill>
                </a:uFill>
                <a:latin typeface="Arial"/>
                <a:ea typeface="Arial"/>
              </a:rPr>
              <a:t>Java Code Execution Process.</a:t>
            </a:r>
            <a:endParaRPr b="0" lang="en-US" sz="1800" spc="-1" strike="noStrike">
              <a:solidFill>
                <a:srgbClr val="000000"/>
              </a:solidFill>
              <a:uFill>
                <a:solidFill>
                  <a:srgbClr val="ffffff"/>
                </a:solidFill>
              </a:uFill>
              <a:latin typeface="Arial"/>
            </a:endParaRPr>
          </a:p>
        </p:txBody>
      </p:sp>
      <p:sp>
        <p:nvSpPr>
          <p:cNvPr id="93" name="CustomShape 2"/>
          <p:cNvSpPr/>
          <p:nvPr/>
        </p:nvSpPr>
        <p:spPr>
          <a:xfrm>
            <a:off x="8295840" y="4781520"/>
            <a:ext cx="847800" cy="256680"/>
          </a:xfrm>
          <a:prstGeom prst="rect">
            <a:avLst/>
          </a:prstGeom>
          <a:noFill/>
          <a:ln>
            <a:noFill/>
          </a:ln>
        </p:spPr>
        <p:style>
          <a:lnRef idx="0"/>
          <a:fillRef idx="0"/>
          <a:effectRef idx="0"/>
          <a:fontRef idx="minor"/>
        </p:style>
        <p:txBody>
          <a:bodyPr tIns="91440" bIns="91440"/>
          <a:p>
            <a:pPr>
              <a:lnSpc>
                <a:spcPct val="100000"/>
              </a:lnSpc>
            </a:pPr>
            <a:r>
              <a:rPr b="0" lang="en-US" sz="700" spc="-1" strike="noStrike">
                <a:solidFill>
                  <a:srgbClr val="000000"/>
                </a:solidFill>
                <a:uFill>
                  <a:solidFill>
                    <a:srgbClr val="ffffff"/>
                  </a:solidFill>
                </a:uFill>
                <a:latin typeface="Arial"/>
                <a:ea typeface="Arial"/>
              </a:rPr>
              <a:t>Java compiler -&gt;</a:t>
            </a:r>
            <a:endParaRPr b="0" lang="en-US" sz="1800" spc="-1" strike="noStrike">
              <a:solidFill>
                <a:srgbClr val="000000"/>
              </a:solidFill>
              <a:uFill>
                <a:solidFill>
                  <a:srgbClr val="ffffff"/>
                </a:solidFill>
              </a:uFill>
              <a:latin typeface="Arial"/>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579240" y="90360"/>
            <a:ext cx="3152520" cy="377280"/>
          </a:xfrm>
          <a:prstGeom prst="rect">
            <a:avLst/>
          </a:prstGeom>
          <a:noFill/>
          <a:ln>
            <a:noFill/>
          </a:ln>
        </p:spPr>
        <p:txBody>
          <a:bodyPr tIns="91440" bIns="91440"/>
          <a:p>
            <a:pPr>
              <a:lnSpc>
                <a:spcPct val="100000"/>
              </a:lnSpc>
            </a:pPr>
            <a:r>
              <a:rPr b="0" lang="en-US" sz="2400" spc="-1" strike="noStrike">
                <a:solidFill>
                  <a:srgbClr val="000000"/>
                </a:solidFill>
                <a:uFill>
                  <a:solidFill>
                    <a:srgbClr val="ffffff"/>
                  </a:solidFill>
                </a:uFill>
                <a:latin typeface="Arial"/>
                <a:ea typeface="Arial"/>
              </a:rPr>
              <a:t>Switch condition</a:t>
            </a:r>
            <a:endParaRPr b="0" lang="en-US" sz="1400" spc="-1" strike="noStrike">
              <a:solidFill>
                <a:srgbClr val="000000"/>
              </a:solidFill>
              <a:uFill>
                <a:solidFill>
                  <a:srgbClr val="ffffff"/>
                </a:solidFill>
              </a:uFill>
              <a:latin typeface="Arial"/>
            </a:endParaRPr>
          </a:p>
        </p:txBody>
      </p:sp>
      <p:sp>
        <p:nvSpPr>
          <p:cNvPr id="238" name="TextShape 2"/>
          <p:cNvSpPr txBox="1"/>
          <p:nvPr/>
        </p:nvSpPr>
        <p:spPr>
          <a:xfrm>
            <a:off x="5016240" y="267480"/>
            <a:ext cx="3815640" cy="4781880"/>
          </a:xfrm>
          <a:prstGeom prst="rect">
            <a:avLst/>
          </a:prstGeom>
          <a:noFill/>
          <a:ln w="9360">
            <a:solidFill>
              <a:srgbClr val="000000"/>
            </a:solidFill>
            <a:round/>
          </a:ln>
        </p:spPr>
        <p:txBody>
          <a:bodyPr tIns="91440" bIns="91440"/>
          <a:p>
            <a:pPr>
              <a:lnSpc>
                <a:spcPct val="100000"/>
              </a:lnSpc>
            </a:pPr>
            <a:r>
              <a:rPr b="0" lang="en-US" sz="900" spc="-1" strike="noStrike">
                <a:solidFill>
                  <a:srgbClr val="595959"/>
                </a:solidFill>
                <a:uFill>
                  <a:solidFill>
                    <a:srgbClr val="ffffff"/>
                  </a:solidFill>
                </a:uFill>
                <a:latin typeface="Arial"/>
                <a:ea typeface="Arial"/>
              </a:rPr>
              <a:t>Compiled from "Switch.java"</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public class conditions.Switch {</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public conditions.Switch();</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Code:</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0: aload_0</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1: invokespecial #1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Method java/lang/Object."&lt;init&gt;":()V</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4: return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public int simpleSwitch(int);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Code:</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0: iload_1</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1: tableswitch   { // 0 to 4</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0: 36</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1: 38</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2: 42</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3: 42</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4: 40</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default: 42</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36: iconst_3</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37: ireturn</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38: iconst_2</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39: ireturn</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40: iconst_1</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41: ireturn</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42: iconst_m1</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43: ireturn</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p:txBody>
      </p:sp>
      <p:sp>
        <p:nvSpPr>
          <p:cNvPr id="239" name="CustomShape 3"/>
          <p:cNvSpPr/>
          <p:nvPr/>
        </p:nvSpPr>
        <p:spPr>
          <a:xfrm>
            <a:off x="311760" y="608760"/>
            <a:ext cx="3765240" cy="3651480"/>
          </a:xfrm>
          <a:prstGeom prst="rect">
            <a:avLst/>
          </a:prstGeom>
          <a:noFill/>
          <a:ln w="9360">
            <a:solidFill>
              <a:srgbClr val="000000"/>
            </a:solidFill>
            <a:round/>
          </a:ln>
        </p:spPr>
        <p:style>
          <a:lnRef idx="0"/>
          <a:fillRef idx="0"/>
          <a:effectRef idx="0"/>
          <a:fontRef idx="minor"/>
        </p:style>
        <p:txBody>
          <a:bodyPr tIns="91440" bIns="91440" anchor="ctr"/>
          <a:p>
            <a:pPr>
              <a:lnSpc>
                <a:spcPct val="100000"/>
              </a:lnSpc>
            </a:pPr>
            <a:r>
              <a:rPr b="0" lang="en-US" sz="1400" spc="-1" strike="noStrike">
                <a:solidFill>
                  <a:srgbClr val="cc7832"/>
                </a:solidFill>
                <a:uFill>
                  <a:solidFill>
                    <a:srgbClr val="ffffff"/>
                  </a:solidFill>
                </a:uFill>
                <a:latin typeface="Arial"/>
                <a:ea typeface="Arial"/>
              </a:rPr>
              <a:t>public class </a:t>
            </a:r>
            <a:r>
              <a:rPr b="0" lang="en-US" sz="1400" spc="-1" strike="noStrike">
                <a:solidFill>
                  <a:srgbClr val="a9b7c6"/>
                </a:solidFill>
                <a:uFill>
                  <a:solidFill>
                    <a:srgbClr val="ffffff"/>
                  </a:solidFill>
                </a:uFill>
                <a:latin typeface="Arial"/>
                <a:ea typeface="Arial"/>
              </a:rPr>
              <a:t>Switch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public int </a:t>
            </a:r>
            <a:r>
              <a:rPr b="0" lang="en-US" sz="1400" spc="-1" strike="noStrike">
                <a:solidFill>
                  <a:srgbClr val="ffc66d"/>
                </a:solidFill>
                <a:uFill>
                  <a:solidFill>
                    <a:srgbClr val="ffffff"/>
                  </a:solidFill>
                </a:uFill>
                <a:latin typeface="Arial"/>
                <a:ea typeface="Arial"/>
              </a:rPr>
              <a:t>simpleSwitch</a:t>
            </a:r>
            <a:r>
              <a:rPr b="0" lang="en-US" sz="1400" spc="-1" strike="noStrike">
                <a:solidFill>
                  <a:srgbClr val="a9b7c6"/>
                </a:solidFill>
                <a:uFill>
                  <a:solidFill>
                    <a:srgbClr val="ffffff"/>
                  </a:solidFill>
                </a:uFill>
                <a:latin typeface="Arial"/>
                <a:ea typeface="Arial"/>
              </a:rPr>
              <a:t>(</a:t>
            </a:r>
            <a:r>
              <a:rPr b="0" lang="en-US" sz="1400" spc="-1" strike="noStrike">
                <a:solidFill>
                  <a:srgbClr val="cc7832"/>
                </a:solidFill>
                <a:uFill>
                  <a:solidFill>
                    <a:srgbClr val="ffffff"/>
                  </a:solidFill>
                </a:uFill>
                <a:latin typeface="Arial"/>
                <a:ea typeface="Arial"/>
              </a:rPr>
              <a:t>int </a:t>
            </a:r>
            <a:r>
              <a:rPr b="0" lang="en-US" sz="1400" spc="-1" strike="noStrike">
                <a:solidFill>
                  <a:srgbClr val="a9b7c6"/>
                </a:solidFill>
                <a:uFill>
                  <a:solidFill>
                    <a:srgbClr val="ffffff"/>
                  </a:solidFill>
                </a:uFill>
                <a:latin typeface="Arial"/>
                <a:ea typeface="Arial"/>
              </a:rPr>
              <a:t>intOne)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switch </a:t>
            </a:r>
            <a:r>
              <a:rPr b="0" lang="en-US" sz="1400" spc="-1" strike="noStrike">
                <a:solidFill>
                  <a:srgbClr val="a9b7c6"/>
                </a:solidFill>
                <a:uFill>
                  <a:solidFill>
                    <a:srgbClr val="ffffff"/>
                  </a:solidFill>
                </a:uFill>
                <a:latin typeface="Arial"/>
                <a:ea typeface="Arial"/>
              </a:rPr>
              <a:t>(intOne)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case </a:t>
            </a:r>
            <a:r>
              <a:rPr b="0" lang="en-US" sz="1400" spc="-1" strike="noStrike">
                <a:solidFill>
                  <a:srgbClr val="6897bb"/>
                </a:solidFill>
                <a:uFill>
                  <a:solidFill>
                    <a:srgbClr val="ffffff"/>
                  </a:solidFill>
                </a:uFill>
                <a:latin typeface="Arial"/>
                <a:ea typeface="Arial"/>
              </a:rPr>
              <a:t>0</a:t>
            </a:r>
            <a:r>
              <a:rPr b="0" lang="en-US" sz="14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return </a:t>
            </a:r>
            <a:r>
              <a:rPr b="0" lang="en-US" sz="1400" spc="-1" strike="noStrike">
                <a:solidFill>
                  <a:srgbClr val="6897bb"/>
                </a:solidFill>
                <a:uFill>
                  <a:solidFill>
                    <a:srgbClr val="ffffff"/>
                  </a:solidFill>
                </a:uFill>
                <a:latin typeface="Arial"/>
                <a:ea typeface="Arial"/>
              </a:rPr>
              <a:t>3</a:t>
            </a:r>
            <a:r>
              <a:rPr b="0" lang="en-US" sz="14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case </a:t>
            </a:r>
            <a:r>
              <a:rPr b="0" lang="en-US" sz="1400" spc="-1" strike="noStrike">
                <a:solidFill>
                  <a:srgbClr val="6897bb"/>
                </a:solidFill>
                <a:uFill>
                  <a:solidFill>
                    <a:srgbClr val="ffffff"/>
                  </a:solidFill>
                </a:uFill>
                <a:latin typeface="Arial"/>
                <a:ea typeface="Arial"/>
              </a:rPr>
              <a:t>1</a:t>
            </a:r>
            <a:r>
              <a:rPr b="0" lang="en-US" sz="14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return </a:t>
            </a:r>
            <a:r>
              <a:rPr b="0" lang="en-US" sz="1400" spc="-1" strike="noStrike">
                <a:solidFill>
                  <a:srgbClr val="6897bb"/>
                </a:solidFill>
                <a:uFill>
                  <a:solidFill>
                    <a:srgbClr val="ffffff"/>
                  </a:solidFill>
                </a:uFill>
                <a:latin typeface="Arial"/>
                <a:ea typeface="Arial"/>
              </a:rPr>
              <a:t>2</a:t>
            </a:r>
            <a:r>
              <a:rPr b="0" lang="en-US" sz="14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case </a:t>
            </a:r>
            <a:r>
              <a:rPr b="0" lang="en-US" sz="1400" spc="-1" strike="noStrike">
                <a:solidFill>
                  <a:srgbClr val="6897bb"/>
                </a:solidFill>
                <a:uFill>
                  <a:solidFill>
                    <a:srgbClr val="ffffff"/>
                  </a:solidFill>
                </a:uFill>
                <a:latin typeface="Arial"/>
                <a:ea typeface="Arial"/>
              </a:rPr>
              <a:t>4</a:t>
            </a:r>
            <a:r>
              <a:rPr b="0" lang="en-US" sz="14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return </a:t>
            </a:r>
            <a:r>
              <a:rPr b="0" lang="en-US" sz="1400" spc="-1" strike="noStrike">
                <a:solidFill>
                  <a:srgbClr val="6897bb"/>
                </a:solidFill>
                <a:uFill>
                  <a:solidFill>
                    <a:srgbClr val="ffffff"/>
                  </a:solidFill>
                </a:uFill>
                <a:latin typeface="Arial"/>
                <a:ea typeface="Arial"/>
              </a:rPr>
              <a:t>1</a:t>
            </a:r>
            <a:r>
              <a:rPr b="0" lang="en-US" sz="14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default</a:t>
            </a:r>
            <a:r>
              <a:rPr b="0" lang="en-US" sz="14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return </a:t>
            </a:r>
            <a:r>
              <a:rPr b="0" lang="en-US" sz="1400" spc="-1" strike="noStrike">
                <a:solidFill>
                  <a:srgbClr val="a9b7c6"/>
                </a:solidFill>
                <a:uFill>
                  <a:solidFill>
                    <a:srgbClr val="ffffff"/>
                  </a:solidFill>
                </a:uFill>
                <a:latin typeface="Arial"/>
                <a:ea typeface="Arial"/>
              </a:rPr>
              <a:t>-</a:t>
            </a:r>
            <a:r>
              <a:rPr b="0" lang="en-US" sz="1400" spc="-1" strike="noStrike">
                <a:solidFill>
                  <a:srgbClr val="6897bb"/>
                </a:solidFill>
                <a:uFill>
                  <a:solidFill>
                    <a:srgbClr val="ffffff"/>
                  </a:solidFill>
                </a:uFill>
                <a:latin typeface="Arial"/>
                <a:ea typeface="Arial"/>
              </a:rPr>
              <a:t>1</a:t>
            </a:r>
            <a:r>
              <a:rPr b="0" lang="en-US" sz="14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0" name="Google Shape;375;p53" descr=""/>
          <p:cNvPicPr/>
          <p:nvPr/>
        </p:nvPicPr>
        <p:blipFill>
          <a:blip r:embed="rId1"/>
          <a:stretch/>
        </p:blipFill>
        <p:spPr>
          <a:xfrm>
            <a:off x="5028480" y="152280"/>
            <a:ext cx="3107880" cy="4838400"/>
          </a:xfrm>
          <a:prstGeom prst="rect">
            <a:avLst/>
          </a:prstGeom>
          <a:ln>
            <a:noFill/>
          </a:ln>
        </p:spPr>
      </p:pic>
      <p:sp>
        <p:nvSpPr>
          <p:cNvPr id="241" name="CustomShape 1"/>
          <p:cNvSpPr/>
          <p:nvPr/>
        </p:nvSpPr>
        <p:spPr>
          <a:xfrm>
            <a:off x="318240" y="152280"/>
            <a:ext cx="3707640" cy="1860480"/>
          </a:xfrm>
          <a:prstGeom prst="rect">
            <a:avLst/>
          </a:prstGeom>
          <a:noFill/>
          <a:ln w="9360">
            <a:solidFill>
              <a:srgbClr val="000000"/>
            </a:solidFill>
            <a:round/>
          </a:ln>
        </p:spPr>
        <p:style>
          <a:lnRef idx="0"/>
          <a:fillRef idx="0"/>
          <a:effectRef idx="0"/>
          <a:fontRef idx="minor"/>
        </p:style>
        <p:txBody>
          <a:bodyPr tIns="91440" bIns="91440" anchor="ctr"/>
          <a:p>
            <a:pPr>
              <a:lnSpc>
                <a:spcPct val="100000"/>
              </a:lnSpc>
            </a:pPr>
            <a:r>
              <a:rPr b="0" lang="en-US" sz="700" spc="-1" strike="noStrike">
                <a:solidFill>
                  <a:srgbClr val="cc7832"/>
                </a:solidFill>
                <a:uFill>
                  <a:solidFill>
                    <a:srgbClr val="ffffff"/>
                  </a:solidFill>
                </a:uFill>
                <a:latin typeface="Arial"/>
                <a:ea typeface="Arial"/>
              </a:rPr>
              <a:t>public class </a:t>
            </a:r>
            <a:r>
              <a:rPr b="0" lang="en-US" sz="700" spc="-1" strike="noStrike">
                <a:solidFill>
                  <a:srgbClr val="a9b7c6"/>
                </a:solidFill>
                <a:uFill>
                  <a:solidFill>
                    <a:srgbClr val="ffffff"/>
                  </a:solidFill>
                </a:uFill>
                <a:latin typeface="Arial"/>
                <a:ea typeface="Arial"/>
              </a:rPr>
              <a:t>Switch {</a:t>
            </a:r>
            <a:endParaRPr b="0" lang="en-US" sz="1800" spc="-1" strike="noStrike">
              <a:solidFill>
                <a:srgbClr val="000000"/>
              </a:solidFill>
              <a:uFill>
                <a:solidFill>
                  <a:srgbClr val="ffffff"/>
                </a:solidFill>
              </a:uFill>
              <a:latin typeface="Arial"/>
            </a:endParaRPr>
          </a:p>
          <a:p>
            <a:pPr>
              <a:lnSpc>
                <a:spcPct val="100000"/>
              </a:lnSpc>
            </a:pPr>
            <a:r>
              <a:rPr b="0" lang="en-US" sz="700" spc="-1" strike="noStrike">
                <a:solidFill>
                  <a:srgbClr val="a9b7c6"/>
                </a:solidFill>
                <a:uFill>
                  <a:solidFill>
                    <a:srgbClr val="ffffff"/>
                  </a:solidFill>
                </a:uFill>
                <a:latin typeface="Arial"/>
                <a:ea typeface="Arial"/>
              </a:rPr>
              <a:t>   </a:t>
            </a:r>
            <a:r>
              <a:rPr b="0" lang="en-US" sz="700" spc="-1" strike="noStrike">
                <a:solidFill>
                  <a:srgbClr val="cc7832"/>
                </a:solidFill>
                <a:uFill>
                  <a:solidFill>
                    <a:srgbClr val="ffffff"/>
                  </a:solidFill>
                </a:uFill>
                <a:latin typeface="Arial"/>
                <a:ea typeface="Arial"/>
              </a:rPr>
              <a:t>public int </a:t>
            </a:r>
            <a:r>
              <a:rPr b="0" lang="en-US" sz="700" spc="-1" strike="noStrike">
                <a:solidFill>
                  <a:srgbClr val="ffc66d"/>
                </a:solidFill>
                <a:uFill>
                  <a:solidFill>
                    <a:srgbClr val="ffffff"/>
                  </a:solidFill>
                </a:uFill>
                <a:latin typeface="Arial"/>
                <a:ea typeface="Arial"/>
              </a:rPr>
              <a:t>simpleSwitch</a:t>
            </a:r>
            <a:r>
              <a:rPr b="0" lang="en-US" sz="700" spc="-1" strike="noStrike">
                <a:solidFill>
                  <a:srgbClr val="a9b7c6"/>
                </a:solidFill>
                <a:uFill>
                  <a:solidFill>
                    <a:srgbClr val="ffffff"/>
                  </a:solidFill>
                </a:uFill>
                <a:latin typeface="Arial"/>
                <a:ea typeface="Arial"/>
              </a:rPr>
              <a:t>(</a:t>
            </a:r>
            <a:r>
              <a:rPr b="0" lang="en-US" sz="700" spc="-1" strike="noStrike">
                <a:solidFill>
                  <a:srgbClr val="cc7832"/>
                </a:solidFill>
                <a:uFill>
                  <a:solidFill>
                    <a:srgbClr val="ffffff"/>
                  </a:solidFill>
                </a:uFill>
                <a:latin typeface="Arial"/>
                <a:ea typeface="Arial"/>
              </a:rPr>
              <a:t>int </a:t>
            </a:r>
            <a:r>
              <a:rPr b="0" lang="en-US" sz="700" spc="-1" strike="noStrike">
                <a:solidFill>
                  <a:srgbClr val="a9b7c6"/>
                </a:solidFill>
                <a:uFill>
                  <a:solidFill>
                    <a:srgbClr val="ffffff"/>
                  </a:solidFill>
                </a:uFill>
                <a:latin typeface="Arial"/>
                <a:ea typeface="Arial"/>
              </a:rPr>
              <a:t>intOne) {</a:t>
            </a:r>
            <a:endParaRPr b="0" lang="en-US" sz="1800" spc="-1" strike="noStrike">
              <a:solidFill>
                <a:srgbClr val="000000"/>
              </a:solidFill>
              <a:uFill>
                <a:solidFill>
                  <a:srgbClr val="ffffff"/>
                </a:solidFill>
              </a:uFill>
              <a:latin typeface="Arial"/>
            </a:endParaRPr>
          </a:p>
          <a:p>
            <a:pPr>
              <a:lnSpc>
                <a:spcPct val="100000"/>
              </a:lnSpc>
            </a:pPr>
            <a:r>
              <a:rPr b="0" lang="en-US" sz="700" spc="-1" strike="noStrike">
                <a:solidFill>
                  <a:srgbClr val="a9b7c6"/>
                </a:solidFill>
                <a:uFill>
                  <a:solidFill>
                    <a:srgbClr val="ffffff"/>
                  </a:solidFill>
                </a:uFill>
                <a:latin typeface="Arial"/>
                <a:ea typeface="Arial"/>
              </a:rPr>
              <a:t>       </a:t>
            </a:r>
            <a:r>
              <a:rPr b="0" lang="en-US" sz="700" spc="-1" strike="noStrike">
                <a:solidFill>
                  <a:srgbClr val="cc7832"/>
                </a:solidFill>
                <a:uFill>
                  <a:solidFill>
                    <a:srgbClr val="ffffff"/>
                  </a:solidFill>
                </a:uFill>
                <a:latin typeface="Arial"/>
                <a:ea typeface="Arial"/>
              </a:rPr>
              <a:t>switch </a:t>
            </a:r>
            <a:r>
              <a:rPr b="0" lang="en-US" sz="700" spc="-1" strike="noStrike">
                <a:solidFill>
                  <a:srgbClr val="a9b7c6"/>
                </a:solidFill>
                <a:uFill>
                  <a:solidFill>
                    <a:srgbClr val="ffffff"/>
                  </a:solidFill>
                </a:uFill>
                <a:latin typeface="Arial"/>
                <a:ea typeface="Arial"/>
              </a:rPr>
              <a:t>(intOne) {</a:t>
            </a:r>
            <a:endParaRPr b="0" lang="en-US" sz="1800" spc="-1" strike="noStrike">
              <a:solidFill>
                <a:srgbClr val="000000"/>
              </a:solidFill>
              <a:uFill>
                <a:solidFill>
                  <a:srgbClr val="ffffff"/>
                </a:solidFill>
              </a:uFill>
              <a:latin typeface="Arial"/>
            </a:endParaRPr>
          </a:p>
          <a:p>
            <a:pPr>
              <a:lnSpc>
                <a:spcPct val="100000"/>
              </a:lnSpc>
            </a:pPr>
            <a:r>
              <a:rPr b="0" lang="en-US" sz="700" spc="-1" strike="noStrike">
                <a:solidFill>
                  <a:srgbClr val="a9b7c6"/>
                </a:solidFill>
                <a:uFill>
                  <a:solidFill>
                    <a:srgbClr val="ffffff"/>
                  </a:solidFill>
                </a:uFill>
                <a:latin typeface="Arial"/>
                <a:ea typeface="Arial"/>
              </a:rPr>
              <a:t>           </a:t>
            </a:r>
            <a:r>
              <a:rPr b="0" lang="en-US" sz="700" spc="-1" strike="noStrike">
                <a:solidFill>
                  <a:srgbClr val="cc7832"/>
                </a:solidFill>
                <a:uFill>
                  <a:solidFill>
                    <a:srgbClr val="ffffff"/>
                  </a:solidFill>
                </a:uFill>
                <a:latin typeface="Arial"/>
                <a:ea typeface="Arial"/>
              </a:rPr>
              <a:t>case </a:t>
            </a:r>
            <a:r>
              <a:rPr b="0" lang="en-US" sz="700" spc="-1" strike="noStrike">
                <a:solidFill>
                  <a:srgbClr val="6897bb"/>
                </a:solidFill>
                <a:uFill>
                  <a:solidFill>
                    <a:srgbClr val="ffffff"/>
                  </a:solidFill>
                </a:uFill>
                <a:latin typeface="Arial"/>
                <a:ea typeface="Arial"/>
              </a:rPr>
              <a:t>0</a:t>
            </a:r>
            <a:r>
              <a:rPr b="0" lang="en-US" sz="7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700" spc="-1" strike="noStrike">
                <a:solidFill>
                  <a:srgbClr val="a9b7c6"/>
                </a:solidFill>
                <a:uFill>
                  <a:solidFill>
                    <a:srgbClr val="ffffff"/>
                  </a:solidFill>
                </a:uFill>
                <a:latin typeface="Arial"/>
                <a:ea typeface="Arial"/>
              </a:rPr>
              <a:t>               </a:t>
            </a:r>
            <a:r>
              <a:rPr b="0" lang="en-US" sz="700" spc="-1" strike="noStrike">
                <a:solidFill>
                  <a:srgbClr val="cc7832"/>
                </a:solidFill>
                <a:uFill>
                  <a:solidFill>
                    <a:srgbClr val="ffffff"/>
                  </a:solidFill>
                </a:uFill>
                <a:latin typeface="Arial"/>
                <a:ea typeface="Arial"/>
              </a:rPr>
              <a:t>return </a:t>
            </a:r>
            <a:r>
              <a:rPr b="0" lang="en-US" sz="700" spc="-1" strike="noStrike">
                <a:solidFill>
                  <a:srgbClr val="6897bb"/>
                </a:solidFill>
                <a:uFill>
                  <a:solidFill>
                    <a:srgbClr val="ffffff"/>
                  </a:solidFill>
                </a:uFill>
                <a:latin typeface="Arial"/>
                <a:ea typeface="Arial"/>
              </a:rPr>
              <a:t>3</a:t>
            </a:r>
            <a:r>
              <a:rPr b="0" lang="en-US" sz="7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700" spc="-1" strike="noStrike">
                <a:solidFill>
                  <a:srgbClr val="cc7832"/>
                </a:solidFill>
                <a:uFill>
                  <a:solidFill>
                    <a:srgbClr val="ffffff"/>
                  </a:solidFill>
                </a:uFill>
                <a:latin typeface="Arial"/>
                <a:ea typeface="Arial"/>
              </a:rPr>
              <a:t>           </a:t>
            </a:r>
            <a:r>
              <a:rPr b="0" lang="en-US" sz="700" spc="-1" strike="noStrike">
                <a:solidFill>
                  <a:srgbClr val="cc7832"/>
                </a:solidFill>
                <a:uFill>
                  <a:solidFill>
                    <a:srgbClr val="ffffff"/>
                  </a:solidFill>
                </a:uFill>
                <a:latin typeface="Arial"/>
                <a:ea typeface="Arial"/>
              </a:rPr>
              <a:t>case </a:t>
            </a:r>
            <a:r>
              <a:rPr b="0" lang="en-US" sz="700" spc="-1" strike="noStrike">
                <a:solidFill>
                  <a:srgbClr val="6897bb"/>
                </a:solidFill>
                <a:uFill>
                  <a:solidFill>
                    <a:srgbClr val="ffffff"/>
                  </a:solidFill>
                </a:uFill>
                <a:latin typeface="Arial"/>
                <a:ea typeface="Arial"/>
              </a:rPr>
              <a:t>1</a:t>
            </a:r>
            <a:r>
              <a:rPr b="0" lang="en-US" sz="7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700" spc="-1" strike="noStrike">
                <a:solidFill>
                  <a:srgbClr val="a9b7c6"/>
                </a:solidFill>
                <a:uFill>
                  <a:solidFill>
                    <a:srgbClr val="ffffff"/>
                  </a:solidFill>
                </a:uFill>
                <a:latin typeface="Arial"/>
                <a:ea typeface="Arial"/>
              </a:rPr>
              <a:t>               </a:t>
            </a:r>
            <a:r>
              <a:rPr b="0" lang="en-US" sz="700" spc="-1" strike="noStrike">
                <a:solidFill>
                  <a:srgbClr val="cc7832"/>
                </a:solidFill>
                <a:uFill>
                  <a:solidFill>
                    <a:srgbClr val="ffffff"/>
                  </a:solidFill>
                </a:uFill>
                <a:latin typeface="Arial"/>
                <a:ea typeface="Arial"/>
              </a:rPr>
              <a:t>return </a:t>
            </a:r>
            <a:r>
              <a:rPr b="0" lang="en-US" sz="700" spc="-1" strike="noStrike">
                <a:solidFill>
                  <a:srgbClr val="6897bb"/>
                </a:solidFill>
                <a:uFill>
                  <a:solidFill>
                    <a:srgbClr val="ffffff"/>
                  </a:solidFill>
                </a:uFill>
                <a:latin typeface="Arial"/>
                <a:ea typeface="Arial"/>
              </a:rPr>
              <a:t>2</a:t>
            </a:r>
            <a:r>
              <a:rPr b="0" lang="en-US" sz="7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700" spc="-1" strike="noStrike">
                <a:solidFill>
                  <a:srgbClr val="cc7832"/>
                </a:solidFill>
                <a:uFill>
                  <a:solidFill>
                    <a:srgbClr val="ffffff"/>
                  </a:solidFill>
                </a:uFill>
                <a:latin typeface="Arial"/>
                <a:ea typeface="Arial"/>
              </a:rPr>
              <a:t>           </a:t>
            </a:r>
            <a:r>
              <a:rPr b="0" lang="en-US" sz="700" spc="-1" strike="noStrike">
                <a:solidFill>
                  <a:srgbClr val="cc7832"/>
                </a:solidFill>
                <a:uFill>
                  <a:solidFill>
                    <a:srgbClr val="ffffff"/>
                  </a:solidFill>
                </a:uFill>
                <a:latin typeface="Arial"/>
                <a:ea typeface="Arial"/>
              </a:rPr>
              <a:t>case </a:t>
            </a:r>
            <a:r>
              <a:rPr b="0" lang="en-US" sz="700" spc="-1" strike="noStrike">
                <a:solidFill>
                  <a:srgbClr val="6897bb"/>
                </a:solidFill>
                <a:uFill>
                  <a:solidFill>
                    <a:srgbClr val="ffffff"/>
                  </a:solidFill>
                </a:uFill>
                <a:latin typeface="Arial"/>
                <a:ea typeface="Arial"/>
              </a:rPr>
              <a:t>4</a:t>
            </a:r>
            <a:r>
              <a:rPr b="0" lang="en-US" sz="7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700" spc="-1" strike="noStrike">
                <a:solidFill>
                  <a:srgbClr val="a9b7c6"/>
                </a:solidFill>
                <a:uFill>
                  <a:solidFill>
                    <a:srgbClr val="ffffff"/>
                  </a:solidFill>
                </a:uFill>
                <a:latin typeface="Arial"/>
                <a:ea typeface="Arial"/>
              </a:rPr>
              <a:t>               </a:t>
            </a:r>
            <a:r>
              <a:rPr b="0" lang="en-US" sz="700" spc="-1" strike="noStrike">
                <a:solidFill>
                  <a:srgbClr val="cc7832"/>
                </a:solidFill>
                <a:uFill>
                  <a:solidFill>
                    <a:srgbClr val="ffffff"/>
                  </a:solidFill>
                </a:uFill>
                <a:latin typeface="Arial"/>
                <a:ea typeface="Arial"/>
              </a:rPr>
              <a:t>return </a:t>
            </a:r>
            <a:r>
              <a:rPr b="0" lang="en-US" sz="700" spc="-1" strike="noStrike">
                <a:solidFill>
                  <a:srgbClr val="6897bb"/>
                </a:solidFill>
                <a:uFill>
                  <a:solidFill>
                    <a:srgbClr val="ffffff"/>
                  </a:solidFill>
                </a:uFill>
                <a:latin typeface="Arial"/>
                <a:ea typeface="Arial"/>
              </a:rPr>
              <a:t>1</a:t>
            </a:r>
            <a:r>
              <a:rPr b="0" lang="en-US" sz="7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700" spc="-1" strike="noStrike">
                <a:solidFill>
                  <a:srgbClr val="cc7832"/>
                </a:solidFill>
                <a:uFill>
                  <a:solidFill>
                    <a:srgbClr val="ffffff"/>
                  </a:solidFill>
                </a:uFill>
                <a:latin typeface="Arial"/>
                <a:ea typeface="Arial"/>
              </a:rPr>
              <a:t>           </a:t>
            </a:r>
            <a:r>
              <a:rPr b="0" lang="en-US" sz="700" spc="-1" strike="noStrike">
                <a:solidFill>
                  <a:srgbClr val="cc7832"/>
                </a:solidFill>
                <a:uFill>
                  <a:solidFill>
                    <a:srgbClr val="ffffff"/>
                  </a:solidFill>
                </a:uFill>
                <a:latin typeface="Arial"/>
                <a:ea typeface="Arial"/>
              </a:rPr>
              <a:t>default</a:t>
            </a:r>
            <a:r>
              <a:rPr b="0" lang="en-US" sz="7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700" spc="-1" strike="noStrike">
                <a:solidFill>
                  <a:srgbClr val="a9b7c6"/>
                </a:solidFill>
                <a:uFill>
                  <a:solidFill>
                    <a:srgbClr val="ffffff"/>
                  </a:solidFill>
                </a:uFill>
                <a:latin typeface="Arial"/>
                <a:ea typeface="Arial"/>
              </a:rPr>
              <a:t>               </a:t>
            </a:r>
            <a:r>
              <a:rPr b="0" lang="en-US" sz="700" spc="-1" strike="noStrike">
                <a:solidFill>
                  <a:srgbClr val="cc7832"/>
                </a:solidFill>
                <a:uFill>
                  <a:solidFill>
                    <a:srgbClr val="ffffff"/>
                  </a:solidFill>
                </a:uFill>
                <a:latin typeface="Arial"/>
                <a:ea typeface="Arial"/>
              </a:rPr>
              <a:t>return </a:t>
            </a:r>
            <a:r>
              <a:rPr b="0" lang="en-US" sz="700" spc="-1" strike="noStrike">
                <a:solidFill>
                  <a:srgbClr val="a9b7c6"/>
                </a:solidFill>
                <a:uFill>
                  <a:solidFill>
                    <a:srgbClr val="ffffff"/>
                  </a:solidFill>
                </a:uFill>
                <a:latin typeface="Arial"/>
                <a:ea typeface="Arial"/>
              </a:rPr>
              <a:t>-</a:t>
            </a:r>
            <a:r>
              <a:rPr b="0" lang="en-US" sz="700" spc="-1" strike="noStrike">
                <a:solidFill>
                  <a:srgbClr val="6897bb"/>
                </a:solidFill>
                <a:uFill>
                  <a:solidFill>
                    <a:srgbClr val="ffffff"/>
                  </a:solidFill>
                </a:uFill>
                <a:latin typeface="Arial"/>
                <a:ea typeface="Arial"/>
              </a:rPr>
              <a:t>1</a:t>
            </a:r>
            <a:r>
              <a:rPr b="0" lang="en-US" sz="7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700" spc="-1" strike="noStrike">
                <a:solidFill>
                  <a:srgbClr val="cc7832"/>
                </a:solidFill>
                <a:uFill>
                  <a:solidFill>
                    <a:srgbClr val="ffffff"/>
                  </a:solidFill>
                </a:uFill>
                <a:latin typeface="Arial"/>
                <a:ea typeface="Arial"/>
              </a:rPr>
              <a:t>       </a:t>
            </a:r>
            <a:r>
              <a:rPr b="0" lang="en-US" sz="7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700" spc="-1" strike="noStrike">
                <a:solidFill>
                  <a:srgbClr val="a9b7c6"/>
                </a:solidFill>
                <a:uFill>
                  <a:solidFill>
                    <a:srgbClr val="ffffff"/>
                  </a:solidFill>
                </a:uFill>
                <a:latin typeface="Arial"/>
                <a:ea typeface="Arial"/>
              </a:rPr>
              <a:t>   </a:t>
            </a:r>
            <a:r>
              <a:rPr b="0" lang="en-US" sz="7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7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p:txBody>
      </p:sp>
      <p:sp>
        <p:nvSpPr>
          <p:cNvPr id="242" name="CustomShape 2"/>
          <p:cNvSpPr/>
          <p:nvPr/>
        </p:nvSpPr>
        <p:spPr>
          <a:xfrm>
            <a:off x="735840" y="2093400"/>
            <a:ext cx="2999520" cy="2997720"/>
          </a:xfrm>
          <a:prstGeom prst="rect">
            <a:avLst/>
          </a:prstGeom>
          <a:noFill/>
          <a:ln w="9360">
            <a:solidFill>
              <a:srgbClr val="000000"/>
            </a:solidFill>
            <a:round/>
          </a:ln>
        </p:spPr>
        <p:style>
          <a:lnRef idx="0"/>
          <a:fillRef idx="0"/>
          <a:effectRef idx="0"/>
          <a:fontRef idx="minor"/>
        </p:style>
        <p:txBody>
          <a:bodyPr tIns="91440" bIns="91440" anchor="ctr"/>
          <a:p>
            <a:pPr>
              <a:lnSpc>
                <a:spcPct val="115000"/>
              </a:lnSpc>
            </a:pPr>
            <a:r>
              <a:rPr b="0" lang="en-US" sz="800" spc="-1" strike="noStrike">
                <a:solidFill>
                  <a:srgbClr val="000000"/>
                </a:solidFill>
                <a:uFill>
                  <a:solidFill>
                    <a:srgbClr val="ffffff"/>
                  </a:solidFill>
                </a:uFill>
                <a:latin typeface="Arial"/>
                <a:ea typeface="Arial"/>
              </a:rPr>
              <a:t>public int simpleSwitch(int);</a:t>
            </a:r>
            <a:endParaRPr b="0" lang="en-US" sz="1800" spc="-1" strike="noStrike">
              <a:solidFill>
                <a:srgbClr val="000000"/>
              </a:solidFill>
              <a:uFill>
                <a:solidFill>
                  <a:srgbClr val="ffffff"/>
                </a:solidFill>
              </a:uFill>
              <a:latin typeface="Arial"/>
            </a:endParaRPr>
          </a:p>
          <a:p>
            <a:pPr>
              <a:lnSpc>
                <a:spcPct val="115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Code:</a:t>
            </a:r>
            <a:endParaRPr b="0" lang="en-US" sz="1800" spc="-1" strike="noStrike">
              <a:solidFill>
                <a:srgbClr val="000000"/>
              </a:solidFill>
              <a:uFill>
                <a:solidFill>
                  <a:srgbClr val="ffffff"/>
                </a:solidFill>
              </a:uFill>
              <a:latin typeface="Arial"/>
            </a:endParaRPr>
          </a:p>
          <a:p>
            <a:pPr>
              <a:lnSpc>
                <a:spcPct val="115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0: iload_1</a:t>
            </a:r>
            <a:endParaRPr b="0" lang="en-US" sz="1800" spc="-1" strike="noStrike">
              <a:solidFill>
                <a:srgbClr val="000000"/>
              </a:solidFill>
              <a:uFill>
                <a:solidFill>
                  <a:srgbClr val="ffffff"/>
                </a:solidFill>
              </a:uFill>
              <a:latin typeface="Arial"/>
            </a:endParaRPr>
          </a:p>
          <a:p>
            <a:pPr>
              <a:lnSpc>
                <a:spcPct val="115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 tableswitch   { // 0 to 4</a:t>
            </a:r>
            <a:endParaRPr b="0" lang="en-US" sz="1800" spc="-1" strike="noStrike">
              <a:solidFill>
                <a:srgbClr val="000000"/>
              </a:solidFill>
              <a:uFill>
                <a:solidFill>
                  <a:srgbClr val="ffffff"/>
                </a:solidFill>
              </a:uFill>
              <a:latin typeface="Arial"/>
            </a:endParaRPr>
          </a:p>
          <a:p>
            <a:pPr>
              <a:lnSpc>
                <a:spcPct val="115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0: 36</a:t>
            </a:r>
            <a:endParaRPr b="0" lang="en-US" sz="1800" spc="-1" strike="noStrike">
              <a:solidFill>
                <a:srgbClr val="000000"/>
              </a:solidFill>
              <a:uFill>
                <a:solidFill>
                  <a:srgbClr val="ffffff"/>
                </a:solidFill>
              </a:uFill>
              <a:latin typeface="Arial"/>
            </a:endParaRPr>
          </a:p>
          <a:p>
            <a:pPr>
              <a:lnSpc>
                <a:spcPct val="115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 38</a:t>
            </a:r>
            <a:endParaRPr b="0" lang="en-US" sz="1800" spc="-1" strike="noStrike">
              <a:solidFill>
                <a:srgbClr val="000000"/>
              </a:solidFill>
              <a:uFill>
                <a:solidFill>
                  <a:srgbClr val="ffffff"/>
                </a:solidFill>
              </a:uFill>
              <a:latin typeface="Arial"/>
            </a:endParaRPr>
          </a:p>
          <a:p>
            <a:pPr>
              <a:lnSpc>
                <a:spcPct val="115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 42</a:t>
            </a:r>
            <a:endParaRPr b="0" lang="en-US" sz="1800" spc="-1" strike="noStrike">
              <a:solidFill>
                <a:srgbClr val="000000"/>
              </a:solidFill>
              <a:uFill>
                <a:solidFill>
                  <a:srgbClr val="ffffff"/>
                </a:solidFill>
              </a:uFill>
              <a:latin typeface="Arial"/>
            </a:endParaRPr>
          </a:p>
          <a:p>
            <a:pPr>
              <a:lnSpc>
                <a:spcPct val="115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3: 42</a:t>
            </a:r>
            <a:endParaRPr b="0" lang="en-US" sz="1800" spc="-1" strike="noStrike">
              <a:solidFill>
                <a:srgbClr val="000000"/>
              </a:solidFill>
              <a:uFill>
                <a:solidFill>
                  <a:srgbClr val="ffffff"/>
                </a:solidFill>
              </a:uFill>
              <a:latin typeface="Arial"/>
            </a:endParaRPr>
          </a:p>
          <a:p>
            <a:pPr>
              <a:lnSpc>
                <a:spcPct val="115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4: 40</a:t>
            </a:r>
            <a:endParaRPr b="0" lang="en-US" sz="1800" spc="-1" strike="noStrike">
              <a:solidFill>
                <a:srgbClr val="000000"/>
              </a:solidFill>
              <a:uFill>
                <a:solidFill>
                  <a:srgbClr val="ffffff"/>
                </a:solidFill>
              </a:uFill>
              <a:latin typeface="Arial"/>
            </a:endParaRPr>
          </a:p>
          <a:p>
            <a:pPr>
              <a:lnSpc>
                <a:spcPct val="115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default: 42</a:t>
            </a:r>
            <a:endParaRPr b="0" lang="en-US" sz="1800" spc="-1" strike="noStrike">
              <a:solidFill>
                <a:srgbClr val="000000"/>
              </a:solidFill>
              <a:uFill>
                <a:solidFill>
                  <a:srgbClr val="ffffff"/>
                </a:solidFill>
              </a:uFill>
              <a:latin typeface="Arial"/>
            </a:endParaRPr>
          </a:p>
          <a:p>
            <a:pPr>
              <a:lnSpc>
                <a:spcPct val="115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15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36: iconst_3</a:t>
            </a:r>
            <a:endParaRPr b="0" lang="en-US" sz="1800" spc="-1" strike="noStrike">
              <a:solidFill>
                <a:srgbClr val="000000"/>
              </a:solidFill>
              <a:uFill>
                <a:solidFill>
                  <a:srgbClr val="ffffff"/>
                </a:solidFill>
              </a:uFill>
              <a:latin typeface="Arial"/>
            </a:endParaRPr>
          </a:p>
          <a:p>
            <a:pPr>
              <a:lnSpc>
                <a:spcPct val="115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37: ireturn</a:t>
            </a:r>
            <a:endParaRPr b="0" lang="en-US" sz="1800" spc="-1" strike="noStrike">
              <a:solidFill>
                <a:srgbClr val="000000"/>
              </a:solidFill>
              <a:uFill>
                <a:solidFill>
                  <a:srgbClr val="ffffff"/>
                </a:solidFill>
              </a:uFill>
              <a:latin typeface="Arial"/>
            </a:endParaRPr>
          </a:p>
          <a:p>
            <a:pPr>
              <a:lnSpc>
                <a:spcPct val="115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38: iconst_2</a:t>
            </a:r>
            <a:endParaRPr b="0" lang="en-US" sz="1800" spc="-1" strike="noStrike">
              <a:solidFill>
                <a:srgbClr val="000000"/>
              </a:solidFill>
              <a:uFill>
                <a:solidFill>
                  <a:srgbClr val="ffffff"/>
                </a:solidFill>
              </a:uFill>
              <a:latin typeface="Arial"/>
            </a:endParaRPr>
          </a:p>
          <a:p>
            <a:pPr>
              <a:lnSpc>
                <a:spcPct val="115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39: ireturn</a:t>
            </a:r>
            <a:endParaRPr b="0" lang="en-US" sz="1800" spc="-1" strike="noStrike">
              <a:solidFill>
                <a:srgbClr val="000000"/>
              </a:solidFill>
              <a:uFill>
                <a:solidFill>
                  <a:srgbClr val="ffffff"/>
                </a:solidFill>
              </a:uFill>
              <a:latin typeface="Arial"/>
            </a:endParaRPr>
          </a:p>
          <a:p>
            <a:pPr>
              <a:lnSpc>
                <a:spcPct val="115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40: iconst_1</a:t>
            </a:r>
            <a:endParaRPr b="0" lang="en-US" sz="1800" spc="-1" strike="noStrike">
              <a:solidFill>
                <a:srgbClr val="000000"/>
              </a:solidFill>
              <a:uFill>
                <a:solidFill>
                  <a:srgbClr val="ffffff"/>
                </a:solidFill>
              </a:uFill>
              <a:latin typeface="Arial"/>
            </a:endParaRPr>
          </a:p>
          <a:p>
            <a:pPr>
              <a:lnSpc>
                <a:spcPct val="115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41: ireturn</a:t>
            </a:r>
            <a:endParaRPr b="0" lang="en-US" sz="1800" spc="-1" strike="noStrike">
              <a:solidFill>
                <a:srgbClr val="000000"/>
              </a:solidFill>
              <a:uFill>
                <a:solidFill>
                  <a:srgbClr val="ffffff"/>
                </a:solidFill>
              </a:uFill>
              <a:latin typeface="Arial"/>
            </a:endParaRPr>
          </a:p>
          <a:p>
            <a:pPr>
              <a:lnSpc>
                <a:spcPct val="115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42: iconst_m1</a:t>
            </a:r>
            <a:endParaRPr b="0" lang="en-US" sz="1800" spc="-1" strike="noStrike">
              <a:solidFill>
                <a:srgbClr val="000000"/>
              </a:solidFill>
              <a:uFill>
                <a:solidFill>
                  <a:srgbClr val="ffffff"/>
                </a:solidFill>
              </a:uFill>
              <a:latin typeface="Arial"/>
            </a:endParaRPr>
          </a:p>
          <a:p>
            <a:pPr>
              <a:lnSpc>
                <a:spcPct val="115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43: ireturn</a:t>
            </a:r>
            <a:endParaRPr b="0" lang="en-US" sz="1800" spc="-1" strike="noStrike">
              <a:solidFill>
                <a:srgbClr val="000000"/>
              </a:solidFill>
              <a:uFill>
                <a:solidFill>
                  <a:srgbClr val="ffffff"/>
                </a:solidFill>
              </a:uFill>
              <a:latin typeface="Arial"/>
            </a:endParaRPr>
          </a:p>
          <a:p>
            <a:pPr>
              <a:lnSpc>
                <a:spcPct val="115000"/>
              </a:lnSpc>
            </a:pPr>
            <a:r>
              <a:rPr b="0" lang="en-US" sz="800" spc="-1" strike="noStrike">
                <a:solidFill>
                  <a:srgbClr val="000000"/>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3306600" y="2140200"/>
            <a:ext cx="2530440" cy="862920"/>
          </a:xfrm>
          <a:prstGeom prst="rect">
            <a:avLst/>
          </a:prstGeom>
          <a:noFill/>
          <a:ln>
            <a:noFill/>
          </a:ln>
        </p:spPr>
        <p:txBody>
          <a:bodyPr tIns="91440" bIns="91440"/>
          <a:p>
            <a:pPr>
              <a:lnSpc>
                <a:spcPct val="100000"/>
              </a:lnSpc>
            </a:pPr>
            <a:r>
              <a:rPr b="0" lang="en-US" sz="6000" spc="-1" strike="noStrike">
                <a:solidFill>
                  <a:srgbClr val="000000"/>
                </a:solidFill>
                <a:uFill>
                  <a:solidFill>
                    <a:srgbClr val="ffffff"/>
                  </a:solidFill>
                </a:uFill>
                <a:latin typeface="Arial"/>
                <a:ea typeface="Arial"/>
              </a:rPr>
              <a:t>Loops</a:t>
            </a:r>
            <a:endParaRPr b="0" lang="en-US" sz="1400" spc="-1" strike="noStrike">
              <a:solidFill>
                <a:srgbClr val="000000"/>
              </a:solidFill>
              <a:uFill>
                <a:solidFill>
                  <a:srgbClr val="ffffff"/>
                </a:solidFill>
              </a:uFill>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311760" y="12384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While loop</a:t>
            </a:r>
            <a:endParaRPr b="0" lang="en-US" sz="1400" spc="-1" strike="noStrike">
              <a:solidFill>
                <a:srgbClr val="000000"/>
              </a:solidFill>
              <a:uFill>
                <a:solidFill>
                  <a:srgbClr val="ffffff"/>
                </a:solidFill>
              </a:uFill>
              <a:latin typeface="Arial"/>
            </a:endParaRPr>
          </a:p>
        </p:txBody>
      </p:sp>
      <p:sp>
        <p:nvSpPr>
          <p:cNvPr id="245" name="TextShape 2"/>
          <p:cNvSpPr txBox="1"/>
          <p:nvPr/>
        </p:nvSpPr>
        <p:spPr>
          <a:xfrm>
            <a:off x="4234680" y="1017720"/>
            <a:ext cx="4597560" cy="3550680"/>
          </a:xfrm>
          <a:prstGeom prst="rect">
            <a:avLst/>
          </a:prstGeom>
          <a:noFill/>
          <a:ln w="9360">
            <a:solidFill>
              <a:srgbClr val="000000"/>
            </a:solidFill>
            <a:round/>
          </a:ln>
        </p:spPr>
        <p:txBody>
          <a:bodyPr tIns="91440" bIns="91440"/>
          <a:p>
            <a:pPr>
              <a:lnSpc>
                <a:spcPct val="100000"/>
              </a:lnSpc>
            </a:pPr>
            <a:r>
              <a:rPr b="0" lang="en-US" sz="1000" spc="-1" strike="noStrike">
                <a:solidFill>
                  <a:srgbClr val="595959"/>
                </a:solidFill>
                <a:uFill>
                  <a:solidFill>
                    <a:srgbClr val="ffffff"/>
                  </a:solidFill>
                </a:uFill>
                <a:latin typeface="Arial"/>
                <a:ea typeface="Arial"/>
              </a:rPr>
              <a:t>Compiled from "While.java"</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595959"/>
                </a:solidFill>
                <a:uFill>
                  <a:solidFill>
                    <a:srgbClr val="ffffff"/>
                  </a:solidFill>
                </a:uFill>
                <a:latin typeface="Arial"/>
                <a:ea typeface="Arial"/>
              </a:rPr>
              <a:t>public class loops.While {</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public loops.While();</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Code:</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0: aload_0</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1: invokespecial #1              </a:t>
            </a: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 Method java/lang/Object."&lt;init&gt;":()V</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4: return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public void whileLoop();</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Code:</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0: iconst_0</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1: istore_1</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2: iload_1</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3: iconst_2</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4: if_icmpge </a:t>
            </a: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13</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7: iinc      </a:t>
            </a: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1, 1</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10: goto      </a:t>
            </a: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2</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	</a:t>
            </a:r>
            <a:r>
              <a:rPr b="0" lang="en-US" sz="1000" spc="-1" strike="noStrike">
                <a:solidFill>
                  <a:srgbClr val="595959"/>
                </a:solidFill>
                <a:uFill>
                  <a:solidFill>
                    <a:srgbClr val="ffffff"/>
                  </a:solidFill>
                </a:uFill>
                <a:latin typeface="Arial"/>
                <a:ea typeface="Arial"/>
              </a:rPr>
              <a:t>13: return</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595959"/>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p:txBody>
      </p:sp>
      <p:sp>
        <p:nvSpPr>
          <p:cNvPr id="246" name="CustomShape 3"/>
          <p:cNvSpPr/>
          <p:nvPr/>
        </p:nvSpPr>
        <p:spPr>
          <a:xfrm>
            <a:off x="150480" y="956520"/>
            <a:ext cx="3858840" cy="3939120"/>
          </a:xfrm>
          <a:prstGeom prst="rect">
            <a:avLst/>
          </a:prstGeom>
          <a:noFill/>
          <a:ln w="9360">
            <a:solidFill>
              <a:srgbClr val="000000"/>
            </a:solidFill>
            <a:round/>
          </a:ln>
        </p:spPr>
        <p:style>
          <a:lnRef idx="0"/>
          <a:fillRef idx="0"/>
          <a:effectRef idx="0"/>
          <a:fontRef idx="minor"/>
        </p:style>
        <p:txBody>
          <a:bodyPr tIns="91440" bIns="91440"/>
          <a:p>
            <a:pPr>
              <a:lnSpc>
                <a:spcPct val="100000"/>
              </a:lnSpc>
            </a:pPr>
            <a:r>
              <a:rPr b="0" lang="en-US" sz="1400" spc="-1" strike="noStrike">
                <a:solidFill>
                  <a:srgbClr val="cc7832"/>
                </a:solidFill>
                <a:uFill>
                  <a:solidFill>
                    <a:srgbClr val="ffffff"/>
                  </a:solidFill>
                </a:uFill>
                <a:latin typeface="Arial"/>
                <a:ea typeface="Arial"/>
              </a:rPr>
              <a:t>public class </a:t>
            </a:r>
            <a:r>
              <a:rPr b="0" lang="en-US" sz="1400" spc="-1" strike="noStrike">
                <a:solidFill>
                  <a:srgbClr val="a9b7c6"/>
                </a:solidFill>
                <a:uFill>
                  <a:solidFill>
                    <a:srgbClr val="ffffff"/>
                  </a:solidFill>
                </a:uFill>
                <a:latin typeface="Arial"/>
                <a:ea typeface="Arial"/>
              </a:rPr>
              <a:t>While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public void </a:t>
            </a:r>
            <a:r>
              <a:rPr b="0" lang="en-US" sz="1400" spc="-1" strike="noStrike">
                <a:solidFill>
                  <a:srgbClr val="ffc66d"/>
                </a:solidFill>
                <a:uFill>
                  <a:solidFill>
                    <a:srgbClr val="ffffff"/>
                  </a:solidFill>
                </a:uFill>
                <a:latin typeface="Arial"/>
                <a:ea typeface="Arial"/>
              </a:rPr>
              <a:t>whileLoop</a:t>
            </a:r>
            <a:r>
              <a:rPr b="0" lang="en-US" sz="1400" spc="-1" strike="noStrike">
                <a:solidFill>
                  <a:srgbClr val="a9b7c6"/>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int </a:t>
            </a:r>
            <a:r>
              <a:rPr b="0" lang="en-US" sz="1400" spc="-1" strike="noStrike">
                <a:solidFill>
                  <a:srgbClr val="a9b7c6"/>
                </a:solidFill>
                <a:uFill>
                  <a:solidFill>
                    <a:srgbClr val="ffffff"/>
                  </a:solidFill>
                </a:uFill>
                <a:latin typeface="Arial"/>
                <a:ea typeface="Arial"/>
              </a:rPr>
              <a:t>i = </a:t>
            </a:r>
            <a:r>
              <a:rPr b="0" lang="en-US" sz="1400" spc="-1" strike="noStrike">
                <a:solidFill>
                  <a:srgbClr val="6897bb"/>
                </a:solidFill>
                <a:uFill>
                  <a:solidFill>
                    <a:srgbClr val="ffffff"/>
                  </a:solidFill>
                </a:uFill>
                <a:latin typeface="Arial"/>
                <a:ea typeface="Arial"/>
              </a:rPr>
              <a:t>0</a:t>
            </a:r>
            <a:r>
              <a:rPr b="0" lang="en-US" sz="14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while </a:t>
            </a:r>
            <a:r>
              <a:rPr b="0" lang="en-US" sz="1400" spc="-1" strike="noStrike">
                <a:solidFill>
                  <a:srgbClr val="a9b7c6"/>
                </a:solidFill>
                <a:uFill>
                  <a:solidFill>
                    <a:srgbClr val="ffffff"/>
                  </a:solidFill>
                </a:uFill>
                <a:latin typeface="Arial"/>
                <a:ea typeface="Arial"/>
              </a:rPr>
              <a:t>(i &lt; </a:t>
            </a:r>
            <a:r>
              <a:rPr b="0" lang="en-US" sz="1400" spc="-1" strike="noStrike">
                <a:solidFill>
                  <a:srgbClr val="6897bb"/>
                </a:solidFill>
                <a:uFill>
                  <a:solidFill>
                    <a:srgbClr val="ffffff"/>
                  </a:solidFill>
                </a:uFill>
                <a:latin typeface="Arial"/>
                <a:ea typeface="Arial"/>
              </a:rPr>
              <a:t>2</a:t>
            </a:r>
            <a:r>
              <a:rPr b="0" lang="en-US" sz="1400" spc="-1" strike="noStrike">
                <a:solidFill>
                  <a:srgbClr val="a9b7c6"/>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a9b7c6"/>
                </a:solidFill>
                <a:uFill>
                  <a:solidFill>
                    <a:srgbClr val="ffffff"/>
                  </a:solidFill>
                </a:uFill>
                <a:latin typeface="Arial"/>
                <a:ea typeface="Arial"/>
              </a:rPr>
              <a:t>i++</a:t>
            </a:r>
            <a:r>
              <a:rPr b="0" lang="en-US" sz="14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837360" y="2409840"/>
            <a:ext cx="2201400" cy="2231640"/>
          </a:xfrm>
          <a:prstGeom prst="rect">
            <a:avLst/>
          </a:prstGeom>
          <a:noFill/>
          <a:ln w="9360">
            <a:solidFill>
              <a:srgbClr val="000000"/>
            </a:solidFill>
            <a:round/>
          </a:ln>
        </p:spPr>
        <p:txBody>
          <a:bodyPr tIns="91440" bIns="91440"/>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public void whileLoop();</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Code:</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0: iconst_0</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1: istore_1</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2: iload_1</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3: iconst_2</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4: if_icmpge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13</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7: iinc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1, 1</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10: goto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2</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13: return</a:t>
            </a:r>
            <a:endParaRPr b="0" lang="en-US" sz="1400" spc="-1" strike="noStrike">
              <a:solidFill>
                <a:srgbClr val="000000"/>
              </a:solidFill>
              <a:uFill>
                <a:solidFill>
                  <a:srgbClr val="ffffff"/>
                </a:solidFill>
              </a:uFill>
              <a:latin typeface="Arial"/>
            </a:endParaRPr>
          </a:p>
        </p:txBody>
      </p:sp>
      <p:pic>
        <p:nvPicPr>
          <p:cNvPr id="248" name="Google Shape;395;p56" descr=""/>
          <p:cNvPicPr/>
          <p:nvPr/>
        </p:nvPicPr>
        <p:blipFill>
          <a:blip r:embed="rId1"/>
          <a:srcRect l="0" t="0" r="0" b="34727"/>
          <a:stretch/>
        </p:blipFill>
        <p:spPr>
          <a:xfrm>
            <a:off x="4146120" y="751320"/>
            <a:ext cx="3910320" cy="2920320"/>
          </a:xfrm>
          <a:prstGeom prst="rect">
            <a:avLst/>
          </a:prstGeom>
          <a:ln w="9360">
            <a:solidFill>
              <a:srgbClr val="000000"/>
            </a:solidFill>
            <a:round/>
          </a:ln>
        </p:spPr>
      </p:pic>
      <p:sp>
        <p:nvSpPr>
          <p:cNvPr id="249" name="CustomShape 2"/>
          <p:cNvSpPr/>
          <p:nvPr/>
        </p:nvSpPr>
        <p:spPr>
          <a:xfrm>
            <a:off x="6969600" y="1554120"/>
            <a:ext cx="4014000" cy="468000"/>
          </a:xfrm>
          <a:prstGeom prst="rect">
            <a:avLst/>
          </a:prstGeom>
          <a:noFill/>
          <a:ln>
            <a:noFill/>
          </a:ln>
        </p:spPr>
        <p:style>
          <a:lnRef idx="0"/>
          <a:fillRef idx="0"/>
          <a:effectRef idx="0"/>
          <a:fontRef idx="minor"/>
        </p:style>
      </p:sp>
      <p:sp>
        <p:nvSpPr>
          <p:cNvPr id="250" name="CustomShape 3"/>
          <p:cNvSpPr/>
          <p:nvPr/>
        </p:nvSpPr>
        <p:spPr>
          <a:xfrm>
            <a:off x="873000" y="216000"/>
            <a:ext cx="2201400" cy="2073240"/>
          </a:xfrm>
          <a:prstGeom prst="rect">
            <a:avLst/>
          </a:prstGeom>
          <a:noFill/>
          <a:ln w="9360">
            <a:solidFill>
              <a:srgbClr val="000000"/>
            </a:solidFill>
            <a:round/>
          </a:ln>
        </p:spPr>
        <p:style>
          <a:lnRef idx="0"/>
          <a:fillRef idx="0"/>
          <a:effectRef idx="0"/>
          <a:fontRef idx="minor"/>
        </p:style>
        <p:txBody>
          <a:bodyPr tIns="91440" bIns="91440"/>
          <a:p>
            <a:pPr>
              <a:lnSpc>
                <a:spcPct val="100000"/>
              </a:lnSpc>
            </a:pPr>
            <a:r>
              <a:rPr b="0" lang="en-US" sz="1200" spc="-1" strike="noStrike">
                <a:solidFill>
                  <a:srgbClr val="cc7832"/>
                </a:solidFill>
                <a:uFill>
                  <a:solidFill>
                    <a:srgbClr val="ffffff"/>
                  </a:solidFill>
                </a:uFill>
                <a:latin typeface="Arial"/>
                <a:ea typeface="Arial"/>
              </a:rPr>
              <a:t>public class </a:t>
            </a:r>
            <a:r>
              <a:rPr b="0" lang="en-US" sz="1200" spc="-1" strike="noStrike">
                <a:solidFill>
                  <a:srgbClr val="a9b7c6"/>
                </a:solidFill>
                <a:uFill>
                  <a:solidFill>
                    <a:srgbClr val="ffffff"/>
                  </a:solidFill>
                </a:uFill>
                <a:latin typeface="Arial"/>
                <a:ea typeface="Arial"/>
              </a:rPr>
              <a:t>While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public void </a:t>
            </a:r>
            <a:r>
              <a:rPr b="0" lang="en-US" sz="1200" spc="-1" strike="noStrike">
                <a:solidFill>
                  <a:srgbClr val="ffc66d"/>
                </a:solidFill>
                <a:uFill>
                  <a:solidFill>
                    <a:srgbClr val="ffffff"/>
                  </a:solidFill>
                </a:uFill>
                <a:latin typeface="Arial"/>
                <a:ea typeface="Arial"/>
              </a:rPr>
              <a:t>whileLoop</a:t>
            </a:r>
            <a:r>
              <a:rPr b="0" lang="en-US" sz="1200" spc="-1" strike="noStrike">
                <a:solidFill>
                  <a:srgbClr val="a9b7c6"/>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int </a:t>
            </a:r>
            <a:r>
              <a:rPr b="0" lang="en-US" sz="1200" spc="-1" strike="noStrike">
                <a:solidFill>
                  <a:srgbClr val="a9b7c6"/>
                </a:solidFill>
                <a:uFill>
                  <a:solidFill>
                    <a:srgbClr val="ffffff"/>
                  </a:solidFill>
                </a:uFill>
                <a:latin typeface="Arial"/>
                <a:ea typeface="Arial"/>
              </a:rPr>
              <a:t>i = </a:t>
            </a:r>
            <a:r>
              <a:rPr b="0" lang="en-US" sz="1200" spc="-1" strike="noStrike">
                <a:solidFill>
                  <a:srgbClr val="6897bb"/>
                </a:solidFill>
                <a:uFill>
                  <a:solidFill>
                    <a:srgbClr val="ffffff"/>
                  </a:solidFill>
                </a:uFill>
                <a:latin typeface="Arial"/>
                <a:ea typeface="Arial"/>
              </a:rPr>
              <a:t>0</a:t>
            </a:r>
            <a:r>
              <a:rPr b="0" lang="en-US" sz="12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while </a:t>
            </a:r>
            <a:r>
              <a:rPr b="0" lang="en-US" sz="1200" spc="-1" strike="noStrike">
                <a:solidFill>
                  <a:srgbClr val="a9b7c6"/>
                </a:solidFill>
                <a:uFill>
                  <a:solidFill>
                    <a:srgbClr val="ffffff"/>
                  </a:solidFill>
                </a:uFill>
                <a:latin typeface="Arial"/>
                <a:ea typeface="Arial"/>
              </a:rPr>
              <a:t>(i &lt; </a:t>
            </a:r>
            <a:r>
              <a:rPr b="0" lang="en-US" sz="1200" spc="-1" strike="noStrike">
                <a:solidFill>
                  <a:srgbClr val="6897bb"/>
                </a:solidFill>
                <a:uFill>
                  <a:solidFill>
                    <a:srgbClr val="ffffff"/>
                  </a:solidFill>
                </a:uFill>
                <a:latin typeface="Arial"/>
                <a:ea typeface="Arial"/>
              </a:rPr>
              <a:t>2</a:t>
            </a:r>
            <a:r>
              <a:rPr b="0" lang="en-US" sz="1200" spc="-1" strike="noStrike">
                <a:solidFill>
                  <a:srgbClr val="a9b7c6"/>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i++</a:t>
            </a:r>
            <a:r>
              <a:rPr b="0" lang="en-US" sz="12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355680" y="2443320"/>
            <a:ext cx="2201400" cy="2231640"/>
          </a:xfrm>
          <a:prstGeom prst="rect">
            <a:avLst/>
          </a:prstGeom>
          <a:noFill/>
          <a:ln w="9360">
            <a:solidFill>
              <a:srgbClr val="000000"/>
            </a:solidFill>
            <a:round/>
          </a:ln>
        </p:spPr>
        <p:txBody>
          <a:bodyPr tIns="91440" bIns="91440"/>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public void whileLoop();</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Code:</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0: iconst_0</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1: istore_1</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2: iload_1</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3: iconst_2</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4: if_icmpge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13</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7: iinc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1, 1</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10: goto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2</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	</a:t>
            </a:r>
            <a:r>
              <a:rPr b="0" lang="en-US" sz="1200" spc="-1" strike="noStrike">
                <a:solidFill>
                  <a:srgbClr val="595959"/>
                </a:solidFill>
                <a:uFill>
                  <a:solidFill>
                    <a:srgbClr val="ffffff"/>
                  </a:solidFill>
                </a:uFill>
                <a:latin typeface="Arial"/>
                <a:ea typeface="Arial"/>
              </a:rPr>
              <a:t>13: return</a:t>
            </a:r>
            <a:endParaRPr b="0" lang="en-US" sz="1400" spc="-1" strike="noStrike">
              <a:solidFill>
                <a:srgbClr val="000000"/>
              </a:solidFill>
              <a:uFill>
                <a:solidFill>
                  <a:srgbClr val="ffffff"/>
                </a:solidFill>
              </a:uFill>
              <a:latin typeface="Arial"/>
            </a:endParaRPr>
          </a:p>
        </p:txBody>
      </p:sp>
      <p:sp>
        <p:nvSpPr>
          <p:cNvPr id="252" name="CustomShape 2"/>
          <p:cNvSpPr/>
          <p:nvPr/>
        </p:nvSpPr>
        <p:spPr>
          <a:xfrm>
            <a:off x="6969600" y="1554120"/>
            <a:ext cx="4014000" cy="468000"/>
          </a:xfrm>
          <a:prstGeom prst="rect">
            <a:avLst/>
          </a:prstGeom>
          <a:noFill/>
          <a:ln>
            <a:noFill/>
          </a:ln>
        </p:spPr>
        <p:style>
          <a:lnRef idx="0"/>
          <a:fillRef idx="0"/>
          <a:effectRef idx="0"/>
          <a:fontRef idx="minor"/>
        </p:style>
      </p:sp>
      <p:sp>
        <p:nvSpPr>
          <p:cNvPr id="253" name="CustomShape 3"/>
          <p:cNvSpPr/>
          <p:nvPr/>
        </p:nvSpPr>
        <p:spPr>
          <a:xfrm>
            <a:off x="391320" y="249480"/>
            <a:ext cx="2201400" cy="2073240"/>
          </a:xfrm>
          <a:prstGeom prst="rect">
            <a:avLst/>
          </a:prstGeom>
          <a:noFill/>
          <a:ln w="9360">
            <a:solidFill>
              <a:srgbClr val="000000"/>
            </a:solidFill>
            <a:round/>
          </a:ln>
        </p:spPr>
        <p:style>
          <a:lnRef idx="0"/>
          <a:fillRef idx="0"/>
          <a:effectRef idx="0"/>
          <a:fontRef idx="minor"/>
        </p:style>
        <p:txBody>
          <a:bodyPr tIns="91440" bIns="91440"/>
          <a:p>
            <a:pPr>
              <a:lnSpc>
                <a:spcPct val="100000"/>
              </a:lnSpc>
            </a:pPr>
            <a:r>
              <a:rPr b="0" lang="en-US" sz="1200" spc="-1" strike="noStrike">
                <a:solidFill>
                  <a:srgbClr val="cc7832"/>
                </a:solidFill>
                <a:uFill>
                  <a:solidFill>
                    <a:srgbClr val="ffffff"/>
                  </a:solidFill>
                </a:uFill>
                <a:latin typeface="Arial"/>
                <a:ea typeface="Arial"/>
              </a:rPr>
              <a:t>public class </a:t>
            </a:r>
            <a:r>
              <a:rPr b="0" lang="en-US" sz="1200" spc="-1" strike="noStrike">
                <a:solidFill>
                  <a:srgbClr val="a9b7c6"/>
                </a:solidFill>
                <a:uFill>
                  <a:solidFill>
                    <a:srgbClr val="ffffff"/>
                  </a:solidFill>
                </a:uFill>
                <a:latin typeface="Arial"/>
                <a:ea typeface="Arial"/>
              </a:rPr>
              <a:t>While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public void </a:t>
            </a:r>
            <a:r>
              <a:rPr b="0" lang="en-US" sz="1200" spc="-1" strike="noStrike">
                <a:solidFill>
                  <a:srgbClr val="ffc66d"/>
                </a:solidFill>
                <a:uFill>
                  <a:solidFill>
                    <a:srgbClr val="ffffff"/>
                  </a:solidFill>
                </a:uFill>
                <a:latin typeface="Arial"/>
                <a:ea typeface="Arial"/>
              </a:rPr>
              <a:t>whileLoop</a:t>
            </a:r>
            <a:r>
              <a:rPr b="0" lang="en-US" sz="1200" spc="-1" strike="noStrike">
                <a:solidFill>
                  <a:srgbClr val="a9b7c6"/>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int </a:t>
            </a:r>
            <a:r>
              <a:rPr b="0" lang="en-US" sz="1200" spc="-1" strike="noStrike">
                <a:solidFill>
                  <a:srgbClr val="a9b7c6"/>
                </a:solidFill>
                <a:uFill>
                  <a:solidFill>
                    <a:srgbClr val="ffffff"/>
                  </a:solidFill>
                </a:uFill>
                <a:latin typeface="Arial"/>
                <a:ea typeface="Arial"/>
              </a:rPr>
              <a:t>i = </a:t>
            </a:r>
            <a:r>
              <a:rPr b="0" lang="en-US" sz="1200" spc="-1" strike="noStrike">
                <a:solidFill>
                  <a:srgbClr val="6897bb"/>
                </a:solidFill>
                <a:uFill>
                  <a:solidFill>
                    <a:srgbClr val="ffffff"/>
                  </a:solidFill>
                </a:uFill>
                <a:latin typeface="Arial"/>
                <a:ea typeface="Arial"/>
              </a:rPr>
              <a:t>0</a:t>
            </a:r>
            <a:r>
              <a:rPr b="0" lang="en-US" sz="12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while </a:t>
            </a:r>
            <a:r>
              <a:rPr b="0" lang="en-US" sz="1200" spc="-1" strike="noStrike">
                <a:solidFill>
                  <a:srgbClr val="a9b7c6"/>
                </a:solidFill>
                <a:uFill>
                  <a:solidFill>
                    <a:srgbClr val="ffffff"/>
                  </a:solidFill>
                </a:uFill>
                <a:latin typeface="Arial"/>
                <a:ea typeface="Arial"/>
              </a:rPr>
              <a:t>(i &lt; </a:t>
            </a:r>
            <a:r>
              <a:rPr b="0" lang="en-US" sz="1200" spc="-1" strike="noStrike">
                <a:solidFill>
                  <a:srgbClr val="6897bb"/>
                </a:solidFill>
                <a:uFill>
                  <a:solidFill>
                    <a:srgbClr val="ffffff"/>
                  </a:solidFill>
                </a:uFill>
                <a:latin typeface="Arial"/>
                <a:ea typeface="Arial"/>
              </a:rPr>
              <a:t>2</a:t>
            </a:r>
            <a:r>
              <a:rPr b="0" lang="en-US" sz="1200" spc="-1" strike="noStrike">
                <a:solidFill>
                  <a:srgbClr val="a9b7c6"/>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i++</a:t>
            </a:r>
            <a:r>
              <a:rPr b="0" lang="en-US" sz="12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p:txBody>
      </p:sp>
      <p:pic>
        <p:nvPicPr>
          <p:cNvPr id="254" name="Google Shape;405;p57" descr=""/>
          <p:cNvPicPr/>
          <p:nvPr/>
        </p:nvPicPr>
        <p:blipFill>
          <a:blip r:embed="rId1"/>
          <a:stretch/>
        </p:blipFill>
        <p:spPr>
          <a:xfrm>
            <a:off x="5952960" y="374400"/>
            <a:ext cx="2997000" cy="4507560"/>
          </a:xfrm>
          <a:prstGeom prst="rect">
            <a:avLst/>
          </a:prstGeom>
          <a:ln w="9360">
            <a:solidFill>
              <a:srgbClr val="000000"/>
            </a:solidFill>
            <a:round/>
          </a:ln>
        </p:spPr>
      </p:pic>
      <p:pic>
        <p:nvPicPr>
          <p:cNvPr id="255" name="Google Shape;406;p57" descr=""/>
          <p:cNvPicPr/>
          <p:nvPr/>
        </p:nvPicPr>
        <p:blipFill>
          <a:blip r:embed="rId2"/>
          <a:stretch/>
        </p:blipFill>
        <p:spPr>
          <a:xfrm>
            <a:off x="2739240" y="466920"/>
            <a:ext cx="3165120" cy="2893680"/>
          </a:xfrm>
          <a:prstGeom prst="rect">
            <a:avLst/>
          </a:prstGeom>
          <a:ln w="9360">
            <a:solidFill>
              <a:srgbClr val="000000"/>
            </a:solidFill>
            <a:round/>
          </a:ln>
        </p:spPr>
      </p:pic>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478800" y="235800"/>
            <a:ext cx="8520120" cy="5166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For loop</a:t>
            </a:r>
            <a:r>
              <a:rPr b="0" lang="en-US" sz="2800" spc="-1" strike="noStrike">
                <a:solidFill>
                  <a:srgbClr val="000000"/>
                </a:solidFill>
                <a:uFill>
                  <a:solidFill>
                    <a:srgbClr val="ffffff"/>
                  </a:solidFill>
                </a:uFill>
                <a:latin typeface="Arial"/>
                <a:ea typeface="Arial"/>
              </a:rPr>
              <a:t>	</a:t>
            </a:r>
            <a:endParaRPr b="0" lang="en-US" sz="1400" spc="-1" strike="noStrike">
              <a:solidFill>
                <a:srgbClr val="000000"/>
              </a:solidFill>
              <a:uFill>
                <a:solidFill>
                  <a:srgbClr val="ffffff"/>
                </a:solidFill>
              </a:uFill>
              <a:latin typeface="Arial"/>
            </a:endParaRPr>
          </a:p>
        </p:txBody>
      </p:sp>
      <p:sp>
        <p:nvSpPr>
          <p:cNvPr id="257" name="TextShape 2"/>
          <p:cNvSpPr txBox="1"/>
          <p:nvPr/>
        </p:nvSpPr>
        <p:spPr>
          <a:xfrm>
            <a:off x="679680" y="1197720"/>
            <a:ext cx="2419920" cy="2485080"/>
          </a:xfrm>
          <a:prstGeom prst="rect">
            <a:avLst/>
          </a:prstGeom>
          <a:noFill/>
          <a:ln w="9360">
            <a:solidFill>
              <a:srgbClr val="000000"/>
            </a:solidFill>
            <a:round/>
          </a:ln>
        </p:spPr>
        <p:txBody>
          <a:bodyPr tIns="91440" bIns="91440"/>
          <a:p>
            <a:pPr>
              <a:lnSpc>
                <a:spcPct val="100000"/>
              </a:lnSpc>
            </a:pPr>
            <a:r>
              <a:rPr b="0" lang="en-US" sz="1200" spc="-1" strike="noStrike">
                <a:solidFill>
                  <a:srgbClr val="cc7832"/>
                </a:solidFill>
                <a:uFill>
                  <a:solidFill>
                    <a:srgbClr val="ffffff"/>
                  </a:solidFill>
                </a:uFill>
                <a:latin typeface="Arial"/>
                <a:ea typeface="Arial"/>
              </a:rPr>
              <a:t>public class </a:t>
            </a:r>
            <a:r>
              <a:rPr b="0" lang="en-US" sz="1200" spc="-1" strike="noStrike">
                <a:solidFill>
                  <a:srgbClr val="a9b7c6"/>
                </a:solidFill>
                <a:uFill>
                  <a:solidFill>
                    <a:srgbClr val="ffffff"/>
                  </a:solidFill>
                </a:uFill>
                <a:latin typeface="Arial"/>
                <a:ea typeface="Arial"/>
              </a:rPr>
              <a:t>ForLoop {</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static void </a:t>
            </a:r>
            <a:r>
              <a:rPr b="0" lang="en-US" sz="1200" spc="-1" strike="noStrike">
                <a:solidFill>
                  <a:srgbClr val="ffc66d"/>
                </a:solidFill>
                <a:uFill>
                  <a:solidFill>
                    <a:srgbClr val="ffffff"/>
                  </a:solidFill>
                </a:uFill>
                <a:latin typeface="Arial"/>
                <a:ea typeface="Arial"/>
              </a:rPr>
              <a:t>forLoop</a:t>
            </a:r>
            <a:r>
              <a:rPr b="0" lang="en-US" sz="1200" spc="-1" strike="noStrike">
                <a:solidFill>
                  <a:srgbClr val="a9b7c6"/>
                </a:solidFill>
                <a:uFill>
                  <a:solidFill>
                    <a:srgbClr val="ffffff"/>
                  </a:solidFill>
                </a:uFill>
                <a:latin typeface="Arial"/>
                <a:ea typeface="Arial"/>
              </a:rPr>
              <a:t>() {</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for </a:t>
            </a:r>
            <a:r>
              <a:rPr b="0" lang="en-US" sz="1200" spc="-1" strike="noStrike">
                <a:solidFill>
                  <a:srgbClr val="a9b7c6"/>
                </a:solidFill>
                <a:uFill>
                  <a:solidFill>
                    <a:srgbClr val="ffffff"/>
                  </a:solidFill>
                </a:uFill>
                <a:latin typeface="Arial"/>
                <a:ea typeface="Arial"/>
              </a:rPr>
              <a:t>(</a:t>
            </a:r>
            <a:r>
              <a:rPr b="0" lang="en-US" sz="1200" spc="-1" strike="noStrike">
                <a:solidFill>
                  <a:srgbClr val="cc7832"/>
                </a:solidFill>
                <a:uFill>
                  <a:solidFill>
                    <a:srgbClr val="ffffff"/>
                  </a:solidFill>
                </a:uFill>
                <a:latin typeface="Arial"/>
                <a:ea typeface="Arial"/>
              </a:rPr>
              <a:t>int </a:t>
            </a:r>
            <a:r>
              <a:rPr b="0" lang="en-US" sz="1200" spc="-1" strike="noStrike">
                <a:solidFill>
                  <a:srgbClr val="a9b7c6"/>
                </a:solidFill>
                <a:uFill>
                  <a:solidFill>
                    <a:srgbClr val="ffffff"/>
                  </a:solidFill>
                </a:uFill>
                <a:latin typeface="Arial"/>
                <a:ea typeface="Arial"/>
              </a:rPr>
              <a:t>i = </a:t>
            </a:r>
            <a:r>
              <a:rPr b="0" lang="en-US" sz="1200" spc="-1" strike="noStrike">
                <a:solidFill>
                  <a:srgbClr val="6897bb"/>
                </a:solidFill>
                <a:uFill>
                  <a:solidFill>
                    <a:srgbClr val="ffffff"/>
                  </a:solidFill>
                </a:uFill>
                <a:latin typeface="Arial"/>
                <a:ea typeface="Arial"/>
              </a:rPr>
              <a:t>0</a:t>
            </a:r>
            <a:r>
              <a:rPr b="0" lang="en-US" sz="1200" spc="-1" strike="noStrike">
                <a:solidFill>
                  <a:srgbClr val="cc7832"/>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i &lt; </a:t>
            </a:r>
            <a:r>
              <a:rPr b="0" lang="en-US" sz="1200" spc="-1" strike="noStrike">
                <a:solidFill>
                  <a:srgbClr val="6897bb"/>
                </a:solidFill>
                <a:uFill>
                  <a:solidFill>
                    <a:srgbClr val="ffffff"/>
                  </a:solidFill>
                </a:uFill>
                <a:latin typeface="Arial"/>
                <a:ea typeface="Arial"/>
              </a:rPr>
              <a:t>5</a:t>
            </a:r>
            <a:r>
              <a:rPr b="0" lang="en-US" sz="1200" spc="-1" strike="noStrike">
                <a:solidFill>
                  <a:srgbClr val="cc7832"/>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i++) {</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p:txBody>
      </p:sp>
      <p:sp>
        <p:nvSpPr>
          <p:cNvPr id="258" name="CustomShape 3"/>
          <p:cNvSpPr/>
          <p:nvPr/>
        </p:nvSpPr>
        <p:spPr>
          <a:xfrm>
            <a:off x="3813480" y="943560"/>
            <a:ext cx="4834440" cy="3167280"/>
          </a:xfrm>
          <a:prstGeom prst="rect">
            <a:avLst/>
          </a:prstGeom>
          <a:noFill/>
          <a:ln w="9360">
            <a:solidFill>
              <a:srgbClr val="000000"/>
            </a:solidFill>
            <a:round/>
          </a:ln>
        </p:spPr>
        <p:style>
          <a:lnRef idx="0"/>
          <a:fillRef idx="0"/>
          <a:effectRef idx="0"/>
          <a:fontRef idx="minor"/>
        </p:style>
        <p:txBody>
          <a:bodyPr tIns="91440" bIns="91440"/>
          <a:p>
            <a:pPr>
              <a:lnSpc>
                <a:spcPct val="100000"/>
              </a:lnSpc>
            </a:pPr>
            <a:r>
              <a:rPr b="0" lang="en-US" sz="1000" spc="-1" strike="noStrike">
                <a:solidFill>
                  <a:srgbClr val="000000"/>
                </a:solidFill>
                <a:uFill>
                  <a:solidFill>
                    <a:srgbClr val="ffffff"/>
                  </a:solidFill>
                </a:uFill>
                <a:latin typeface="Arial"/>
                <a:ea typeface="Arial"/>
              </a:rPr>
              <a:t>Compiled from "ForLoop.java"</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Arial"/>
                <a:ea typeface="Arial"/>
              </a:rPr>
              <a:t>public class loops.ForLoop {</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public loops.ForLoop();</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Code:</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0: aload_0</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1: invokespecial #1              </a:t>
            </a: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 Method java/lang/Object."&lt;init&gt;":()V</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4: return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static void forLoop();</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Code:</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0: iconst_0</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1: istore_0</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2: iload_0</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3: iconst_5</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4: if_icmpge </a:t>
            </a: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13</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7: iinc      </a:t>
            </a: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0, 1</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10: goto      </a:t>
            </a: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2</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13: return</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311760" y="17748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Exercise 4  Do-While</a:t>
            </a:r>
            <a:endParaRPr b="0" lang="en-US" sz="1400" spc="-1" strike="noStrike">
              <a:solidFill>
                <a:srgbClr val="000000"/>
              </a:solidFill>
              <a:uFill>
                <a:solidFill>
                  <a:srgbClr val="ffffff"/>
                </a:solidFill>
              </a:uFill>
              <a:latin typeface="Arial"/>
            </a:endParaRPr>
          </a:p>
        </p:txBody>
      </p:sp>
      <p:sp>
        <p:nvSpPr>
          <p:cNvPr id="260" name="TextShape 2"/>
          <p:cNvSpPr txBox="1"/>
          <p:nvPr/>
        </p:nvSpPr>
        <p:spPr>
          <a:xfrm>
            <a:off x="635400" y="1417680"/>
            <a:ext cx="2902320" cy="2347560"/>
          </a:xfrm>
          <a:prstGeom prst="rect">
            <a:avLst/>
          </a:prstGeom>
          <a:noFill/>
          <a:ln>
            <a:noFill/>
          </a:ln>
        </p:spPr>
        <p:txBody>
          <a:bodyPr tIns="91440" bIns="91440"/>
          <a:p>
            <a:pPr>
              <a:lnSpc>
                <a:spcPct val="100000"/>
              </a:lnSpc>
            </a:pPr>
            <a:r>
              <a:rPr b="0" lang="en-US" sz="1400" spc="-1" strike="noStrike">
                <a:solidFill>
                  <a:srgbClr val="cc7832"/>
                </a:solidFill>
                <a:uFill>
                  <a:solidFill>
                    <a:srgbClr val="ffffff"/>
                  </a:solidFill>
                </a:uFill>
                <a:latin typeface="Arial"/>
                <a:ea typeface="Arial"/>
              </a:rPr>
              <a:t>public class </a:t>
            </a:r>
            <a:r>
              <a:rPr b="0" lang="en-US" sz="1400" spc="-1" strike="noStrike">
                <a:solidFill>
                  <a:srgbClr val="a9b7c6"/>
                </a:solidFill>
                <a:uFill>
                  <a:solidFill>
                    <a:srgbClr val="ffffff"/>
                  </a:solidFill>
                </a:uFill>
                <a:latin typeface="Arial"/>
                <a:ea typeface="Arial"/>
              </a:rPr>
              <a:t>Exercise4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public void </a:t>
            </a:r>
            <a:r>
              <a:rPr b="0" lang="en-US" sz="1400" spc="-1" strike="noStrike">
                <a:solidFill>
                  <a:srgbClr val="ffc66d"/>
                </a:solidFill>
                <a:uFill>
                  <a:solidFill>
                    <a:srgbClr val="ffffff"/>
                  </a:solidFill>
                </a:uFill>
                <a:latin typeface="Arial"/>
                <a:ea typeface="Arial"/>
              </a:rPr>
              <a:t>doWhileLoop</a:t>
            </a:r>
            <a:r>
              <a:rPr b="0" lang="en-US" sz="1400" spc="-1" strike="noStrike">
                <a:solidFill>
                  <a:srgbClr val="a9b7c6"/>
                </a:solidFill>
                <a:uFill>
                  <a:solidFill>
                    <a:srgbClr val="ffffff"/>
                  </a:solidFill>
                </a:uFill>
                <a:latin typeface="Arial"/>
                <a:ea typeface="Arial"/>
              </a:rPr>
              <a:t>() {</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int </a:t>
            </a:r>
            <a:r>
              <a:rPr b="0" lang="en-US" sz="1400" spc="-1" strike="noStrike">
                <a:solidFill>
                  <a:srgbClr val="a9b7c6"/>
                </a:solidFill>
                <a:uFill>
                  <a:solidFill>
                    <a:srgbClr val="ffffff"/>
                  </a:solidFill>
                </a:uFill>
                <a:latin typeface="Arial"/>
                <a:ea typeface="Arial"/>
              </a:rPr>
              <a:t>i = </a:t>
            </a:r>
            <a:r>
              <a:rPr b="0" lang="en-US" sz="1400" spc="-1" strike="noStrike">
                <a:solidFill>
                  <a:srgbClr val="6897bb"/>
                </a:solidFill>
                <a:uFill>
                  <a:solidFill>
                    <a:srgbClr val="ffffff"/>
                  </a:solidFill>
                </a:uFill>
                <a:latin typeface="Arial"/>
                <a:ea typeface="Arial"/>
              </a:rPr>
              <a:t>0</a:t>
            </a:r>
            <a:r>
              <a:rPr b="0" lang="en-US" sz="14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do </a:t>
            </a:r>
            <a:r>
              <a:rPr b="0" lang="en-US" sz="14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a9b7c6"/>
                </a:solidFill>
                <a:uFill>
                  <a:solidFill>
                    <a:srgbClr val="ffffff"/>
                  </a:solidFill>
                </a:uFill>
                <a:latin typeface="Arial"/>
                <a:ea typeface="Arial"/>
              </a:rPr>
              <a:t>i++</a:t>
            </a:r>
            <a:r>
              <a:rPr b="0" lang="en-US" sz="14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while </a:t>
            </a:r>
            <a:r>
              <a:rPr b="0" lang="en-US" sz="1400" spc="-1" strike="noStrike">
                <a:solidFill>
                  <a:srgbClr val="a9b7c6"/>
                </a:solidFill>
                <a:uFill>
                  <a:solidFill>
                    <a:srgbClr val="ffffff"/>
                  </a:solidFill>
                </a:uFill>
                <a:latin typeface="Arial"/>
                <a:ea typeface="Arial"/>
              </a:rPr>
              <a:t>(i &lt; </a:t>
            </a:r>
            <a:r>
              <a:rPr b="0" lang="en-US" sz="1400" spc="-1" strike="noStrike">
                <a:solidFill>
                  <a:srgbClr val="6897bb"/>
                </a:solidFill>
                <a:uFill>
                  <a:solidFill>
                    <a:srgbClr val="ffffff"/>
                  </a:solidFill>
                </a:uFill>
                <a:latin typeface="Arial"/>
                <a:ea typeface="Arial"/>
              </a:rPr>
              <a:t>2</a:t>
            </a:r>
            <a:r>
              <a:rPr b="0" lang="en-US" sz="1400" spc="-1" strike="noStrike">
                <a:solidFill>
                  <a:srgbClr val="a9b7c6"/>
                </a:solidFill>
                <a:uFill>
                  <a:solidFill>
                    <a:srgbClr val="ffffff"/>
                  </a:solidFill>
                </a:uFill>
                <a:latin typeface="Arial"/>
                <a:ea typeface="Arial"/>
              </a:rPr>
              <a:t>)</a:t>
            </a:r>
            <a:r>
              <a:rPr b="0" lang="en-US" sz="14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261" name="CustomShape 3"/>
          <p:cNvSpPr/>
          <p:nvPr/>
        </p:nvSpPr>
        <p:spPr>
          <a:xfrm>
            <a:off x="388080" y="890640"/>
            <a:ext cx="5524560" cy="420120"/>
          </a:xfrm>
          <a:prstGeom prst="rect">
            <a:avLst/>
          </a:prstGeom>
          <a:noFill/>
          <a:ln>
            <a:noFill/>
          </a:ln>
        </p:spPr>
        <p:style>
          <a:lnRef idx="0"/>
          <a:fillRef idx="0"/>
          <a:effectRef idx="0"/>
          <a:fontRef idx="minor"/>
        </p:style>
        <p:txBody>
          <a:bodyPr tIns="91440" bIns="91440" anchor="ctr"/>
          <a:p>
            <a:pPr>
              <a:lnSpc>
                <a:spcPct val="115000"/>
              </a:lnSpc>
            </a:pPr>
            <a:r>
              <a:rPr b="0" lang="en-US" sz="1200" spc="-1" strike="noStrike">
                <a:solidFill>
                  <a:srgbClr val="000000"/>
                </a:solidFill>
                <a:uFill>
                  <a:solidFill>
                    <a:srgbClr val="ffffff"/>
                  </a:solidFill>
                </a:uFill>
                <a:latin typeface="Arial"/>
                <a:ea typeface="Arial"/>
              </a:rPr>
              <a:t>Rewrite and Compile below class. Explain how generated bytecode works.</a:t>
            </a:r>
            <a:endParaRPr b="0" lang="en-US" sz="1800" spc="-1" strike="noStrike">
              <a:solidFill>
                <a:srgbClr val="000000"/>
              </a:solidFill>
              <a:uFill>
                <a:solidFill>
                  <a:srgbClr val="ffffff"/>
                </a:solidFill>
              </a:uFill>
              <a:latin typeface="Arial"/>
            </a:endParaRPr>
          </a:p>
        </p:txBody>
      </p:sp>
      <p:sp>
        <p:nvSpPr>
          <p:cNvPr id="262" name="TextShape 4"/>
          <p:cNvSpPr txBox="1"/>
          <p:nvPr/>
        </p:nvSpPr>
        <p:spPr>
          <a:xfrm>
            <a:off x="731520" y="3749040"/>
            <a:ext cx="4457160" cy="346680"/>
          </a:xfrm>
          <a:prstGeom prst="rect">
            <a:avLst/>
          </a:prstGeom>
          <a:noFill/>
          <a:ln>
            <a:noFill/>
          </a:ln>
        </p:spPr>
        <p:txBody>
          <a:bodyPr lIns="0" rIns="0" tIns="0" bIns="0"/>
          <a:p>
            <a:pPr>
              <a:lnSpc>
                <a:spcPct val="100000"/>
              </a:lnSpc>
            </a:pPr>
            <a:r>
              <a:rPr b="0" lang="en-US" sz="1800" spc="-1" strike="noStrike">
                <a:solidFill>
                  <a:srgbClr val="595959"/>
                </a:solidFill>
                <a:uFill>
                  <a:solidFill>
                    <a:srgbClr val="ffffff"/>
                  </a:solidFill>
                </a:uFill>
                <a:latin typeface="Arial"/>
                <a:ea typeface="Arial"/>
              </a:rPr>
              <a:t>You can find the solution on exercise4 branch.</a:t>
            </a:r>
            <a:endParaRPr b="0" lang="en-US" sz="1400" spc="-1" strike="noStrike">
              <a:solidFill>
                <a:srgbClr val="000000"/>
              </a:solidFill>
              <a:uFill>
                <a:solidFill>
                  <a:srgbClr val="ffffff"/>
                </a:solidFill>
              </a:uFill>
              <a:latin typeface="Arial"/>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311760" y="473040"/>
            <a:ext cx="38149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Do-While loop</a:t>
            </a:r>
            <a:r>
              <a:rPr b="0" lang="en-US" sz="2800" spc="-1" strike="noStrike">
                <a:solidFill>
                  <a:srgbClr val="000000"/>
                </a:solidFill>
                <a:uFill>
                  <a:solidFill>
                    <a:srgbClr val="ffffff"/>
                  </a:solidFill>
                </a:uFill>
                <a:latin typeface="Arial"/>
                <a:ea typeface="Arial"/>
              </a:rPr>
              <a:t>	</a:t>
            </a:r>
            <a:endParaRPr b="0" lang="en-US" sz="1400" spc="-1" strike="noStrike">
              <a:solidFill>
                <a:srgbClr val="000000"/>
              </a:solidFill>
              <a:uFill>
                <a:solidFill>
                  <a:srgbClr val="ffffff"/>
                </a:solidFill>
              </a:uFill>
              <a:latin typeface="Arial"/>
            </a:endParaRPr>
          </a:p>
        </p:txBody>
      </p:sp>
      <p:sp>
        <p:nvSpPr>
          <p:cNvPr id="264" name="CustomShape 2"/>
          <p:cNvSpPr/>
          <p:nvPr/>
        </p:nvSpPr>
        <p:spPr>
          <a:xfrm>
            <a:off x="4802040" y="369360"/>
            <a:ext cx="2999520" cy="4320720"/>
          </a:xfrm>
          <a:prstGeom prst="rect">
            <a:avLst/>
          </a:prstGeom>
          <a:noFill/>
          <a:ln w="9360">
            <a:solidFill>
              <a:srgbClr val="000000"/>
            </a:solidFill>
            <a:round/>
          </a:ln>
        </p:spPr>
        <p:style>
          <a:lnRef idx="0"/>
          <a:fillRef idx="0"/>
          <a:effectRef idx="0"/>
          <a:fontRef idx="minor"/>
        </p:style>
        <p:txBody>
          <a:bodyPr tIns="91440" bIns="91440" anchor="ctr"/>
          <a:p>
            <a:pPr>
              <a:lnSpc>
                <a:spcPct val="100000"/>
              </a:lnSpc>
            </a:pPr>
            <a:r>
              <a:rPr b="0" lang="en-US" sz="1400" spc="-1" strike="noStrike">
                <a:solidFill>
                  <a:srgbClr val="000000"/>
                </a:solidFill>
                <a:uFill>
                  <a:solidFill>
                    <a:srgbClr val="ffffff"/>
                  </a:solidFill>
                </a:uFill>
                <a:latin typeface="Arial"/>
                <a:ea typeface="Arial"/>
              </a:rPr>
              <a:t>Compiled from "DoWhile.java"</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public class loops.DoWhile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public loops.DoWhile();</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Code:</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0: aload_0</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1: invokespecial #1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Method java/lang/Object."&lt;init&gt;":()V</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4: return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public void doWhileLoop();</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Code:</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0: iconst_0</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1: istore_1</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2: iinc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1, 1</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5: iload_1</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6: iconst_2</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7: if_icmplt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2</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10: return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p:txBody>
      </p:sp>
      <p:sp>
        <p:nvSpPr>
          <p:cNvPr id="265" name="TextShape 3"/>
          <p:cNvSpPr txBox="1"/>
          <p:nvPr/>
        </p:nvSpPr>
        <p:spPr>
          <a:xfrm>
            <a:off x="528480" y="1284120"/>
            <a:ext cx="2902320" cy="2347560"/>
          </a:xfrm>
          <a:prstGeom prst="rect">
            <a:avLst/>
          </a:prstGeom>
          <a:noFill/>
          <a:ln w="9360">
            <a:solidFill>
              <a:srgbClr val="000000"/>
            </a:solidFill>
            <a:round/>
          </a:ln>
        </p:spPr>
        <p:txBody>
          <a:bodyPr tIns="91440" bIns="91440"/>
          <a:p>
            <a:pPr>
              <a:lnSpc>
                <a:spcPct val="100000"/>
              </a:lnSpc>
            </a:pPr>
            <a:r>
              <a:rPr b="0" lang="en-US" sz="1400" spc="-1" strike="noStrike">
                <a:solidFill>
                  <a:srgbClr val="cc7832"/>
                </a:solidFill>
                <a:uFill>
                  <a:solidFill>
                    <a:srgbClr val="ffffff"/>
                  </a:solidFill>
                </a:uFill>
                <a:latin typeface="Arial"/>
                <a:ea typeface="Arial"/>
              </a:rPr>
              <a:t>public class </a:t>
            </a:r>
            <a:r>
              <a:rPr b="0" lang="en-US" sz="1400" spc="-1" strike="noStrike">
                <a:solidFill>
                  <a:srgbClr val="a9b7c6"/>
                </a:solidFill>
                <a:uFill>
                  <a:solidFill>
                    <a:srgbClr val="ffffff"/>
                  </a:solidFill>
                </a:uFill>
                <a:latin typeface="Arial"/>
                <a:ea typeface="Arial"/>
              </a:rPr>
              <a:t>Exercise4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public void </a:t>
            </a:r>
            <a:r>
              <a:rPr b="0" lang="en-US" sz="1400" spc="-1" strike="noStrike">
                <a:solidFill>
                  <a:srgbClr val="ffc66d"/>
                </a:solidFill>
                <a:uFill>
                  <a:solidFill>
                    <a:srgbClr val="ffffff"/>
                  </a:solidFill>
                </a:uFill>
                <a:latin typeface="Arial"/>
                <a:ea typeface="Arial"/>
              </a:rPr>
              <a:t>doWhileLoop</a:t>
            </a:r>
            <a:r>
              <a:rPr b="0" lang="en-US" sz="1400" spc="-1" strike="noStrike">
                <a:solidFill>
                  <a:srgbClr val="a9b7c6"/>
                </a:solidFill>
                <a:uFill>
                  <a:solidFill>
                    <a:srgbClr val="ffffff"/>
                  </a:solidFill>
                </a:uFill>
                <a:latin typeface="Arial"/>
                <a:ea typeface="Arial"/>
              </a:rPr>
              <a:t>() {</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int </a:t>
            </a:r>
            <a:r>
              <a:rPr b="0" lang="en-US" sz="1400" spc="-1" strike="noStrike">
                <a:solidFill>
                  <a:srgbClr val="a9b7c6"/>
                </a:solidFill>
                <a:uFill>
                  <a:solidFill>
                    <a:srgbClr val="ffffff"/>
                  </a:solidFill>
                </a:uFill>
                <a:latin typeface="Arial"/>
                <a:ea typeface="Arial"/>
              </a:rPr>
              <a:t>i = </a:t>
            </a:r>
            <a:r>
              <a:rPr b="0" lang="en-US" sz="1400" spc="-1" strike="noStrike">
                <a:solidFill>
                  <a:srgbClr val="6897bb"/>
                </a:solidFill>
                <a:uFill>
                  <a:solidFill>
                    <a:srgbClr val="ffffff"/>
                  </a:solidFill>
                </a:uFill>
                <a:latin typeface="Arial"/>
                <a:ea typeface="Arial"/>
              </a:rPr>
              <a:t>0</a:t>
            </a:r>
            <a:r>
              <a:rPr b="0" lang="en-US" sz="14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do </a:t>
            </a:r>
            <a:r>
              <a:rPr b="0" lang="en-US" sz="14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           </a:t>
            </a:r>
            <a:r>
              <a:rPr b="0" lang="en-US" sz="1400" spc="-1" strike="noStrike">
                <a:solidFill>
                  <a:srgbClr val="a9b7c6"/>
                </a:solidFill>
                <a:uFill>
                  <a:solidFill>
                    <a:srgbClr val="ffffff"/>
                  </a:solidFill>
                </a:uFill>
                <a:latin typeface="Arial"/>
                <a:ea typeface="Arial"/>
              </a:rPr>
              <a:t>i++</a:t>
            </a:r>
            <a:r>
              <a:rPr b="0" lang="en-US" sz="14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a9b7c6"/>
                </a:solidFill>
                <a:uFill>
                  <a:solidFill>
                    <a:srgbClr val="ffffff"/>
                  </a:solidFill>
                </a:uFill>
                <a:latin typeface="Arial"/>
                <a:ea typeface="Arial"/>
              </a:rPr>
              <a:t>} </a:t>
            </a:r>
            <a:r>
              <a:rPr b="0" lang="en-US" sz="1400" spc="-1" strike="noStrike">
                <a:solidFill>
                  <a:srgbClr val="cc7832"/>
                </a:solidFill>
                <a:uFill>
                  <a:solidFill>
                    <a:srgbClr val="ffffff"/>
                  </a:solidFill>
                </a:uFill>
                <a:latin typeface="Arial"/>
                <a:ea typeface="Arial"/>
              </a:rPr>
              <a:t>while </a:t>
            </a:r>
            <a:r>
              <a:rPr b="0" lang="en-US" sz="1400" spc="-1" strike="noStrike">
                <a:solidFill>
                  <a:srgbClr val="a9b7c6"/>
                </a:solidFill>
                <a:uFill>
                  <a:solidFill>
                    <a:srgbClr val="ffffff"/>
                  </a:solidFill>
                </a:uFill>
                <a:latin typeface="Arial"/>
                <a:ea typeface="Arial"/>
              </a:rPr>
              <a:t>(i &lt; </a:t>
            </a:r>
            <a:r>
              <a:rPr b="0" lang="en-US" sz="1400" spc="-1" strike="noStrike">
                <a:solidFill>
                  <a:srgbClr val="6897bb"/>
                </a:solidFill>
                <a:uFill>
                  <a:solidFill>
                    <a:srgbClr val="ffffff"/>
                  </a:solidFill>
                </a:uFill>
                <a:latin typeface="Arial"/>
                <a:ea typeface="Arial"/>
              </a:rPr>
              <a:t>2</a:t>
            </a:r>
            <a:r>
              <a:rPr b="0" lang="en-US" sz="1400" spc="-1" strike="noStrike">
                <a:solidFill>
                  <a:srgbClr val="a9b7c6"/>
                </a:solidFill>
                <a:uFill>
                  <a:solidFill>
                    <a:srgbClr val="ffffff"/>
                  </a:solidFill>
                </a:uFill>
                <a:latin typeface="Arial"/>
                <a:ea typeface="Arial"/>
              </a:rPr>
              <a:t>)</a:t>
            </a:r>
            <a:r>
              <a:rPr b="0" lang="en-US" sz="14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cc7832"/>
                </a:solidFill>
                <a:uFill>
                  <a:solidFill>
                    <a:srgbClr val="ffffff"/>
                  </a:solidFill>
                </a:uFill>
                <a:latin typeface="Arial"/>
                <a:ea typeface="Arial"/>
              </a:rPr>
              <a:t>   </a:t>
            </a:r>
            <a:r>
              <a:rPr b="0" lang="en-US" sz="14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311760" y="31140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Exercise 5 </a:t>
            </a:r>
            <a:endParaRPr b="0" lang="en-US" sz="1400" spc="-1" strike="noStrike">
              <a:solidFill>
                <a:srgbClr val="000000"/>
              </a:solidFill>
              <a:uFill>
                <a:solidFill>
                  <a:srgbClr val="ffffff"/>
                </a:solidFill>
              </a:uFill>
              <a:latin typeface="Arial"/>
            </a:endParaRPr>
          </a:p>
        </p:txBody>
      </p:sp>
      <p:sp>
        <p:nvSpPr>
          <p:cNvPr id="267" name="TextShape 2"/>
          <p:cNvSpPr txBox="1"/>
          <p:nvPr/>
        </p:nvSpPr>
        <p:spPr>
          <a:xfrm>
            <a:off x="4304880" y="943200"/>
            <a:ext cx="4259880" cy="3905640"/>
          </a:xfrm>
          <a:prstGeom prst="rect">
            <a:avLst/>
          </a:prstGeom>
          <a:noFill/>
          <a:ln w="9360">
            <a:solidFill>
              <a:srgbClr val="000000"/>
            </a:solidFill>
            <a:round/>
          </a:ln>
        </p:spPr>
        <p:txBody>
          <a:bodyPr tIns="91440" bIns="91440"/>
          <a:p>
            <a:pPr>
              <a:lnSpc>
                <a:spcPct val="100000"/>
              </a:lnSpc>
            </a:pPr>
            <a:r>
              <a:rPr b="0" lang="en-US" sz="1000" spc="-1" strike="noStrike">
                <a:solidFill>
                  <a:srgbClr val="cc7832"/>
                </a:solidFill>
                <a:uFill>
                  <a:solidFill>
                    <a:srgbClr val="ffffff"/>
                  </a:solidFill>
                </a:uFill>
                <a:latin typeface="Arial"/>
                <a:ea typeface="Arial"/>
              </a:rPr>
              <a:t>public class </a:t>
            </a:r>
            <a:r>
              <a:rPr b="0" lang="en-US" sz="1000" spc="-1" strike="noStrike">
                <a:solidFill>
                  <a:srgbClr val="a9b7c6"/>
                </a:solidFill>
                <a:uFill>
                  <a:solidFill>
                    <a:srgbClr val="ffffff"/>
                  </a:solidFill>
                </a:uFill>
                <a:latin typeface="Arial"/>
                <a:ea typeface="Arial"/>
              </a:rPr>
              <a:t>Exercise4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a9b7c6"/>
                </a:solidFill>
                <a:uFill>
                  <a:solidFill>
                    <a:srgbClr val="ffffff"/>
                  </a:solidFill>
                </a:uFill>
                <a:latin typeface="Arial"/>
                <a:ea typeface="Arial"/>
              </a:rPr>
              <a:t>   </a:t>
            </a:r>
            <a:r>
              <a:rPr b="0" lang="en-US" sz="1000" spc="-1" strike="noStrike">
                <a:solidFill>
                  <a:srgbClr val="cc7832"/>
                </a:solidFill>
                <a:uFill>
                  <a:solidFill>
                    <a:srgbClr val="ffffff"/>
                  </a:solidFill>
                </a:uFill>
                <a:latin typeface="Arial"/>
                <a:ea typeface="Arial"/>
              </a:rPr>
              <a:t>void </a:t>
            </a:r>
            <a:r>
              <a:rPr b="0" lang="en-US" sz="1000" spc="-1" strike="noStrike">
                <a:solidFill>
                  <a:srgbClr val="ffc66d"/>
                </a:solidFill>
                <a:uFill>
                  <a:solidFill>
                    <a:srgbClr val="ffffff"/>
                  </a:solidFill>
                </a:uFill>
                <a:latin typeface="Arial"/>
                <a:ea typeface="Arial"/>
              </a:rPr>
              <a:t>anonymousImpl</a:t>
            </a:r>
            <a:r>
              <a:rPr b="0" lang="en-US" sz="1000" spc="-1" strike="noStrike">
                <a:solidFill>
                  <a:srgbClr val="a9b7c6"/>
                </a:solidFill>
                <a:uFill>
                  <a:solidFill>
                    <a:srgbClr val="ffffff"/>
                  </a:solidFill>
                </a:uFill>
                <a:latin typeface="Arial"/>
                <a:ea typeface="Arial"/>
              </a:rPr>
              <a:t>()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a9b7c6"/>
                </a:solidFill>
                <a:uFill>
                  <a:solidFill>
                    <a:srgbClr val="ffffff"/>
                  </a:solidFill>
                </a:uFill>
                <a:latin typeface="Arial"/>
                <a:ea typeface="Arial"/>
              </a:rPr>
              <a:t>       </a:t>
            </a:r>
            <a:r>
              <a:rPr b="0" lang="en-US" sz="1000" spc="-1" strike="noStrike">
                <a:solidFill>
                  <a:srgbClr val="a9b7c6"/>
                </a:solidFill>
                <a:uFill>
                  <a:solidFill>
                    <a:srgbClr val="ffffff"/>
                  </a:solidFill>
                </a:uFill>
                <a:latin typeface="Arial"/>
                <a:ea typeface="Arial"/>
              </a:rPr>
              <a:t>Thread t1 = </a:t>
            </a:r>
            <a:r>
              <a:rPr b="0" lang="en-US" sz="1000" spc="-1" strike="noStrike">
                <a:solidFill>
                  <a:srgbClr val="cc7832"/>
                </a:solidFill>
                <a:uFill>
                  <a:solidFill>
                    <a:srgbClr val="ffffff"/>
                  </a:solidFill>
                </a:uFill>
                <a:latin typeface="Arial"/>
                <a:ea typeface="Arial"/>
              </a:rPr>
              <a:t>new </a:t>
            </a:r>
            <a:r>
              <a:rPr b="0" lang="en-US" sz="1000" spc="-1" strike="noStrike">
                <a:solidFill>
                  <a:srgbClr val="a9b7c6"/>
                </a:solidFill>
                <a:uFill>
                  <a:solidFill>
                    <a:srgbClr val="ffffff"/>
                  </a:solidFill>
                </a:uFill>
                <a:latin typeface="Arial"/>
                <a:ea typeface="Arial"/>
              </a:rPr>
              <a:t>Thread(</a:t>
            </a:r>
            <a:r>
              <a:rPr b="0" lang="en-US" sz="1000" spc="-1" strike="noStrike">
                <a:solidFill>
                  <a:srgbClr val="cc7832"/>
                </a:solidFill>
                <a:uFill>
                  <a:solidFill>
                    <a:srgbClr val="ffffff"/>
                  </a:solidFill>
                </a:uFill>
                <a:latin typeface="Arial"/>
                <a:ea typeface="Arial"/>
              </a:rPr>
              <a:t>new </a:t>
            </a:r>
            <a:r>
              <a:rPr b="0" lang="en-US" sz="1000" spc="-1" strike="noStrike">
                <a:solidFill>
                  <a:srgbClr val="a9b7c6"/>
                </a:solidFill>
                <a:uFill>
                  <a:solidFill>
                    <a:srgbClr val="ffffff"/>
                  </a:solidFill>
                </a:uFill>
                <a:latin typeface="Arial"/>
                <a:ea typeface="Arial"/>
              </a:rPr>
              <a:t>Runnable() {</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a9b7c6"/>
                </a:solidFill>
                <a:uFill>
                  <a:solidFill>
                    <a:srgbClr val="ffffff"/>
                  </a:solidFill>
                </a:uFill>
                <a:latin typeface="Arial"/>
                <a:ea typeface="Arial"/>
              </a:rPr>
              <a:t>           </a:t>
            </a:r>
            <a:r>
              <a:rPr b="0" lang="en-US" sz="1000" spc="-1" strike="noStrike">
                <a:solidFill>
                  <a:srgbClr val="bbb529"/>
                </a:solidFill>
                <a:uFill>
                  <a:solidFill>
                    <a:srgbClr val="ffffff"/>
                  </a:solidFill>
                </a:uFill>
                <a:latin typeface="Arial"/>
                <a:ea typeface="Arial"/>
              </a:rPr>
              <a:t>@Override</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bbb529"/>
                </a:solidFill>
                <a:uFill>
                  <a:solidFill>
                    <a:srgbClr val="ffffff"/>
                  </a:solidFill>
                </a:uFill>
                <a:latin typeface="Arial"/>
                <a:ea typeface="Arial"/>
              </a:rPr>
              <a:t>           </a:t>
            </a:r>
            <a:r>
              <a:rPr b="0" lang="en-US" sz="1000" spc="-1" strike="noStrike">
                <a:solidFill>
                  <a:srgbClr val="cc7832"/>
                </a:solidFill>
                <a:uFill>
                  <a:solidFill>
                    <a:srgbClr val="ffffff"/>
                  </a:solidFill>
                </a:uFill>
                <a:latin typeface="Arial"/>
                <a:ea typeface="Arial"/>
              </a:rPr>
              <a:t>public void </a:t>
            </a:r>
            <a:r>
              <a:rPr b="0" lang="en-US" sz="1000" spc="-1" strike="noStrike">
                <a:solidFill>
                  <a:srgbClr val="ffc66d"/>
                </a:solidFill>
                <a:uFill>
                  <a:solidFill>
                    <a:srgbClr val="ffffff"/>
                  </a:solidFill>
                </a:uFill>
                <a:latin typeface="Arial"/>
                <a:ea typeface="Arial"/>
              </a:rPr>
              <a:t>run</a:t>
            </a:r>
            <a:r>
              <a:rPr b="0" lang="en-US" sz="1000" spc="-1" strike="noStrike">
                <a:solidFill>
                  <a:srgbClr val="a9b7c6"/>
                </a:solidFill>
                <a:uFill>
                  <a:solidFill>
                    <a:srgbClr val="ffffff"/>
                  </a:solidFill>
                </a:uFill>
                <a:latin typeface="Arial"/>
                <a:ea typeface="Arial"/>
              </a:rPr>
              <a:t>()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a9b7c6"/>
                </a:solidFill>
                <a:uFill>
                  <a:solidFill>
                    <a:srgbClr val="ffffff"/>
                  </a:solidFill>
                </a:uFill>
                <a:latin typeface="Arial"/>
                <a:ea typeface="Arial"/>
              </a:rPr>
              <a:t>           </a:t>
            </a:r>
            <a:r>
              <a:rPr b="0" lang="en-US" sz="10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a9b7c6"/>
                </a:solidFill>
                <a:uFill>
                  <a:solidFill>
                    <a:srgbClr val="ffffff"/>
                  </a:solidFill>
                </a:uFill>
                <a:latin typeface="Arial"/>
                <a:ea typeface="Arial"/>
              </a:rPr>
              <a:t>       </a:t>
            </a:r>
            <a:r>
              <a:rPr b="0" lang="en-US" sz="1000" spc="-1" strike="noStrike">
                <a:solidFill>
                  <a:srgbClr val="a9b7c6"/>
                </a:solidFill>
                <a:uFill>
                  <a:solidFill>
                    <a:srgbClr val="ffffff"/>
                  </a:solidFill>
                </a:uFill>
                <a:latin typeface="Arial"/>
                <a:ea typeface="Arial"/>
              </a:rPr>
              <a:t>})</a:t>
            </a:r>
            <a:r>
              <a:rPr b="0" lang="en-US" sz="10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cc7832"/>
                </a:solidFill>
                <a:uFill>
                  <a:solidFill>
                    <a:srgbClr val="ffffff"/>
                  </a:solidFill>
                </a:uFill>
                <a:latin typeface="Arial"/>
                <a:ea typeface="Arial"/>
              </a:rPr>
              <a:t>   </a:t>
            </a:r>
            <a:r>
              <a:rPr b="0" lang="en-US" sz="10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a9b7c6"/>
                </a:solidFill>
                <a:uFill>
                  <a:solidFill>
                    <a:srgbClr val="ffffff"/>
                  </a:solidFill>
                </a:uFill>
                <a:latin typeface="Arial"/>
                <a:ea typeface="Arial"/>
              </a:rPr>
              <a:t>   </a:t>
            </a:r>
            <a:r>
              <a:rPr b="0" lang="en-US" sz="1000" spc="-1" strike="noStrike">
                <a:solidFill>
                  <a:srgbClr val="cc7832"/>
                </a:solidFill>
                <a:uFill>
                  <a:solidFill>
                    <a:srgbClr val="ffffff"/>
                  </a:solidFill>
                </a:uFill>
                <a:latin typeface="Arial"/>
                <a:ea typeface="Arial"/>
              </a:rPr>
              <a:t>void </a:t>
            </a:r>
            <a:r>
              <a:rPr b="0" lang="en-US" sz="1000" spc="-1" strike="noStrike">
                <a:solidFill>
                  <a:srgbClr val="ffc66d"/>
                </a:solidFill>
                <a:uFill>
                  <a:solidFill>
                    <a:srgbClr val="ffffff"/>
                  </a:solidFill>
                </a:uFill>
                <a:latin typeface="Arial"/>
                <a:ea typeface="Arial"/>
              </a:rPr>
              <a:t>lambdaImpl</a:t>
            </a:r>
            <a:r>
              <a:rPr b="0" lang="en-US" sz="1000" spc="-1" strike="noStrike">
                <a:solidFill>
                  <a:srgbClr val="a9b7c6"/>
                </a:solidFill>
                <a:uFill>
                  <a:solidFill>
                    <a:srgbClr val="ffffff"/>
                  </a:solidFill>
                </a:uFill>
                <a:latin typeface="Arial"/>
                <a:ea typeface="Arial"/>
              </a:rPr>
              <a:t>() {</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a9b7c6"/>
                </a:solidFill>
                <a:uFill>
                  <a:solidFill>
                    <a:srgbClr val="ffffff"/>
                  </a:solidFill>
                </a:uFill>
                <a:latin typeface="Arial"/>
                <a:ea typeface="Arial"/>
              </a:rPr>
              <a:t>       </a:t>
            </a:r>
            <a:r>
              <a:rPr b="0" lang="en-US" sz="1000" spc="-1" strike="noStrike">
                <a:solidFill>
                  <a:srgbClr val="a9b7c6"/>
                </a:solidFill>
                <a:uFill>
                  <a:solidFill>
                    <a:srgbClr val="ffffff"/>
                  </a:solidFill>
                </a:uFill>
                <a:latin typeface="Arial"/>
                <a:ea typeface="Arial"/>
              </a:rPr>
              <a:t>Thread t2 = </a:t>
            </a:r>
            <a:r>
              <a:rPr b="0" lang="en-US" sz="1000" spc="-1" strike="noStrike">
                <a:solidFill>
                  <a:srgbClr val="cc7832"/>
                </a:solidFill>
                <a:uFill>
                  <a:solidFill>
                    <a:srgbClr val="ffffff"/>
                  </a:solidFill>
                </a:uFill>
                <a:latin typeface="Arial"/>
                <a:ea typeface="Arial"/>
              </a:rPr>
              <a:t>new </a:t>
            </a:r>
            <a:r>
              <a:rPr b="0" lang="en-US" sz="1000" spc="-1" strike="noStrike">
                <a:solidFill>
                  <a:srgbClr val="a9b7c6"/>
                </a:solidFill>
                <a:uFill>
                  <a:solidFill>
                    <a:srgbClr val="ffffff"/>
                  </a:solidFill>
                </a:uFill>
                <a:latin typeface="Arial"/>
                <a:ea typeface="Arial"/>
              </a:rPr>
              <a:t>Thread(() -&gt;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a9b7c6"/>
                </a:solidFill>
                <a:uFill>
                  <a:solidFill>
                    <a:srgbClr val="ffffff"/>
                  </a:solidFill>
                </a:uFill>
                <a:latin typeface="Arial"/>
                <a:ea typeface="Arial"/>
              </a:rPr>
              <a:t>       </a:t>
            </a:r>
            <a:r>
              <a:rPr b="0" lang="en-US" sz="1000" spc="-1" strike="noStrike">
                <a:solidFill>
                  <a:srgbClr val="a9b7c6"/>
                </a:solidFill>
                <a:uFill>
                  <a:solidFill>
                    <a:srgbClr val="ffffff"/>
                  </a:solidFill>
                </a:uFill>
                <a:latin typeface="Arial"/>
                <a:ea typeface="Arial"/>
              </a:rPr>
              <a:t>})</a:t>
            </a:r>
            <a:r>
              <a:rPr b="0" lang="en-US" sz="10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cc7832"/>
                </a:solidFill>
                <a:uFill>
                  <a:solidFill>
                    <a:srgbClr val="ffffff"/>
                  </a:solidFill>
                </a:uFill>
                <a:latin typeface="Arial"/>
                <a:ea typeface="Arial"/>
              </a:rPr>
              <a:t>   </a:t>
            </a:r>
            <a:r>
              <a:rPr b="0" lang="en-US" sz="10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268" name="CustomShape 3"/>
          <p:cNvSpPr/>
          <p:nvPr/>
        </p:nvSpPr>
        <p:spPr>
          <a:xfrm>
            <a:off x="401400" y="923040"/>
            <a:ext cx="3658320" cy="3905640"/>
          </a:xfrm>
          <a:prstGeom prst="rect">
            <a:avLst/>
          </a:prstGeom>
          <a:noFill/>
          <a:ln w="9360">
            <a:solidFill>
              <a:srgbClr val="000000"/>
            </a:solidFill>
            <a:round/>
          </a:ln>
        </p:spPr>
        <p:style>
          <a:lnRef idx="0"/>
          <a:fillRef idx="0"/>
          <a:effectRef idx="0"/>
          <a:fontRef idx="minor"/>
        </p:style>
        <p:txBody>
          <a:bodyPr tIns="91440" bIns="91440"/>
          <a:p>
            <a:pPr>
              <a:lnSpc>
                <a:spcPct val="100000"/>
              </a:lnSpc>
            </a:pPr>
            <a:r>
              <a:rPr b="0" lang="en-US" sz="1800" spc="-1" strike="noStrike">
                <a:solidFill>
                  <a:srgbClr val="000000"/>
                </a:solidFill>
                <a:uFill>
                  <a:solidFill>
                    <a:srgbClr val="ffffff"/>
                  </a:solidFill>
                </a:uFill>
                <a:latin typeface="Arial"/>
                <a:ea typeface="Arial"/>
              </a:rPr>
              <a:t>Anonymous vs lambda</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ea typeface="Arial"/>
              </a:rPr>
              <a:t>Compile following class. See the difference between opcode generated by implementation of anonymous class and lambda.</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rPr>
              <a:t>You can find the solution on exercise5 branch.</a:t>
            </a:r>
            <a:endParaRPr b="0" lang="en-US" sz="18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Compiler</a:t>
            </a:r>
            <a:endParaRPr b="0" lang="en-US" sz="1400" spc="-1" strike="noStrike">
              <a:solidFill>
                <a:srgbClr val="000000"/>
              </a:solidFill>
              <a:uFill>
                <a:solidFill>
                  <a:srgbClr val="ffffff"/>
                </a:solidFill>
              </a:uFill>
              <a:latin typeface="Arial"/>
            </a:endParaRPr>
          </a:p>
        </p:txBody>
      </p:sp>
      <p:sp>
        <p:nvSpPr>
          <p:cNvPr id="95" name="TextShape 2"/>
          <p:cNvSpPr txBox="1"/>
          <p:nvPr/>
        </p:nvSpPr>
        <p:spPr>
          <a:xfrm>
            <a:off x="311760" y="1152360"/>
            <a:ext cx="8520120" cy="3416040"/>
          </a:xfrm>
          <a:prstGeom prst="rect">
            <a:avLst/>
          </a:prstGeom>
          <a:noFill/>
          <a:ln>
            <a:noFill/>
          </a:ln>
        </p:spPr>
        <p:txBody>
          <a:bodyPr tIns="91440" bIns="91440"/>
          <a:p>
            <a:pPr>
              <a:lnSpc>
                <a:spcPct val="100000"/>
              </a:lnSpc>
            </a:pPr>
            <a:endParaRPr b="0" lang="en-US" sz="1400" spc="-1" strike="noStrike">
              <a:solidFill>
                <a:srgbClr val="000000"/>
              </a:solidFill>
              <a:uFill>
                <a:solidFill>
                  <a:srgbClr val="ffffff"/>
                </a:solidFill>
              </a:uFill>
              <a:latin typeface="Arial"/>
            </a:endParaRPr>
          </a:p>
          <a:p>
            <a:pPr marL="457200" indent="-34272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Transform source code into bytecode</a:t>
            </a:r>
            <a:r>
              <a:rPr b="0" lang="en-US" sz="1800" spc="-1" strike="noStrike">
                <a:solidFill>
                  <a:srgbClr val="595959"/>
                </a:solidFill>
                <a:uFill>
                  <a:solidFill>
                    <a:srgbClr val="ffffff"/>
                  </a:solidFill>
                </a:uFill>
                <a:latin typeface="Arial"/>
                <a:ea typeface="Arial"/>
              </a:rPr>
              <a:t>
</a:t>
            </a:r>
            <a:r>
              <a:rPr b="0" lang="en-US" sz="1800" spc="-1" strike="noStrike">
                <a:solidFill>
                  <a:srgbClr val="595959"/>
                </a:solidFill>
                <a:uFill>
                  <a:solidFill>
                    <a:srgbClr val="ffffff"/>
                  </a:solidFill>
                </a:uFill>
                <a:latin typeface="Arial"/>
              </a:rPr>
              <a:t> </a:t>
            </a:r>
            <a:endParaRPr b="0" lang="en-US" sz="1400" spc="-1" strike="noStrike">
              <a:solidFill>
                <a:srgbClr val="000000"/>
              </a:solidFill>
              <a:uFill>
                <a:solidFill>
                  <a:srgbClr val="ffffff"/>
                </a:solidFill>
              </a:uFill>
              <a:latin typeface="Arial"/>
            </a:endParaRPr>
          </a:p>
          <a:p>
            <a:pPr marL="457200" indent="-34272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.java -&gt; .class</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595959"/>
                </a:solidFill>
                <a:uFill>
                  <a:solidFill>
                    <a:srgbClr val="ffffff"/>
                  </a:solidFill>
                </a:uFill>
                <a:latin typeface="Arial"/>
                <a:ea typeface="Arial"/>
              </a:rPr>
              <a:t>curiosity: Java compiler is written in… Java =)</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595959"/>
                </a:solidFill>
                <a:uFill>
                  <a:solidFill>
                    <a:srgbClr val="ffffff"/>
                  </a:solidFill>
                </a:uFill>
                <a:latin typeface="Arial"/>
                <a:ea typeface="Arial"/>
              </a:rPr>
              <a:t>runtime in ANSI C</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700" spc="-1" strike="noStrike">
                <a:solidFill>
                  <a:srgbClr val="595959"/>
                </a:solidFill>
                <a:uFill>
                  <a:solidFill>
                    <a:srgbClr val="ffffff"/>
                  </a:solidFill>
                </a:uFill>
                <a:latin typeface="Arial"/>
                <a:ea typeface="Arial"/>
              </a:rPr>
              <a:t>info from: https://web.archive.org/web/20080222200518/http://java.sun.com/docs/overviews/java/java-overview-1.html</a:t>
            </a:r>
            <a:endParaRPr b="0" lang="en-US" sz="1400" spc="-1" strike="noStrike">
              <a:solidFill>
                <a:srgbClr val="000000"/>
              </a:solidFill>
              <a:uFill>
                <a:solidFill>
                  <a:srgbClr val="ffffff"/>
                </a:solidFill>
              </a:uFill>
              <a:latin typeface="Arial"/>
            </a:endParaRPr>
          </a:p>
        </p:txBody>
      </p:sp>
      <p:pic>
        <p:nvPicPr>
          <p:cNvPr id="96" name="Google Shape;87;p17" descr=""/>
          <p:cNvPicPr/>
          <p:nvPr/>
        </p:nvPicPr>
        <p:blipFill>
          <a:blip r:embed="rId1"/>
          <a:stretch/>
        </p:blipFill>
        <p:spPr>
          <a:xfrm>
            <a:off x="5565240" y="514440"/>
            <a:ext cx="3099960" cy="3363480"/>
          </a:xfrm>
          <a:prstGeom prst="rect">
            <a:avLst/>
          </a:prstGeom>
          <a:ln>
            <a:noFill/>
          </a:ln>
        </p:spPr>
      </p:pic>
      <p:sp>
        <p:nvSpPr>
          <p:cNvPr id="97" name="CustomShape 3"/>
          <p:cNvSpPr/>
          <p:nvPr/>
        </p:nvSpPr>
        <p:spPr>
          <a:xfrm>
            <a:off x="7071840" y="691200"/>
            <a:ext cx="1223640" cy="1064160"/>
          </a:xfrm>
          <a:prstGeom prst="roundRect">
            <a:avLst>
              <a:gd name="adj" fmla="val 16667"/>
            </a:avLst>
          </a:prstGeom>
          <a:noFill/>
          <a:ln w="76320">
            <a:solidFill>
              <a:srgbClr val="ff0000"/>
            </a:solidFill>
            <a:round/>
          </a:ln>
        </p:spPr>
        <p:style>
          <a:lnRef idx="0"/>
          <a:fillRef idx="0"/>
          <a:effectRef idx="0"/>
          <a:fontRef idx="minor"/>
        </p:style>
      </p:sp>
      <p:sp>
        <p:nvSpPr>
          <p:cNvPr id="98" name="CustomShape 4"/>
          <p:cNvSpPr/>
          <p:nvPr/>
        </p:nvSpPr>
        <p:spPr>
          <a:xfrm>
            <a:off x="7680600" y="4789080"/>
            <a:ext cx="4003200" cy="466920"/>
          </a:xfrm>
          <a:prstGeom prst="rect">
            <a:avLst/>
          </a:prstGeom>
          <a:noFill/>
          <a:ln>
            <a:noFill/>
          </a:ln>
        </p:spPr>
        <p:style>
          <a:lnRef idx="0"/>
          <a:fillRef idx="0"/>
          <a:effectRef idx="0"/>
          <a:fontRef idx="minor"/>
        </p:style>
      </p:sp>
      <p:sp>
        <p:nvSpPr>
          <p:cNvPr id="99" name="CustomShape 5"/>
          <p:cNvSpPr/>
          <p:nvPr/>
        </p:nvSpPr>
        <p:spPr>
          <a:xfrm>
            <a:off x="8295840" y="4781520"/>
            <a:ext cx="847800" cy="256680"/>
          </a:xfrm>
          <a:prstGeom prst="rect">
            <a:avLst/>
          </a:prstGeom>
          <a:noFill/>
          <a:ln>
            <a:noFill/>
          </a:ln>
        </p:spPr>
        <p:style>
          <a:lnRef idx="0"/>
          <a:fillRef idx="0"/>
          <a:effectRef idx="0"/>
          <a:fontRef idx="minor"/>
        </p:style>
        <p:txBody>
          <a:bodyPr tIns="91440" bIns="91440"/>
          <a:p>
            <a:pPr>
              <a:lnSpc>
                <a:spcPct val="100000"/>
              </a:lnSpc>
            </a:pPr>
            <a:r>
              <a:rPr b="0" lang="en-US" sz="700" spc="-1" strike="noStrike">
                <a:solidFill>
                  <a:srgbClr val="000000"/>
                </a:solidFill>
                <a:uFill>
                  <a:solidFill>
                    <a:srgbClr val="ffffff"/>
                  </a:solidFill>
                </a:uFill>
                <a:latin typeface="Arial"/>
                <a:ea typeface="Arial"/>
              </a:rPr>
              <a:t>class loader -&gt;</a:t>
            </a:r>
            <a:endParaRPr b="0" lang="en-US" sz="1800" spc="-1" strike="noStrike">
              <a:solidFill>
                <a:srgbClr val="000000"/>
              </a:solidFill>
              <a:uFill>
                <a:solidFill>
                  <a:srgbClr val="ffffff"/>
                </a:solidFill>
              </a:uFill>
              <a:latin typeface="Arial"/>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311760" y="47304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Try-catch-finally</a:t>
            </a:r>
            <a:endParaRPr b="0" lang="en-US" sz="1400" spc="-1" strike="noStrike">
              <a:solidFill>
                <a:srgbClr val="000000"/>
              </a:solidFill>
              <a:uFill>
                <a:solidFill>
                  <a:srgbClr val="ffffff"/>
                </a:solidFill>
              </a:uFill>
              <a:latin typeface="Arial"/>
            </a:endParaRPr>
          </a:p>
        </p:txBody>
      </p:sp>
      <p:sp>
        <p:nvSpPr>
          <p:cNvPr id="270" name="TextShape 2"/>
          <p:cNvSpPr txBox="1"/>
          <p:nvPr/>
        </p:nvSpPr>
        <p:spPr>
          <a:xfrm>
            <a:off x="311760" y="1152360"/>
            <a:ext cx="3862800" cy="3416040"/>
          </a:xfrm>
          <a:prstGeom prst="rect">
            <a:avLst/>
          </a:prstGeom>
          <a:noFill/>
          <a:ln w="9360">
            <a:solidFill>
              <a:srgbClr val="000000"/>
            </a:solidFill>
            <a:round/>
          </a:ln>
        </p:spPr>
        <p:txBody>
          <a:bodyPr tIns="91440" bIns="91440"/>
          <a:p>
            <a:pPr>
              <a:lnSpc>
                <a:spcPct val="100000"/>
              </a:lnSpc>
            </a:pPr>
            <a:r>
              <a:rPr b="0" lang="en-US" sz="1200" spc="-1" strike="noStrike">
                <a:solidFill>
                  <a:srgbClr val="cc7832"/>
                </a:solidFill>
                <a:uFill>
                  <a:solidFill>
                    <a:srgbClr val="ffffff"/>
                  </a:solidFill>
                </a:uFill>
                <a:latin typeface="Arial"/>
                <a:ea typeface="Arial"/>
              </a:rPr>
              <a:t>public class </a:t>
            </a:r>
            <a:r>
              <a:rPr b="0" lang="en-US" sz="1200" spc="-1" strike="noStrike">
                <a:solidFill>
                  <a:srgbClr val="a9b7c6"/>
                </a:solidFill>
                <a:uFill>
                  <a:solidFill>
                    <a:srgbClr val="ffffff"/>
                  </a:solidFill>
                </a:uFill>
                <a:latin typeface="Arial"/>
                <a:ea typeface="Arial"/>
              </a:rPr>
              <a:t>TryCatchFinally {</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public void </a:t>
            </a:r>
            <a:r>
              <a:rPr b="0" lang="en-US" sz="1200" spc="-1" strike="noStrike">
                <a:solidFill>
                  <a:srgbClr val="ffc66d"/>
                </a:solidFill>
                <a:uFill>
                  <a:solidFill>
                    <a:srgbClr val="ffffff"/>
                  </a:solidFill>
                </a:uFill>
                <a:latin typeface="Arial"/>
                <a:ea typeface="Arial"/>
              </a:rPr>
              <a:t>tryCatchCatchFinally</a:t>
            </a:r>
            <a:r>
              <a:rPr b="0" lang="en-US" sz="1200" spc="-1" strike="noStrike">
                <a:solidFill>
                  <a:srgbClr val="a9b7c6"/>
                </a:solidFill>
                <a:uFill>
                  <a:solidFill>
                    <a:srgbClr val="ffffff"/>
                  </a:solidFill>
                </a:uFill>
                <a:latin typeface="Arial"/>
                <a:ea typeface="Arial"/>
              </a:rPr>
              <a:t>(</a:t>
            </a:r>
            <a:r>
              <a:rPr b="0" lang="en-US" sz="1200" spc="-1" strike="noStrike">
                <a:solidFill>
                  <a:srgbClr val="cc7832"/>
                </a:solidFill>
                <a:uFill>
                  <a:solidFill>
                    <a:srgbClr val="ffffff"/>
                  </a:solidFill>
                </a:uFill>
                <a:latin typeface="Arial"/>
                <a:ea typeface="Arial"/>
              </a:rPr>
              <a:t>int </a:t>
            </a:r>
            <a:r>
              <a:rPr b="0" lang="en-US" sz="1200" spc="-1" strike="noStrike">
                <a:solidFill>
                  <a:srgbClr val="a9b7c6"/>
                </a:solidFill>
                <a:uFill>
                  <a:solidFill>
                    <a:srgbClr val="ffffff"/>
                  </a:solidFill>
                </a:uFill>
                <a:latin typeface="Arial"/>
                <a:ea typeface="Arial"/>
              </a:rPr>
              <a:t>i) {</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try </a:t>
            </a:r>
            <a:r>
              <a:rPr b="0" lang="en-US" sz="12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i = </a:t>
            </a:r>
            <a:r>
              <a:rPr b="0" lang="en-US" sz="1200" spc="-1" strike="noStrike">
                <a:solidFill>
                  <a:srgbClr val="6897bb"/>
                </a:solidFill>
                <a:uFill>
                  <a:solidFill>
                    <a:srgbClr val="ffffff"/>
                  </a:solidFill>
                </a:uFill>
                <a:latin typeface="Arial"/>
                <a:ea typeface="Arial"/>
              </a:rPr>
              <a:t>2</a:t>
            </a:r>
            <a:r>
              <a:rPr b="0" lang="en-US" sz="12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catch </a:t>
            </a:r>
            <a:r>
              <a:rPr b="0" lang="en-US" sz="1200" spc="-1" strike="noStrike">
                <a:solidFill>
                  <a:srgbClr val="a9b7c6"/>
                </a:solidFill>
                <a:uFill>
                  <a:solidFill>
                    <a:srgbClr val="ffffff"/>
                  </a:solidFill>
                </a:uFill>
                <a:latin typeface="Arial"/>
                <a:ea typeface="Arial"/>
              </a:rPr>
              <a:t>(RuntimeException e) {</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i = </a:t>
            </a:r>
            <a:r>
              <a:rPr b="0" lang="en-US" sz="1200" spc="-1" strike="noStrike">
                <a:solidFill>
                  <a:srgbClr val="6897bb"/>
                </a:solidFill>
                <a:uFill>
                  <a:solidFill>
                    <a:srgbClr val="ffffff"/>
                  </a:solidFill>
                </a:uFill>
                <a:latin typeface="Arial"/>
                <a:ea typeface="Arial"/>
              </a:rPr>
              <a:t>3</a:t>
            </a:r>
            <a:r>
              <a:rPr b="0" lang="en-US" sz="12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finally </a:t>
            </a:r>
            <a:r>
              <a:rPr b="0" lang="en-US" sz="12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i = </a:t>
            </a:r>
            <a:r>
              <a:rPr b="0" lang="en-US" sz="1200" spc="-1" strike="noStrike">
                <a:solidFill>
                  <a:srgbClr val="6897bb"/>
                </a:solidFill>
                <a:uFill>
                  <a:solidFill>
                    <a:srgbClr val="ffffff"/>
                  </a:solidFill>
                </a:uFill>
                <a:latin typeface="Arial"/>
                <a:ea typeface="Arial"/>
              </a:rPr>
              <a:t>4</a:t>
            </a:r>
            <a:r>
              <a:rPr b="0" lang="en-US" sz="12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271" name="CustomShape 3"/>
          <p:cNvSpPr/>
          <p:nvPr/>
        </p:nvSpPr>
        <p:spPr>
          <a:xfrm>
            <a:off x="4691160" y="0"/>
            <a:ext cx="4056120" cy="5170320"/>
          </a:xfrm>
          <a:prstGeom prst="rect">
            <a:avLst/>
          </a:prstGeom>
          <a:noFill/>
          <a:ln w="9360">
            <a:solidFill>
              <a:srgbClr val="000000"/>
            </a:solidFill>
            <a:round/>
          </a:ln>
        </p:spPr>
        <p:style>
          <a:lnRef idx="0"/>
          <a:fillRef idx="0"/>
          <a:effectRef idx="0"/>
          <a:fontRef idx="minor"/>
        </p:style>
        <p:txBody>
          <a:bodyPr tIns="91440" bIns="91440" anchor="ctr"/>
          <a:p>
            <a:pPr>
              <a:lnSpc>
                <a:spcPct val="100000"/>
              </a:lnSpc>
            </a:pPr>
            <a:r>
              <a:rPr b="0" lang="en-US" sz="800" spc="-1" strike="noStrike">
                <a:solidFill>
                  <a:srgbClr val="000000"/>
                </a:solidFill>
                <a:uFill>
                  <a:solidFill>
                    <a:srgbClr val="ffffff"/>
                  </a:solidFill>
                </a:uFill>
                <a:latin typeface="Arial"/>
                <a:ea typeface="Arial"/>
              </a:rPr>
              <a:t>Compiled from "TryCatchFinally.java"</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public class objectOriented.TryCatchFinally {</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public objectOriented.TryCatchFinally();</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Code: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0: aload_0</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 invokespecial #1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java/lang/Object."&lt;init&gt;":()V</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4: return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public void tryCatchCatchFinally(int);</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Code: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try block</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0: iconst_2</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 istore_1</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finally block - no exception</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 iconst_4</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3: istore_1</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4: goto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20</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catch block</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7: astore_2</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8: iconst_3</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9: istore_1</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finally block - after catch block</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10: iconst_4</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11: istore_1</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12: goto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20</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finally block - after exception not caught in catch block</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15: astore_3</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16: iconst_4</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17: istore_1</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18: aload_3</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19: athrow</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20: return</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Exception table: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from</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to  target type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595959"/>
                </a:solidFill>
                <a:uFill>
                  <a:solidFill>
                    <a:srgbClr val="ffffff"/>
                  </a:solidFill>
                </a:uFill>
                <a:latin typeface="Arial"/>
                <a:ea typeface="Arial"/>
              </a:rPr>
              <a:t>// jump to catch block for RuntimeException</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0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7   Class java/lang/RuntimeException</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jump to finally block if any exception (other than RuntimeException)</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0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15   any</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a:t>
            </a:r>
            <a:r>
              <a:rPr b="0" lang="en-US" sz="800" spc="-1" strike="noStrike">
                <a:solidFill>
                  <a:srgbClr val="595959"/>
                </a:solidFill>
                <a:uFill>
                  <a:solidFill>
                    <a:srgbClr val="ffffff"/>
                  </a:solidFill>
                </a:uFill>
                <a:latin typeface="Arial"/>
                <a:ea typeface="Arial"/>
              </a:rPr>
              <a:t>// jump to finally block if exception in catch block</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7</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10</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15   any</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Synchronized block vs synchronized method</a:t>
            </a:r>
            <a:endParaRPr b="0" lang="en-US" sz="1400" spc="-1" strike="noStrike">
              <a:solidFill>
                <a:srgbClr val="000000"/>
              </a:solidFill>
              <a:uFill>
                <a:solidFill>
                  <a:srgbClr val="ffffff"/>
                </a:solidFill>
              </a:uFill>
              <a:latin typeface="Arial"/>
            </a:endParaRPr>
          </a:p>
        </p:txBody>
      </p:sp>
      <p:sp>
        <p:nvSpPr>
          <p:cNvPr id="273" name="TextShape 2"/>
          <p:cNvSpPr txBox="1"/>
          <p:nvPr/>
        </p:nvSpPr>
        <p:spPr>
          <a:xfrm>
            <a:off x="4572000" y="1083600"/>
            <a:ext cx="4062240" cy="3089520"/>
          </a:xfrm>
          <a:prstGeom prst="rect">
            <a:avLst/>
          </a:prstGeom>
          <a:noFill/>
          <a:ln w="9360">
            <a:solidFill>
              <a:srgbClr val="000000"/>
            </a:solidFill>
            <a:round/>
          </a:ln>
        </p:spPr>
        <p:txBody>
          <a:bodyPr tIns="91440" bIns="91440"/>
          <a:p>
            <a:pPr>
              <a:lnSpc>
                <a:spcPct val="100000"/>
              </a:lnSpc>
            </a:pPr>
            <a:r>
              <a:rPr b="0" lang="en-US" sz="1200" spc="-1" strike="noStrike">
                <a:solidFill>
                  <a:srgbClr val="cc7832"/>
                </a:solidFill>
                <a:uFill>
                  <a:solidFill>
                    <a:srgbClr val="ffffff"/>
                  </a:solidFill>
                </a:uFill>
                <a:latin typeface="Arial"/>
                <a:ea typeface="Arial"/>
              </a:rPr>
              <a:t>public class </a:t>
            </a:r>
            <a:r>
              <a:rPr b="0" lang="en-US" sz="1200" spc="-1" strike="noStrike">
                <a:solidFill>
                  <a:srgbClr val="a9b7c6"/>
                </a:solidFill>
                <a:uFill>
                  <a:solidFill>
                    <a:srgbClr val="ffffff"/>
                  </a:solidFill>
                </a:uFill>
                <a:latin typeface="Arial"/>
                <a:ea typeface="Arial"/>
              </a:rPr>
              <a:t>SynchronizedMethod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public synchronized void </a:t>
            </a:r>
            <a:r>
              <a:rPr b="0" lang="en-US" sz="1200" spc="-1" strike="noStrike">
                <a:solidFill>
                  <a:srgbClr val="ffc66d"/>
                </a:solidFill>
                <a:uFill>
                  <a:solidFill>
                    <a:srgbClr val="ffffff"/>
                  </a:solidFill>
                </a:uFill>
                <a:latin typeface="Arial"/>
                <a:ea typeface="Arial"/>
              </a:rPr>
              <a:t>synchronizedMethod</a:t>
            </a:r>
            <a:r>
              <a:rPr b="0" lang="en-US" sz="1200" spc="-1" strike="noStrike">
                <a:solidFill>
                  <a:srgbClr val="a9b7c6"/>
                </a:solidFill>
                <a:uFill>
                  <a:solidFill>
                    <a:srgbClr val="ffffff"/>
                  </a:solidFill>
                </a:uFill>
                <a:latin typeface="Arial"/>
                <a:ea typeface="Arial"/>
              </a:rPr>
              <a:t>(</a:t>
            </a:r>
            <a:r>
              <a:rPr b="0" lang="en-US" sz="1200" spc="-1" strike="noStrike">
                <a:solidFill>
                  <a:srgbClr val="cc7832"/>
                </a:solidFill>
                <a:uFill>
                  <a:solidFill>
                    <a:srgbClr val="ffffff"/>
                  </a:solidFill>
                </a:uFill>
                <a:latin typeface="Arial"/>
                <a:ea typeface="Arial"/>
              </a:rPr>
              <a:t>int </a:t>
            </a:r>
            <a:r>
              <a:rPr b="0" lang="en-US" sz="1200" spc="-1" strike="noStrike">
                <a:solidFill>
                  <a:srgbClr val="a9b7c6"/>
                </a:solidFill>
                <a:uFill>
                  <a:solidFill>
                    <a:srgbClr val="ffffff"/>
                  </a:solidFill>
                </a:uFill>
                <a:latin typeface="Arial"/>
                <a:ea typeface="Arial"/>
              </a:rPr>
              <a:t>i) {</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i = </a:t>
            </a:r>
            <a:r>
              <a:rPr b="0" lang="en-US" sz="1200" spc="-1" strike="noStrike">
                <a:solidFill>
                  <a:srgbClr val="6897bb"/>
                </a:solidFill>
                <a:uFill>
                  <a:solidFill>
                    <a:srgbClr val="ffffff"/>
                  </a:solidFill>
                </a:uFill>
                <a:latin typeface="Arial"/>
                <a:ea typeface="Arial"/>
              </a:rPr>
              <a:t>1</a:t>
            </a:r>
            <a:r>
              <a:rPr b="0" lang="en-US" sz="12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274" name="CustomShape 3"/>
          <p:cNvSpPr/>
          <p:nvPr/>
        </p:nvSpPr>
        <p:spPr>
          <a:xfrm>
            <a:off x="280800" y="1083600"/>
            <a:ext cx="3584520" cy="3089520"/>
          </a:xfrm>
          <a:prstGeom prst="rect">
            <a:avLst/>
          </a:prstGeom>
          <a:noFill/>
          <a:ln w="9360">
            <a:solidFill>
              <a:srgbClr val="000000"/>
            </a:solidFill>
            <a:round/>
          </a:ln>
        </p:spPr>
        <p:style>
          <a:lnRef idx="0"/>
          <a:fillRef idx="0"/>
          <a:effectRef idx="0"/>
          <a:fontRef idx="minor"/>
        </p:style>
        <p:txBody>
          <a:bodyPr tIns="91440" bIns="91440"/>
          <a:p>
            <a:pPr>
              <a:lnSpc>
                <a:spcPct val="100000"/>
              </a:lnSpc>
            </a:pPr>
            <a:r>
              <a:rPr b="0" lang="en-US" sz="1200" spc="-1" strike="noStrike">
                <a:solidFill>
                  <a:srgbClr val="cc7832"/>
                </a:solidFill>
                <a:uFill>
                  <a:solidFill>
                    <a:srgbClr val="ffffff"/>
                  </a:solidFill>
                </a:uFill>
                <a:latin typeface="Arial"/>
                <a:ea typeface="Arial"/>
              </a:rPr>
              <a:t>public class </a:t>
            </a:r>
            <a:r>
              <a:rPr b="0" lang="en-US" sz="1200" spc="-1" strike="noStrike">
                <a:solidFill>
                  <a:srgbClr val="a9b7c6"/>
                </a:solidFill>
                <a:uFill>
                  <a:solidFill>
                    <a:srgbClr val="ffffff"/>
                  </a:solidFill>
                </a:uFill>
                <a:latin typeface="Arial"/>
                <a:ea typeface="Arial"/>
              </a:rPr>
              <a:t>SynchronizedBlock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public void </a:t>
            </a:r>
            <a:r>
              <a:rPr b="0" lang="en-US" sz="1200" spc="-1" strike="noStrike">
                <a:solidFill>
                  <a:srgbClr val="ffc66d"/>
                </a:solidFill>
                <a:uFill>
                  <a:solidFill>
                    <a:srgbClr val="ffffff"/>
                  </a:solidFill>
                </a:uFill>
                <a:latin typeface="Arial"/>
                <a:ea typeface="Arial"/>
              </a:rPr>
              <a:t>synchronizedBlock</a:t>
            </a:r>
            <a:r>
              <a:rPr b="0" lang="en-US" sz="1200" spc="-1" strike="noStrike">
                <a:solidFill>
                  <a:srgbClr val="a9b7c6"/>
                </a:solidFill>
                <a:uFill>
                  <a:solidFill>
                    <a:srgbClr val="ffffff"/>
                  </a:solidFill>
                </a:uFill>
                <a:latin typeface="Arial"/>
                <a:ea typeface="Arial"/>
              </a:rPr>
              <a:t>(</a:t>
            </a:r>
            <a:r>
              <a:rPr b="0" lang="en-US" sz="1200" spc="-1" strike="noStrike">
                <a:solidFill>
                  <a:srgbClr val="cc7832"/>
                </a:solidFill>
                <a:uFill>
                  <a:solidFill>
                    <a:srgbClr val="ffffff"/>
                  </a:solidFill>
                </a:uFill>
                <a:latin typeface="Arial"/>
                <a:ea typeface="Arial"/>
              </a:rPr>
              <a:t>int </a:t>
            </a:r>
            <a:r>
              <a:rPr b="0" lang="en-US" sz="1200" spc="-1" strike="noStrike">
                <a:solidFill>
                  <a:srgbClr val="a9b7c6"/>
                </a:solidFill>
                <a:uFill>
                  <a:solidFill>
                    <a:srgbClr val="ffffff"/>
                  </a:solidFill>
                </a:uFill>
                <a:latin typeface="Arial"/>
                <a:ea typeface="Arial"/>
              </a:rPr>
              <a:t>i)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synchronized </a:t>
            </a:r>
            <a:r>
              <a:rPr b="0" lang="en-US" sz="1200" spc="-1" strike="noStrike">
                <a:solidFill>
                  <a:srgbClr val="a9b7c6"/>
                </a:solidFill>
                <a:uFill>
                  <a:solidFill>
                    <a:srgbClr val="ffffff"/>
                  </a:solidFill>
                </a:uFill>
                <a:latin typeface="Arial"/>
                <a:ea typeface="Arial"/>
              </a:rPr>
              <a:t>(</a:t>
            </a:r>
            <a:r>
              <a:rPr b="0" lang="en-US" sz="1200" spc="-1" strike="noStrike">
                <a:solidFill>
                  <a:srgbClr val="cc7832"/>
                </a:solidFill>
                <a:uFill>
                  <a:solidFill>
                    <a:srgbClr val="ffffff"/>
                  </a:solidFill>
                </a:uFill>
                <a:latin typeface="Arial"/>
                <a:ea typeface="Arial"/>
              </a:rPr>
              <a:t>this</a:t>
            </a:r>
            <a:r>
              <a:rPr b="0" lang="en-US" sz="1200" spc="-1" strike="noStrike">
                <a:solidFill>
                  <a:srgbClr val="a9b7c6"/>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i = </a:t>
            </a:r>
            <a:r>
              <a:rPr b="0" lang="en-US" sz="1200" spc="-1" strike="noStrike">
                <a:solidFill>
                  <a:srgbClr val="6897bb"/>
                </a:solidFill>
                <a:uFill>
                  <a:solidFill>
                    <a:srgbClr val="ffffff"/>
                  </a:solidFill>
                </a:uFill>
                <a:latin typeface="Arial"/>
                <a:ea typeface="Arial"/>
              </a:rPr>
              <a:t>1</a:t>
            </a:r>
            <a:r>
              <a:rPr b="0" lang="en-US" sz="12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75" name="TextShape 4"/>
          <p:cNvSpPr txBox="1"/>
          <p:nvPr/>
        </p:nvSpPr>
        <p:spPr>
          <a:xfrm>
            <a:off x="1654200" y="4316760"/>
            <a:ext cx="4838040" cy="346680"/>
          </a:xfrm>
          <a:prstGeom prst="rect">
            <a:avLst/>
          </a:prstGeom>
          <a:noFill/>
          <a:ln>
            <a:noFill/>
          </a:ln>
        </p:spPr>
        <p:txBody>
          <a:bodyPr lIns="0" rIns="0" tIns="0" bIns="0"/>
          <a:p>
            <a:pPr>
              <a:lnSpc>
                <a:spcPct val="100000"/>
              </a:lnSpc>
            </a:pPr>
            <a:r>
              <a:rPr b="0" lang="en-US" sz="1800" spc="-1" strike="noStrike">
                <a:solidFill>
                  <a:srgbClr val="595959"/>
                </a:solidFill>
                <a:uFill>
                  <a:solidFill>
                    <a:srgbClr val="ffffff"/>
                  </a:solidFill>
                </a:uFill>
                <a:latin typeface="Arial"/>
                <a:ea typeface="Arial"/>
              </a:rPr>
              <a:t>Please look at objectOriented branch.</a:t>
            </a:r>
            <a:endParaRPr b="0" lang="en-US" sz="1400" spc="-1" strike="noStrike">
              <a:solidFill>
                <a:srgbClr val="000000"/>
              </a:solidFill>
              <a:uFill>
                <a:solidFill>
                  <a:srgbClr val="ffffff"/>
                </a:solidFill>
              </a:uFill>
              <a:latin typeface="Arial"/>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325080" y="235080"/>
            <a:ext cx="4463640" cy="4806720"/>
          </a:xfrm>
          <a:prstGeom prst="rect">
            <a:avLst/>
          </a:prstGeom>
          <a:noFill/>
          <a:ln w="9360">
            <a:solidFill>
              <a:srgbClr val="000000"/>
            </a:solidFill>
            <a:round/>
          </a:ln>
        </p:spPr>
        <p:txBody>
          <a:bodyPr tIns="91440" bIns="91440"/>
          <a:p>
            <a:pPr>
              <a:lnSpc>
                <a:spcPct val="100000"/>
              </a:lnSpc>
            </a:pPr>
            <a:r>
              <a:rPr b="0" lang="en-US" sz="900" spc="-1" strike="noStrike">
                <a:solidFill>
                  <a:srgbClr val="595959"/>
                </a:solidFill>
                <a:uFill>
                  <a:solidFill>
                    <a:srgbClr val="ffffff"/>
                  </a:solidFill>
                </a:uFill>
                <a:latin typeface="Arial"/>
                <a:ea typeface="Arial"/>
              </a:rPr>
              <a:t>public class objectOriented.SynchronizedBlock {</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public objectOriented.SynchronizedBlock();</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Code:</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0: aload_0</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1: invokespecial #1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Method java/lang/Object."&lt;init&gt;":()V</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4: return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public void synchronizedBlock(int);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Code:</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0: aload_0</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1: dup</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2: astore_2</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3: monitorenter</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4: iconst_1</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5: istore_1</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6: aload_2</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7: monitorexit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8: goto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16</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11: astore_3</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12: aload_2</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13: monitorexit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14: aload_3</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15: athrow</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16: return</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Exception table:</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from</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to  target type</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4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8</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11   any</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11</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14</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11   any</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p:txBody>
      </p:sp>
      <p:sp>
        <p:nvSpPr>
          <p:cNvPr id="277" name="CustomShape 2"/>
          <p:cNvSpPr/>
          <p:nvPr/>
        </p:nvSpPr>
        <p:spPr>
          <a:xfrm>
            <a:off x="4983120" y="247680"/>
            <a:ext cx="3865680" cy="2889000"/>
          </a:xfrm>
          <a:prstGeom prst="rect">
            <a:avLst/>
          </a:prstGeom>
          <a:noFill/>
          <a:ln w="9360">
            <a:solidFill>
              <a:srgbClr val="000000"/>
            </a:solidFill>
            <a:round/>
          </a:ln>
        </p:spPr>
        <p:style>
          <a:lnRef idx="0"/>
          <a:fillRef idx="0"/>
          <a:effectRef idx="0"/>
          <a:fontRef idx="minor"/>
        </p:style>
        <p:txBody>
          <a:bodyPr tIns="91440" bIns="91440"/>
          <a:p>
            <a:pPr>
              <a:lnSpc>
                <a:spcPct val="100000"/>
              </a:lnSpc>
            </a:pPr>
            <a:r>
              <a:rPr b="0" lang="en-US" sz="900" spc="-1" strike="noStrike">
                <a:solidFill>
                  <a:srgbClr val="595959"/>
                </a:solidFill>
                <a:uFill>
                  <a:solidFill>
                    <a:srgbClr val="ffffff"/>
                  </a:solidFill>
                </a:uFill>
                <a:latin typeface="Arial"/>
                <a:ea typeface="Arial"/>
              </a:rPr>
              <a:t>Compiled from "SynchronizedMethod.java"</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public class objectOriented.SynchronizedMethod {</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public objectOriented.SynchronizedMethod();</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Code:</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0: aload_0</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1: invokespecial #1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Method java/lang/Object."&lt;init&gt;":()V</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4: return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public synchronized void synchronizedMethod(int);</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Code:</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0: iconst_1</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1: istore_1</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	</a:t>
            </a:r>
            <a:r>
              <a:rPr b="0" lang="en-US" sz="900" spc="-1" strike="noStrike">
                <a:solidFill>
                  <a:srgbClr val="595959"/>
                </a:solidFill>
                <a:uFill>
                  <a:solidFill>
                    <a:srgbClr val="ffffff"/>
                  </a:solidFill>
                </a:uFill>
                <a:latin typeface="Arial"/>
                <a:ea typeface="Arial"/>
              </a:rPr>
              <a:t>2: return</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595959"/>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Project Lombok</a:t>
            </a:r>
            <a:endParaRPr b="0" lang="en-US" sz="1400" spc="-1" strike="noStrike">
              <a:solidFill>
                <a:srgbClr val="000000"/>
              </a:solidFill>
              <a:uFill>
                <a:solidFill>
                  <a:srgbClr val="ffffff"/>
                </a:solidFill>
              </a:uFill>
              <a:latin typeface="Arial"/>
            </a:endParaRPr>
          </a:p>
        </p:txBody>
      </p:sp>
      <p:sp>
        <p:nvSpPr>
          <p:cNvPr id="279" name="TextShape 2"/>
          <p:cNvSpPr txBox="1"/>
          <p:nvPr/>
        </p:nvSpPr>
        <p:spPr>
          <a:xfrm>
            <a:off x="311760" y="1152360"/>
            <a:ext cx="8520120" cy="3416040"/>
          </a:xfrm>
          <a:prstGeom prst="rect">
            <a:avLst/>
          </a:prstGeom>
          <a:noFill/>
          <a:ln>
            <a:noFill/>
          </a:ln>
        </p:spPr>
        <p:txBody>
          <a:bodyPr tIns="91440" bIns="91440"/>
          <a:p>
            <a:pPr marL="457200" indent="-342720">
              <a:lnSpc>
                <a:spcPct val="100000"/>
              </a:lnSpc>
              <a:buClr>
                <a:srgbClr val="595959"/>
              </a:buClr>
              <a:buFont typeface="StarSymbol"/>
              <a:buAutoNum type="arabicPeriod"/>
            </a:pPr>
            <a:r>
              <a:rPr b="0" lang="en-US" sz="1800" spc="-1" strike="noStrike">
                <a:solidFill>
                  <a:srgbClr val="595959"/>
                </a:solidFill>
                <a:uFill>
                  <a:solidFill>
                    <a:srgbClr val="ffffff"/>
                  </a:solidFill>
                </a:uFill>
                <a:latin typeface="Arial"/>
                <a:ea typeface="Arial"/>
              </a:rPr>
              <a:t>Maven dependency</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e8bf6a"/>
                </a:solidFill>
                <a:uFill>
                  <a:solidFill>
                    <a:srgbClr val="ffffff"/>
                  </a:solidFill>
                </a:uFill>
                <a:latin typeface="Arial"/>
                <a:ea typeface="Arial"/>
              </a:rPr>
              <a:t>   </a:t>
            </a:r>
            <a:r>
              <a:rPr b="0" lang="en-US" sz="1200" spc="-1" strike="noStrike">
                <a:solidFill>
                  <a:srgbClr val="e8bf6a"/>
                </a:solidFill>
                <a:uFill>
                  <a:solidFill>
                    <a:srgbClr val="ffffff"/>
                  </a:solidFill>
                </a:uFill>
                <a:latin typeface="Arial"/>
                <a:ea typeface="Arial"/>
              </a:rPr>
              <a:t>&lt;dependency&gt;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e8bf6a"/>
                </a:solidFill>
                <a:uFill>
                  <a:solidFill>
                    <a:srgbClr val="ffffff"/>
                  </a:solidFill>
                </a:uFill>
                <a:latin typeface="Arial"/>
                <a:ea typeface="Arial"/>
              </a:rPr>
              <a:t>       </a:t>
            </a:r>
            <a:r>
              <a:rPr b="0" lang="en-US" sz="1200" spc="-1" strike="noStrike">
                <a:solidFill>
                  <a:srgbClr val="e8bf6a"/>
                </a:solidFill>
                <a:uFill>
                  <a:solidFill>
                    <a:srgbClr val="ffffff"/>
                  </a:solidFill>
                </a:uFill>
                <a:latin typeface="Arial"/>
                <a:ea typeface="Arial"/>
              </a:rPr>
              <a:t>&lt;groupId&gt;</a:t>
            </a:r>
            <a:r>
              <a:rPr b="0" lang="en-US" sz="1200" spc="-1" strike="noStrike">
                <a:solidFill>
                  <a:srgbClr val="a9b7c6"/>
                </a:solidFill>
                <a:uFill>
                  <a:solidFill>
                    <a:srgbClr val="ffffff"/>
                  </a:solidFill>
                </a:uFill>
                <a:latin typeface="Arial"/>
                <a:ea typeface="Arial"/>
              </a:rPr>
              <a:t>org.projectlombok</a:t>
            </a:r>
            <a:r>
              <a:rPr b="0" lang="en-US" sz="1200" spc="-1" strike="noStrike">
                <a:solidFill>
                  <a:srgbClr val="e8bf6a"/>
                </a:solidFill>
                <a:uFill>
                  <a:solidFill>
                    <a:srgbClr val="ffffff"/>
                  </a:solidFill>
                </a:uFill>
                <a:latin typeface="Arial"/>
                <a:ea typeface="Arial"/>
              </a:rPr>
              <a:t>&lt;/groupId&gt;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e8bf6a"/>
                </a:solidFill>
                <a:uFill>
                  <a:solidFill>
                    <a:srgbClr val="ffffff"/>
                  </a:solidFill>
                </a:uFill>
                <a:latin typeface="Arial"/>
                <a:ea typeface="Arial"/>
              </a:rPr>
              <a:t>       </a:t>
            </a:r>
            <a:r>
              <a:rPr b="0" lang="en-US" sz="1200" spc="-1" strike="noStrike">
                <a:solidFill>
                  <a:srgbClr val="e8bf6a"/>
                </a:solidFill>
                <a:uFill>
                  <a:solidFill>
                    <a:srgbClr val="ffffff"/>
                  </a:solidFill>
                </a:uFill>
                <a:latin typeface="Arial"/>
                <a:ea typeface="Arial"/>
              </a:rPr>
              <a:t>&lt;artifactId&gt;</a:t>
            </a:r>
            <a:r>
              <a:rPr b="0" lang="en-US" sz="1200" spc="-1" strike="noStrike">
                <a:solidFill>
                  <a:srgbClr val="a9b7c6"/>
                </a:solidFill>
                <a:uFill>
                  <a:solidFill>
                    <a:srgbClr val="ffffff"/>
                  </a:solidFill>
                </a:uFill>
                <a:latin typeface="Arial"/>
                <a:ea typeface="Arial"/>
              </a:rPr>
              <a:t>lombok</a:t>
            </a:r>
            <a:r>
              <a:rPr b="0" lang="en-US" sz="1200" spc="-1" strike="noStrike">
                <a:solidFill>
                  <a:srgbClr val="e8bf6a"/>
                </a:solidFill>
                <a:uFill>
                  <a:solidFill>
                    <a:srgbClr val="ffffff"/>
                  </a:solidFill>
                </a:uFill>
                <a:latin typeface="Arial"/>
                <a:ea typeface="Arial"/>
              </a:rPr>
              <a:t>&lt;/artifactId&gt;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e8bf6a"/>
                </a:solidFill>
                <a:uFill>
                  <a:solidFill>
                    <a:srgbClr val="ffffff"/>
                  </a:solidFill>
                </a:uFill>
                <a:latin typeface="Arial"/>
                <a:ea typeface="Arial"/>
              </a:rPr>
              <a:t>       </a:t>
            </a:r>
            <a:r>
              <a:rPr b="0" lang="en-US" sz="1200" spc="-1" strike="noStrike">
                <a:solidFill>
                  <a:srgbClr val="e8bf6a"/>
                </a:solidFill>
                <a:uFill>
                  <a:solidFill>
                    <a:srgbClr val="ffffff"/>
                  </a:solidFill>
                </a:uFill>
                <a:latin typeface="Arial"/>
                <a:ea typeface="Arial"/>
              </a:rPr>
              <a:t>&lt;version&gt;</a:t>
            </a:r>
            <a:r>
              <a:rPr b="0" lang="en-US" sz="1200" spc="-1" strike="noStrike">
                <a:solidFill>
                  <a:srgbClr val="a9b7c6"/>
                </a:solidFill>
                <a:uFill>
                  <a:solidFill>
                    <a:srgbClr val="ffffff"/>
                  </a:solidFill>
                </a:uFill>
                <a:latin typeface="Arial"/>
                <a:ea typeface="Arial"/>
              </a:rPr>
              <a:t>1.16.20</a:t>
            </a:r>
            <a:r>
              <a:rPr b="0" lang="en-US" sz="1200" spc="-1" strike="noStrike">
                <a:solidFill>
                  <a:srgbClr val="e8bf6a"/>
                </a:solidFill>
                <a:uFill>
                  <a:solidFill>
                    <a:srgbClr val="ffffff"/>
                  </a:solidFill>
                </a:uFill>
                <a:latin typeface="Arial"/>
                <a:ea typeface="Arial"/>
              </a:rPr>
              <a:t>&lt;/version&gt;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e8bf6a"/>
                </a:solidFill>
                <a:uFill>
                  <a:solidFill>
                    <a:srgbClr val="ffffff"/>
                  </a:solidFill>
                </a:uFill>
                <a:latin typeface="Arial"/>
                <a:ea typeface="Arial"/>
              </a:rPr>
              <a:t>       </a:t>
            </a:r>
            <a:r>
              <a:rPr b="0" lang="en-US" sz="1200" spc="-1" strike="noStrike">
                <a:solidFill>
                  <a:srgbClr val="e8bf6a"/>
                </a:solidFill>
                <a:uFill>
                  <a:solidFill>
                    <a:srgbClr val="ffffff"/>
                  </a:solidFill>
                </a:uFill>
                <a:latin typeface="Arial"/>
                <a:ea typeface="Arial"/>
              </a:rPr>
              <a:t>&lt;scope&gt;</a:t>
            </a:r>
            <a:r>
              <a:rPr b="0" lang="en-US" sz="1200" spc="-1" strike="noStrike">
                <a:solidFill>
                  <a:srgbClr val="a9b7c6"/>
                </a:solidFill>
                <a:uFill>
                  <a:solidFill>
                    <a:srgbClr val="ffffff"/>
                  </a:solidFill>
                </a:uFill>
                <a:latin typeface="Arial"/>
                <a:ea typeface="Arial"/>
              </a:rPr>
              <a:t>provided</a:t>
            </a:r>
            <a:r>
              <a:rPr b="0" lang="en-US" sz="1200" spc="-1" strike="noStrike">
                <a:solidFill>
                  <a:srgbClr val="e8bf6a"/>
                </a:solidFill>
                <a:uFill>
                  <a:solidFill>
                    <a:srgbClr val="ffffff"/>
                  </a:solidFill>
                </a:uFill>
                <a:latin typeface="Arial"/>
                <a:ea typeface="Arial"/>
              </a:rPr>
              <a:t>&lt;/scope&gt;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e8bf6a"/>
                </a:solidFill>
                <a:uFill>
                  <a:solidFill>
                    <a:srgbClr val="ffffff"/>
                  </a:solidFill>
                </a:uFill>
                <a:latin typeface="Arial"/>
                <a:ea typeface="Arial"/>
              </a:rPr>
              <a:t>   </a:t>
            </a:r>
            <a:r>
              <a:rPr b="0" lang="en-US" sz="1200" spc="-1" strike="noStrike">
                <a:solidFill>
                  <a:srgbClr val="e8bf6a"/>
                </a:solidFill>
                <a:uFill>
                  <a:solidFill>
                    <a:srgbClr val="ffffff"/>
                  </a:solidFill>
                </a:uFill>
                <a:latin typeface="Arial"/>
                <a:ea typeface="Arial"/>
              </a:rPr>
              <a:t>&lt;/dependency&gt;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2. Intellij Lombok plugin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Please look at lombok branch.</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Lombok and Vanilla Java </a:t>
            </a:r>
            <a:endParaRPr b="0" lang="en-US" sz="1400" spc="-1" strike="noStrike">
              <a:solidFill>
                <a:srgbClr val="000000"/>
              </a:solidFill>
              <a:uFill>
                <a:solidFill>
                  <a:srgbClr val="ffffff"/>
                </a:solidFill>
              </a:uFill>
              <a:latin typeface="Arial"/>
            </a:endParaRPr>
          </a:p>
        </p:txBody>
      </p:sp>
      <p:sp>
        <p:nvSpPr>
          <p:cNvPr id="281" name="TextShape 2"/>
          <p:cNvSpPr txBox="1"/>
          <p:nvPr/>
        </p:nvSpPr>
        <p:spPr>
          <a:xfrm>
            <a:off x="311760" y="1152360"/>
            <a:ext cx="3079080" cy="2271960"/>
          </a:xfrm>
          <a:prstGeom prst="rect">
            <a:avLst/>
          </a:prstGeom>
          <a:noFill/>
          <a:ln w="9360">
            <a:solidFill>
              <a:srgbClr val="000000"/>
            </a:solidFill>
            <a:round/>
          </a:ln>
        </p:spPr>
        <p:txBody>
          <a:bodyPr tIns="91440" bIns="91440"/>
          <a:p>
            <a:pPr>
              <a:lnSpc>
                <a:spcPct val="100000"/>
              </a:lnSpc>
            </a:pPr>
            <a:r>
              <a:rPr b="0" lang="en-US" sz="1200" spc="-1" strike="noStrike">
                <a:solidFill>
                  <a:srgbClr val="bbb529"/>
                </a:solidFill>
                <a:uFill>
                  <a:solidFill>
                    <a:srgbClr val="ffffff"/>
                  </a:solidFill>
                </a:uFill>
                <a:latin typeface="Arial"/>
                <a:ea typeface="Arial"/>
              </a:rPr>
              <a:t>@AllArgsConstructor</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bbb529"/>
                </a:solidFill>
                <a:uFill>
                  <a:solidFill>
                    <a:srgbClr val="ffffff"/>
                  </a:solidFill>
                </a:uFill>
                <a:latin typeface="Arial"/>
                <a:ea typeface="Arial"/>
              </a:rPr>
              <a:t>@ToString</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Arial"/>
                <a:ea typeface="Arial"/>
              </a:rPr>
              <a:t>public class </a:t>
            </a:r>
            <a:r>
              <a:rPr b="0" lang="en-US" sz="1200" spc="-1" strike="noStrike">
                <a:solidFill>
                  <a:srgbClr val="a9b7c6"/>
                </a:solidFill>
                <a:uFill>
                  <a:solidFill>
                    <a:srgbClr val="ffffff"/>
                  </a:solidFill>
                </a:uFill>
                <a:latin typeface="Arial"/>
                <a:ea typeface="Arial"/>
              </a:rPr>
              <a:t>PersonWithLombok {</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private </a:t>
            </a:r>
            <a:r>
              <a:rPr b="0" lang="en-US" sz="1200" spc="-1" strike="noStrike">
                <a:solidFill>
                  <a:srgbClr val="a9b7c6"/>
                </a:solidFill>
                <a:uFill>
                  <a:solidFill>
                    <a:srgbClr val="ffffff"/>
                  </a:solidFill>
                </a:uFill>
                <a:latin typeface="Arial"/>
                <a:ea typeface="Arial"/>
              </a:rPr>
              <a:t>String </a:t>
            </a:r>
            <a:r>
              <a:rPr b="0" lang="en-US" sz="1200" spc="-1" strike="noStrike">
                <a:solidFill>
                  <a:srgbClr val="9876aa"/>
                </a:solidFill>
                <a:uFill>
                  <a:solidFill>
                    <a:srgbClr val="ffffff"/>
                  </a:solidFill>
                </a:uFill>
                <a:latin typeface="Arial"/>
                <a:ea typeface="Arial"/>
              </a:rPr>
              <a:t>firstName</a:t>
            </a:r>
            <a:r>
              <a:rPr b="0" lang="en-US" sz="1200" spc="-1" strike="noStrike">
                <a:solidFill>
                  <a:srgbClr val="cc7832"/>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p:txBody>
      </p:sp>
      <p:sp>
        <p:nvSpPr>
          <p:cNvPr id="282" name="CustomShape 3"/>
          <p:cNvSpPr/>
          <p:nvPr/>
        </p:nvSpPr>
        <p:spPr>
          <a:xfrm>
            <a:off x="4039920" y="1152360"/>
            <a:ext cx="4735080" cy="2445480"/>
          </a:xfrm>
          <a:prstGeom prst="rect">
            <a:avLst/>
          </a:prstGeom>
          <a:noFill/>
          <a:ln w="9360">
            <a:solidFill>
              <a:srgbClr val="000000"/>
            </a:solidFill>
            <a:round/>
          </a:ln>
        </p:spPr>
        <p:style>
          <a:lnRef idx="0"/>
          <a:fillRef idx="0"/>
          <a:effectRef idx="0"/>
          <a:fontRef idx="minor"/>
        </p:style>
        <p:txBody>
          <a:bodyPr tIns="91440" bIns="91440"/>
          <a:p>
            <a:pPr>
              <a:lnSpc>
                <a:spcPct val="100000"/>
              </a:lnSpc>
            </a:pPr>
            <a:r>
              <a:rPr b="0" lang="en-US" sz="1200" spc="-1" strike="noStrike">
                <a:solidFill>
                  <a:srgbClr val="cc7832"/>
                </a:solidFill>
                <a:uFill>
                  <a:solidFill>
                    <a:srgbClr val="ffffff"/>
                  </a:solidFill>
                </a:uFill>
                <a:latin typeface="Arial"/>
                <a:ea typeface="Arial"/>
              </a:rPr>
              <a:t>public class </a:t>
            </a:r>
            <a:r>
              <a:rPr b="0" lang="en-US" sz="1200" spc="-1" strike="noStrike">
                <a:solidFill>
                  <a:srgbClr val="a9b7c6"/>
                </a:solidFill>
                <a:uFill>
                  <a:solidFill>
                    <a:srgbClr val="ffffff"/>
                  </a:solidFill>
                </a:uFill>
                <a:latin typeface="Arial"/>
                <a:ea typeface="Arial"/>
              </a:rPr>
              <a:t>PersonVanillaJava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private </a:t>
            </a:r>
            <a:r>
              <a:rPr b="0" lang="en-US" sz="1200" spc="-1" strike="noStrike">
                <a:solidFill>
                  <a:srgbClr val="a9b7c6"/>
                </a:solidFill>
                <a:uFill>
                  <a:solidFill>
                    <a:srgbClr val="ffffff"/>
                  </a:solidFill>
                </a:uFill>
                <a:latin typeface="Arial"/>
                <a:ea typeface="Arial"/>
              </a:rPr>
              <a:t>String </a:t>
            </a:r>
            <a:r>
              <a:rPr b="0" lang="en-US" sz="1200" spc="-1" strike="noStrike">
                <a:solidFill>
                  <a:srgbClr val="9876aa"/>
                </a:solidFill>
                <a:uFill>
                  <a:solidFill>
                    <a:srgbClr val="ffffff"/>
                  </a:solidFill>
                </a:uFill>
                <a:latin typeface="Arial"/>
                <a:ea typeface="Arial"/>
              </a:rPr>
              <a:t>firstName</a:t>
            </a:r>
            <a:r>
              <a:rPr b="0" lang="en-US" sz="12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public </a:t>
            </a:r>
            <a:r>
              <a:rPr b="0" lang="en-US" sz="1200" spc="-1" strike="noStrike">
                <a:solidFill>
                  <a:srgbClr val="ffc66d"/>
                </a:solidFill>
                <a:uFill>
                  <a:solidFill>
                    <a:srgbClr val="ffffff"/>
                  </a:solidFill>
                </a:uFill>
                <a:latin typeface="Arial"/>
                <a:ea typeface="Arial"/>
              </a:rPr>
              <a:t>PersonVanillaJava</a:t>
            </a:r>
            <a:r>
              <a:rPr b="0" lang="en-US" sz="1200" spc="-1" strike="noStrike">
                <a:solidFill>
                  <a:srgbClr val="a9b7c6"/>
                </a:solidFill>
                <a:uFill>
                  <a:solidFill>
                    <a:srgbClr val="ffffff"/>
                  </a:solidFill>
                </a:uFill>
                <a:latin typeface="Arial"/>
                <a:ea typeface="Arial"/>
              </a:rPr>
              <a:t>(String firstName)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this</a:t>
            </a:r>
            <a:r>
              <a:rPr b="0" lang="en-US" sz="1200" spc="-1" strike="noStrike">
                <a:solidFill>
                  <a:srgbClr val="a9b7c6"/>
                </a:solidFill>
                <a:uFill>
                  <a:solidFill>
                    <a:srgbClr val="ffffff"/>
                  </a:solidFill>
                </a:uFill>
                <a:latin typeface="Arial"/>
                <a:ea typeface="Arial"/>
              </a:rPr>
              <a:t>.</a:t>
            </a:r>
            <a:r>
              <a:rPr b="0" lang="en-US" sz="1200" spc="-1" strike="noStrike">
                <a:solidFill>
                  <a:srgbClr val="9876aa"/>
                </a:solidFill>
                <a:uFill>
                  <a:solidFill>
                    <a:srgbClr val="ffffff"/>
                  </a:solidFill>
                </a:uFill>
                <a:latin typeface="Arial"/>
                <a:ea typeface="Arial"/>
              </a:rPr>
              <a:t>firstName </a:t>
            </a:r>
            <a:r>
              <a:rPr b="0" lang="en-US" sz="1200" spc="-1" strike="noStrike">
                <a:solidFill>
                  <a:srgbClr val="a9b7c6"/>
                </a:solidFill>
                <a:uFill>
                  <a:solidFill>
                    <a:srgbClr val="ffffff"/>
                  </a:solidFill>
                </a:uFill>
                <a:latin typeface="Arial"/>
                <a:ea typeface="Arial"/>
              </a:rPr>
              <a:t>= firstName</a:t>
            </a:r>
            <a:r>
              <a:rPr b="0" lang="en-US" sz="12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bbb529"/>
                </a:solidFill>
                <a:uFill>
                  <a:solidFill>
                    <a:srgbClr val="ffffff"/>
                  </a:solidFill>
                </a:uFill>
                <a:latin typeface="Arial"/>
                <a:ea typeface="Arial"/>
              </a:rPr>
              <a:t>@Override</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bbb529"/>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public </a:t>
            </a:r>
            <a:r>
              <a:rPr b="0" lang="en-US" sz="1200" spc="-1" strike="noStrike">
                <a:solidFill>
                  <a:srgbClr val="a9b7c6"/>
                </a:solidFill>
                <a:uFill>
                  <a:solidFill>
                    <a:srgbClr val="ffffff"/>
                  </a:solidFill>
                </a:uFill>
                <a:latin typeface="Arial"/>
                <a:ea typeface="Arial"/>
              </a:rPr>
              <a:t>String </a:t>
            </a:r>
            <a:r>
              <a:rPr b="0" lang="en-US" sz="1200" spc="-1" strike="noStrike">
                <a:solidFill>
                  <a:srgbClr val="ffc66d"/>
                </a:solidFill>
                <a:uFill>
                  <a:solidFill>
                    <a:srgbClr val="ffffff"/>
                  </a:solidFill>
                </a:uFill>
                <a:latin typeface="Arial"/>
                <a:ea typeface="Arial"/>
              </a:rPr>
              <a:t>toString</a:t>
            </a:r>
            <a:r>
              <a:rPr b="0" lang="en-US" sz="1200" spc="-1" strike="noStrike">
                <a:solidFill>
                  <a:srgbClr val="a9b7c6"/>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return </a:t>
            </a:r>
            <a:r>
              <a:rPr b="0" lang="en-US" sz="1200" spc="-1" strike="noStrike">
                <a:solidFill>
                  <a:srgbClr val="6a8759"/>
                </a:solidFill>
                <a:uFill>
                  <a:solidFill>
                    <a:srgbClr val="ffffff"/>
                  </a:solidFill>
                </a:uFill>
                <a:latin typeface="Arial"/>
                <a:ea typeface="Arial"/>
              </a:rPr>
              <a:t>"PersonVanillaJava(firstName=" </a:t>
            </a:r>
            <a:r>
              <a:rPr b="0" lang="en-US" sz="1200" spc="-1" strike="noStrike">
                <a:solidFill>
                  <a:srgbClr val="a9b7c6"/>
                </a:solidFill>
                <a:uFill>
                  <a:solidFill>
                    <a:srgbClr val="ffffff"/>
                  </a:solidFill>
                </a:uFill>
                <a:latin typeface="Arial"/>
                <a:ea typeface="Arial"/>
              </a:rPr>
              <a:t>+ </a:t>
            </a:r>
            <a:r>
              <a:rPr b="0" lang="en-US" sz="1200" spc="-1" strike="noStrike">
                <a:solidFill>
                  <a:srgbClr val="cc7832"/>
                </a:solidFill>
                <a:uFill>
                  <a:solidFill>
                    <a:srgbClr val="ffffff"/>
                  </a:solidFill>
                </a:uFill>
                <a:latin typeface="Arial"/>
                <a:ea typeface="Arial"/>
              </a:rPr>
              <a:t>this</a:t>
            </a:r>
            <a:r>
              <a:rPr b="0" lang="en-US" sz="1200" spc="-1" strike="noStrike">
                <a:solidFill>
                  <a:srgbClr val="a9b7c6"/>
                </a:solidFill>
                <a:uFill>
                  <a:solidFill>
                    <a:srgbClr val="ffffff"/>
                  </a:solidFill>
                </a:uFill>
                <a:latin typeface="Arial"/>
                <a:ea typeface="Arial"/>
              </a:rPr>
              <a:t>.</a:t>
            </a:r>
            <a:r>
              <a:rPr b="0" lang="en-US" sz="1200" spc="-1" strike="noStrike">
                <a:solidFill>
                  <a:srgbClr val="9876aa"/>
                </a:solidFill>
                <a:uFill>
                  <a:solidFill>
                    <a:srgbClr val="ffffff"/>
                  </a:solidFill>
                </a:uFill>
                <a:latin typeface="Arial"/>
                <a:ea typeface="Arial"/>
              </a:rPr>
              <a:t>firstName </a:t>
            </a:r>
            <a:r>
              <a:rPr b="0" lang="en-US" sz="1200" spc="-1" strike="noStrike">
                <a:solidFill>
                  <a:srgbClr val="a9b7c6"/>
                </a:solidFill>
                <a:uFill>
                  <a:solidFill>
                    <a:srgbClr val="ffffff"/>
                  </a:solidFill>
                </a:uFill>
                <a:latin typeface="Arial"/>
                <a:ea typeface="Arial"/>
              </a:rPr>
              <a:t>+ </a:t>
            </a:r>
            <a:r>
              <a:rPr b="0" lang="en-US" sz="1200" spc="-1" strike="noStrike">
                <a:solidFill>
                  <a:srgbClr val="6a8759"/>
                </a:solidFill>
                <a:uFill>
                  <a:solidFill>
                    <a:srgbClr val="ffffff"/>
                  </a:solidFill>
                </a:uFill>
                <a:latin typeface="Arial"/>
                <a:ea typeface="Arial"/>
              </a:rPr>
              <a:t>")"</a:t>
            </a:r>
            <a:r>
              <a:rPr b="0" lang="en-US" sz="1200" spc="-1" strike="noStrike">
                <a:solidFill>
                  <a:srgbClr val="cc7832"/>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Arial"/>
                <a:ea typeface="Arial"/>
              </a:rPr>
              <a:t>   </a:t>
            </a:r>
            <a:r>
              <a:rPr b="0" lang="en-US" sz="12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Arial"/>
                <a:ea typeface="Arial"/>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5555520" y="226440"/>
            <a:ext cx="1299960" cy="383040"/>
          </a:xfrm>
          <a:prstGeom prst="rect">
            <a:avLst/>
          </a:prstGeom>
          <a:noFill/>
          <a:ln>
            <a:noFill/>
          </a:ln>
        </p:spPr>
        <p:txBody>
          <a:bodyPr tIns="91440" bIns="91440"/>
          <a:p>
            <a:pPr>
              <a:lnSpc>
                <a:spcPct val="100000"/>
              </a:lnSpc>
            </a:pPr>
            <a:r>
              <a:rPr b="0" lang="en-US" sz="1800" spc="-1" strike="noStrike">
                <a:solidFill>
                  <a:srgbClr val="000000"/>
                </a:solidFill>
                <a:uFill>
                  <a:solidFill>
                    <a:srgbClr val="ffffff"/>
                  </a:solidFill>
                </a:uFill>
                <a:latin typeface="Arial"/>
                <a:ea typeface="Arial"/>
              </a:rPr>
              <a:t>Lombok:</a:t>
            </a:r>
            <a:endParaRPr b="0" lang="en-US" sz="1400" spc="-1" strike="noStrike">
              <a:solidFill>
                <a:srgbClr val="000000"/>
              </a:solidFill>
              <a:uFill>
                <a:solidFill>
                  <a:srgbClr val="ffffff"/>
                </a:solidFill>
              </a:uFill>
              <a:latin typeface="Arial"/>
            </a:endParaRPr>
          </a:p>
        </p:txBody>
      </p:sp>
      <p:sp>
        <p:nvSpPr>
          <p:cNvPr id="284" name="TextShape 2"/>
          <p:cNvSpPr txBox="1"/>
          <p:nvPr/>
        </p:nvSpPr>
        <p:spPr>
          <a:xfrm>
            <a:off x="144360" y="609840"/>
            <a:ext cx="4269600" cy="4366080"/>
          </a:xfrm>
          <a:prstGeom prst="rect">
            <a:avLst/>
          </a:prstGeom>
          <a:noFill/>
          <a:ln w="9360">
            <a:solidFill>
              <a:srgbClr val="000000"/>
            </a:solidFill>
            <a:round/>
          </a:ln>
        </p:spPr>
        <p:txBody>
          <a:bodyPr tIns="91440" bIns="91440"/>
          <a:p>
            <a:pPr>
              <a:lnSpc>
                <a:spcPct val="100000"/>
              </a:lnSpc>
            </a:pPr>
            <a:r>
              <a:rPr b="0" lang="en-US" sz="800" spc="-1" strike="noStrike">
                <a:solidFill>
                  <a:srgbClr val="000000"/>
                </a:solidFill>
                <a:uFill>
                  <a:solidFill>
                    <a:srgbClr val="ffffff"/>
                  </a:solidFill>
                </a:uFill>
                <a:latin typeface="Arial"/>
                <a:ea typeface="Arial"/>
              </a:rPr>
              <a:t>Compiled from "PersonVanillaJava.java"</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public class lombok.PersonVanillaJava {</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public lombok.PersonVanillaJava(java.lang.String);</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Code:</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0: aload_0</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 invokespecial #1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java/lang/Object."&lt;init&gt;":()V</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4: aload_0</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5: aload_1</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6: putfield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Field firstName:Ljava/lang/String;</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9: return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public java.lang.String toString();</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Code:</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0: new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#3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class java/lang/StringBuilder</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3: dup</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4: invokespecial #4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java/lang/StringBuilder."&lt;init&gt;":()V</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7: ldc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#5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String PersonVanillaJava(firstName=</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9: invokevirtual #6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java/lang/StringBuilder.append:(Ljava/lang/String;)Ljava/lang/StringBuilder;</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12: aload_0</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13: getfield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Field firstName:Ljava/lang/String;</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16: invokevirtual #6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java/lang/StringBuilder.append:(Ljava/lang/String;)Ljava/lang/StringBuilder;</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19: ldc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#7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String )</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21: invokevirtual #6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java/lang/StringBuilder.append:(Ljava/lang/String;)Ljava/lang/StringBuilder;</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24: invokevirtual #8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java/lang/StringBuilder.toString:()Ljava/lang/String;</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27: areturn</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285" name="CustomShape 3"/>
          <p:cNvSpPr/>
          <p:nvPr/>
        </p:nvSpPr>
        <p:spPr>
          <a:xfrm>
            <a:off x="1070280" y="226440"/>
            <a:ext cx="2153520" cy="38304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000000"/>
                </a:solidFill>
                <a:uFill>
                  <a:solidFill>
                    <a:srgbClr val="ffffff"/>
                  </a:solidFill>
                </a:uFill>
                <a:latin typeface="Arial"/>
                <a:ea typeface="Arial"/>
              </a:rPr>
              <a:t>Vanilla Java:</a:t>
            </a:r>
            <a:endParaRPr b="0" lang="en-US" sz="1800" spc="-1" strike="noStrike">
              <a:solidFill>
                <a:srgbClr val="000000"/>
              </a:solidFill>
              <a:uFill>
                <a:solidFill>
                  <a:srgbClr val="ffffff"/>
                </a:solidFill>
              </a:uFill>
              <a:latin typeface="Arial"/>
            </a:endParaRPr>
          </a:p>
        </p:txBody>
      </p:sp>
      <p:sp>
        <p:nvSpPr>
          <p:cNvPr id="286" name="TextShape 4"/>
          <p:cNvSpPr txBox="1"/>
          <p:nvPr/>
        </p:nvSpPr>
        <p:spPr>
          <a:xfrm>
            <a:off x="4544280" y="609840"/>
            <a:ext cx="4363200" cy="4366080"/>
          </a:xfrm>
          <a:prstGeom prst="rect">
            <a:avLst/>
          </a:prstGeom>
          <a:noFill/>
          <a:ln w="9360">
            <a:solidFill>
              <a:srgbClr val="000000"/>
            </a:solidFill>
            <a:round/>
          </a:ln>
        </p:spPr>
        <p:txBody>
          <a:bodyPr tIns="91440" bIns="91440"/>
          <a:p>
            <a:pPr>
              <a:lnSpc>
                <a:spcPct val="100000"/>
              </a:lnSpc>
            </a:pPr>
            <a:r>
              <a:rPr b="0" lang="en-US" sz="800" spc="-1" strike="noStrike">
                <a:solidFill>
                  <a:srgbClr val="000000"/>
                </a:solidFill>
                <a:uFill>
                  <a:solidFill>
                    <a:srgbClr val="ffffff"/>
                  </a:solidFill>
                </a:uFill>
                <a:latin typeface="Arial"/>
                <a:ea typeface="Arial"/>
              </a:rPr>
              <a:t>Compiled from "PersonWithLombok.java"</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public class lombok.PersonWithLombok {</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public lombok.PersonWithLombok(java.lang.String);</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Code:</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0: aload_0</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 invokespecial #1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java/lang/Object."&lt;init&gt;":()V</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4: aload_0</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5: aload_1</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6: putfield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Field firstName:Ljava/lang/String;</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9: return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public java.lang.String toString();</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Code:</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0: new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#3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class java/lang/StringBuilder</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3: dup</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4: invokespecial #4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java/lang/StringBuilder."&lt;init&gt;":()V</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7: ldc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#5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String PersonWithLombok(firstName=</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9: invokevirtual #6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java/lang/StringBuilder.append:(Ljava/lang/String;)Ljava/lang/StringBuilder;</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12: aload_0</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13: getfield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Field firstName:Ljava/lang/String;</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16: invokevirtual #6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java/lang/StringBuilder.append:(Ljava/lang/String;)Ljava/lang/StringBuilder;</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19: ldc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#7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String )</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21: invokevirtual #6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java/lang/StringBuilder.append:(Ljava/lang/String;)Ljava/lang/StringBuilder;</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24: invokevirtual #8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java/lang/StringBuilder.toString:()Ljava/lang/String;</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27: areturn</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311760" y="184320"/>
            <a:ext cx="50389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Disable annotation processor</a:t>
            </a:r>
            <a:endParaRPr b="0" lang="en-US" sz="1400" spc="-1" strike="noStrike">
              <a:solidFill>
                <a:srgbClr val="000000"/>
              </a:solidFill>
              <a:uFill>
                <a:solidFill>
                  <a:srgbClr val="ffffff"/>
                </a:solidFill>
              </a:uFill>
              <a:latin typeface="Arial"/>
            </a:endParaRPr>
          </a:p>
        </p:txBody>
      </p:sp>
      <p:sp>
        <p:nvSpPr>
          <p:cNvPr id="288" name="TextShape 2"/>
          <p:cNvSpPr txBox="1"/>
          <p:nvPr/>
        </p:nvSpPr>
        <p:spPr>
          <a:xfrm>
            <a:off x="338400" y="649440"/>
            <a:ext cx="8520120" cy="4172760"/>
          </a:xfrm>
          <a:prstGeom prst="rect">
            <a:avLst/>
          </a:prstGeom>
          <a:noFill/>
          <a:ln>
            <a:noFill/>
          </a:ln>
        </p:spPr>
        <p:txBody>
          <a:bodyPr tIns="91440" bIns="91440"/>
          <a:p>
            <a:pPr>
              <a:lnSpc>
                <a:spcPct val="100000"/>
              </a:lnSpc>
            </a:pPr>
            <a:r>
              <a:rPr b="0" lang="en-US" sz="1800" spc="-1" strike="noStrike">
                <a:solidFill>
                  <a:srgbClr val="000000"/>
                </a:solidFill>
                <a:uFill>
                  <a:solidFill>
                    <a:srgbClr val="ffffff"/>
                  </a:solidFill>
                </a:uFill>
                <a:latin typeface="Arial"/>
                <a:ea typeface="Arial"/>
              </a:rPr>
              <a:t>add to pom.xml:</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&lt;build&gt;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   </a:t>
            </a:r>
            <a:r>
              <a:rPr b="0" lang="en-US" sz="900" spc="-1" strike="noStrike">
                <a:solidFill>
                  <a:srgbClr val="e8bf6a"/>
                </a:solidFill>
                <a:uFill>
                  <a:solidFill>
                    <a:srgbClr val="ffffff"/>
                  </a:solidFill>
                </a:uFill>
                <a:latin typeface="Arial"/>
                <a:ea typeface="Arial"/>
              </a:rPr>
              <a:t>&lt;plugins&gt;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       </a:t>
            </a:r>
            <a:r>
              <a:rPr b="0" lang="en-US" sz="900" spc="-1" strike="noStrike">
                <a:solidFill>
                  <a:srgbClr val="e8bf6a"/>
                </a:solidFill>
                <a:uFill>
                  <a:solidFill>
                    <a:srgbClr val="ffffff"/>
                  </a:solidFill>
                </a:uFill>
                <a:latin typeface="Arial"/>
                <a:ea typeface="Arial"/>
              </a:rPr>
              <a:t>&lt;plugin&gt;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           </a:t>
            </a:r>
            <a:r>
              <a:rPr b="0" lang="en-US" sz="900" spc="-1" strike="noStrike">
                <a:solidFill>
                  <a:srgbClr val="e8bf6a"/>
                </a:solidFill>
                <a:uFill>
                  <a:solidFill>
                    <a:srgbClr val="ffffff"/>
                  </a:solidFill>
                </a:uFill>
                <a:latin typeface="Arial"/>
                <a:ea typeface="Arial"/>
              </a:rPr>
              <a:t>&lt;groupId&gt;</a:t>
            </a:r>
            <a:r>
              <a:rPr b="0" lang="en-US" sz="900" spc="-1" strike="noStrike">
                <a:solidFill>
                  <a:srgbClr val="a9b7c6"/>
                </a:solidFill>
                <a:uFill>
                  <a:solidFill>
                    <a:srgbClr val="ffffff"/>
                  </a:solidFill>
                </a:uFill>
                <a:latin typeface="Arial"/>
                <a:ea typeface="Arial"/>
              </a:rPr>
              <a:t>org.apache.maven.plugins</a:t>
            </a:r>
            <a:r>
              <a:rPr b="0" lang="en-US" sz="900" spc="-1" strike="noStrike">
                <a:solidFill>
                  <a:srgbClr val="e8bf6a"/>
                </a:solidFill>
                <a:uFill>
                  <a:solidFill>
                    <a:srgbClr val="ffffff"/>
                  </a:solidFill>
                </a:uFill>
                <a:latin typeface="Arial"/>
                <a:ea typeface="Arial"/>
              </a:rPr>
              <a:t>&lt;/groupId&gt;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           </a:t>
            </a:r>
            <a:r>
              <a:rPr b="0" lang="en-US" sz="900" spc="-1" strike="noStrike">
                <a:solidFill>
                  <a:srgbClr val="e8bf6a"/>
                </a:solidFill>
                <a:uFill>
                  <a:solidFill>
                    <a:srgbClr val="ffffff"/>
                  </a:solidFill>
                </a:uFill>
                <a:latin typeface="Arial"/>
                <a:ea typeface="Arial"/>
              </a:rPr>
              <a:t>&lt;artifactId&gt;</a:t>
            </a:r>
            <a:r>
              <a:rPr b="0" lang="en-US" sz="900" spc="-1" strike="noStrike">
                <a:solidFill>
                  <a:srgbClr val="a9b7c6"/>
                </a:solidFill>
                <a:uFill>
                  <a:solidFill>
                    <a:srgbClr val="ffffff"/>
                  </a:solidFill>
                </a:uFill>
                <a:latin typeface="Arial"/>
                <a:ea typeface="Arial"/>
              </a:rPr>
              <a:t>maven-compiler-plugin</a:t>
            </a:r>
            <a:r>
              <a:rPr b="0" lang="en-US" sz="900" spc="-1" strike="noStrike">
                <a:solidFill>
                  <a:srgbClr val="e8bf6a"/>
                </a:solidFill>
                <a:uFill>
                  <a:solidFill>
                    <a:srgbClr val="ffffff"/>
                  </a:solidFill>
                </a:uFill>
                <a:latin typeface="Arial"/>
                <a:ea typeface="Arial"/>
              </a:rPr>
              <a:t>&lt;/artifactId&gt;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           </a:t>
            </a:r>
            <a:r>
              <a:rPr b="0" lang="en-US" sz="900" spc="-1" strike="noStrike">
                <a:solidFill>
                  <a:srgbClr val="e8bf6a"/>
                </a:solidFill>
                <a:uFill>
                  <a:solidFill>
                    <a:srgbClr val="ffffff"/>
                  </a:solidFill>
                </a:uFill>
                <a:latin typeface="Arial"/>
                <a:ea typeface="Arial"/>
              </a:rPr>
              <a:t>&lt;configuration&gt;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               </a:t>
            </a:r>
            <a:r>
              <a:rPr b="0" lang="en-US" sz="900" spc="-1" strike="noStrike">
                <a:solidFill>
                  <a:srgbClr val="e8bf6a"/>
                </a:solidFill>
                <a:uFill>
                  <a:solidFill>
                    <a:srgbClr val="ffffff"/>
                  </a:solidFill>
                </a:uFill>
                <a:latin typeface="Arial"/>
                <a:ea typeface="Arial"/>
              </a:rPr>
              <a:t>&lt;source&gt;</a:t>
            </a:r>
            <a:r>
              <a:rPr b="0" lang="en-US" sz="900" spc="-1" strike="noStrike">
                <a:solidFill>
                  <a:srgbClr val="a9b7c6"/>
                </a:solidFill>
                <a:uFill>
                  <a:solidFill>
                    <a:srgbClr val="ffffff"/>
                  </a:solidFill>
                </a:uFill>
                <a:latin typeface="Arial"/>
                <a:ea typeface="Arial"/>
              </a:rPr>
              <a:t>8</a:t>
            </a:r>
            <a:r>
              <a:rPr b="0" lang="en-US" sz="900" spc="-1" strike="noStrike">
                <a:solidFill>
                  <a:srgbClr val="e8bf6a"/>
                </a:solidFill>
                <a:uFill>
                  <a:solidFill>
                    <a:srgbClr val="ffffff"/>
                  </a:solidFill>
                </a:uFill>
                <a:latin typeface="Arial"/>
                <a:ea typeface="Arial"/>
              </a:rPr>
              <a:t>&lt;/source&gt;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               </a:t>
            </a:r>
            <a:r>
              <a:rPr b="0" lang="en-US" sz="900" spc="-1" strike="noStrike">
                <a:solidFill>
                  <a:srgbClr val="e8bf6a"/>
                </a:solidFill>
                <a:uFill>
                  <a:solidFill>
                    <a:srgbClr val="ffffff"/>
                  </a:solidFill>
                </a:uFill>
                <a:latin typeface="Arial"/>
                <a:ea typeface="Arial"/>
              </a:rPr>
              <a:t>&lt;target&gt;</a:t>
            </a:r>
            <a:r>
              <a:rPr b="0" lang="en-US" sz="900" spc="-1" strike="noStrike">
                <a:solidFill>
                  <a:srgbClr val="a9b7c6"/>
                </a:solidFill>
                <a:uFill>
                  <a:solidFill>
                    <a:srgbClr val="ffffff"/>
                  </a:solidFill>
                </a:uFill>
                <a:latin typeface="Arial"/>
                <a:ea typeface="Arial"/>
              </a:rPr>
              <a:t>8</a:t>
            </a:r>
            <a:r>
              <a:rPr b="0" lang="en-US" sz="900" spc="-1" strike="noStrike">
                <a:solidFill>
                  <a:srgbClr val="e8bf6a"/>
                </a:solidFill>
                <a:uFill>
                  <a:solidFill>
                    <a:srgbClr val="ffffff"/>
                  </a:solidFill>
                </a:uFill>
                <a:latin typeface="Arial"/>
                <a:ea typeface="Arial"/>
              </a:rPr>
              <a:t>&lt;/target&gt;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           </a:t>
            </a:r>
            <a:r>
              <a:rPr b="0" lang="en-US" sz="900" spc="-1" strike="noStrike">
                <a:solidFill>
                  <a:srgbClr val="e8bf6a"/>
                </a:solidFill>
                <a:uFill>
                  <a:solidFill>
                    <a:srgbClr val="ffffff"/>
                  </a:solidFill>
                </a:uFill>
                <a:latin typeface="Arial"/>
                <a:ea typeface="Arial"/>
              </a:rPr>
              <a:t>&lt;/configuration&gt;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           </a:t>
            </a:r>
            <a:r>
              <a:rPr b="0" lang="en-US" sz="900" spc="-1" strike="noStrike">
                <a:solidFill>
                  <a:srgbClr val="e8bf6a"/>
                </a:solidFill>
                <a:uFill>
                  <a:solidFill>
                    <a:srgbClr val="ffffff"/>
                  </a:solidFill>
                </a:uFill>
                <a:latin typeface="Arial"/>
                <a:ea typeface="Arial"/>
              </a:rPr>
              <a:t>&lt;executions&gt;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               </a:t>
            </a:r>
            <a:r>
              <a:rPr b="0" lang="en-US" sz="900" spc="-1" strike="noStrike">
                <a:solidFill>
                  <a:srgbClr val="e8bf6a"/>
                </a:solidFill>
                <a:uFill>
                  <a:solidFill>
                    <a:srgbClr val="ffffff"/>
                  </a:solidFill>
                </a:uFill>
                <a:latin typeface="Arial"/>
                <a:ea typeface="Arial"/>
              </a:rPr>
              <a:t>&lt;execution&gt;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                   </a:t>
            </a:r>
            <a:r>
              <a:rPr b="0" lang="en-US" sz="900" spc="-1" strike="noStrike">
                <a:solidFill>
                  <a:srgbClr val="e8bf6a"/>
                </a:solidFill>
                <a:uFill>
                  <a:solidFill>
                    <a:srgbClr val="ffffff"/>
                  </a:solidFill>
                </a:uFill>
                <a:latin typeface="Arial"/>
                <a:ea typeface="Arial"/>
              </a:rPr>
              <a:t>&lt;id&gt;</a:t>
            </a:r>
            <a:r>
              <a:rPr b="0" lang="en-US" sz="900" spc="-1" strike="noStrike">
                <a:solidFill>
                  <a:srgbClr val="a9b7c6"/>
                </a:solidFill>
                <a:uFill>
                  <a:solidFill>
                    <a:srgbClr val="ffffff"/>
                  </a:solidFill>
                </a:uFill>
                <a:latin typeface="Arial"/>
                <a:ea typeface="Arial"/>
              </a:rPr>
              <a:t>default-compile</a:t>
            </a:r>
            <a:r>
              <a:rPr b="0" lang="en-US" sz="900" spc="-1" strike="noStrike">
                <a:solidFill>
                  <a:srgbClr val="e8bf6a"/>
                </a:solidFill>
                <a:uFill>
                  <a:solidFill>
                    <a:srgbClr val="ffffff"/>
                  </a:solidFill>
                </a:uFill>
                <a:latin typeface="Arial"/>
                <a:ea typeface="Arial"/>
              </a:rPr>
              <a:t>&lt;/id&gt;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                   </a:t>
            </a:r>
            <a:r>
              <a:rPr b="0" lang="en-US" sz="900" spc="-1" strike="noStrike">
                <a:solidFill>
                  <a:srgbClr val="e8bf6a"/>
                </a:solidFill>
                <a:uFill>
                  <a:solidFill>
                    <a:srgbClr val="ffffff"/>
                  </a:solidFill>
                </a:uFill>
                <a:latin typeface="Arial"/>
                <a:ea typeface="Arial"/>
              </a:rPr>
              <a:t>&lt;configuration&gt;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                       </a:t>
            </a:r>
            <a:r>
              <a:rPr b="0" lang="en-US" sz="900" spc="-1" strike="noStrike">
                <a:solidFill>
                  <a:srgbClr val="e8bf6a"/>
                </a:solidFill>
                <a:uFill>
                  <a:solidFill>
                    <a:srgbClr val="ffffff"/>
                  </a:solidFill>
                </a:uFill>
                <a:latin typeface="Arial"/>
                <a:ea typeface="Arial"/>
              </a:rPr>
              <a:t>&lt;compilerArgument&gt;</a:t>
            </a:r>
            <a:r>
              <a:rPr b="0" lang="en-US" sz="900" spc="-1" strike="noStrike">
                <a:solidFill>
                  <a:srgbClr val="a9b7c6"/>
                </a:solidFill>
                <a:uFill>
                  <a:solidFill>
                    <a:srgbClr val="ffffff"/>
                  </a:solidFill>
                </a:uFill>
                <a:latin typeface="Arial"/>
                <a:ea typeface="Arial"/>
              </a:rPr>
              <a:t>-proc:none</a:t>
            </a:r>
            <a:r>
              <a:rPr b="0" lang="en-US" sz="900" spc="-1" strike="noStrike">
                <a:solidFill>
                  <a:srgbClr val="e8bf6a"/>
                </a:solidFill>
                <a:uFill>
                  <a:solidFill>
                    <a:srgbClr val="ffffff"/>
                  </a:solidFill>
                </a:uFill>
                <a:latin typeface="Arial"/>
                <a:ea typeface="Arial"/>
              </a:rPr>
              <a:t>&lt;/compilerArgument&gt;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                   </a:t>
            </a:r>
            <a:r>
              <a:rPr b="0" lang="en-US" sz="900" spc="-1" strike="noStrike">
                <a:solidFill>
                  <a:srgbClr val="e8bf6a"/>
                </a:solidFill>
                <a:uFill>
                  <a:solidFill>
                    <a:srgbClr val="ffffff"/>
                  </a:solidFill>
                </a:uFill>
                <a:latin typeface="Arial"/>
                <a:ea typeface="Arial"/>
              </a:rPr>
              <a:t>&lt;/configuration&gt;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               </a:t>
            </a:r>
            <a:r>
              <a:rPr b="0" lang="en-US" sz="900" spc="-1" strike="noStrike">
                <a:solidFill>
                  <a:srgbClr val="e8bf6a"/>
                </a:solidFill>
                <a:uFill>
                  <a:solidFill>
                    <a:srgbClr val="ffffff"/>
                  </a:solidFill>
                </a:uFill>
                <a:latin typeface="Arial"/>
                <a:ea typeface="Arial"/>
              </a:rPr>
              <a:t>&lt;/execution&gt;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           </a:t>
            </a:r>
            <a:r>
              <a:rPr b="0" lang="en-US" sz="900" spc="-1" strike="noStrike">
                <a:solidFill>
                  <a:srgbClr val="e8bf6a"/>
                </a:solidFill>
                <a:uFill>
                  <a:solidFill>
                    <a:srgbClr val="ffffff"/>
                  </a:solidFill>
                </a:uFill>
                <a:latin typeface="Arial"/>
                <a:ea typeface="Arial"/>
              </a:rPr>
              <a:t>&lt;/executions&gt;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       </a:t>
            </a:r>
            <a:r>
              <a:rPr b="0" lang="en-US" sz="900" spc="-1" strike="noStrike">
                <a:solidFill>
                  <a:srgbClr val="e8bf6a"/>
                </a:solidFill>
                <a:uFill>
                  <a:solidFill>
                    <a:srgbClr val="ffffff"/>
                  </a:solidFill>
                </a:uFill>
                <a:latin typeface="Arial"/>
                <a:ea typeface="Arial"/>
              </a:rPr>
              <a:t>&lt;/plugin&gt;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   </a:t>
            </a:r>
            <a:r>
              <a:rPr b="0" lang="en-US" sz="900" spc="-1" strike="noStrike">
                <a:solidFill>
                  <a:srgbClr val="e8bf6a"/>
                </a:solidFill>
                <a:uFill>
                  <a:solidFill>
                    <a:srgbClr val="ffffff"/>
                  </a:solidFill>
                </a:uFill>
                <a:latin typeface="Arial"/>
                <a:ea typeface="Arial"/>
              </a:rPr>
              <a:t>&lt;/plugins&gt;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e8bf6a"/>
                </a:solidFill>
                <a:uFill>
                  <a:solidFill>
                    <a:srgbClr val="ffffff"/>
                  </a:solidFill>
                </a:uFill>
                <a:latin typeface="Arial"/>
                <a:ea typeface="Arial"/>
              </a:rPr>
              <a:t>&lt;/build&gt;</a:t>
            </a:r>
            <a:endParaRPr b="0" lang="en-US" sz="1400" spc="-1" strike="noStrike">
              <a:solidFill>
                <a:srgbClr val="000000"/>
              </a:solidFill>
              <a:uFill>
                <a:solidFill>
                  <a:srgbClr val="ffffff"/>
                </a:solidFill>
              </a:uFill>
              <a:latin typeface="Arial"/>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1188000" y="405000"/>
            <a:ext cx="905400" cy="434520"/>
          </a:xfrm>
          <a:prstGeom prst="rect">
            <a:avLst/>
          </a:prstGeom>
          <a:noFill/>
          <a:ln>
            <a:noFill/>
          </a:ln>
        </p:spPr>
        <p:txBody>
          <a:bodyPr tIns="91440" bIns="91440"/>
          <a:p>
            <a:pPr>
              <a:lnSpc>
                <a:spcPct val="100000"/>
              </a:lnSpc>
            </a:pPr>
            <a:r>
              <a:rPr b="0" lang="en-US" sz="1400" spc="-1" strike="noStrike">
                <a:solidFill>
                  <a:srgbClr val="000000"/>
                </a:solidFill>
                <a:uFill>
                  <a:solidFill>
                    <a:srgbClr val="ffffff"/>
                  </a:solidFill>
                </a:uFill>
                <a:latin typeface="Arial"/>
                <a:ea typeface="Arial"/>
              </a:rPr>
              <a:t>Lombok:</a:t>
            </a:r>
            <a:endParaRPr b="0" lang="en-US" sz="1400" spc="-1" strike="noStrike">
              <a:solidFill>
                <a:srgbClr val="000000"/>
              </a:solidFill>
              <a:uFill>
                <a:solidFill>
                  <a:srgbClr val="ffffff"/>
                </a:solidFill>
              </a:uFill>
              <a:latin typeface="Arial"/>
            </a:endParaRPr>
          </a:p>
        </p:txBody>
      </p:sp>
      <p:sp>
        <p:nvSpPr>
          <p:cNvPr id="290" name="TextShape 2"/>
          <p:cNvSpPr txBox="1"/>
          <p:nvPr/>
        </p:nvSpPr>
        <p:spPr>
          <a:xfrm>
            <a:off x="131040" y="702360"/>
            <a:ext cx="3875040" cy="4019760"/>
          </a:xfrm>
          <a:prstGeom prst="rect">
            <a:avLst/>
          </a:prstGeom>
          <a:noFill/>
          <a:ln w="9360">
            <a:solidFill>
              <a:srgbClr val="000000"/>
            </a:solidFill>
            <a:round/>
          </a:ln>
        </p:spPr>
        <p:txBody>
          <a:bodyPr tIns="91440" bIns="91440"/>
          <a:p>
            <a:pPr>
              <a:lnSpc>
                <a:spcPct val="100000"/>
              </a:lnSpc>
            </a:pPr>
            <a:r>
              <a:rPr b="0" lang="en-US" sz="800" spc="-1" strike="noStrike">
                <a:solidFill>
                  <a:srgbClr val="000000"/>
                </a:solidFill>
                <a:uFill>
                  <a:solidFill>
                    <a:srgbClr val="ffffff"/>
                  </a:solidFill>
                </a:uFill>
                <a:latin typeface="Arial"/>
                <a:ea typeface="Arial"/>
              </a:rPr>
              <a:t>Compiled from "PersonWithLombok.java"</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public class lombok.PersonWithLombok {</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public lombok.PersonWithLombok();</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Code:</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0: aload_0</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 invokespecial #1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java/lang/Object."&lt;init&gt;":()V</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4: return</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p:txBody>
      </p:sp>
      <p:sp>
        <p:nvSpPr>
          <p:cNvPr id="291" name="CustomShape 3"/>
          <p:cNvSpPr/>
          <p:nvPr/>
        </p:nvSpPr>
        <p:spPr>
          <a:xfrm>
            <a:off x="5350680" y="405000"/>
            <a:ext cx="1437840" cy="29700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uFill>
                  <a:solidFill>
                    <a:srgbClr val="ffffff"/>
                  </a:solidFill>
                </a:uFill>
                <a:latin typeface="Arial"/>
                <a:ea typeface="Arial"/>
              </a:rPr>
              <a:t>Vanilla Java:</a:t>
            </a:r>
            <a:endParaRPr b="0" lang="en-US" sz="1800" spc="-1" strike="noStrike">
              <a:solidFill>
                <a:srgbClr val="000000"/>
              </a:solidFill>
              <a:uFill>
                <a:solidFill>
                  <a:srgbClr val="ffffff"/>
                </a:solidFill>
              </a:uFill>
              <a:latin typeface="Arial"/>
            </a:endParaRPr>
          </a:p>
        </p:txBody>
      </p:sp>
      <p:sp>
        <p:nvSpPr>
          <p:cNvPr id="292" name="CustomShape 4"/>
          <p:cNvSpPr/>
          <p:nvPr/>
        </p:nvSpPr>
        <p:spPr>
          <a:xfrm>
            <a:off x="2207160" y="66960"/>
            <a:ext cx="4427280" cy="43452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000000"/>
                </a:solidFill>
                <a:uFill>
                  <a:solidFill>
                    <a:srgbClr val="ffffff"/>
                  </a:solidFill>
                </a:uFill>
                <a:latin typeface="Arial"/>
                <a:ea typeface="Arial"/>
              </a:rPr>
              <a:t>After disabling annotation processor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93" name="TextShape 5"/>
          <p:cNvSpPr txBox="1"/>
          <p:nvPr/>
        </p:nvSpPr>
        <p:spPr>
          <a:xfrm>
            <a:off x="4544280" y="702360"/>
            <a:ext cx="4363200" cy="4366080"/>
          </a:xfrm>
          <a:prstGeom prst="rect">
            <a:avLst/>
          </a:prstGeom>
          <a:noFill/>
          <a:ln w="9360">
            <a:solidFill>
              <a:srgbClr val="000000"/>
            </a:solidFill>
            <a:round/>
          </a:ln>
        </p:spPr>
        <p:txBody>
          <a:bodyPr tIns="91440" bIns="91440"/>
          <a:p>
            <a:pPr>
              <a:lnSpc>
                <a:spcPct val="100000"/>
              </a:lnSpc>
            </a:pPr>
            <a:r>
              <a:rPr b="0" lang="en-US" sz="800" spc="-1" strike="noStrike">
                <a:solidFill>
                  <a:srgbClr val="000000"/>
                </a:solidFill>
                <a:uFill>
                  <a:solidFill>
                    <a:srgbClr val="ffffff"/>
                  </a:solidFill>
                </a:uFill>
                <a:latin typeface="Arial"/>
                <a:ea typeface="Arial"/>
              </a:rPr>
              <a:t>Compiled from "PersonWithLombok.java"</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public class lombok.PersonWithLombok {</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public lombok.PersonWithLombok(java.lang.String);</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Code:</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0: aload_0</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 invokespecial #1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java/lang/Object."&lt;init&gt;":()V</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4: aload_0</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5: aload_1</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6: putfield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Field firstName:Ljava/lang/String;</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9: return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public java.lang.String toString();</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Code:</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0: new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#3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class java/lang/StringBuilder</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3: dup</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4: invokespecial #4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java/lang/StringBuilder."&lt;init&gt;":()V</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7: ldc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#5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String PersonWithLombok(firstName=</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9: invokevirtual #6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java/lang/StringBuilder.append:(Ljava/lang/String;)Ljava/lang/StringBuilder;</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12: aload_0</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13: getfield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Field firstName:Ljava/lang/String;</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16: invokevirtual #6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java/lang/StringBuilder.append:(Ljava/lang/String;)Ljava/lang/StringBuilder;</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19: ldc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#7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String )</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21: invokevirtual #6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java/lang/StringBuilder.append:(Ljava/lang/String;)Ljava/lang/StringBuilder;</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24: invokevirtual #8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Method java/lang/StringBuilder.toString:()Ljava/lang/String;</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	</a:t>
            </a:r>
            <a:r>
              <a:rPr b="0" lang="en-US" sz="800" spc="-1" strike="noStrike">
                <a:solidFill>
                  <a:srgbClr val="000000"/>
                </a:solidFill>
                <a:uFill>
                  <a:solidFill>
                    <a:srgbClr val="ffffff"/>
                  </a:solidFill>
                </a:uFill>
                <a:latin typeface="Arial"/>
                <a:ea typeface="Arial"/>
              </a:rPr>
              <a:t>27: areturn</a:t>
            </a:r>
            <a:endParaRPr b="0" lang="en-US" sz="14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Refs:</a:t>
            </a:r>
            <a:endParaRPr b="0" lang="en-US" sz="1400" spc="-1" strike="noStrike">
              <a:solidFill>
                <a:srgbClr val="000000"/>
              </a:solidFill>
              <a:uFill>
                <a:solidFill>
                  <a:srgbClr val="ffffff"/>
                </a:solidFill>
              </a:uFill>
              <a:latin typeface="Arial"/>
            </a:endParaRPr>
          </a:p>
        </p:txBody>
      </p:sp>
      <p:sp>
        <p:nvSpPr>
          <p:cNvPr id="295" name="TextShape 2"/>
          <p:cNvSpPr txBox="1"/>
          <p:nvPr/>
        </p:nvSpPr>
        <p:spPr>
          <a:xfrm>
            <a:off x="311760" y="1152360"/>
            <a:ext cx="8520120" cy="3416040"/>
          </a:xfrm>
          <a:prstGeom prst="rect">
            <a:avLst/>
          </a:prstGeom>
          <a:noFill/>
          <a:ln>
            <a:noFill/>
          </a:ln>
        </p:spPr>
        <p:txBody>
          <a:bodyPr tIns="91440" bIns="91440"/>
          <a:p>
            <a:pPr marL="457200" indent="-342720">
              <a:lnSpc>
                <a:spcPct val="100000"/>
              </a:lnSpc>
              <a:buClr>
                <a:srgbClr val="595959"/>
              </a:buClr>
              <a:buFont typeface="Arial"/>
              <a:buChar char="●"/>
            </a:pPr>
            <a:r>
              <a:rPr b="0" lang="en-US" sz="1800" spc="-1" strike="noStrike" u="sng">
                <a:solidFill>
                  <a:srgbClr val="0097a7"/>
                </a:solidFill>
                <a:uFill>
                  <a:solidFill>
                    <a:srgbClr val="ffffff"/>
                  </a:solidFill>
                </a:uFill>
                <a:latin typeface="Arial"/>
                <a:ea typeface="Arial"/>
                <a:hlinkClick r:id="rId1"/>
              </a:rPr>
              <a:t>https://www.cubrid.org/blog/understanding-jvm-internals/</a:t>
            </a:r>
            <a:endParaRPr b="0" lang="en-US" sz="1400" spc="-1" strike="noStrike">
              <a:solidFill>
                <a:srgbClr val="000000"/>
              </a:solidFill>
              <a:uFill>
                <a:solidFill>
                  <a:srgbClr val="ffffff"/>
                </a:solidFill>
              </a:uFill>
              <a:latin typeface="Arial"/>
            </a:endParaRPr>
          </a:p>
          <a:p>
            <a:pPr marL="457200" indent="-342720">
              <a:lnSpc>
                <a:spcPct val="100000"/>
              </a:lnSpc>
              <a:buClr>
                <a:srgbClr val="595959"/>
              </a:buClr>
              <a:buFont typeface="Arial"/>
              <a:buChar char="●"/>
            </a:pPr>
            <a:r>
              <a:rPr b="0" lang="en-US" sz="1800" spc="-1" strike="noStrike" u="sng">
                <a:solidFill>
                  <a:srgbClr val="0097a7"/>
                </a:solidFill>
                <a:uFill>
                  <a:solidFill>
                    <a:srgbClr val="ffffff"/>
                  </a:solidFill>
                </a:uFill>
                <a:latin typeface="Arial"/>
                <a:ea typeface="Arial"/>
                <a:hlinkClick r:id="rId2"/>
              </a:rPr>
              <a:t>https://dzone.com/articles/introduction-to-java-bytecode</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Authors</a:t>
            </a:r>
            <a:endParaRPr b="0" lang="en-US" sz="1400" spc="-1" strike="noStrike">
              <a:solidFill>
                <a:srgbClr val="000000"/>
              </a:solidFill>
              <a:uFill>
                <a:solidFill>
                  <a:srgbClr val="ffffff"/>
                </a:solidFill>
              </a:uFill>
              <a:latin typeface="Arial"/>
            </a:endParaRPr>
          </a:p>
        </p:txBody>
      </p:sp>
      <p:sp>
        <p:nvSpPr>
          <p:cNvPr id="297" name="TextShape 2"/>
          <p:cNvSpPr txBox="1"/>
          <p:nvPr/>
        </p:nvSpPr>
        <p:spPr>
          <a:xfrm>
            <a:off x="311760" y="1152360"/>
            <a:ext cx="8520120" cy="3416040"/>
          </a:xfrm>
          <a:prstGeom prst="rect">
            <a:avLst/>
          </a:prstGeom>
          <a:noFill/>
          <a:ln>
            <a:noFill/>
          </a:ln>
        </p:spPr>
        <p:txBody>
          <a:bodyPr tIns="91440" bIns="91440"/>
          <a:p>
            <a:pPr>
              <a:lnSpc>
                <a:spcPct val="100000"/>
              </a:lnSpc>
            </a:pPr>
            <a:r>
              <a:rPr b="0" lang="en-US" sz="1800" spc="-1" strike="noStrike">
                <a:solidFill>
                  <a:srgbClr val="595959"/>
                </a:solidFill>
                <a:uFill>
                  <a:solidFill>
                    <a:srgbClr val="ffffff"/>
                  </a:solidFill>
                </a:uFill>
                <a:latin typeface="Arial"/>
                <a:ea typeface="Arial"/>
              </a:rPr>
              <a:t>@epam</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Krzysztof Dzioba</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@epam</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Arial"/>
                <a:ea typeface="Arial"/>
              </a:rPr>
              <a:t>Krzysztof Sroczyk</a:t>
            </a:r>
            <a:endParaRPr b="0" lang="en-US" sz="14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Class loader</a:t>
            </a:r>
            <a:endParaRPr b="0" lang="en-US" sz="1400" spc="-1" strike="noStrike">
              <a:solidFill>
                <a:srgbClr val="000000"/>
              </a:solidFill>
              <a:uFill>
                <a:solidFill>
                  <a:srgbClr val="ffffff"/>
                </a:solidFill>
              </a:uFill>
              <a:latin typeface="Arial"/>
            </a:endParaRPr>
          </a:p>
        </p:txBody>
      </p:sp>
      <p:pic>
        <p:nvPicPr>
          <p:cNvPr id="101" name="Google Shape;96;p18" descr=""/>
          <p:cNvPicPr/>
          <p:nvPr/>
        </p:nvPicPr>
        <p:blipFill>
          <a:blip r:embed="rId1"/>
          <a:stretch/>
        </p:blipFill>
        <p:spPr>
          <a:xfrm>
            <a:off x="5559480" y="493560"/>
            <a:ext cx="3099960" cy="3363480"/>
          </a:xfrm>
          <a:prstGeom prst="rect">
            <a:avLst/>
          </a:prstGeom>
          <a:ln>
            <a:noFill/>
          </a:ln>
        </p:spPr>
      </p:pic>
      <p:sp>
        <p:nvSpPr>
          <p:cNvPr id="102" name="TextShape 2"/>
          <p:cNvSpPr txBox="1"/>
          <p:nvPr/>
        </p:nvSpPr>
        <p:spPr>
          <a:xfrm>
            <a:off x="69480" y="1055160"/>
            <a:ext cx="8520120" cy="3416040"/>
          </a:xfrm>
          <a:prstGeom prst="rect">
            <a:avLst/>
          </a:prstGeom>
          <a:noFill/>
          <a:ln>
            <a:noFill/>
          </a:ln>
        </p:spPr>
        <p:txBody>
          <a:bodyPr tIns="91440" bIns="91440"/>
          <a:p>
            <a:pPr>
              <a:lnSpc>
                <a:spcPct val="100000"/>
              </a:lnSpc>
            </a:pPr>
            <a:r>
              <a:rPr b="0" lang="en-US" sz="1350" spc="-1" strike="noStrike">
                <a:solidFill>
                  <a:srgbClr val="1e1e1e"/>
                </a:solidFill>
                <a:uFill>
                  <a:solidFill>
                    <a:srgbClr val="ffffff"/>
                  </a:solidFill>
                </a:uFill>
                <a:latin typeface="Arial"/>
                <a:ea typeface="Arial"/>
              </a:rPr>
              <a:t>A class loader loads the compiled Java Bytecode to the </a:t>
            </a:r>
            <a:r>
              <a:rPr b="0" lang="en-US" sz="1350" spc="-1" strike="noStrike">
                <a:solidFill>
                  <a:srgbClr val="1e1e1e"/>
                </a:solidFill>
                <a:uFill>
                  <a:solidFill>
                    <a:srgbClr val="ffffff"/>
                  </a:solidFill>
                </a:uFill>
                <a:latin typeface="Arial"/>
                <a:ea typeface="Arial"/>
              </a:rPr>
              <a:t>
</a:t>
            </a:r>
            <a:r>
              <a:rPr b="0" lang="en-US" sz="1350" spc="-1" strike="noStrike">
                <a:solidFill>
                  <a:srgbClr val="1e1e1e"/>
                </a:solidFill>
                <a:uFill>
                  <a:solidFill>
                    <a:srgbClr val="ffffff"/>
                  </a:solidFill>
                </a:uFill>
                <a:latin typeface="Arial"/>
                <a:ea typeface="Arial"/>
              </a:rPr>
              <a:t>Runtime Data Areas.</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350" spc="-1" strike="noStrike">
                <a:solidFill>
                  <a:srgbClr val="1e1e1e"/>
                </a:solidFill>
                <a:uFill>
                  <a:solidFill>
                    <a:srgbClr val="ffffff"/>
                  </a:solidFill>
                </a:uFill>
                <a:latin typeface="Arial"/>
                <a:ea typeface="Arial"/>
              </a:rPr>
              <a:t>Java provides a </a:t>
            </a:r>
            <a:r>
              <a:rPr b="1" lang="en-US" sz="1350" spc="-1" strike="noStrike">
                <a:solidFill>
                  <a:srgbClr val="1e1e1e"/>
                </a:solidFill>
                <a:uFill>
                  <a:solidFill>
                    <a:srgbClr val="ffffff"/>
                  </a:solidFill>
                </a:uFill>
                <a:latin typeface="Arial"/>
                <a:ea typeface="Arial"/>
              </a:rPr>
              <a:t>dynamic load</a:t>
            </a:r>
            <a:r>
              <a:rPr b="0" lang="en-US" sz="1350" spc="-1" strike="noStrike">
                <a:solidFill>
                  <a:srgbClr val="1e1e1e"/>
                </a:solidFill>
                <a:uFill>
                  <a:solidFill>
                    <a:srgbClr val="ffffff"/>
                  </a:solidFill>
                </a:uFill>
                <a:latin typeface="Arial"/>
                <a:ea typeface="Arial"/>
              </a:rPr>
              <a:t> feature; it loads and links the class </a:t>
            </a:r>
            <a:r>
              <a:rPr b="0" lang="en-US" sz="1350" spc="-1" strike="noStrike">
                <a:solidFill>
                  <a:srgbClr val="1e1e1e"/>
                </a:solidFill>
                <a:uFill>
                  <a:solidFill>
                    <a:srgbClr val="ffffff"/>
                  </a:solidFill>
                </a:uFill>
                <a:latin typeface="Arial"/>
                <a:ea typeface="Arial"/>
              </a:rPr>
              <a:t>
</a:t>
            </a:r>
            <a:r>
              <a:rPr b="1" lang="en-US" sz="1350" spc="-1" strike="noStrike">
                <a:solidFill>
                  <a:srgbClr val="1e1e1e"/>
                </a:solidFill>
                <a:uFill>
                  <a:solidFill>
                    <a:srgbClr val="ffffff"/>
                  </a:solidFill>
                </a:uFill>
                <a:latin typeface="Arial"/>
                <a:ea typeface="Arial"/>
              </a:rPr>
              <a:t>when it refers</a:t>
            </a:r>
            <a:r>
              <a:rPr b="0" lang="en-US" sz="1350" spc="-1" strike="noStrike">
                <a:solidFill>
                  <a:srgbClr val="1e1e1e"/>
                </a:solidFill>
                <a:uFill>
                  <a:solidFill>
                    <a:srgbClr val="ffffff"/>
                  </a:solidFill>
                </a:uFill>
                <a:latin typeface="Arial"/>
                <a:ea typeface="Arial"/>
              </a:rPr>
              <a:t> to a class for the first time at runtime, not compile time.</a:t>
            </a:r>
            <a:r>
              <a:rPr b="0" lang="en-US" sz="1350" spc="-1" strike="noStrike">
                <a:solidFill>
                  <a:srgbClr val="1e1e1e"/>
                </a:solidFill>
                <a:uFill>
                  <a:solidFill>
                    <a:srgbClr val="ffffff"/>
                  </a:solidFill>
                </a:uFill>
                <a:latin typeface="Arial"/>
                <a:ea typeface="Arial"/>
              </a:rPr>
              <a:t>
</a:t>
            </a:r>
            <a:r>
              <a:rPr b="0" lang="en-US" sz="1350" spc="-1" strike="noStrike">
                <a:solidFill>
                  <a:srgbClr val="1e1e1e"/>
                </a:solidFill>
                <a:uFill>
                  <a:solidFill>
                    <a:srgbClr val="ffffff"/>
                  </a:solidFill>
                </a:uFill>
                <a:latin typeface="Arial"/>
                <a:ea typeface="Arial"/>
              </a:rPr>
              <a:t> </a:t>
            </a:r>
            <a:r>
              <a:rPr b="0" lang="en-US" sz="1350" spc="-1" strike="noStrike" u="sng">
                <a:solidFill>
                  <a:srgbClr val="1e1e1e"/>
                </a:solidFill>
                <a:uFill>
                  <a:solidFill>
                    <a:srgbClr val="ffffff"/>
                  </a:solidFill>
                </a:uFill>
                <a:latin typeface="Arial"/>
                <a:ea typeface="Arial"/>
              </a:rPr>
              <a:t>JVM's class loader executes the dynamic load.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1e1e1e"/>
                </a:solidFill>
                <a:uFill>
                  <a:solidFill>
                    <a:srgbClr val="ffffff"/>
                  </a:solidFill>
                </a:uFill>
                <a:latin typeface="Arial"/>
                <a:ea typeface="Arial"/>
              </a:rPr>
              <a:t>There are many class loader rules, but let’s stay with the basics.</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103" name="CustomShape 3"/>
          <p:cNvSpPr/>
          <p:nvPr/>
        </p:nvSpPr>
        <p:spPr>
          <a:xfrm>
            <a:off x="5677560" y="1977120"/>
            <a:ext cx="1223640" cy="1064160"/>
          </a:xfrm>
          <a:prstGeom prst="roundRect">
            <a:avLst>
              <a:gd name="adj" fmla="val 16667"/>
            </a:avLst>
          </a:prstGeom>
          <a:noFill/>
          <a:ln w="76320">
            <a:solidFill>
              <a:srgbClr val="ff0000"/>
            </a:solidFill>
            <a:round/>
          </a:ln>
        </p:spPr>
        <p:style>
          <a:lnRef idx="0"/>
          <a:fillRef idx="0"/>
          <a:effectRef idx="0"/>
          <a:fontRef idx="minor"/>
        </p:style>
      </p:sp>
      <p:sp>
        <p:nvSpPr>
          <p:cNvPr id="104" name="CustomShape 4"/>
          <p:cNvSpPr/>
          <p:nvPr/>
        </p:nvSpPr>
        <p:spPr>
          <a:xfrm>
            <a:off x="7826400" y="4809240"/>
            <a:ext cx="1261800" cy="333720"/>
          </a:xfrm>
          <a:prstGeom prst="rect">
            <a:avLst/>
          </a:prstGeom>
          <a:noFill/>
          <a:ln>
            <a:noFill/>
          </a:ln>
        </p:spPr>
        <p:style>
          <a:lnRef idx="0"/>
          <a:fillRef idx="0"/>
          <a:effectRef idx="0"/>
          <a:fontRef idx="minor"/>
        </p:style>
        <p:txBody>
          <a:bodyPr tIns="91440" bIns="91440"/>
          <a:p>
            <a:pPr>
              <a:lnSpc>
                <a:spcPct val="100000"/>
              </a:lnSpc>
            </a:pPr>
            <a:r>
              <a:rPr b="0" lang="en-US" sz="700" spc="-1" strike="noStrike">
                <a:solidFill>
                  <a:srgbClr val="000000"/>
                </a:solidFill>
                <a:uFill>
                  <a:solidFill>
                    <a:srgbClr val="ffffff"/>
                  </a:solidFill>
                </a:uFill>
                <a:latin typeface="Arial"/>
                <a:ea typeface="Arial"/>
              </a:rPr>
              <a:t>Runtime Data Areas -&gt;</a:t>
            </a:r>
            <a:endParaRPr b="0" lang="en-US" sz="18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Runtime Data Areas</a:t>
            </a:r>
            <a:endParaRPr b="0" lang="en-US" sz="1400" spc="-1" strike="noStrike">
              <a:solidFill>
                <a:srgbClr val="000000"/>
              </a:solidFill>
              <a:uFill>
                <a:solidFill>
                  <a:srgbClr val="ffffff"/>
                </a:solidFill>
              </a:uFill>
              <a:latin typeface="Arial"/>
            </a:endParaRPr>
          </a:p>
        </p:txBody>
      </p:sp>
      <p:pic>
        <p:nvPicPr>
          <p:cNvPr id="106" name="Google Shape;105;p19" descr=""/>
          <p:cNvPicPr/>
          <p:nvPr/>
        </p:nvPicPr>
        <p:blipFill>
          <a:blip r:embed="rId1"/>
          <a:stretch/>
        </p:blipFill>
        <p:spPr>
          <a:xfrm>
            <a:off x="6561360" y="493560"/>
            <a:ext cx="2097720" cy="2276280"/>
          </a:xfrm>
          <a:prstGeom prst="rect">
            <a:avLst/>
          </a:prstGeom>
          <a:ln>
            <a:noFill/>
          </a:ln>
        </p:spPr>
      </p:pic>
      <p:sp>
        <p:nvSpPr>
          <p:cNvPr id="107" name="TextShape 2"/>
          <p:cNvSpPr txBox="1"/>
          <p:nvPr/>
        </p:nvSpPr>
        <p:spPr>
          <a:xfrm>
            <a:off x="69480" y="1055160"/>
            <a:ext cx="3002400" cy="3476520"/>
          </a:xfrm>
          <a:prstGeom prst="rect">
            <a:avLst/>
          </a:prstGeom>
          <a:noFill/>
          <a:ln>
            <a:noFill/>
          </a:ln>
        </p:spPr>
        <p:txBody>
          <a:bodyPr tIns="91440" bIns="91440"/>
          <a:p>
            <a:pPr>
              <a:lnSpc>
                <a:spcPct val="100000"/>
              </a:lnSpc>
            </a:pPr>
            <a:r>
              <a:rPr b="0" lang="en-US" sz="1350" spc="-1" strike="noStrike">
                <a:solidFill>
                  <a:srgbClr val="1e1e1e"/>
                </a:solidFill>
                <a:uFill>
                  <a:solidFill>
                    <a:srgbClr val="ffffff"/>
                  </a:solidFill>
                </a:uFill>
                <a:latin typeface="Arial"/>
                <a:ea typeface="Arial"/>
              </a:rPr>
              <a:t>Runtime Data Areas are the </a:t>
            </a:r>
            <a:r>
              <a:rPr b="0" lang="en-US" sz="1350" spc="-1" strike="noStrike" u="sng">
                <a:solidFill>
                  <a:srgbClr val="1e1e1e"/>
                </a:solidFill>
                <a:uFill>
                  <a:solidFill>
                    <a:srgbClr val="ffffff"/>
                  </a:solidFill>
                </a:uFill>
                <a:latin typeface="Arial"/>
                <a:ea typeface="Arial"/>
              </a:rPr>
              <a:t>memory areas</a:t>
            </a:r>
            <a:r>
              <a:rPr b="0" lang="en-US" sz="1350" spc="-1" strike="noStrike">
                <a:solidFill>
                  <a:srgbClr val="1e1e1e"/>
                </a:solidFill>
                <a:uFill>
                  <a:solidFill>
                    <a:srgbClr val="ffffff"/>
                  </a:solidFill>
                </a:uFill>
                <a:latin typeface="Arial"/>
                <a:ea typeface="Arial"/>
              </a:rPr>
              <a:t> assigned when the JVM program runs on the OS. The runtime data areas can be divided into 6 areas. </a:t>
            </a:r>
            <a:endParaRPr b="0" lang="en-US" sz="1400" spc="-1" strike="noStrike">
              <a:solidFill>
                <a:srgbClr val="000000"/>
              </a:solidFill>
              <a:uFill>
                <a:solidFill>
                  <a:srgbClr val="ffffff"/>
                </a:solidFill>
              </a:uFill>
              <a:latin typeface="Arial"/>
            </a:endParaRPr>
          </a:p>
          <a:p>
            <a:pPr>
              <a:lnSpc>
                <a:spcPct val="100000"/>
              </a:lnSpc>
            </a:pPr>
            <a:r>
              <a:rPr b="0" lang="en-US" sz="1350" spc="-1" strike="noStrike">
                <a:solidFill>
                  <a:srgbClr val="1e1e1e"/>
                </a:solidFill>
                <a:uFill>
                  <a:solidFill>
                    <a:srgbClr val="ffffff"/>
                  </a:solidFill>
                </a:uFill>
                <a:latin typeface="Arial"/>
                <a:ea typeface="Arial"/>
              </a:rPr>
              <a:t>
</a:t>
            </a:r>
            <a:r>
              <a:rPr b="0" lang="en-US" sz="1350" spc="-1" strike="noStrike" u="sng">
                <a:solidFill>
                  <a:srgbClr val="1e1e1e"/>
                </a:solidFill>
                <a:uFill>
                  <a:solidFill>
                    <a:srgbClr val="ffffff"/>
                  </a:solidFill>
                </a:uFill>
                <a:latin typeface="Arial"/>
                <a:ea typeface="Arial"/>
              </a:rPr>
              <a:t>Per thread:</a:t>
            </a:r>
            <a:r>
              <a:rPr b="0" lang="en-US" sz="1350" spc="-1" strike="noStrike">
                <a:solidFill>
                  <a:srgbClr val="1e1e1e"/>
                </a:solidFill>
                <a:uFill>
                  <a:solidFill>
                    <a:srgbClr val="ffffff"/>
                  </a:solidFill>
                </a:uFill>
                <a:latin typeface="Arial"/>
                <a:ea typeface="Arial"/>
              </a:rPr>
              <a:t>
</a:t>
            </a:r>
            <a:r>
              <a:rPr b="0" lang="en-US" sz="1350" spc="-1" strike="noStrike">
                <a:solidFill>
                  <a:srgbClr val="1e1e1e"/>
                </a:solidFill>
                <a:uFill>
                  <a:solidFill>
                    <a:srgbClr val="ffffff"/>
                  </a:solidFill>
                </a:uFill>
                <a:latin typeface="Arial"/>
                <a:ea typeface="Arial"/>
              </a:rPr>
              <a:t>PC Register, JVM Stack, and Native Method Stack are created. </a:t>
            </a:r>
            <a:endParaRPr b="0" lang="en-US" sz="1400" spc="-1" strike="noStrike">
              <a:solidFill>
                <a:srgbClr val="000000"/>
              </a:solidFill>
              <a:uFill>
                <a:solidFill>
                  <a:srgbClr val="ffffff"/>
                </a:solidFill>
              </a:uFill>
              <a:latin typeface="Arial"/>
            </a:endParaRPr>
          </a:p>
          <a:p>
            <a:pPr>
              <a:lnSpc>
                <a:spcPct val="100000"/>
              </a:lnSpc>
            </a:pPr>
            <a:r>
              <a:rPr b="0" lang="en-US" sz="1350" spc="-1" strike="noStrike" u="sng">
                <a:solidFill>
                  <a:srgbClr val="1e1e1e"/>
                </a:solidFill>
                <a:uFill>
                  <a:solidFill>
                    <a:srgbClr val="ffffff"/>
                  </a:solidFill>
                </a:uFill>
                <a:latin typeface="Arial"/>
                <a:ea typeface="Arial"/>
              </a:rPr>
              <a:t>For all threads:</a:t>
            </a:r>
            <a:r>
              <a:rPr b="0" lang="en-US" sz="1350" spc="-1" strike="noStrike">
                <a:solidFill>
                  <a:srgbClr val="1e1e1e"/>
                </a:solidFill>
                <a:uFill>
                  <a:solidFill>
                    <a:srgbClr val="ffffff"/>
                  </a:solidFill>
                </a:uFill>
                <a:latin typeface="Arial"/>
                <a:ea typeface="Arial"/>
              </a:rPr>
              <a:t>
</a:t>
            </a:r>
            <a:r>
              <a:rPr b="0" lang="en-US" sz="1350" spc="-1" strike="noStrike">
                <a:solidFill>
                  <a:srgbClr val="1e1e1e"/>
                </a:solidFill>
                <a:uFill>
                  <a:solidFill>
                    <a:srgbClr val="ffffff"/>
                  </a:solidFill>
                </a:uFill>
                <a:latin typeface="Arial"/>
                <a:ea typeface="Arial"/>
              </a:rPr>
              <a:t>Heap, Method Area, and Runtime Constant Pool.</a:t>
            </a:r>
            <a:endParaRPr b="0" lang="en-US" sz="1400" spc="-1" strike="noStrike">
              <a:solidFill>
                <a:srgbClr val="000000"/>
              </a:solidFill>
              <a:uFill>
                <a:solidFill>
                  <a:srgbClr val="ffffff"/>
                </a:solidFill>
              </a:uFill>
              <a:latin typeface="Arial"/>
            </a:endParaRPr>
          </a:p>
        </p:txBody>
      </p:sp>
      <p:sp>
        <p:nvSpPr>
          <p:cNvPr id="108" name="CustomShape 3"/>
          <p:cNvSpPr/>
          <p:nvPr/>
        </p:nvSpPr>
        <p:spPr>
          <a:xfrm>
            <a:off x="6526800" y="2210400"/>
            <a:ext cx="2097720" cy="409680"/>
          </a:xfrm>
          <a:prstGeom prst="roundRect">
            <a:avLst>
              <a:gd name="adj" fmla="val 16667"/>
            </a:avLst>
          </a:prstGeom>
          <a:noFill/>
          <a:ln w="38160">
            <a:solidFill>
              <a:srgbClr val="ff0000"/>
            </a:solidFill>
            <a:round/>
          </a:ln>
        </p:spPr>
        <p:style>
          <a:lnRef idx="0"/>
          <a:fillRef idx="0"/>
          <a:effectRef idx="0"/>
          <a:fontRef idx="minor"/>
        </p:style>
      </p:sp>
      <p:sp>
        <p:nvSpPr>
          <p:cNvPr id="109" name="CustomShape 4"/>
          <p:cNvSpPr/>
          <p:nvPr/>
        </p:nvSpPr>
        <p:spPr>
          <a:xfrm>
            <a:off x="7826400" y="4809240"/>
            <a:ext cx="1261800" cy="333720"/>
          </a:xfrm>
          <a:prstGeom prst="rect">
            <a:avLst/>
          </a:prstGeom>
          <a:noFill/>
          <a:ln>
            <a:noFill/>
          </a:ln>
        </p:spPr>
        <p:style>
          <a:lnRef idx="0"/>
          <a:fillRef idx="0"/>
          <a:effectRef idx="0"/>
          <a:fontRef idx="minor"/>
        </p:style>
        <p:txBody>
          <a:bodyPr tIns="91440" bIns="91440"/>
          <a:p>
            <a:pPr>
              <a:lnSpc>
                <a:spcPct val="100000"/>
              </a:lnSpc>
            </a:pPr>
            <a:r>
              <a:rPr b="0" lang="en-US" sz="700" spc="-1" strike="noStrike">
                <a:solidFill>
                  <a:srgbClr val="000000"/>
                </a:solidFill>
                <a:uFill>
                  <a:solidFill>
                    <a:srgbClr val="ffffff"/>
                  </a:solidFill>
                </a:uFill>
                <a:latin typeface="Arial"/>
                <a:ea typeface="Arial"/>
              </a:rPr>
              <a:t>Each area shortly-&gt;</a:t>
            </a:r>
            <a:endParaRPr b="0" lang="en-US" sz="1800" spc="-1" strike="noStrike">
              <a:solidFill>
                <a:srgbClr val="000000"/>
              </a:solidFill>
              <a:uFill>
                <a:solidFill>
                  <a:srgbClr val="ffffff"/>
                </a:solidFill>
              </a:uFill>
              <a:latin typeface="Arial"/>
            </a:endParaRPr>
          </a:p>
        </p:txBody>
      </p:sp>
      <p:pic>
        <p:nvPicPr>
          <p:cNvPr id="110" name="Google Shape;109;p19" descr=""/>
          <p:cNvPicPr/>
          <p:nvPr/>
        </p:nvPicPr>
        <p:blipFill>
          <a:blip r:embed="rId2"/>
          <a:stretch/>
        </p:blipFill>
        <p:spPr>
          <a:xfrm>
            <a:off x="3320280" y="1187280"/>
            <a:ext cx="2743200" cy="3179520"/>
          </a:xfrm>
          <a:prstGeom prst="rect">
            <a:avLst/>
          </a:prstGeom>
          <a:ln>
            <a:noFill/>
          </a:ln>
        </p:spPr>
      </p:pic>
      <p:sp>
        <p:nvSpPr>
          <p:cNvPr id="111" name="CustomShape 5"/>
          <p:cNvSpPr/>
          <p:nvPr/>
        </p:nvSpPr>
        <p:spPr>
          <a:xfrm>
            <a:off x="6063840" y="2286360"/>
            <a:ext cx="421920" cy="333720"/>
          </a:xfrm>
          <a:prstGeom prst="leftArrow">
            <a:avLst>
              <a:gd name="adj1" fmla="val 50000"/>
              <a:gd name="adj2" fmla="val 50000"/>
            </a:avLst>
          </a:prstGeom>
          <a:solidFill>
            <a:srgbClr val="eeeeee"/>
          </a:solidFill>
          <a:ln w="9360">
            <a:solidFill>
              <a:srgbClr val="595959"/>
            </a:solidFill>
            <a:round/>
          </a:ln>
        </p:spPr>
        <p:style>
          <a:lnRef idx="0"/>
          <a:fillRef idx="0"/>
          <a:effectRef idx="0"/>
          <a:fontRef idx="minor"/>
        </p:style>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2786040" y="12513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Each area shortly</a:t>
            </a:r>
            <a:endParaRPr b="0" lang="en-US" sz="1400" spc="-1" strike="noStrike">
              <a:solidFill>
                <a:srgbClr val="000000"/>
              </a:solidFill>
              <a:uFill>
                <a:solidFill>
                  <a:srgbClr val="ffffff"/>
                </a:solidFill>
              </a:uFill>
              <a:latin typeface="Arial"/>
            </a:endParaRPr>
          </a:p>
        </p:txBody>
      </p:sp>
      <p:sp>
        <p:nvSpPr>
          <p:cNvPr id="113" name="CustomShape 2"/>
          <p:cNvSpPr/>
          <p:nvPr/>
        </p:nvSpPr>
        <p:spPr>
          <a:xfrm>
            <a:off x="7826400" y="4809240"/>
            <a:ext cx="1261800" cy="333720"/>
          </a:xfrm>
          <a:prstGeom prst="rect">
            <a:avLst/>
          </a:prstGeom>
          <a:noFill/>
          <a:ln>
            <a:noFill/>
          </a:ln>
        </p:spPr>
        <p:style>
          <a:lnRef idx="0"/>
          <a:fillRef idx="0"/>
          <a:effectRef idx="0"/>
          <a:fontRef idx="minor"/>
        </p:style>
        <p:txBody>
          <a:bodyPr tIns="91440" bIns="91440"/>
          <a:p>
            <a:pPr>
              <a:lnSpc>
                <a:spcPct val="100000"/>
              </a:lnSpc>
            </a:pPr>
            <a:r>
              <a:rPr b="0" lang="en-US" sz="700" spc="-1" strike="noStrike">
                <a:solidFill>
                  <a:srgbClr val="000000"/>
                </a:solidFill>
                <a:uFill>
                  <a:solidFill>
                    <a:srgbClr val="ffffff"/>
                  </a:solidFill>
                </a:uFill>
                <a:latin typeface="Arial"/>
                <a:ea typeface="Arial"/>
              </a:rPr>
              <a:t>PC register -&gt;</a:t>
            </a:r>
            <a:endParaRPr b="0" lang="en-US"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Arial"/>
                <a:ea typeface="Arial"/>
              </a:rPr>
              <a:t>PC register</a:t>
            </a:r>
            <a:endParaRPr b="0" lang="en-US" sz="1400" spc="-1" strike="noStrike">
              <a:solidFill>
                <a:srgbClr val="000000"/>
              </a:solidFill>
              <a:uFill>
                <a:solidFill>
                  <a:srgbClr val="ffffff"/>
                </a:solidFill>
              </a:uFill>
              <a:latin typeface="Arial"/>
            </a:endParaRPr>
          </a:p>
        </p:txBody>
      </p:sp>
      <p:sp>
        <p:nvSpPr>
          <p:cNvPr id="115" name="CustomShape 2"/>
          <p:cNvSpPr/>
          <p:nvPr/>
        </p:nvSpPr>
        <p:spPr>
          <a:xfrm>
            <a:off x="7826400" y="4809240"/>
            <a:ext cx="1261800" cy="333720"/>
          </a:xfrm>
          <a:prstGeom prst="rect">
            <a:avLst/>
          </a:prstGeom>
          <a:noFill/>
          <a:ln>
            <a:noFill/>
          </a:ln>
        </p:spPr>
        <p:style>
          <a:lnRef idx="0"/>
          <a:fillRef idx="0"/>
          <a:effectRef idx="0"/>
          <a:fontRef idx="minor"/>
        </p:style>
        <p:txBody>
          <a:bodyPr tIns="91440" bIns="91440"/>
          <a:p>
            <a:pPr>
              <a:lnSpc>
                <a:spcPct val="100000"/>
              </a:lnSpc>
            </a:pPr>
            <a:r>
              <a:rPr b="0" lang="en-US" sz="700" spc="-1" strike="noStrike">
                <a:solidFill>
                  <a:srgbClr val="000000"/>
                </a:solidFill>
                <a:uFill>
                  <a:solidFill>
                    <a:srgbClr val="ffffff"/>
                  </a:solidFill>
                </a:uFill>
                <a:latin typeface="Arial"/>
                <a:ea typeface="Arial"/>
              </a:rPr>
              <a:t>JVM Stack-&gt;</a:t>
            </a:r>
            <a:endParaRPr b="0" lang="en-US" sz="1800" spc="-1" strike="noStrike">
              <a:solidFill>
                <a:srgbClr val="000000"/>
              </a:solidFill>
              <a:uFill>
                <a:solidFill>
                  <a:srgbClr val="ffffff"/>
                </a:solidFill>
              </a:uFill>
              <a:latin typeface="Arial"/>
            </a:endParaRPr>
          </a:p>
        </p:txBody>
      </p:sp>
      <p:pic>
        <p:nvPicPr>
          <p:cNvPr id="116" name="Google Shape;123;p21" descr=""/>
          <p:cNvPicPr/>
          <p:nvPr/>
        </p:nvPicPr>
        <p:blipFill>
          <a:blip r:embed="rId1"/>
          <a:stretch/>
        </p:blipFill>
        <p:spPr>
          <a:xfrm>
            <a:off x="5843520" y="1203480"/>
            <a:ext cx="2743200" cy="3179520"/>
          </a:xfrm>
          <a:prstGeom prst="rect">
            <a:avLst/>
          </a:prstGeom>
          <a:ln>
            <a:noFill/>
          </a:ln>
        </p:spPr>
      </p:pic>
      <p:sp>
        <p:nvSpPr>
          <p:cNvPr id="117" name="CustomShape 3"/>
          <p:cNvSpPr/>
          <p:nvPr/>
        </p:nvSpPr>
        <p:spPr>
          <a:xfrm>
            <a:off x="6166080" y="1862640"/>
            <a:ext cx="2097720" cy="409680"/>
          </a:xfrm>
          <a:prstGeom prst="roundRect">
            <a:avLst>
              <a:gd name="adj" fmla="val 16667"/>
            </a:avLst>
          </a:prstGeom>
          <a:noFill/>
          <a:ln w="38160">
            <a:solidFill>
              <a:srgbClr val="ff0000"/>
            </a:solidFill>
            <a:round/>
          </a:ln>
        </p:spPr>
        <p:style>
          <a:lnRef idx="0"/>
          <a:fillRef idx="0"/>
          <a:effectRef idx="0"/>
          <a:fontRef idx="minor"/>
        </p:style>
      </p:sp>
      <p:sp>
        <p:nvSpPr>
          <p:cNvPr id="118" name="CustomShape 4"/>
          <p:cNvSpPr/>
          <p:nvPr/>
        </p:nvSpPr>
        <p:spPr>
          <a:xfrm>
            <a:off x="424080" y="1536120"/>
            <a:ext cx="4003200" cy="466920"/>
          </a:xfrm>
          <a:prstGeom prst="rect">
            <a:avLst/>
          </a:prstGeom>
          <a:noFill/>
          <a:ln>
            <a:noFill/>
          </a:ln>
        </p:spPr>
        <p:style>
          <a:lnRef idx="0"/>
          <a:fillRef idx="0"/>
          <a:effectRef idx="0"/>
          <a:fontRef idx="minor"/>
        </p:style>
        <p:txBody>
          <a:bodyPr tIns="91440" bIns="91440"/>
          <a:p>
            <a:pPr marL="622440" indent="-313920">
              <a:lnSpc>
                <a:spcPct val="166000"/>
              </a:lnSpc>
              <a:buClr>
                <a:srgbClr val="000000"/>
              </a:buClr>
              <a:buFont typeface="Arial"/>
              <a:buChar char="●"/>
            </a:pPr>
            <a:r>
              <a:rPr b="0" lang="en-US" sz="1350" spc="-1" strike="noStrike">
                <a:solidFill>
                  <a:srgbClr val="000000"/>
                </a:solidFill>
                <a:uFill>
                  <a:solidFill>
                    <a:srgbClr val="ffffff"/>
                  </a:solidFill>
                </a:uFill>
                <a:latin typeface="Arial"/>
                <a:ea typeface="Arial"/>
              </a:rPr>
              <a:t>PC (Program Counter) has the </a:t>
            </a:r>
            <a:r>
              <a:rPr b="0" lang="en-US" sz="1350" spc="-1" strike="noStrike" u="sng">
                <a:solidFill>
                  <a:srgbClr val="000000"/>
                </a:solidFill>
                <a:uFill>
                  <a:solidFill>
                    <a:srgbClr val="ffffff"/>
                  </a:solidFill>
                </a:uFill>
                <a:latin typeface="Arial"/>
                <a:ea typeface="Arial"/>
              </a:rPr>
              <a:t>address of a JVM instruction</a:t>
            </a:r>
            <a:r>
              <a:rPr b="0" lang="en-US" sz="1350" spc="-1" strike="noStrike">
                <a:solidFill>
                  <a:srgbClr val="000000"/>
                </a:solidFill>
                <a:uFill>
                  <a:solidFill>
                    <a:srgbClr val="ffffff"/>
                  </a:solidFill>
                </a:uFill>
                <a:latin typeface="Arial"/>
                <a:ea typeface="Arial"/>
              </a:rPr>
              <a:t> being executed now by the processor.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2018-08-16T12:51:19Z</dcterms:modified>
  <cp:revision>2</cp:revision>
  <dc:subject/>
  <dc:title/>
</cp:coreProperties>
</file>