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8" r:id="rId6"/>
    <p:sldId id="7647" r:id="rId7"/>
    <p:sldId id="7671" r:id="rId8"/>
    <p:sldId id="7675" r:id="rId9"/>
    <p:sldId id="7674" r:id="rId10"/>
    <p:sldId id="7648" r:id="rId11"/>
    <p:sldId id="1176" r:id="rId12"/>
    <p:sldId id="596" r:id="rId13"/>
    <p:sldId id="1242" r:id="rId14"/>
    <p:sldId id="469" r:id="rId15"/>
    <p:sldId id="1248" r:id="rId16"/>
    <p:sldId id="7663" r:id="rId17"/>
    <p:sldId id="7664" r:id="rId18"/>
    <p:sldId id="7649" r:id="rId19"/>
    <p:sldId id="1199" r:id="rId20"/>
    <p:sldId id="7691" r:id="rId21"/>
    <p:sldId id="7692" r:id="rId22"/>
    <p:sldId id="7307" r:id="rId23"/>
    <p:sldId id="7650" r:id="rId24"/>
    <p:sldId id="348" r:id="rId25"/>
    <p:sldId id="761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B4B8"/>
    <a:srgbClr val="E6E6E8"/>
    <a:srgbClr val="E6E9E6"/>
    <a:srgbClr val="C1C7CB"/>
    <a:srgbClr val="E0E8EB"/>
    <a:srgbClr val="085799"/>
    <a:srgbClr val="06447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80" autoAdjust="0"/>
  </p:normalViewPr>
  <p:slideViewPr>
    <p:cSldViewPr snapToGrid="0">
      <p:cViewPr varScale="1">
        <p:scale>
          <a:sx n="58" d="100"/>
          <a:sy n="58" d="100"/>
        </p:scale>
        <p:origin x="-78" y="-1416"/>
      </p:cViewPr>
      <p:guideLst>
        <p:guide orient="horz" pos="2160"/>
        <p:guide pos="383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78DBA-14DA-4A5E-B05D-85F7A5B73E7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7293F-7C25-4187-86A1-538228AE741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7BA12E-7FFF-4F46-9B4A-ECA91CF409F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7BA12E-7FFF-4F46-9B4A-ECA91CF409F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432CAF-49F6-421F-9490-E47DD0DF80A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7BA12E-7FFF-4F46-9B4A-ECA91CF409F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0" Type="http://schemas.openxmlformats.org/officeDocument/2006/relationships/tags" Target="../tags/tag3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0" y="0"/>
            <a:ext cx="6096000" cy="6858000"/>
          </a:xfrm>
          <a:prstGeom prst="rect">
            <a:avLst/>
          </a:prstGeom>
        </p:spPr>
      </p:pic>
      <p:pic>
        <p:nvPicPr>
          <p:cNvPr id="4" name="图片 3"/>
          <p:cNvPicPr>
            <a:picLocks noChangeAspect="1"/>
          </p:cNvPicPr>
          <p:nvPr userDrawn="1"/>
        </p:nvPicPr>
        <p:blipFill rotWithShape="1">
          <a:blip r:embed="rId3" cstate="screen"/>
          <a:srcRect t="-235"/>
          <a:stretch>
            <a:fillRect/>
          </a:stretch>
        </p:blipFill>
        <p:spPr>
          <a:xfrm>
            <a:off x="6096000" y="-16042"/>
            <a:ext cx="6096000" cy="687404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DB94EAC-7851-419C-9561-47E833F0B3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62F448-B8DC-4A2F-B7FC-F8D8A2D5D2F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DB94EAC-7851-419C-9561-47E833F0B3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62F448-B8DC-4A2F-B7FC-F8D8A2D5D2F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3000">
        <p:randomBar dir="vert"/>
      </p:transition>
    </mc:Choice>
    <mc:Fallback>
      <p:transition spd="slow" advClick="0" advTm="3000">
        <p:randomBar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spc="6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4"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u="none" strike="noStrike" kern="1200" cap="none" spc="300" normalizeH="0">
                <a:solidFill>
                  <a:schemeClr val="tx1"/>
                </a:solidFill>
                <a:uFillTx/>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8" name="KSO_TEMPLATE" hidden="1"/>
          <p:cNvSpPr/>
          <p:nvPr>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0"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6"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5" name="KSO_TEMPLATE" hidden="1"/>
          <p:cNvSpPr/>
          <p:nvPr>
            <p:custDataLst>
              <p:tags r:id="rId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
        <p:nvSpPr>
          <p:cNvPr id="8" name="KSO_TEMPLATE" hidden="1"/>
          <p:cNvSpPr/>
          <p:nvPr>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pitchFamily="34" charset="-122"/>
                <a:ea typeface="微软雅黑" panose="020B0503020204020204" pitchFamily="34" charset="-122"/>
              </a:defRPr>
            </a:lvl1pPr>
            <a:lvl2pPr indent="0" eaLnBrk="1" fontAlgn="auto" latinLnBrk="0" hangingPunct="1">
              <a:defRPr>
                <a:latin typeface="微软雅黑" panose="020B0503020204020204" pitchFamily="34" charset="-122"/>
                <a:ea typeface="微软雅黑" panose="020B0503020204020204" pitchFamily="34" charset="-122"/>
              </a:defRPr>
            </a:lvl2pPr>
            <a:lvl3pPr indent="0" eaLnBrk="1" fontAlgn="auto" latinLnBrk="0" hangingPunct="1">
              <a:defRPr>
                <a:latin typeface="微软雅黑" panose="020B0503020204020204" pitchFamily="34" charset="-122"/>
                <a:ea typeface="微软雅黑" panose="020B0503020204020204" pitchFamily="34" charset="-122"/>
              </a:defRPr>
            </a:lvl3pPr>
            <a:lvl4pPr indent="0" eaLnBrk="1" fontAlgn="auto" latinLnBrk="0" hangingPunct="1">
              <a:defRPr>
                <a:latin typeface="微软雅黑" panose="020B0503020204020204" pitchFamily="34" charset="-122"/>
                <a:ea typeface="微软雅黑" panose="020B0503020204020204" pitchFamily="34" charset="-122"/>
              </a:defRPr>
            </a:lvl4pPr>
            <a:lvl5pPr indent="0" eaLnBrk="1" fontAlgn="auto" latinLnBrk="0" hangingPunct="1">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6"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DB94EAC-7851-419C-9561-47E833F0B3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62F448-B8DC-4A2F-B7FC-F8D8A2D5D2F2}" type="slidenum">
              <a:rPr lang="zh-CN" altLang="en-US" smtClean="0"/>
            </a:fld>
            <a:endParaRPr lang="zh-CN" altLang="en-US"/>
          </a:p>
        </p:txBody>
      </p:sp>
      <p:sp>
        <p:nvSpPr>
          <p:cNvPr id="9" name="矩形 8"/>
          <p:cNvSpPr/>
          <p:nvPr userDrawn="1"/>
        </p:nvSpPr>
        <p:spPr>
          <a:xfrm>
            <a:off x="8847756" y="6398464"/>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DB94EAC-7851-419C-9561-47E833F0B30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62F448-B8DC-4A2F-B7FC-F8D8A2D5D2F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DB94EAC-7851-419C-9561-47E833F0B30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62F448-B8DC-4A2F-B7FC-F8D8A2D5D2F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B94EAC-7851-419C-9561-47E833F0B30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62F448-B8DC-4A2F-B7FC-F8D8A2D5D2F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DB94EAC-7851-419C-9561-47E833F0B3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62F448-B8DC-4A2F-B7FC-F8D8A2D5D2F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DB94EAC-7851-419C-9561-47E833F0B3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62F448-B8DC-4A2F-B7FC-F8D8A2D5D2F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tags" Target="../tags/tag72.xml"/><Relationship Id="rId16" Type="http://schemas.openxmlformats.org/officeDocument/2006/relationships/tags" Target="../tags/tag71.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94EAC-7851-419C-9561-47E833F0B30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2F448-B8DC-4A2F-B7FC-F8D8A2D5D2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1" Type="http://schemas.openxmlformats.org/officeDocument/2006/relationships/slideLayout" Target="../slideLayouts/slideLayout7.xml"/><Relationship Id="rId30" Type="http://schemas.openxmlformats.org/officeDocument/2006/relationships/tags" Target="../tags/tag100.xml"/><Relationship Id="rId3" Type="http://schemas.openxmlformats.org/officeDocument/2006/relationships/tags" Target="../tags/tag75.xml"/><Relationship Id="rId29" Type="http://schemas.openxmlformats.org/officeDocument/2006/relationships/tags" Target="../tags/tag99.xml"/><Relationship Id="rId28" Type="http://schemas.openxmlformats.org/officeDocument/2006/relationships/tags" Target="../tags/tag98.xml"/><Relationship Id="rId27" Type="http://schemas.openxmlformats.org/officeDocument/2006/relationships/image" Target="../media/image4.png"/><Relationship Id="rId26" Type="http://schemas.openxmlformats.org/officeDocument/2006/relationships/tags" Target="../tags/tag97.xml"/><Relationship Id="rId25" Type="http://schemas.openxmlformats.org/officeDocument/2006/relationships/tags" Target="../tags/tag96.xml"/><Relationship Id="rId24" Type="http://schemas.openxmlformats.org/officeDocument/2006/relationships/tags" Target="../tags/tag95.xml"/><Relationship Id="rId23" Type="http://schemas.openxmlformats.org/officeDocument/2006/relationships/image" Target="../media/image3.png"/><Relationship Id="rId22" Type="http://schemas.openxmlformats.org/officeDocument/2006/relationships/tags" Target="../tags/tag94.xml"/><Relationship Id="rId21" Type="http://schemas.openxmlformats.org/officeDocument/2006/relationships/tags" Target="../tags/tag93.xml"/><Relationship Id="rId20" Type="http://schemas.openxmlformats.org/officeDocument/2006/relationships/tags" Target="../tags/tag92.xml"/><Relationship Id="rId2" Type="http://schemas.openxmlformats.org/officeDocument/2006/relationships/tags" Target="../tags/tag74.xml"/><Relationship Id="rId19" Type="http://schemas.openxmlformats.org/officeDocument/2006/relationships/tags" Target="../tags/tag91.xml"/><Relationship Id="rId18" Type="http://schemas.openxmlformats.org/officeDocument/2006/relationships/tags" Target="../tags/tag90.xml"/><Relationship Id="rId17" Type="http://schemas.openxmlformats.org/officeDocument/2006/relationships/tags" Target="../tags/tag89.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image" Target="../media/image5.jpeg"/><Relationship Id="rId12" Type="http://schemas.openxmlformats.org/officeDocument/2006/relationships/slideLayout" Target="../slideLayouts/slideLayout19.xml"/><Relationship Id="rId11" Type="http://schemas.openxmlformats.org/officeDocument/2006/relationships/tags" Target="../tags/tag109.xml"/><Relationship Id="rId10" Type="http://schemas.openxmlformats.org/officeDocument/2006/relationships/image" Target="../media/image6.png"/><Relationship Id="rId1" Type="http://schemas.openxmlformats.org/officeDocument/2006/relationships/tags" Target="../tags/tag101.xml"/></Relationships>
</file>

<file path=ppt/slides/_rels/slide6.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3" Type="http://schemas.openxmlformats.org/officeDocument/2006/relationships/slideLayout" Target="../slideLayouts/slideLayout7.xml"/><Relationship Id="rId12" Type="http://schemas.openxmlformats.org/officeDocument/2006/relationships/tags" Target="../tags/tag120.xml"/><Relationship Id="rId11" Type="http://schemas.openxmlformats.org/officeDocument/2006/relationships/image" Target="../media/image7.png"/><Relationship Id="rId10" Type="http://schemas.openxmlformats.org/officeDocument/2006/relationships/tags" Target="../tags/tag119.xml"/><Relationship Id="rId1" Type="http://schemas.openxmlformats.org/officeDocument/2006/relationships/tags" Target="../tags/tag1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a:srcRect/>
          <a:tile tx="374650" ty="12700" sx="100000" sy="100000" flip="none" algn="tl"/>
        </a:blipFill>
        <a:effectLst/>
      </p:bgPr>
    </p:bg>
    <p:spTree>
      <p:nvGrpSpPr>
        <p:cNvPr id="1" name=""/>
        <p:cNvGrpSpPr/>
        <p:nvPr/>
      </p:nvGrpSpPr>
      <p:grpSpPr>
        <a:xfrm>
          <a:off x="0" y="0"/>
          <a:ext cx="0" cy="0"/>
          <a:chOff x="0" y="0"/>
          <a:chExt cx="0" cy="0"/>
        </a:xfrm>
      </p:grpSpPr>
      <p:cxnSp>
        <p:nvCxnSpPr>
          <p:cNvPr id="38" name="直接连接符 37"/>
          <p:cNvCxnSpPr/>
          <p:nvPr/>
        </p:nvCxnSpPr>
        <p:spPr>
          <a:xfrm flipH="1">
            <a:off x="9473456" y="1066691"/>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8632850" y="1261096"/>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2910545" y="5347172"/>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2069939" y="5541577"/>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5178458" y="1364474"/>
            <a:ext cx="1835083" cy="645459"/>
            <a:chOff x="5178000" y="1248360"/>
            <a:chExt cx="1835083" cy="645459"/>
          </a:xfrm>
        </p:grpSpPr>
        <p:cxnSp>
          <p:nvCxnSpPr>
            <p:cNvPr id="43" name="直接连接符 42"/>
            <p:cNvCxnSpPr/>
            <p:nvPr/>
          </p:nvCxnSpPr>
          <p:spPr>
            <a:xfrm>
              <a:off x="5178000" y="1267408"/>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178000"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013083"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p:cNvCxnSpPr/>
          <p:nvPr/>
        </p:nvCxnSpPr>
        <p:spPr>
          <a:xfrm>
            <a:off x="6096458" y="4079263"/>
            <a:ext cx="0" cy="660400"/>
          </a:xfrm>
          <a:prstGeom prst="line">
            <a:avLst/>
          </a:prstGeom>
          <a:ln w="63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2921219" y="1907729"/>
            <a:ext cx="6349559" cy="1722076"/>
            <a:chOff x="2920761" y="1791615"/>
            <a:chExt cx="6349559" cy="1722076"/>
          </a:xfrm>
        </p:grpSpPr>
        <p:sp>
          <p:nvSpPr>
            <p:cNvPr id="48" name="文本框 47"/>
            <p:cNvSpPr txBox="1"/>
            <p:nvPr/>
          </p:nvSpPr>
          <p:spPr>
            <a:xfrm>
              <a:off x="4867877" y="1791615"/>
              <a:ext cx="2418747" cy="1106805"/>
            </a:xfrm>
            <a:prstGeom prst="rect">
              <a:avLst/>
            </a:prstGeom>
            <a:noFill/>
          </p:spPr>
          <p:txBody>
            <a:bodyPr wrap="square" rtlCol="0">
              <a:spAutoFit/>
            </a:bodyPr>
            <a:lstStyle/>
            <a:p>
              <a:pPr algn="dist"/>
              <a:r>
                <a:rPr lang="en-US" altLang="zh-CN" sz="6600" b="1" dirty="0" smtClean="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20</a:t>
              </a:r>
              <a:r>
                <a:rPr lang="en-US" sz="6600" b="1" dirty="0" smtClean="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19</a:t>
              </a:r>
              <a:endParaRPr lang="en-US"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
          <p:nvSpPr>
            <p:cNvPr id="49" name="文本框 48"/>
            <p:cNvSpPr txBox="1"/>
            <p:nvPr/>
          </p:nvSpPr>
          <p:spPr>
            <a:xfrm>
              <a:off x="2920761" y="2745341"/>
              <a:ext cx="6349559" cy="768350"/>
            </a:xfrm>
            <a:prstGeom prst="rect">
              <a:avLst/>
            </a:prstGeom>
            <a:noFill/>
          </p:spPr>
          <p:txBody>
            <a:bodyPr wrap="square" rtlCol="0">
              <a:spAutoFit/>
            </a:bodyPr>
            <a:lstStyle/>
            <a:p>
              <a:pPr algn="dist"/>
              <a:r>
                <a:rPr lang="en-US" altLang="zh-CN" sz="4400" b="1" dirty="0" smtClean="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P2P</a:t>
              </a:r>
              <a:r>
                <a:rPr lang="zh-CN" altLang="en-US" sz="4400" b="1" dirty="0" smtClean="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金融贷款平台</a:t>
              </a:r>
              <a:endParaRPr lang="zh-CN" altLang="en-US" sz="4400" b="1" dirty="0" smtClean="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grpSp>
      <p:grpSp>
        <p:nvGrpSpPr>
          <p:cNvPr id="50" name="组合 49"/>
          <p:cNvGrpSpPr/>
          <p:nvPr/>
        </p:nvGrpSpPr>
        <p:grpSpPr>
          <a:xfrm>
            <a:off x="5178458" y="3696226"/>
            <a:ext cx="1835083" cy="1634379"/>
            <a:chOff x="5178000" y="3580112"/>
            <a:chExt cx="1835083" cy="1634379"/>
          </a:xfrm>
        </p:grpSpPr>
        <p:cxnSp>
          <p:nvCxnSpPr>
            <p:cNvPr id="51" name="直接连接符 50"/>
            <p:cNvCxnSpPr/>
            <p:nvPr/>
          </p:nvCxnSpPr>
          <p:spPr>
            <a:xfrm flipV="1">
              <a:off x="7013083"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78000" y="5193853"/>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5178000"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5268458" y="3635053"/>
            <a:ext cx="1656000" cy="338554"/>
          </a:xfrm>
          <a:prstGeom prst="rect">
            <a:avLst/>
          </a:prstGeom>
          <a:noFill/>
        </p:spPr>
        <p:txBody>
          <a:bodyPr wrap="square" rtlCol="0">
            <a:spAutoFit/>
          </a:bodyPr>
          <a:lstStyle/>
          <a:p>
            <a:pPr algn="dist"/>
            <a:r>
              <a:rPr lang="en-US" altLang="zh-CN"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POSITION</a:t>
            </a:r>
            <a:endParaRPr lang="zh-CN" altLang="en-US"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
        <p:nvSpPr>
          <p:cNvPr id="55" name="椭圆 54"/>
          <p:cNvSpPr/>
          <p:nvPr/>
        </p:nvSpPr>
        <p:spPr>
          <a:xfrm rot="9600000">
            <a:off x="4045782" y="4504896"/>
            <a:ext cx="4101352" cy="774786"/>
          </a:xfrm>
          <a:prstGeom prst="ellipse">
            <a:avLst/>
          </a:prstGeom>
          <a:noFill/>
          <a:ln w="31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6" name="文本框 55"/>
          <p:cNvSpPr txBox="1"/>
          <p:nvPr/>
        </p:nvSpPr>
        <p:spPr>
          <a:xfrm>
            <a:off x="5267783" y="4845320"/>
            <a:ext cx="1657350" cy="338554"/>
          </a:xfrm>
          <a:prstGeom prst="rect">
            <a:avLst/>
          </a:prstGeom>
          <a:noFill/>
        </p:spPr>
        <p:txBody>
          <a:bodyPr wrap="square" rtlCol="0">
            <a:spAutoFit/>
          </a:bodyPr>
          <a:lstStyle/>
          <a:p>
            <a:pPr algn="dist"/>
            <a:r>
              <a:rPr lang="en-US" altLang="zh-CN"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YOUR NAME</a:t>
            </a:r>
            <a:endParaRPr lang="zh-CN" altLang="en-US"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5"/>
          <p:cNvGrpSpPr/>
          <p:nvPr/>
        </p:nvGrpSpPr>
        <p:grpSpPr bwMode="auto">
          <a:xfrm>
            <a:off x="743469" y="2357495"/>
            <a:ext cx="10796432" cy="576164"/>
            <a:chOff x="386" y="2371"/>
            <a:chExt cx="6803" cy="363"/>
          </a:xfrm>
        </p:grpSpPr>
        <p:sp>
          <p:nvSpPr>
            <p:cNvPr id="11" name="矩形 53"/>
            <p:cNvSpPr>
              <a:spLocks noChangeArrowheads="1"/>
            </p:cNvSpPr>
            <p:nvPr/>
          </p:nvSpPr>
          <p:spPr bwMode="auto">
            <a:xfrm>
              <a:off x="386" y="2371"/>
              <a:ext cx="6803" cy="363"/>
            </a:xfrm>
            <a:prstGeom prst="rect">
              <a:avLst/>
            </a:prstGeom>
            <a:noFill/>
            <a:ln w="25400" algn="ctr">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200"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2" name="TextBox 146"/>
            <p:cNvSpPr txBox="1">
              <a:spLocks noChangeArrowheads="1"/>
            </p:cNvSpPr>
            <p:nvPr/>
          </p:nvSpPr>
          <p:spPr bwMode="auto">
            <a:xfrm>
              <a:off x="1882" y="2456"/>
              <a:ext cx="5307"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pPr>
              <a:r>
                <a:rPr lang="en-US" altLang="zh-CN" sz="12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UserInfo</a:t>
              </a: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表中的用户信息和</a:t>
              </a:r>
              <a:r>
                <a:rPr lang="en-US" altLang="zh-CN" sz="12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Account</a:t>
              </a: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表中的</a:t>
              </a: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账户信息</a:t>
              </a:r>
              <a:endParaRPr lang="zh-CN" altLang="en-US" sz="12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3" name="Rectangle 58"/>
            <p:cNvSpPr>
              <a:spLocks noChangeArrowheads="1"/>
            </p:cNvSpPr>
            <p:nvPr/>
          </p:nvSpPr>
          <p:spPr bwMode="auto">
            <a:xfrm>
              <a:off x="431" y="2411"/>
              <a:ext cx="1406" cy="2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1400"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账户信息</a:t>
              </a:r>
              <a:endParaRPr lang="zh-CN" altLang="en-US" sz="1400"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10" name="Group 63"/>
          <p:cNvGrpSpPr/>
          <p:nvPr/>
        </p:nvGrpSpPr>
        <p:grpSpPr bwMode="auto">
          <a:xfrm>
            <a:off x="743585" y="3077845"/>
            <a:ext cx="10796270" cy="2411730"/>
            <a:chOff x="386" y="2371"/>
            <a:chExt cx="6803" cy="363"/>
          </a:xfrm>
        </p:grpSpPr>
        <p:sp>
          <p:nvSpPr>
            <p:cNvPr id="19" name="矩形 53"/>
            <p:cNvSpPr>
              <a:spLocks noChangeArrowheads="1"/>
            </p:cNvSpPr>
            <p:nvPr/>
          </p:nvSpPr>
          <p:spPr bwMode="auto">
            <a:xfrm>
              <a:off x="386" y="2371"/>
              <a:ext cx="6803" cy="363"/>
            </a:xfrm>
            <a:prstGeom prst="rect">
              <a:avLst/>
            </a:prstGeom>
            <a:noFill/>
            <a:ln w="25400" algn="ctr">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200"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TextBox 146"/>
            <p:cNvSpPr txBox="1">
              <a:spLocks noChangeArrowheads="1"/>
            </p:cNvSpPr>
            <p:nvPr/>
          </p:nvSpPr>
          <p:spPr bwMode="auto">
            <a:xfrm>
              <a:off x="1882" y="2411"/>
              <a:ext cx="530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pPr>
              <a:r>
                <a:rPr lang="zh-CN" altLang="en-US" sz="1200" dirty="0">
                  <a:latin typeface="微软雅黑" panose="020B0503020204020204" pitchFamily="34" charset="-122"/>
                  <a:ea typeface="微软雅黑" panose="020B0503020204020204" pitchFamily="34" charset="-122"/>
                  <a:sym typeface="FZHei-B01S" panose="02010601030101010101" pitchFamily="2" charset="-122"/>
                </a:rPr>
                <a:t>创建公用的审核流程对象</a:t>
              </a:r>
              <a:endParaRPr lang="zh-CN" altLang="en-US" sz="1200" dirty="0">
                <a:solidFill>
                  <a:schemeClr val="tx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pPr>
              <a:r>
                <a:rPr lang="zh-CN" altLang="en-US" sz="1200" dirty="0">
                  <a:latin typeface="微软雅黑" panose="020B0503020204020204" pitchFamily="34" charset="-122"/>
                  <a:ea typeface="微软雅黑" panose="020B0503020204020204" pitchFamily="34" charset="-122"/>
                  <a:sym typeface="FZHei-B01S" panose="02010601030101010101" pitchFamily="2" charset="-122"/>
                </a:rPr>
                <a:t>申请人基本信息对象</a:t>
              </a:r>
              <a:endParaRPr lang="zh-CN" altLang="en-US" sz="1200" dirty="0">
                <a:solidFill>
                  <a:schemeClr val="tx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pPr>
              <a:r>
                <a:rPr lang="zh-CN" altLang="en-US" sz="1200" dirty="0">
                  <a:latin typeface="微软雅黑" panose="020B0503020204020204" pitchFamily="34" charset="-122"/>
                  <a:ea typeface="微软雅黑" panose="020B0503020204020204" pitchFamily="34" charset="-122"/>
                  <a:sym typeface="FZHei-B01S" panose="02010601030101010101" pitchFamily="2" charset="-122"/>
                </a:rPr>
                <a:t>一个用户可能有多个实名认证对象关联，因为会失败</a:t>
              </a:r>
              <a:endParaRPr lang="zh-CN" altLang="en-US" sz="1200" dirty="0">
                <a:solidFill>
                  <a:schemeClr val="tx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pPr>
              <a:r>
                <a:rPr lang="zh-CN" altLang="en-US" sz="1200" dirty="0">
                  <a:latin typeface="微软雅黑" panose="020B0503020204020204" pitchFamily="34" charset="-122"/>
                  <a:ea typeface="微软雅黑" panose="020B0503020204020204" pitchFamily="34" charset="-122"/>
                  <a:sym typeface="FZHei-B01S" panose="02010601030101010101" pitchFamily="2" charset="-122"/>
                </a:rPr>
                <a:t>（每次申请生成RealAuth对象）</a:t>
              </a:r>
              <a:endParaRPr lang="zh-CN" altLang="en-US" sz="1200" dirty="0">
                <a:solidFill>
                  <a:schemeClr val="tx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pPr>
              <a:r>
                <a:rPr lang="zh-CN" altLang="en-US" sz="1200" dirty="0">
                  <a:latin typeface="微软雅黑" panose="020B0503020204020204" pitchFamily="34" charset="-122"/>
                  <a:ea typeface="微软雅黑" panose="020B0503020204020204" pitchFamily="34" charset="-122"/>
                  <a:sym typeface="FZHei-B01S" panose="02010601030101010101" pitchFamily="2" charset="-122"/>
                </a:rPr>
                <a:t>一个用户只能有一个对象是认证通过的，但是通过</a:t>
              </a:r>
              <a:r>
                <a:rPr lang="en-US" altLang="zh-CN" sz="1200" dirty="0">
                  <a:latin typeface="微软雅黑" panose="020B0503020204020204" pitchFamily="34" charset="-122"/>
                  <a:ea typeface="微软雅黑" panose="020B0503020204020204" pitchFamily="34" charset="-122"/>
                  <a:sym typeface="FZHei-B01S" panose="02010601030101010101" pitchFamily="2" charset="-122"/>
                </a:rPr>
                <a:t>RealAuth</a:t>
              </a:r>
              <a:r>
                <a:rPr lang="zh-CN" altLang="en-US" sz="1200" dirty="0">
                  <a:latin typeface="微软雅黑" panose="020B0503020204020204" pitchFamily="34" charset="-122"/>
                  <a:ea typeface="微软雅黑" panose="020B0503020204020204" pitchFamily="34" charset="-122"/>
                  <a:sym typeface="FZHei-B01S" panose="02010601030101010101" pitchFamily="2" charset="-122"/>
                </a:rPr>
                <a:t>去分辨比较麻烦，所以建立一个新的属性</a:t>
              </a:r>
              <a:r>
                <a:rPr lang="en-US" altLang="zh-CN" sz="1200" dirty="0">
                  <a:latin typeface="微软雅黑" panose="020B0503020204020204" pitchFamily="34" charset="-122"/>
                  <a:ea typeface="微软雅黑" panose="020B0503020204020204" pitchFamily="34" charset="-122"/>
                  <a:sym typeface="FZHei-B01S" panose="02010601030101010101" pitchFamily="2" charset="-122"/>
                </a:rPr>
                <a:t>RealAuthID</a:t>
              </a:r>
              <a:endParaRPr lang="en-US" altLang="zh-CN" sz="1200" dirty="0">
                <a:solidFill>
                  <a:schemeClr val="tx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pPr>
              <a:r>
                <a:rPr lang="en-US" altLang="zh-CN" sz="1200" dirty="0">
                  <a:latin typeface="微软雅黑" panose="020B0503020204020204" pitchFamily="34" charset="-122"/>
                  <a:ea typeface="微软雅黑" panose="020B0503020204020204" pitchFamily="34" charset="-122"/>
                  <a:sym typeface="FZHei-B01S" panose="02010601030101010101" pitchFamily="2" charset="-122"/>
                </a:rPr>
                <a:t>业务逻辑中会依靠userinfo表中的一个属性id来判断用户是否需要申请</a:t>
              </a:r>
              <a:endParaRPr lang="en-US" altLang="zh-CN" sz="1200" dirty="0">
                <a:solidFill>
                  <a:schemeClr val="tx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pPr>
              <a:r>
                <a:rPr lang="en-US" altLang="zh-CN" sz="1200" dirty="0">
                  <a:latin typeface="微软雅黑" panose="020B0503020204020204" pitchFamily="34" charset="-122"/>
                  <a:ea typeface="微软雅黑" panose="020B0503020204020204" pitchFamily="34" charset="-122"/>
                  <a:sym typeface="FZHei-B01S" panose="02010601030101010101" pitchFamily="2" charset="-122"/>
                </a:rPr>
                <a:t>所以，如果申请审核不通过，也需要把用户这个id设置为空；</a:t>
              </a:r>
              <a:endParaRPr lang="en-US" altLang="zh-CN" sz="1200" dirty="0">
                <a:solidFill>
                  <a:schemeClr val="tx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pPr>
              <a:r>
                <a:rPr lang="zh-CN" altLang="en-US" sz="1200" dirty="0">
                  <a:latin typeface="微软雅黑" panose="020B0503020204020204" pitchFamily="34" charset="-122"/>
                  <a:ea typeface="微软雅黑" panose="020B0503020204020204" pitchFamily="34" charset="-122"/>
                  <a:sym typeface="FZHei-B01S" panose="02010601030101010101" pitchFamily="2" charset="-122"/>
                </a:rPr>
                <a:t>手机，邮箱依靠短位运算</a:t>
              </a:r>
              <a:endParaRPr lang="zh-CN" altLang="en-US" sz="1200" dirty="0">
                <a:solidFill>
                  <a:schemeClr val="tx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Rectangle 66"/>
            <p:cNvSpPr>
              <a:spLocks noChangeArrowheads="1"/>
            </p:cNvSpPr>
            <p:nvPr/>
          </p:nvSpPr>
          <p:spPr bwMode="auto">
            <a:xfrm>
              <a:off x="431" y="2411"/>
              <a:ext cx="1406" cy="27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14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实名认证</a:t>
              </a:r>
              <a:endParaRPr lang="zh-CN" altLang="en-US" sz="1400"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18"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sym typeface="FZHei-B01S" panose="02010601030101010101" pitchFamily="2" charset="-122"/>
              </a:rPr>
              <a:t>个人账户</a:t>
            </a:r>
            <a:endParaRPr lang="zh-CN" altLang="en-US" sz="2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1"/>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6" presetClass="emph" presetSubtype="0" fill="hold" nodeType="withEffect">
                                  <p:stCondLst>
                                    <p:cond delay="400"/>
                                  </p:stCondLst>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par>
                                <p:cTn id="16" presetID="26" presetClass="emph" presetSubtype="0" fill="hold" nodeType="withEffect">
                                  <p:stCondLst>
                                    <p:cond delay="600"/>
                                  </p:stCondLst>
                                  <p:childTnLst>
                                    <p:animEffect transition="out" filter="fade">
                                      <p:cBhvr>
                                        <p:cTn id="17" dur="500" tmFilter="0, 0; .2, .5; .8, .5; 1, 0"/>
                                        <p:tgtEl>
                                          <p:spTgt spid="10"/>
                                        </p:tgtEl>
                                      </p:cBhvr>
                                    </p:animEffect>
                                    <p:animScale>
                                      <p:cBhvr>
                                        <p:cTn id="18"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4837025" y="1402466"/>
            <a:ext cx="2519223" cy="2519564"/>
          </a:xfrm>
          <a:prstGeom prst="ellipse">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rtlCol="0" anchor="ctr"/>
          <a:lstStyle/>
          <a:p>
            <a:pPr algn="ctr"/>
            <a:endParaRPr lang="zh-CN" altLang="en-US" sz="24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p:nvPr/>
        </p:nvSpPr>
        <p:spPr>
          <a:xfrm>
            <a:off x="7574802" y="3335544"/>
            <a:ext cx="2556052" cy="1492885"/>
          </a:xfrm>
          <a:prstGeom prst="rect">
            <a:avLst/>
          </a:prstGeom>
        </p:spPr>
        <p:txBody>
          <a:bodyPr wrap="square" lIns="91408" tIns="45704" rIns="91408" bIns="45704">
            <a:spAutoFit/>
          </a:bodyPr>
          <a:lstStyle/>
          <a:p>
            <a:pPr>
              <a:lnSpc>
                <a:spcPct val="150000"/>
              </a:lnSpc>
            </a:pPr>
            <a:r>
              <a:rPr lang="zh-CN" altLang="en-US"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审核</a:t>
            </a:r>
            <a:endParaRPr lang="en-US" altLang="zh-CN"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nSpc>
                <a:spcPct val="150000"/>
              </a:lnSpc>
            </a:pPr>
            <a:r>
              <a:rPr lang="en-US" altLang="zh-CN" sz="1065"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在该模块中对所有系统中需要审核的内容进行综合管理</a:t>
            </a:r>
            <a:endParaRPr lang="en-US" altLang="zh-CN" sz="1065"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nSpc>
                <a:spcPct val="150000"/>
              </a:lnSpc>
            </a:pPr>
            <a:r>
              <a:rPr lang="zh-CN" altLang="en-US" sz="1065"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（实名认证审核，视频认证审核，风控   材料审核，发标审核等）</a:t>
            </a:r>
            <a:endParaRPr lang="zh-CN" altLang="en-US" sz="1065"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a:off x="2111317" y="3212354"/>
            <a:ext cx="2556052" cy="998855"/>
          </a:xfrm>
          <a:prstGeom prst="rect">
            <a:avLst/>
          </a:prstGeom>
        </p:spPr>
        <p:txBody>
          <a:bodyPr wrap="square" lIns="91408" tIns="45704" rIns="91408" bIns="45704">
            <a:spAutoFit/>
          </a:bodyPr>
          <a:lstStyle/>
          <a:p>
            <a:pPr algn="r">
              <a:lnSpc>
                <a:spcPct val="150000"/>
              </a:lnSpc>
            </a:pPr>
            <a:r>
              <a:rPr lang="zh-CN" altLang="en-US"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管理</a:t>
            </a:r>
            <a:endParaRPr lang="zh-CN" altLang="en-US"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r">
              <a:lnSpc>
                <a:spcPct val="150000"/>
              </a:lnSpc>
            </a:pPr>
            <a:r>
              <a:rPr lang="zh-CN" altLang="en-US" sz="1065"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在该模块中对平台用户</a:t>
            </a:r>
            <a:endParaRPr lang="zh-CN" altLang="en-US" sz="1065"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r">
              <a:lnSpc>
                <a:spcPct val="150000"/>
              </a:lnSpc>
            </a:pPr>
            <a:r>
              <a:rPr lang="zh-CN" altLang="en-US" sz="1065"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  后台用户进行综合管理；</a:t>
            </a:r>
            <a:endParaRPr lang="zh-CN" altLang="en-US" sz="1065"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5" name="组合 38"/>
          <p:cNvGrpSpPr/>
          <p:nvPr/>
        </p:nvGrpSpPr>
        <p:grpSpPr>
          <a:xfrm>
            <a:off x="7574817" y="2199193"/>
            <a:ext cx="869447" cy="869564"/>
            <a:chOff x="6568486" y="4905819"/>
            <a:chExt cx="869714" cy="869714"/>
          </a:xfrm>
        </p:grpSpPr>
        <p:sp>
          <p:nvSpPr>
            <p:cNvPr id="16" name="椭圆 15"/>
            <p:cNvSpPr/>
            <p:nvPr/>
          </p:nvSpPr>
          <p:spPr>
            <a:xfrm>
              <a:off x="6568486" y="4905819"/>
              <a:ext cx="869714" cy="8697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5" name="Freeform 75"/>
            <p:cNvSpPr>
              <a:spLocks noEditPoints="1"/>
            </p:cNvSpPr>
            <p:nvPr/>
          </p:nvSpPr>
          <p:spPr bwMode="auto">
            <a:xfrm>
              <a:off x="6843005" y="5199331"/>
              <a:ext cx="322263" cy="282575"/>
            </a:xfrm>
            <a:custGeom>
              <a:avLst/>
              <a:gdLst>
                <a:gd name="T0" fmla="*/ 918 w 1018"/>
                <a:gd name="T1" fmla="*/ 194 h 891"/>
                <a:gd name="T2" fmla="*/ 888 w 1018"/>
                <a:gd name="T3" fmla="*/ 149 h 891"/>
                <a:gd name="T4" fmla="*/ 837 w 1018"/>
                <a:gd name="T5" fmla="*/ 128 h 891"/>
                <a:gd name="T6" fmla="*/ 427 w 1018"/>
                <a:gd name="T7" fmla="*/ 122 h 891"/>
                <a:gd name="T8" fmla="*/ 414 w 1018"/>
                <a:gd name="T9" fmla="*/ 96 h 891"/>
                <a:gd name="T10" fmla="*/ 397 w 1018"/>
                <a:gd name="T11" fmla="*/ 42 h 891"/>
                <a:gd name="T12" fmla="*/ 356 w 1018"/>
                <a:gd name="T13" fmla="*/ 8 h 891"/>
                <a:gd name="T14" fmla="*/ 191 w 1018"/>
                <a:gd name="T15" fmla="*/ 0 h 891"/>
                <a:gd name="T16" fmla="*/ 138 w 1018"/>
                <a:gd name="T17" fmla="*/ 16 h 891"/>
                <a:gd name="T18" fmla="*/ 103 w 1018"/>
                <a:gd name="T19" fmla="*/ 58 h 891"/>
                <a:gd name="T20" fmla="*/ 96 w 1018"/>
                <a:gd name="T21" fmla="*/ 255 h 891"/>
                <a:gd name="T22" fmla="*/ 42 w 1018"/>
                <a:gd name="T23" fmla="*/ 271 h 891"/>
                <a:gd name="T24" fmla="*/ 8 w 1018"/>
                <a:gd name="T25" fmla="*/ 312 h 891"/>
                <a:gd name="T26" fmla="*/ 64 w 1018"/>
                <a:gd name="T27" fmla="*/ 795 h 891"/>
                <a:gd name="T28" fmla="*/ 80 w 1018"/>
                <a:gd name="T29" fmla="*/ 849 h 891"/>
                <a:gd name="T30" fmla="*/ 122 w 1018"/>
                <a:gd name="T31" fmla="*/ 883 h 891"/>
                <a:gd name="T32" fmla="*/ 859 w 1018"/>
                <a:gd name="T33" fmla="*/ 891 h 891"/>
                <a:gd name="T34" fmla="*/ 912 w 1018"/>
                <a:gd name="T35" fmla="*/ 875 h 891"/>
                <a:gd name="T36" fmla="*/ 947 w 1018"/>
                <a:gd name="T37" fmla="*/ 832 h 891"/>
                <a:gd name="T38" fmla="*/ 1018 w 1018"/>
                <a:gd name="T39" fmla="*/ 350 h 891"/>
                <a:gd name="T40" fmla="*/ 1001 w 1018"/>
                <a:gd name="T41" fmla="*/ 296 h 891"/>
                <a:gd name="T42" fmla="*/ 960 w 1018"/>
                <a:gd name="T43" fmla="*/ 262 h 891"/>
                <a:gd name="T44" fmla="*/ 159 w 1018"/>
                <a:gd name="T45" fmla="*/ 96 h 891"/>
                <a:gd name="T46" fmla="*/ 173 w 1018"/>
                <a:gd name="T47" fmla="*/ 69 h 891"/>
                <a:gd name="T48" fmla="*/ 324 w 1018"/>
                <a:gd name="T49" fmla="*/ 65 h 891"/>
                <a:gd name="T50" fmla="*/ 349 w 1018"/>
                <a:gd name="T51" fmla="*/ 89 h 891"/>
                <a:gd name="T52" fmla="*/ 358 w 1018"/>
                <a:gd name="T53" fmla="*/ 132 h 891"/>
                <a:gd name="T54" fmla="*/ 392 w 1018"/>
                <a:gd name="T55" fmla="*/ 174 h 891"/>
                <a:gd name="T56" fmla="*/ 446 w 1018"/>
                <a:gd name="T57" fmla="*/ 191 h 891"/>
                <a:gd name="T58" fmla="*/ 849 w 1018"/>
                <a:gd name="T59" fmla="*/ 200 h 891"/>
                <a:gd name="T60" fmla="*/ 159 w 1018"/>
                <a:gd name="T61" fmla="*/ 255 h 891"/>
                <a:gd name="T62" fmla="*/ 886 w 1018"/>
                <a:gd name="T63" fmla="*/ 812 h 891"/>
                <a:gd name="T64" fmla="*/ 159 w 1018"/>
                <a:gd name="T65" fmla="*/ 826 h 891"/>
                <a:gd name="T66" fmla="*/ 132 w 1018"/>
                <a:gd name="T67" fmla="*/ 812 h 891"/>
                <a:gd name="T68" fmla="*/ 65 w 1018"/>
                <a:gd name="T69" fmla="*/ 344 h 891"/>
                <a:gd name="T70" fmla="*/ 89 w 1018"/>
                <a:gd name="T71" fmla="*/ 319 h 891"/>
                <a:gd name="T72" fmla="*/ 940 w 1018"/>
                <a:gd name="T73" fmla="*/ 323 h 891"/>
                <a:gd name="T74" fmla="*/ 891 w 1018"/>
                <a:gd name="T75" fmla="*/ 795 h 891"/>
                <a:gd name="T76" fmla="*/ 203 w 1018"/>
                <a:gd name="T77" fmla="*/ 385 h 891"/>
                <a:gd name="T78" fmla="*/ 170 w 1018"/>
                <a:gd name="T79" fmla="*/ 407 h 891"/>
                <a:gd name="T80" fmla="*/ 153 w 1018"/>
                <a:gd name="T81" fmla="*/ 451 h 891"/>
                <a:gd name="T82" fmla="*/ 170 w 1018"/>
                <a:gd name="T83" fmla="*/ 578 h 891"/>
                <a:gd name="T84" fmla="*/ 221 w 1018"/>
                <a:gd name="T85" fmla="*/ 632 h 891"/>
                <a:gd name="T86" fmla="*/ 469 w 1018"/>
                <a:gd name="T87" fmla="*/ 635 h 891"/>
                <a:gd name="T88" fmla="*/ 512 w 1018"/>
                <a:gd name="T89" fmla="*/ 618 h 891"/>
                <a:gd name="T90" fmla="*/ 537 w 1018"/>
                <a:gd name="T91" fmla="*/ 581 h 891"/>
                <a:gd name="T92" fmla="*/ 540 w 1018"/>
                <a:gd name="T93" fmla="*/ 453 h 891"/>
                <a:gd name="T94" fmla="*/ 523 w 1018"/>
                <a:gd name="T95" fmla="*/ 410 h 891"/>
                <a:gd name="T96" fmla="*/ 485 w 1018"/>
                <a:gd name="T97" fmla="*/ 385 h 891"/>
                <a:gd name="T98" fmla="*/ 477 w 1018"/>
                <a:gd name="T99" fmla="*/ 557 h 891"/>
                <a:gd name="T100" fmla="*/ 462 w 1018"/>
                <a:gd name="T101" fmla="*/ 572 h 891"/>
                <a:gd name="T102" fmla="*/ 229 w 1018"/>
                <a:gd name="T103" fmla="*/ 554 h 891"/>
                <a:gd name="T104" fmla="*/ 223 w 1018"/>
                <a:gd name="T105" fmla="*/ 447 h 891"/>
                <a:gd name="T106" fmla="*/ 473 w 1018"/>
                <a:gd name="T107" fmla="*/ 45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18" h="891">
                  <a:moveTo>
                    <a:pt x="922" y="255"/>
                  </a:moveTo>
                  <a:lnTo>
                    <a:pt x="922" y="222"/>
                  </a:lnTo>
                  <a:lnTo>
                    <a:pt x="922" y="222"/>
                  </a:lnTo>
                  <a:lnTo>
                    <a:pt x="922" y="213"/>
                  </a:lnTo>
                  <a:lnTo>
                    <a:pt x="921" y="203"/>
                  </a:lnTo>
                  <a:lnTo>
                    <a:pt x="918" y="194"/>
                  </a:lnTo>
                  <a:lnTo>
                    <a:pt x="915" y="186"/>
                  </a:lnTo>
                  <a:lnTo>
                    <a:pt x="911" y="177"/>
                  </a:lnTo>
                  <a:lnTo>
                    <a:pt x="906" y="170"/>
                  </a:lnTo>
                  <a:lnTo>
                    <a:pt x="901" y="162"/>
                  </a:lnTo>
                  <a:lnTo>
                    <a:pt x="894" y="155"/>
                  </a:lnTo>
                  <a:lnTo>
                    <a:pt x="888" y="149"/>
                  </a:lnTo>
                  <a:lnTo>
                    <a:pt x="880" y="144"/>
                  </a:lnTo>
                  <a:lnTo>
                    <a:pt x="873" y="139"/>
                  </a:lnTo>
                  <a:lnTo>
                    <a:pt x="864" y="134"/>
                  </a:lnTo>
                  <a:lnTo>
                    <a:pt x="856" y="131"/>
                  </a:lnTo>
                  <a:lnTo>
                    <a:pt x="846" y="129"/>
                  </a:lnTo>
                  <a:lnTo>
                    <a:pt x="837" y="128"/>
                  </a:lnTo>
                  <a:lnTo>
                    <a:pt x="828" y="127"/>
                  </a:lnTo>
                  <a:lnTo>
                    <a:pt x="446" y="127"/>
                  </a:lnTo>
                  <a:lnTo>
                    <a:pt x="446" y="127"/>
                  </a:lnTo>
                  <a:lnTo>
                    <a:pt x="439" y="127"/>
                  </a:lnTo>
                  <a:lnTo>
                    <a:pt x="433" y="125"/>
                  </a:lnTo>
                  <a:lnTo>
                    <a:pt x="427" y="122"/>
                  </a:lnTo>
                  <a:lnTo>
                    <a:pt x="423" y="118"/>
                  </a:lnTo>
                  <a:lnTo>
                    <a:pt x="419" y="113"/>
                  </a:lnTo>
                  <a:lnTo>
                    <a:pt x="417" y="108"/>
                  </a:lnTo>
                  <a:lnTo>
                    <a:pt x="415" y="102"/>
                  </a:lnTo>
                  <a:lnTo>
                    <a:pt x="414" y="96"/>
                  </a:lnTo>
                  <a:lnTo>
                    <a:pt x="414" y="96"/>
                  </a:lnTo>
                  <a:lnTo>
                    <a:pt x="414" y="86"/>
                  </a:lnTo>
                  <a:lnTo>
                    <a:pt x="411" y="76"/>
                  </a:lnTo>
                  <a:lnTo>
                    <a:pt x="409" y="67"/>
                  </a:lnTo>
                  <a:lnTo>
                    <a:pt x="406" y="58"/>
                  </a:lnTo>
                  <a:lnTo>
                    <a:pt x="402" y="50"/>
                  </a:lnTo>
                  <a:lnTo>
                    <a:pt x="397" y="42"/>
                  </a:lnTo>
                  <a:lnTo>
                    <a:pt x="392" y="35"/>
                  </a:lnTo>
                  <a:lnTo>
                    <a:pt x="386" y="28"/>
                  </a:lnTo>
                  <a:lnTo>
                    <a:pt x="379" y="22"/>
                  </a:lnTo>
                  <a:lnTo>
                    <a:pt x="372" y="16"/>
                  </a:lnTo>
                  <a:lnTo>
                    <a:pt x="364" y="12"/>
                  </a:lnTo>
                  <a:lnTo>
                    <a:pt x="356" y="8"/>
                  </a:lnTo>
                  <a:lnTo>
                    <a:pt x="347" y="5"/>
                  </a:lnTo>
                  <a:lnTo>
                    <a:pt x="337" y="2"/>
                  </a:lnTo>
                  <a:lnTo>
                    <a:pt x="328" y="0"/>
                  </a:lnTo>
                  <a:lnTo>
                    <a:pt x="318" y="0"/>
                  </a:lnTo>
                  <a:lnTo>
                    <a:pt x="191" y="0"/>
                  </a:lnTo>
                  <a:lnTo>
                    <a:pt x="191" y="0"/>
                  </a:lnTo>
                  <a:lnTo>
                    <a:pt x="182" y="0"/>
                  </a:lnTo>
                  <a:lnTo>
                    <a:pt x="172" y="2"/>
                  </a:lnTo>
                  <a:lnTo>
                    <a:pt x="162" y="5"/>
                  </a:lnTo>
                  <a:lnTo>
                    <a:pt x="154" y="8"/>
                  </a:lnTo>
                  <a:lnTo>
                    <a:pt x="145" y="12"/>
                  </a:lnTo>
                  <a:lnTo>
                    <a:pt x="138" y="16"/>
                  </a:lnTo>
                  <a:lnTo>
                    <a:pt x="130" y="22"/>
                  </a:lnTo>
                  <a:lnTo>
                    <a:pt x="124" y="28"/>
                  </a:lnTo>
                  <a:lnTo>
                    <a:pt x="117" y="35"/>
                  </a:lnTo>
                  <a:lnTo>
                    <a:pt x="112" y="42"/>
                  </a:lnTo>
                  <a:lnTo>
                    <a:pt x="108" y="50"/>
                  </a:lnTo>
                  <a:lnTo>
                    <a:pt x="103" y="58"/>
                  </a:lnTo>
                  <a:lnTo>
                    <a:pt x="100" y="67"/>
                  </a:lnTo>
                  <a:lnTo>
                    <a:pt x="98" y="76"/>
                  </a:lnTo>
                  <a:lnTo>
                    <a:pt x="96" y="86"/>
                  </a:lnTo>
                  <a:lnTo>
                    <a:pt x="96" y="96"/>
                  </a:lnTo>
                  <a:lnTo>
                    <a:pt x="96" y="255"/>
                  </a:lnTo>
                  <a:lnTo>
                    <a:pt x="96" y="255"/>
                  </a:lnTo>
                  <a:lnTo>
                    <a:pt x="86" y="255"/>
                  </a:lnTo>
                  <a:lnTo>
                    <a:pt x="77" y="257"/>
                  </a:lnTo>
                  <a:lnTo>
                    <a:pt x="67" y="259"/>
                  </a:lnTo>
                  <a:lnTo>
                    <a:pt x="58" y="262"/>
                  </a:lnTo>
                  <a:lnTo>
                    <a:pt x="50" y="266"/>
                  </a:lnTo>
                  <a:lnTo>
                    <a:pt x="42" y="271"/>
                  </a:lnTo>
                  <a:lnTo>
                    <a:pt x="35" y="276"/>
                  </a:lnTo>
                  <a:lnTo>
                    <a:pt x="28" y="282"/>
                  </a:lnTo>
                  <a:lnTo>
                    <a:pt x="22" y="289"/>
                  </a:lnTo>
                  <a:lnTo>
                    <a:pt x="17" y="296"/>
                  </a:lnTo>
                  <a:lnTo>
                    <a:pt x="12" y="304"/>
                  </a:lnTo>
                  <a:lnTo>
                    <a:pt x="8" y="312"/>
                  </a:lnTo>
                  <a:lnTo>
                    <a:pt x="5" y="321"/>
                  </a:lnTo>
                  <a:lnTo>
                    <a:pt x="3" y="331"/>
                  </a:lnTo>
                  <a:lnTo>
                    <a:pt x="0" y="340"/>
                  </a:lnTo>
                  <a:lnTo>
                    <a:pt x="0" y="350"/>
                  </a:lnTo>
                  <a:lnTo>
                    <a:pt x="64" y="795"/>
                  </a:lnTo>
                  <a:lnTo>
                    <a:pt x="64" y="795"/>
                  </a:lnTo>
                  <a:lnTo>
                    <a:pt x="65" y="805"/>
                  </a:lnTo>
                  <a:lnTo>
                    <a:pt x="66" y="815"/>
                  </a:lnTo>
                  <a:lnTo>
                    <a:pt x="68" y="823"/>
                  </a:lnTo>
                  <a:lnTo>
                    <a:pt x="71" y="832"/>
                  </a:lnTo>
                  <a:lnTo>
                    <a:pt x="76" y="840"/>
                  </a:lnTo>
                  <a:lnTo>
                    <a:pt x="80" y="849"/>
                  </a:lnTo>
                  <a:lnTo>
                    <a:pt x="85" y="855"/>
                  </a:lnTo>
                  <a:lnTo>
                    <a:pt x="92" y="863"/>
                  </a:lnTo>
                  <a:lnTo>
                    <a:pt x="99" y="868"/>
                  </a:lnTo>
                  <a:lnTo>
                    <a:pt x="106" y="875"/>
                  </a:lnTo>
                  <a:lnTo>
                    <a:pt x="114" y="879"/>
                  </a:lnTo>
                  <a:lnTo>
                    <a:pt x="122" y="883"/>
                  </a:lnTo>
                  <a:lnTo>
                    <a:pt x="131" y="887"/>
                  </a:lnTo>
                  <a:lnTo>
                    <a:pt x="140" y="889"/>
                  </a:lnTo>
                  <a:lnTo>
                    <a:pt x="150" y="890"/>
                  </a:lnTo>
                  <a:lnTo>
                    <a:pt x="159" y="891"/>
                  </a:lnTo>
                  <a:lnTo>
                    <a:pt x="859" y="891"/>
                  </a:lnTo>
                  <a:lnTo>
                    <a:pt x="859" y="891"/>
                  </a:lnTo>
                  <a:lnTo>
                    <a:pt x="868" y="890"/>
                  </a:lnTo>
                  <a:lnTo>
                    <a:pt x="878" y="889"/>
                  </a:lnTo>
                  <a:lnTo>
                    <a:pt x="888" y="887"/>
                  </a:lnTo>
                  <a:lnTo>
                    <a:pt x="896" y="883"/>
                  </a:lnTo>
                  <a:lnTo>
                    <a:pt x="905" y="879"/>
                  </a:lnTo>
                  <a:lnTo>
                    <a:pt x="912" y="875"/>
                  </a:lnTo>
                  <a:lnTo>
                    <a:pt x="920" y="868"/>
                  </a:lnTo>
                  <a:lnTo>
                    <a:pt x="926" y="863"/>
                  </a:lnTo>
                  <a:lnTo>
                    <a:pt x="933" y="855"/>
                  </a:lnTo>
                  <a:lnTo>
                    <a:pt x="938" y="849"/>
                  </a:lnTo>
                  <a:lnTo>
                    <a:pt x="942" y="840"/>
                  </a:lnTo>
                  <a:lnTo>
                    <a:pt x="947" y="832"/>
                  </a:lnTo>
                  <a:lnTo>
                    <a:pt x="950" y="823"/>
                  </a:lnTo>
                  <a:lnTo>
                    <a:pt x="952" y="815"/>
                  </a:lnTo>
                  <a:lnTo>
                    <a:pt x="954" y="805"/>
                  </a:lnTo>
                  <a:lnTo>
                    <a:pt x="954" y="795"/>
                  </a:lnTo>
                  <a:lnTo>
                    <a:pt x="1018" y="350"/>
                  </a:lnTo>
                  <a:lnTo>
                    <a:pt x="1018" y="350"/>
                  </a:lnTo>
                  <a:lnTo>
                    <a:pt x="1018" y="340"/>
                  </a:lnTo>
                  <a:lnTo>
                    <a:pt x="1017" y="331"/>
                  </a:lnTo>
                  <a:lnTo>
                    <a:pt x="1013" y="321"/>
                  </a:lnTo>
                  <a:lnTo>
                    <a:pt x="1010" y="312"/>
                  </a:lnTo>
                  <a:lnTo>
                    <a:pt x="1007" y="304"/>
                  </a:lnTo>
                  <a:lnTo>
                    <a:pt x="1001" y="296"/>
                  </a:lnTo>
                  <a:lnTo>
                    <a:pt x="996" y="289"/>
                  </a:lnTo>
                  <a:lnTo>
                    <a:pt x="990" y="282"/>
                  </a:lnTo>
                  <a:lnTo>
                    <a:pt x="983" y="276"/>
                  </a:lnTo>
                  <a:lnTo>
                    <a:pt x="976" y="271"/>
                  </a:lnTo>
                  <a:lnTo>
                    <a:pt x="968" y="266"/>
                  </a:lnTo>
                  <a:lnTo>
                    <a:pt x="960" y="262"/>
                  </a:lnTo>
                  <a:lnTo>
                    <a:pt x="951" y="259"/>
                  </a:lnTo>
                  <a:lnTo>
                    <a:pt x="941" y="257"/>
                  </a:lnTo>
                  <a:lnTo>
                    <a:pt x="933" y="255"/>
                  </a:lnTo>
                  <a:lnTo>
                    <a:pt x="922" y="255"/>
                  </a:lnTo>
                  <a:lnTo>
                    <a:pt x="922" y="255"/>
                  </a:lnTo>
                  <a:close/>
                  <a:moveTo>
                    <a:pt x="159" y="96"/>
                  </a:moveTo>
                  <a:lnTo>
                    <a:pt x="159" y="96"/>
                  </a:lnTo>
                  <a:lnTo>
                    <a:pt x="160" y="89"/>
                  </a:lnTo>
                  <a:lnTo>
                    <a:pt x="161" y="83"/>
                  </a:lnTo>
                  <a:lnTo>
                    <a:pt x="165" y="78"/>
                  </a:lnTo>
                  <a:lnTo>
                    <a:pt x="169" y="73"/>
                  </a:lnTo>
                  <a:lnTo>
                    <a:pt x="173" y="69"/>
                  </a:lnTo>
                  <a:lnTo>
                    <a:pt x="179" y="66"/>
                  </a:lnTo>
                  <a:lnTo>
                    <a:pt x="185" y="65"/>
                  </a:lnTo>
                  <a:lnTo>
                    <a:pt x="191" y="64"/>
                  </a:lnTo>
                  <a:lnTo>
                    <a:pt x="318" y="64"/>
                  </a:lnTo>
                  <a:lnTo>
                    <a:pt x="318" y="64"/>
                  </a:lnTo>
                  <a:lnTo>
                    <a:pt x="324" y="65"/>
                  </a:lnTo>
                  <a:lnTo>
                    <a:pt x="331" y="66"/>
                  </a:lnTo>
                  <a:lnTo>
                    <a:pt x="336" y="69"/>
                  </a:lnTo>
                  <a:lnTo>
                    <a:pt x="341" y="73"/>
                  </a:lnTo>
                  <a:lnTo>
                    <a:pt x="345" y="78"/>
                  </a:lnTo>
                  <a:lnTo>
                    <a:pt x="348" y="83"/>
                  </a:lnTo>
                  <a:lnTo>
                    <a:pt x="349" y="89"/>
                  </a:lnTo>
                  <a:lnTo>
                    <a:pt x="350" y="96"/>
                  </a:lnTo>
                  <a:lnTo>
                    <a:pt x="350" y="96"/>
                  </a:lnTo>
                  <a:lnTo>
                    <a:pt x="350" y="105"/>
                  </a:lnTo>
                  <a:lnTo>
                    <a:pt x="352" y="115"/>
                  </a:lnTo>
                  <a:lnTo>
                    <a:pt x="354" y="124"/>
                  </a:lnTo>
                  <a:lnTo>
                    <a:pt x="358" y="132"/>
                  </a:lnTo>
                  <a:lnTo>
                    <a:pt x="362" y="141"/>
                  </a:lnTo>
                  <a:lnTo>
                    <a:pt x="366" y="148"/>
                  </a:lnTo>
                  <a:lnTo>
                    <a:pt x="372" y="156"/>
                  </a:lnTo>
                  <a:lnTo>
                    <a:pt x="378" y="163"/>
                  </a:lnTo>
                  <a:lnTo>
                    <a:pt x="385" y="169"/>
                  </a:lnTo>
                  <a:lnTo>
                    <a:pt x="392" y="174"/>
                  </a:lnTo>
                  <a:lnTo>
                    <a:pt x="400" y="179"/>
                  </a:lnTo>
                  <a:lnTo>
                    <a:pt x="408" y="184"/>
                  </a:lnTo>
                  <a:lnTo>
                    <a:pt x="417" y="187"/>
                  </a:lnTo>
                  <a:lnTo>
                    <a:pt x="426" y="189"/>
                  </a:lnTo>
                  <a:lnTo>
                    <a:pt x="436" y="190"/>
                  </a:lnTo>
                  <a:lnTo>
                    <a:pt x="446" y="191"/>
                  </a:lnTo>
                  <a:lnTo>
                    <a:pt x="828" y="191"/>
                  </a:lnTo>
                  <a:lnTo>
                    <a:pt x="828" y="191"/>
                  </a:lnTo>
                  <a:lnTo>
                    <a:pt x="833" y="191"/>
                  </a:lnTo>
                  <a:lnTo>
                    <a:pt x="839" y="193"/>
                  </a:lnTo>
                  <a:lnTo>
                    <a:pt x="845" y="197"/>
                  </a:lnTo>
                  <a:lnTo>
                    <a:pt x="849" y="200"/>
                  </a:lnTo>
                  <a:lnTo>
                    <a:pt x="853" y="205"/>
                  </a:lnTo>
                  <a:lnTo>
                    <a:pt x="857" y="211"/>
                  </a:lnTo>
                  <a:lnTo>
                    <a:pt x="859" y="216"/>
                  </a:lnTo>
                  <a:lnTo>
                    <a:pt x="859" y="222"/>
                  </a:lnTo>
                  <a:lnTo>
                    <a:pt x="859" y="255"/>
                  </a:lnTo>
                  <a:lnTo>
                    <a:pt x="159" y="255"/>
                  </a:lnTo>
                  <a:lnTo>
                    <a:pt x="159" y="96"/>
                  </a:lnTo>
                  <a:close/>
                  <a:moveTo>
                    <a:pt x="891" y="795"/>
                  </a:moveTo>
                  <a:lnTo>
                    <a:pt x="891" y="795"/>
                  </a:lnTo>
                  <a:lnTo>
                    <a:pt x="890" y="802"/>
                  </a:lnTo>
                  <a:lnTo>
                    <a:pt x="888" y="807"/>
                  </a:lnTo>
                  <a:lnTo>
                    <a:pt x="886" y="812"/>
                  </a:lnTo>
                  <a:lnTo>
                    <a:pt x="881" y="818"/>
                  </a:lnTo>
                  <a:lnTo>
                    <a:pt x="877" y="821"/>
                  </a:lnTo>
                  <a:lnTo>
                    <a:pt x="872" y="824"/>
                  </a:lnTo>
                  <a:lnTo>
                    <a:pt x="865" y="826"/>
                  </a:lnTo>
                  <a:lnTo>
                    <a:pt x="859" y="826"/>
                  </a:lnTo>
                  <a:lnTo>
                    <a:pt x="159" y="826"/>
                  </a:lnTo>
                  <a:lnTo>
                    <a:pt x="159" y="826"/>
                  </a:lnTo>
                  <a:lnTo>
                    <a:pt x="153" y="826"/>
                  </a:lnTo>
                  <a:lnTo>
                    <a:pt x="147" y="824"/>
                  </a:lnTo>
                  <a:lnTo>
                    <a:pt x="141" y="821"/>
                  </a:lnTo>
                  <a:lnTo>
                    <a:pt x="137" y="818"/>
                  </a:lnTo>
                  <a:lnTo>
                    <a:pt x="132" y="812"/>
                  </a:lnTo>
                  <a:lnTo>
                    <a:pt x="130" y="807"/>
                  </a:lnTo>
                  <a:lnTo>
                    <a:pt x="128" y="802"/>
                  </a:lnTo>
                  <a:lnTo>
                    <a:pt x="127" y="795"/>
                  </a:lnTo>
                  <a:lnTo>
                    <a:pt x="64" y="350"/>
                  </a:lnTo>
                  <a:lnTo>
                    <a:pt x="64" y="350"/>
                  </a:lnTo>
                  <a:lnTo>
                    <a:pt x="65" y="344"/>
                  </a:lnTo>
                  <a:lnTo>
                    <a:pt x="66" y="337"/>
                  </a:lnTo>
                  <a:lnTo>
                    <a:pt x="69" y="332"/>
                  </a:lnTo>
                  <a:lnTo>
                    <a:pt x="73" y="328"/>
                  </a:lnTo>
                  <a:lnTo>
                    <a:pt x="78" y="323"/>
                  </a:lnTo>
                  <a:lnTo>
                    <a:pt x="83" y="321"/>
                  </a:lnTo>
                  <a:lnTo>
                    <a:pt x="89" y="319"/>
                  </a:lnTo>
                  <a:lnTo>
                    <a:pt x="96" y="318"/>
                  </a:lnTo>
                  <a:lnTo>
                    <a:pt x="922" y="318"/>
                  </a:lnTo>
                  <a:lnTo>
                    <a:pt x="922" y="318"/>
                  </a:lnTo>
                  <a:lnTo>
                    <a:pt x="929" y="319"/>
                  </a:lnTo>
                  <a:lnTo>
                    <a:pt x="935" y="321"/>
                  </a:lnTo>
                  <a:lnTo>
                    <a:pt x="940" y="323"/>
                  </a:lnTo>
                  <a:lnTo>
                    <a:pt x="945" y="328"/>
                  </a:lnTo>
                  <a:lnTo>
                    <a:pt x="949" y="332"/>
                  </a:lnTo>
                  <a:lnTo>
                    <a:pt x="952" y="337"/>
                  </a:lnTo>
                  <a:lnTo>
                    <a:pt x="953" y="344"/>
                  </a:lnTo>
                  <a:lnTo>
                    <a:pt x="954" y="350"/>
                  </a:lnTo>
                  <a:lnTo>
                    <a:pt x="891" y="795"/>
                  </a:lnTo>
                  <a:close/>
                  <a:moveTo>
                    <a:pt x="462" y="381"/>
                  </a:moveTo>
                  <a:lnTo>
                    <a:pt x="228" y="381"/>
                  </a:lnTo>
                  <a:lnTo>
                    <a:pt x="228" y="381"/>
                  </a:lnTo>
                  <a:lnTo>
                    <a:pt x="219" y="382"/>
                  </a:lnTo>
                  <a:lnTo>
                    <a:pt x="211" y="383"/>
                  </a:lnTo>
                  <a:lnTo>
                    <a:pt x="203" y="385"/>
                  </a:lnTo>
                  <a:lnTo>
                    <a:pt x="196" y="389"/>
                  </a:lnTo>
                  <a:lnTo>
                    <a:pt x="189" y="392"/>
                  </a:lnTo>
                  <a:lnTo>
                    <a:pt x="183" y="396"/>
                  </a:lnTo>
                  <a:lnTo>
                    <a:pt x="176" y="402"/>
                  </a:lnTo>
                  <a:lnTo>
                    <a:pt x="170" y="407"/>
                  </a:lnTo>
                  <a:lnTo>
                    <a:pt x="170" y="407"/>
                  </a:lnTo>
                  <a:lnTo>
                    <a:pt x="166" y="413"/>
                  </a:lnTo>
                  <a:lnTo>
                    <a:pt x="161" y="421"/>
                  </a:lnTo>
                  <a:lnTo>
                    <a:pt x="158" y="428"/>
                  </a:lnTo>
                  <a:lnTo>
                    <a:pt x="155" y="436"/>
                  </a:lnTo>
                  <a:lnTo>
                    <a:pt x="154" y="443"/>
                  </a:lnTo>
                  <a:lnTo>
                    <a:pt x="153" y="451"/>
                  </a:lnTo>
                  <a:lnTo>
                    <a:pt x="153" y="459"/>
                  </a:lnTo>
                  <a:lnTo>
                    <a:pt x="153" y="468"/>
                  </a:lnTo>
                  <a:lnTo>
                    <a:pt x="167" y="564"/>
                  </a:lnTo>
                  <a:lnTo>
                    <a:pt x="167" y="564"/>
                  </a:lnTo>
                  <a:lnTo>
                    <a:pt x="168" y="571"/>
                  </a:lnTo>
                  <a:lnTo>
                    <a:pt x="170" y="578"/>
                  </a:lnTo>
                  <a:lnTo>
                    <a:pt x="175" y="591"/>
                  </a:lnTo>
                  <a:lnTo>
                    <a:pt x="183" y="603"/>
                  </a:lnTo>
                  <a:lnTo>
                    <a:pt x="192" y="614"/>
                  </a:lnTo>
                  <a:lnTo>
                    <a:pt x="203" y="623"/>
                  </a:lnTo>
                  <a:lnTo>
                    <a:pt x="215" y="630"/>
                  </a:lnTo>
                  <a:lnTo>
                    <a:pt x="221" y="632"/>
                  </a:lnTo>
                  <a:lnTo>
                    <a:pt x="228" y="634"/>
                  </a:lnTo>
                  <a:lnTo>
                    <a:pt x="234" y="635"/>
                  </a:lnTo>
                  <a:lnTo>
                    <a:pt x="241" y="635"/>
                  </a:lnTo>
                  <a:lnTo>
                    <a:pt x="462" y="637"/>
                  </a:lnTo>
                  <a:lnTo>
                    <a:pt x="462" y="637"/>
                  </a:lnTo>
                  <a:lnTo>
                    <a:pt x="469" y="635"/>
                  </a:lnTo>
                  <a:lnTo>
                    <a:pt x="478" y="634"/>
                  </a:lnTo>
                  <a:lnTo>
                    <a:pt x="485" y="632"/>
                  </a:lnTo>
                  <a:lnTo>
                    <a:pt x="492" y="630"/>
                  </a:lnTo>
                  <a:lnTo>
                    <a:pt x="499" y="627"/>
                  </a:lnTo>
                  <a:lnTo>
                    <a:pt x="506" y="623"/>
                  </a:lnTo>
                  <a:lnTo>
                    <a:pt x="512" y="618"/>
                  </a:lnTo>
                  <a:lnTo>
                    <a:pt x="518" y="613"/>
                  </a:lnTo>
                  <a:lnTo>
                    <a:pt x="523" y="608"/>
                  </a:lnTo>
                  <a:lnTo>
                    <a:pt x="527" y="601"/>
                  </a:lnTo>
                  <a:lnTo>
                    <a:pt x="532" y="595"/>
                  </a:lnTo>
                  <a:lnTo>
                    <a:pt x="535" y="587"/>
                  </a:lnTo>
                  <a:lnTo>
                    <a:pt x="537" y="581"/>
                  </a:lnTo>
                  <a:lnTo>
                    <a:pt x="539" y="572"/>
                  </a:lnTo>
                  <a:lnTo>
                    <a:pt x="540" y="565"/>
                  </a:lnTo>
                  <a:lnTo>
                    <a:pt x="541" y="557"/>
                  </a:lnTo>
                  <a:lnTo>
                    <a:pt x="541" y="462"/>
                  </a:lnTo>
                  <a:lnTo>
                    <a:pt x="541" y="462"/>
                  </a:lnTo>
                  <a:lnTo>
                    <a:pt x="540" y="453"/>
                  </a:lnTo>
                  <a:lnTo>
                    <a:pt x="539" y="446"/>
                  </a:lnTo>
                  <a:lnTo>
                    <a:pt x="537" y="438"/>
                  </a:lnTo>
                  <a:lnTo>
                    <a:pt x="535" y="431"/>
                  </a:lnTo>
                  <a:lnTo>
                    <a:pt x="532" y="423"/>
                  </a:lnTo>
                  <a:lnTo>
                    <a:pt x="527" y="417"/>
                  </a:lnTo>
                  <a:lnTo>
                    <a:pt x="523" y="410"/>
                  </a:lnTo>
                  <a:lnTo>
                    <a:pt x="518" y="405"/>
                  </a:lnTo>
                  <a:lnTo>
                    <a:pt x="512" y="399"/>
                  </a:lnTo>
                  <a:lnTo>
                    <a:pt x="506" y="395"/>
                  </a:lnTo>
                  <a:lnTo>
                    <a:pt x="499" y="391"/>
                  </a:lnTo>
                  <a:lnTo>
                    <a:pt x="492" y="388"/>
                  </a:lnTo>
                  <a:lnTo>
                    <a:pt x="485" y="385"/>
                  </a:lnTo>
                  <a:lnTo>
                    <a:pt x="478" y="383"/>
                  </a:lnTo>
                  <a:lnTo>
                    <a:pt x="469" y="382"/>
                  </a:lnTo>
                  <a:lnTo>
                    <a:pt x="462" y="381"/>
                  </a:lnTo>
                  <a:lnTo>
                    <a:pt x="462" y="381"/>
                  </a:lnTo>
                  <a:close/>
                  <a:moveTo>
                    <a:pt x="477" y="557"/>
                  </a:moveTo>
                  <a:lnTo>
                    <a:pt x="477" y="557"/>
                  </a:lnTo>
                  <a:lnTo>
                    <a:pt x="477" y="560"/>
                  </a:lnTo>
                  <a:lnTo>
                    <a:pt x="476" y="562"/>
                  </a:lnTo>
                  <a:lnTo>
                    <a:pt x="473" y="568"/>
                  </a:lnTo>
                  <a:lnTo>
                    <a:pt x="467" y="571"/>
                  </a:lnTo>
                  <a:lnTo>
                    <a:pt x="465" y="572"/>
                  </a:lnTo>
                  <a:lnTo>
                    <a:pt x="462" y="572"/>
                  </a:lnTo>
                  <a:lnTo>
                    <a:pt x="242" y="572"/>
                  </a:lnTo>
                  <a:lnTo>
                    <a:pt x="242" y="572"/>
                  </a:lnTo>
                  <a:lnTo>
                    <a:pt x="239" y="570"/>
                  </a:lnTo>
                  <a:lnTo>
                    <a:pt x="234" y="566"/>
                  </a:lnTo>
                  <a:lnTo>
                    <a:pt x="231" y="560"/>
                  </a:lnTo>
                  <a:lnTo>
                    <a:pt x="229" y="554"/>
                  </a:lnTo>
                  <a:lnTo>
                    <a:pt x="216" y="459"/>
                  </a:lnTo>
                  <a:lnTo>
                    <a:pt x="216" y="459"/>
                  </a:lnTo>
                  <a:lnTo>
                    <a:pt x="216" y="453"/>
                  </a:lnTo>
                  <a:lnTo>
                    <a:pt x="218" y="449"/>
                  </a:lnTo>
                  <a:lnTo>
                    <a:pt x="218" y="449"/>
                  </a:lnTo>
                  <a:lnTo>
                    <a:pt x="223" y="447"/>
                  </a:lnTo>
                  <a:lnTo>
                    <a:pt x="228" y="446"/>
                  </a:lnTo>
                  <a:lnTo>
                    <a:pt x="462" y="446"/>
                  </a:lnTo>
                  <a:lnTo>
                    <a:pt x="462" y="446"/>
                  </a:lnTo>
                  <a:lnTo>
                    <a:pt x="465" y="446"/>
                  </a:lnTo>
                  <a:lnTo>
                    <a:pt x="467" y="447"/>
                  </a:lnTo>
                  <a:lnTo>
                    <a:pt x="473" y="450"/>
                  </a:lnTo>
                  <a:lnTo>
                    <a:pt x="476" y="455"/>
                  </a:lnTo>
                  <a:lnTo>
                    <a:pt x="477" y="458"/>
                  </a:lnTo>
                  <a:lnTo>
                    <a:pt x="477" y="462"/>
                  </a:lnTo>
                  <a:lnTo>
                    <a:pt x="477" y="557"/>
                  </a:lnTo>
                  <a:close/>
                </a:path>
              </a:pathLst>
            </a:custGeom>
            <a:solidFill>
              <a:schemeClr val="bg1"/>
            </a:solidFill>
            <a:ln>
              <a:noFill/>
            </a:ln>
          </p:spPr>
          <p:txBody>
            <a:bodyPr vert="horz" wrap="square" lIns="121861" tIns="60931" rIns="121861" bIns="60931" numCol="1" anchor="t" anchorCtr="0" compatLnSpc="1"/>
            <a:lstStyle/>
            <a:p>
              <a:endParaRPr lang="zh-CN" altLang="en-US" sz="24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7" name="组合 42"/>
          <p:cNvGrpSpPr/>
          <p:nvPr/>
        </p:nvGrpSpPr>
        <p:grpSpPr>
          <a:xfrm>
            <a:off x="3797620" y="2228103"/>
            <a:ext cx="869447" cy="869564"/>
            <a:chOff x="3846456" y="3334254"/>
            <a:chExt cx="869714" cy="869714"/>
          </a:xfrm>
        </p:grpSpPr>
        <p:sp>
          <p:nvSpPr>
            <p:cNvPr id="14" name="椭圆 13"/>
            <p:cNvSpPr/>
            <p:nvPr/>
          </p:nvSpPr>
          <p:spPr>
            <a:xfrm>
              <a:off x="3846456" y="3334254"/>
              <a:ext cx="869714" cy="8697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7" name="Freeform 99"/>
            <p:cNvSpPr>
              <a:spLocks noEditPoints="1"/>
            </p:cNvSpPr>
            <p:nvPr/>
          </p:nvSpPr>
          <p:spPr bwMode="auto">
            <a:xfrm>
              <a:off x="4120181" y="3598744"/>
              <a:ext cx="322263" cy="323850"/>
            </a:xfrm>
            <a:custGeom>
              <a:avLst/>
              <a:gdLst>
                <a:gd name="T0" fmla="*/ 543 w 1018"/>
                <a:gd name="T1" fmla="*/ 682 h 1018"/>
                <a:gd name="T2" fmla="*/ 671 w 1018"/>
                <a:gd name="T3" fmla="*/ 548 h 1018"/>
                <a:gd name="T4" fmla="*/ 689 w 1018"/>
                <a:gd name="T5" fmla="*/ 324 h 1018"/>
                <a:gd name="T6" fmla="*/ 565 w 1018"/>
                <a:gd name="T7" fmla="*/ 148 h 1018"/>
                <a:gd name="T8" fmla="*/ 462 w 1018"/>
                <a:gd name="T9" fmla="*/ 120 h 1018"/>
                <a:gd name="T10" fmla="*/ 368 w 1018"/>
                <a:gd name="T11" fmla="*/ 142 h 1018"/>
                <a:gd name="T12" fmla="*/ 290 w 1018"/>
                <a:gd name="T13" fmla="*/ 207 h 1018"/>
                <a:gd name="T14" fmla="*/ 223 w 1018"/>
                <a:gd name="T15" fmla="*/ 409 h 1018"/>
                <a:gd name="T16" fmla="*/ 309 w 1018"/>
                <a:gd name="T17" fmla="*/ 634 h 1018"/>
                <a:gd name="T18" fmla="*/ 425 w 1018"/>
                <a:gd name="T19" fmla="*/ 696 h 1018"/>
                <a:gd name="T20" fmla="*/ 513 w 1018"/>
                <a:gd name="T21" fmla="*/ 193 h 1018"/>
                <a:gd name="T22" fmla="*/ 623 w 1018"/>
                <a:gd name="T23" fmla="*/ 321 h 1018"/>
                <a:gd name="T24" fmla="*/ 623 w 1018"/>
                <a:gd name="T25" fmla="*/ 497 h 1018"/>
                <a:gd name="T26" fmla="*/ 513 w 1018"/>
                <a:gd name="T27" fmla="*/ 626 h 1018"/>
                <a:gd name="T28" fmla="*/ 378 w 1018"/>
                <a:gd name="T29" fmla="*/ 609 h 1018"/>
                <a:gd name="T30" fmla="*/ 290 w 1018"/>
                <a:gd name="T31" fmla="*/ 456 h 1018"/>
                <a:gd name="T32" fmla="*/ 316 w 1018"/>
                <a:gd name="T33" fmla="*/ 283 h 1018"/>
                <a:gd name="T34" fmla="*/ 444 w 1018"/>
                <a:gd name="T35" fmla="*/ 184 h 1018"/>
                <a:gd name="T36" fmla="*/ 636 w 1018"/>
                <a:gd name="T37" fmla="*/ 682 h 1018"/>
                <a:gd name="T38" fmla="*/ 644 w 1018"/>
                <a:gd name="T39" fmla="*/ 726 h 1018"/>
                <a:gd name="T40" fmla="*/ 756 w 1018"/>
                <a:gd name="T41" fmla="*/ 755 h 1018"/>
                <a:gd name="T42" fmla="*/ 854 w 1018"/>
                <a:gd name="T43" fmla="*/ 889 h 1018"/>
                <a:gd name="T44" fmla="*/ 844 w 1018"/>
                <a:gd name="T45" fmla="*/ 952 h 1018"/>
                <a:gd name="T46" fmla="*/ 68 w 1018"/>
                <a:gd name="T47" fmla="*/ 943 h 1018"/>
                <a:gd name="T48" fmla="*/ 87 w 1018"/>
                <a:gd name="T49" fmla="*/ 834 h 1018"/>
                <a:gd name="T50" fmla="*/ 221 w 1018"/>
                <a:gd name="T51" fmla="*/ 736 h 1018"/>
                <a:gd name="T52" fmla="*/ 290 w 1018"/>
                <a:gd name="T53" fmla="*/ 712 h 1018"/>
                <a:gd name="T54" fmla="*/ 273 w 1018"/>
                <a:gd name="T55" fmla="*/ 670 h 1018"/>
                <a:gd name="T56" fmla="*/ 184 w 1018"/>
                <a:gd name="T57" fmla="*/ 680 h 1018"/>
                <a:gd name="T58" fmla="*/ 21 w 1018"/>
                <a:gd name="T59" fmla="*/ 827 h 1018"/>
                <a:gd name="T60" fmla="*/ 0 w 1018"/>
                <a:gd name="T61" fmla="*/ 937 h 1018"/>
                <a:gd name="T62" fmla="*/ 39 w 1018"/>
                <a:gd name="T63" fmla="*/ 1003 h 1018"/>
                <a:gd name="T64" fmla="*/ 843 w 1018"/>
                <a:gd name="T65" fmla="*/ 1018 h 1018"/>
                <a:gd name="T66" fmla="*/ 907 w 1018"/>
                <a:gd name="T67" fmla="*/ 978 h 1018"/>
                <a:gd name="T68" fmla="*/ 921 w 1018"/>
                <a:gd name="T69" fmla="*/ 902 h 1018"/>
                <a:gd name="T70" fmla="*/ 846 w 1018"/>
                <a:gd name="T71" fmla="*/ 744 h 1018"/>
                <a:gd name="T72" fmla="*/ 688 w 1018"/>
                <a:gd name="T73" fmla="*/ 669 h 1018"/>
                <a:gd name="T74" fmla="*/ 557 w 1018"/>
                <a:gd name="T75" fmla="*/ 64 h 1018"/>
                <a:gd name="T76" fmla="*/ 681 w 1018"/>
                <a:gd name="T77" fmla="*/ 130 h 1018"/>
                <a:gd name="T78" fmla="*/ 732 w 1018"/>
                <a:gd name="T79" fmla="*/ 290 h 1018"/>
                <a:gd name="T80" fmla="*/ 728 w 1018"/>
                <a:gd name="T81" fmla="*/ 379 h 1018"/>
                <a:gd name="T82" fmla="*/ 765 w 1018"/>
                <a:gd name="T83" fmla="*/ 393 h 1018"/>
                <a:gd name="T84" fmla="*/ 793 w 1018"/>
                <a:gd name="T85" fmla="*/ 331 h 1018"/>
                <a:gd name="T86" fmla="*/ 755 w 1018"/>
                <a:gd name="T87" fmla="*/ 128 h 1018"/>
                <a:gd name="T88" fmla="*/ 628 w 1018"/>
                <a:gd name="T89" fmla="*/ 14 h 1018"/>
                <a:gd name="T90" fmla="*/ 529 w 1018"/>
                <a:gd name="T91" fmla="*/ 2 h 1018"/>
                <a:gd name="T92" fmla="*/ 442 w 1018"/>
                <a:gd name="T93" fmla="*/ 37 h 1018"/>
                <a:gd name="T94" fmla="*/ 450 w 1018"/>
                <a:gd name="T95" fmla="*/ 82 h 1018"/>
                <a:gd name="T96" fmla="*/ 763 w 1018"/>
                <a:gd name="T97" fmla="*/ 540 h 1018"/>
                <a:gd name="T98" fmla="*/ 732 w 1018"/>
                <a:gd name="T99" fmla="*/ 573 h 1018"/>
                <a:gd name="T100" fmla="*/ 763 w 1018"/>
                <a:gd name="T101" fmla="*/ 605 h 1018"/>
                <a:gd name="T102" fmla="*/ 911 w 1018"/>
                <a:gd name="T103" fmla="*/ 678 h 1018"/>
                <a:gd name="T104" fmla="*/ 954 w 1018"/>
                <a:gd name="T105" fmla="*/ 809 h 1018"/>
                <a:gd name="T106" fmla="*/ 963 w 1018"/>
                <a:gd name="T107" fmla="*/ 853 h 1018"/>
                <a:gd name="T108" fmla="*/ 1003 w 1018"/>
                <a:gd name="T109" fmla="*/ 851 h 1018"/>
                <a:gd name="T110" fmla="*/ 1018 w 1018"/>
                <a:gd name="T111" fmla="*/ 803 h 1018"/>
                <a:gd name="T112" fmla="*/ 945 w 1018"/>
                <a:gd name="T113" fmla="*/ 619 h 1018"/>
                <a:gd name="T114" fmla="*/ 803 w 1018"/>
                <a:gd name="T115" fmla="*/ 544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8" h="1018">
                  <a:moveTo>
                    <a:pt x="462" y="700"/>
                  </a:moveTo>
                  <a:lnTo>
                    <a:pt x="462" y="700"/>
                  </a:lnTo>
                  <a:lnTo>
                    <a:pt x="474" y="699"/>
                  </a:lnTo>
                  <a:lnTo>
                    <a:pt x="485" y="698"/>
                  </a:lnTo>
                  <a:lnTo>
                    <a:pt x="497" y="696"/>
                  </a:lnTo>
                  <a:lnTo>
                    <a:pt x="509" y="694"/>
                  </a:lnTo>
                  <a:lnTo>
                    <a:pt x="521" y="691"/>
                  </a:lnTo>
                  <a:lnTo>
                    <a:pt x="533" y="686"/>
                  </a:lnTo>
                  <a:lnTo>
                    <a:pt x="543" y="682"/>
                  </a:lnTo>
                  <a:lnTo>
                    <a:pt x="554" y="677"/>
                  </a:lnTo>
                  <a:lnTo>
                    <a:pt x="565" y="671"/>
                  </a:lnTo>
                  <a:lnTo>
                    <a:pt x="576" y="665"/>
                  </a:lnTo>
                  <a:lnTo>
                    <a:pt x="595" y="650"/>
                  </a:lnTo>
                  <a:lnTo>
                    <a:pt x="613" y="634"/>
                  </a:lnTo>
                  <a:lnTo>
                    <a:pt x="630" y="614"/>
                  </a:lnTo>
                  <a:lnTo>
                    <a:pt x="645" y="594"/>
                  </a:lnTo>
                  <a:lnTo>
                    <a:pt x="659" y="571"/>
                  </a:lnTo>
                  <a:lnTo>
                    <a:pt x="671" y="548"/>
                  </a:lnTo>
                  <a:lnTo>
                    <a:pt x="681" y="522"/>
                  </a:lnTo>
                  <a:lnTo>
                    <a:pt x="689" y="495"/>
                  </a:lnTo>
                  <a:lnTo>
                    <a:pt x="695" y="467"/>
                  </a:lnTo>
                  <a:lnTo>
                    <a:pt x="699" y="439"/>
                  </a:lnTo>
                  <a:lnTo>
                    <a:pt x="700" y="409"/>
                  </a:lnTo>
                  <a:lnTo>
                    <a:pt x="700" y="409"/>
                  </a:lnTo>
                  <a:lnTo>
                    <a:pt x="699" y="379"/>
                  </a:lnTo>
                  <a:lnTo>
                    <a:pt x="695" y="352"/>
                  </a:lnTo>
                  <a:lnTo>
                    <a:pt x="689" y="324"/>
                  </a:lnTo>
                  <a:lnTo>
                    <a:pt x="681" y="297"/>
                  </a:lnTo>
                  <a:lnTo>
                    <a:pt x="671" y="271"/>
                  </a:lnTo>
                  <a:lnTo>
                    <a:pt x="659" y="247"/>
                  </a:lnTo>
                  <a:lnTo>
                    <a:pt x="645" y="225"/>
                  </a:lnTo>
                  <a:lnTo>
                    <a:pt x="630" y="205"/>
                  </a:lnTo>
                  <a:lnTo>
                    <a:pt x="613" y="185"/>
                  </a:lnTo>
                  <a:lnTo>
                    <a:pt x="595" y="169"/>
                  </a:lnTo>
                  <a:lnTo>
                    <a:pt x="576" y="154"/>
                  </a:lnTo>
                  <a:lnTo>
                    <a:pt x="565" y="148"/>
                  </a:lnTo>
                  <a:lnTo>
                    <a:pt x="554" y="142"/>
                  </a:lnTo>
                  <a:lnTo>
                    <a:pt x="543" y="137"/>
                  </a:lnTo>
                  <a:lnTo>
                    <a:pt x="533" y="133"/>
                  </a:lnTo>
                  <a:lnTo>
                    <a:pt x="521" y="128"/>
                  </a:lnTo>
                  <a:lnTo>
                    <a:pt x="509" y="125"/>
                  </a:lnTo>
                  <a:lnTo>
                    <a:pt x="497" y="123"/>
                  </a:lnTo>
                  <a:lnTo>
                    <a:pt x="485" y="121"/>
                  </a:lnTo>
                  <a:lnTo>
                    <a:pt x="474" y="120"/>
                  </a:lnTo>
                  <a:lnTo>
                    <a:pt x="462" y="120"/>
                  </a:lnTo>
                  <a:lnTo>
                    <a:pt x="462" y="120"/>
                  </a:lnTo>
                  <a:lnTo>
                    <a:pt x="449" y="120"/>
                  </a:lnTo>
                  <a:lnTo>
                    <a:pt x="437" y="121"/>
                  </a:lnTo>
                  <a:lnTo>
                    <a:pt x="425" y="123"/>
                  </a:lnTo>
                  <a:lnTo>
                    <a:pt x="414" y="125"/>
                  </a:lnTo>
                  <a:lnTo>
                    <a:pt x="402" y="128"/>
                  </a:lnTo>
                  <a:lnTo>
                    <a:pt x="391" y="132"/>
                  </a:lnTo>
                  <a:lnTo>
                    <a:pt x="379" y="137"/>
                  </a:lnTo>
                  <a:lnTo>
                    <a:pt x="368" y="142"/>
                  </a:lnTo>
                  <a:lnTo>
                    <a:pt x="358" y="148"/>
                  </a:lnTo>
                  <a:lnTo>
                    <a:pt x="347" y="154"/>
                  </a:lnTo>
                  <a:lnTo>
                    <a:pt x="337" y="162"/>
                  </a:lnTo>
                  <a:lnTo>
                    <a:pt x="327" y="169"/>
                  </a:lnTo>
                  <a:lnTo>
                    <a:pt x="317" y="178"/>
                  </a:lnTo>
                  <a:lnTo>
                    <a:pt x="308" y="187"/>
                  </a:lnTo>
                  <a:lnTo>
                    <a:pt x="299" y="197"/>
                  </a:lnTo>
                  <a:lnTo>
                    <a:pt x="290" y="207"/>
                  </a:lnTo>
                  <a:lnTo>
                    <a:pt x="290" y="207"/>
                  </a:lnTo>
                  <a:lnTo>
                    <a:pt x="275" y="228"/>
                  </a:lnTo>
                  <a:lnTo>
                    <a:pt x="261" y="251"/>
                  </a:lnTo>
                  <a:lnTo>
                    <a:pt x="249" y="274"/>
                  </a:lnTo>
                  <a:lnTo>
                    <a:pt x="241" y="300"/>
                  </a:lnTo>
                  <a:lnTo>
                    <a:pt x="233" y="326"/>
                  </a:lnTo>
                  <a:lnTo>
                    <a:pt x="227" y="354"/>
                  </a:lnTo>
                  <a:lnTo>
                    <a:pt x="224" y="382"/>
                  </a:lnTo>
                  <a:lnTo>
                    <a:pt x="223" y="409"/>
                  </a:lnTo>
                  <a:lnTo>
                    <a:pt x="223" y="409"/>
                  </a:lnTo>
                  <a:lnTo>
                    <a:pt x="224" y="439"/>
                  </a:lnTo>
                  <a:lnTo>
                    <a:pt x="228" y="467"/>
                  </a:lnTo>
                  <a:lnTo>
                    <a:pt x="233" y="495"/>
                  </a:lnTo>
                  <a:lnTo>
                    <a:pt x="242" y="522"/>
                  </a:lnTo>
                  <a:lnTo>
                    <a:pt x="251" y="548"/>
                  </a:lnTo>
                  <a:lnTo>
                    <a:pt x="263" y="571"/>
                  </a:lnTo>
                  <a:lnTo>
                    <a:pt x="277" y="594"/>
                  </a:lnTo>
                  <a:lnTo>
                    <a:pt x="293" y="614"/>
                  </a:lnTo>
                  <a:lnTo>
                    <a:pt x="309" y="634"/>
                  </a:lnTo>
                  <a:lnTo>
                    <a:pt x="328" y="650"/>
                  </a:lnTo>
                  <a:lnTo>
                    <a:pt x="348" y="665"/>
                  </a:lnTo>
                  <a:lnTo>
                    <a:pt x="358" y="671"/>
                  </a:lnTo>
                  <a:lnTo>
                    <a:pt x="368" y="677"/>
                  </a:lnTo>
                  <a:lnTo>
                    <a:pt x="379" y="682"/>
                  </a:lnTo>
                  <a:lnTo>
                    <a:pt x="391" y="686"/>
                  </a:lnTo>
                  <a:lnTo>
                    <a:pt x="402" y="691"/>
                  </a:lnTo>
                  <a:lnTo>
                    <a:pt x="414" y="694"/>
                  </a:lnTo>
                  <a:lnTo>
                    <a:pt x="425" y="696"/>
                  </a:lnTo>
                  <a:lnTo>
                    <a:pt x="437" y="698"/>
                  </a:lnTo>
                  <a:lnTo>
                    <a:pt x="449" y="699"/>
                  </a:lnTo>
                  <a:lnTo>
                    <a:pt x="462" y="700"/>
                  </a:lnTo>
                  <a:lnTo>
                    <a:pt x="462" y="700"/>
                  </a:lnTo>
                  <a:close/>
                  <a:moveTo>
                    <a:pt x="462" y="183"/>
                  </a:moveTo>
                  <a:lnTo>
                    <a:pt x="462" y="183"/>
                  </a:lnTo>
                  <a:lnTo>
                    <a:pt x="479" y="184"/>
                  </a:lnTo>
                  <a:lnTo>
                    <a:pt x="496" y="187"/>
                  </a:lnTo>
                  <a:lnTo>
                    <a:pt x="513" y="193"/>
                  </a:lnTo>
                  <a:lnTo>
                    <a:pt x="529" y="200"/>
                  </a:lnTo>
                  <a:lnTo>
                    <a:pt x="544" y="210"/>
                  </a:lnTo>
                  <a:lnTo>
                    <a:pt x="559" y="222"/>
                  </a:lnTo>
                  <a:lnTo>
                    <a:pt x="572" y="235"/>
                  </a:lnTo>
                  <a:lnTo>
                    <a:pt x="585" y="250"/>
                  </a:lnTo>
                  <a:lnTo>
                    <a:pt x="596" y="266"/>
                  </a:lnTo>
                  <a:lnTo>
                    <a:pt x="607" y="283"/>
                  </a:lnTo>
                  <a:lnTo>
                    <a:pt x="615" y="301"/>
                  </a:lnTo>
                  <a:lnTo>
                    <a:pt x="623" y="321"/>
                  </a:lnTo>
                  <a:lnTo>
                    <a:pt x="628" y="342"/>
                  </a:lnTo>
                  <a:lnTo>
                    <a:pt x="632" y="363"/>
                  </a:lnTo>
                  <a:lnTo>
                    <a:pt x="636" y="386"/>
                  </a:lnTo>
                  <a:lnTo>
                    <a:pt x="637" y="409"/>
                  </a:lnTo>
                  <a:lnTo>
                    <a:pt x="637" y="409"/>
                  </a:lnTo>
                  <a:lnTo>
                    <a:pt x="636" y="433"/>
                  </a:lnTo>
                  <a:lnTo>
                    <a:pt x="632" y="456"/>
                  </a:lnTo>
                  <a:lnTo>
                    <a:pt x="628" y="477"/>
                  </a:lnTo>
                  <a:lnTo>
                    <a:pt x="623" y="497"/>
                  </a:lnTo>
                  <a:lnTo>
                    <a:pt x="615" y="518"/>
                  </a:lnTo>
                  <a:lnTo>
                    <a:pt x="607" y="536"/>
                  </a:lnTo>
                  <a:lnTo>
                    <a:pt x="596" y="553"/>
                  </a:lnTo>
                  <a:lnTo>
                    <a:pt x="585" y="569"/>
                  </a:lnTo>
                  <a:lnTo>
                    <a:pt x="572" y="584"/>
                  </a:lnTo>
                  <a:lnTo>
                    <a:pt x="559" y="597"/>
                  </a:lnTo>
                  <a:lnTo>
                    <a:pt x="544" y="609"/>
                  </a:lnTo>
                  <a:lnTo>
                    <a:pt x="529" y="619"/>
                  </a:lnTo>
                  <a:lnTo>
                    <a:pt x="513" y="626"/>
                  </a:lnTo>
                  <a:lnTo>
                    <a:pt x="496" y="632"/>
                  </a:lnTo>
                  <a:lnTo>
                    <a:pt x="479" y="635"/>
                  </a:lnTo>
                  <a:lnTo>
                    <a:pt x="462" y="636"/>
                  </a:lnTo>
                  <a:lnTo>
                    <a:pt x="462" y="636"/>
                  </a:lnTo>
                  <a:lnTo>
                    <a:pt x="444" y="635"/>
                  </a:lnTo>
                  <a:lnTo>
                    <a:pt x="426" y="632"/>
                  </a:lnTo>
                  <a:lnTo>
                    <a:pt x="409" y="626"/>
                  </a:lnTo>
                  <a:lnTo>
                    <a:pt x="393" y="619"/>
                  </a:lnTo>
                  <a:lnTo>
                    <a:pt x="378" y="609"/>
                  </a:lnTo>
                  <a:lnTo>
                    <a:pt x="364" y="597"/>
                  </a:lnTo>
                  <a:lnTo>
                    <a:pt x="350" y="584"/>
                  </a:lnTo>
                  <a:lnTo>
                    <a:pt x="337" y="569"/>
                  </a:lnTo>
                  <a:lnTo>
                    <a:pt x="327" y="553"/>
                  </a:lnTo>
                  <a:lnTo>
                    <a:pt x="316" y="536"/>
                  </a:lnTo>
                  <a:lnTo>
                    <a:pt x="307" y="518"/>
                  </a:lnTo>
                  <a:lnTo>
                    <a:pt x="300" y="497"/>
                  </a:lnTo>
                  <a:lnTo>
                    <a:pt x="294" y="477"/>
                  </a:lnTo>
                  <a:lnTo>
                    <a:pt x="290" y="456"/>
                  </a:lnTo>
                  <a:lnTo>
                    <a:pt x="287" y="433"/>
                  </a:lnTo>
                  <a:lnTo>
                    <a:pt x="287" y="409"/>
                  </a:lnTo>
                  <a:lnTo>
                    <a:pt x="287" y="409"/>
                  </a:lnTo>
                  <a:lnTo>
                    <a:pt x="287" y="386"/>
                  </a:lnTo>
                  <a:lnTo>
                    <a:pt x="290" y="363"/>
                  </a:lnTo>
                  <a:lnTo>
                    <a:pt x="294" y="342"/>
                  </a:lnTo>
                  <a:lnTo>
                    <a:pt x="300" y="321"/>
                  </a:lnTo>
                  <a:lnTo>
                    <a:pt x="307" y="301"/>
                  </a:lnTo>
                  <a:lnTo>
                    <a:pt x="316" y="283"/>
                  </a:lnTo>
                  <a:lnTo>
                    <a:pt x="327" y="266"/>
                  </a:lnTo>
                  <a:lnTo>
                    <a:pt x="337" y="250"/>
                  </a:lnTo>
                  <a:lnTo>
                    <a:pt x="350" y="235"/>
                  </a:lnTo>
                  <a:lnTo>
                    <a:pt x="364" y="222"/>
                  </a:lnTo>
                  <a:lnTo>
                    <a:pt x="378" y="210"/>
                  </a:lnTo>
                  <a:lnTo>
                    <a:pt x="393" y="200"/>
                  </a:lnTo>
                  <a:lnTo>
                    <a:pt x="409" y="193"/>
                  </a:lnTo>
                  <a:lnTo>
                    <a:pt x="426" y="187"/>
                  </a:lnTo>
                  <a:lnTo>
                    <a:pt x="444" y="184"/>
                  </a:lnTo>
                  <a:lnTo>
                    <a:pt x="462" y="183"/>
                  </a:lnTo>
                  <a:lnTo>
                    <a:pt x="462" y="183"/>
                  </a:lnTo>
                  <a:close/>
                  <a:moveTo>
                    <a:pt x="661" y="668"/>
                  </a:moveTo>
                  <a:lnTo>
                    <a:pt x="661" y="668"/>
                  </a:lnTo>
                  <a:lnTo>
                    <a:pt x="655" y="668"/>
                  </a:lnTo>
                  <a:lnTo>
                    <a:pt x="650" y="670"/>
                  </a:lnTo>
                  <a:lnTo>
                    <a:pt x="644" y="673"/>
                  </a:lnTo>
                  <a:lnTo>
                    <a:pt x="639" y="678"/>
                  </a:lnTo>
                  <a:lnTo>
                    <a:pt x="636" y="682"/>
                  </a:lnTo>
                  <a:lnTo>
                    <a:pt x="632" y="687"/>
                  </a:lnTo>
                  <a:lnTo>
                    <a:pt x="630" y="694"/>
                  </a:lnTo>
                  <a:lnTo>
                    <a:pt x="630" y="700"/>
                  </a:lnTo>
                  <a:lnTo>
                    <a:pt x="630" y="700"/>
                  </a:lnTo>
                  <a:lnTo>
                    <a:pt x="630" y="706"/>
                  </a:lnTo>
                  <a:lnTo>
                    <a:pt x="632" y="712"/>
                  </a:lnTo>
                  <a:lnTo>
                    <a:pt x="636" y="717"/>
                  </a:lnTo>
                  <a:lnTo>
                    <a:pt x="639" y="722"/>
                  </a:lnTo>
                  <a:lnTo>
                    <a:pt x="644" y="726"/>
                  </a:lnTo>
                  <a:lnTo>
                    <a:pt x="650" y="729"/>
                  </a:lnTo>
                  <a:lnTo>
                    <a:pt x="655" y="731"/>
                  </a:lnTo>
                  <a:lnTo>
                    <a:pt x="661" y="731"/>
                  </a:lnTo>
                  <a:lnTo>
                    <a:pt x="661" y="731"/>
                  </a:lnTo>
                  <a:lnTo>
                    <a:pt x="682" y="732"/>
                  </a:lnTo>
                  <a:lnTo>
                    <a:pt x="701" y="736"/>
                  </a:lnTo>
                  <a:lnTo>
                    <a:pt x="720" y="740"/>
                  </a:lnTo>
                  <a:lnTo>
                    <a:pt x="739" y="747"/>
                  </a:lnTo>
                  <a:lnTo>
                    <a:pt x="756" y="755"/>
                  </a:lnTo>
                  <a:lnTo>
                    <a:pt x="772" y="766"/>
                  </a:lnTo>
                  <a:lnTo>
                    <a:pt x="787" y="776"/>
                  </a:lnTo>
                  <a:lnTo>
                    <a:pt x="801" y="789"/>
                  </a:lnTo>
                  <a:lnTo>
                    <a:pt x="814" y="803"/>
                  </a:lnTo>
                  <a:lnTo>
                    <a:pt x="826" y="818"/>
                  </a:lnTo>
                  <a:lnTo>
                    <a:pt x="835" y="834"/>
                  </a:lnTo>
                  <a:lnTo>
                    <a:pt x="844" y="851"/>
                  </a:lnTo>
                  <a:lnTo>
                    <a:pt x="850" y="870"/>
                  </a:lnTo>
                  <a:lnTo>
                    <a:pt x="854" y="889"/>
                  </a:lnTo>
                  <a:lnTo>
                    <a:pt x="858" y="908"/>
                  </a:lnTo>
                  <a:lnTo>
                    <a:pt x="859" y="929"/>
                  </a:lnTo>
                  <a:lnTo>
                    <a:pt x="859" y="929"/>
                  </a:lnTo>
                  <a:lnTo>
                    <a:pt x="859" y="934"/>
                  </a:lnTo>
                  <a:lnTo>
                    <a:pt x="857" y="938"/>
                  </a:lnTo>
                  <a:lnTo>
                    <a:pt x="854" y="943"/>
                  </a:lnTo>
                  <a:lnTo>
                    <a:pt x="851" y="947"/>
                  </a:lnTo>
                  <a:lnTo>
                    <a:pt x="848" y="950"/>
                  </a:lnTo>
                  <a:lnTo>
                    <a:pt x="844" y="952"/>
                  </a:lnTo>
                  <a:lnTo>
                    <a:pt x="838" y="953"/>
                  </a:lnTo>
                  <a:lnTo>
                    <a:pt x="833" y="954"/>
                  </a:lnTo>
                  <a:lnTo>
                    <a:pt x="89" y="954"/>
                  </a:lnTo>
                  <a:lnTo>
                    <a:pt x="89" y="954"/>
                  </a:lnTo>
                  <a:lnTo>
                    <a:pt x="84" y="953"/>
                  </a:lnTo>
                  <a:lnTo>
                    <a:pt x="80" y="952"/>
                  </a:lnTo>
                  <a:lnTo>
                    <a:pt x="76" y="950"/>
                  </a:lnTo>
                  <a:lnTo>
                    <a:pt x="71" y="947"/>
                  </a:lnTo>
                  <a:lnTo>
                    <a:pt x="68" y="943"/>
                  </a:lnTo>
                  <a:lnTo>
                    <a:pt x="66" y="938"/>
                  </a:lnTo>
                  <a:lnTo>
                    <a:pt x="65" y="934"/>
                  </a:lnTo>
                  <a:lnTo>
                    <a:pt x="64" y="929"/>
                  </a:lnTo>
                  <a:lnTo>
                    <a:pt x="64" y="929"/>
                  </a:lnTo>
                  <a:lnTo>
                    <a:pt x="65" y="908"/>
                  </a:lnTo>
                  <a:lnTo>
                    <a:pt x="68" y="889"/>
                  </a:lnTo>
                  <a:lnTo>
                    <a:pt x="72" y="870"/>
                  </a:lnTo>
                  <a:lnTo>
                    <a:pt x="80" y="851"/>
                  </a:lnTo>
                  <a:lnTo>
                    <a:pt x="87" y="834"/>
                  </a:lnTo>
                  <a:lnTo>
                    <a:pt x="98" y="818"/>
                  </a:lnTo>
                  <a:lnTo>
                    <a:pt x="109" y="803"/>
                  </a:lnTo>
                  <a:lnTo>
                    <a:pt x="122" y="789"/>
                  </a:lnTo>
                  <a:lnTo>
                    <a:pt x="136" y="776"/>
                  </a:lnTo>
                  <a:lnTo>
                    <a:pt x="151" y="766"/>
                  </a:lnTo>
                  <a:lnTo>
                    <a:pt x="167" y="755"/>
                  </a:lnTo>
                  <a:lnTo>
                    <a:pt x="184" y="747"/>
                  </a:lnTo>
                  <a:lnTo>
                    <a:pt x="202" y="740"/>
                  </a:lnTo>
                  <a:lnTo>
                    <a:pt x="221" y="736"/>
                  </a:lnTo>
                  <a:lnTo>
                    <a:pt x="241" y="732"/>
                  </a:lnTo>
                  <a:lnTo>
                    <a:pt x="261" y="731"/>
                  </a:lnTo>
                  <a:lnTo>
                    <a:pt x="261" y="731"/>
                  </a:lnTo>
                  <a:lnTo>
                    <a:pt x="268" y="731"/>
                  </a:lnTo>
                  <a:lnTo>
                    <a:pt x="273" y="729"/>
                  </a:lnTo>
                  <a:lnTo>
                    <a:pt x="278" y="726"/>
                  </a:lnTo>
                  <a:lnTo>
                    <a:pt x="284" y="722"/>
                  </a:lnTo>
                  <a:lnTo>
                    <a:pt x="287" y="717"/>
                  </a:lnTo>
                  <a:lnTo>
                    <a:pt x="290" y="712"/>
                  </a:lnTo>
                  <a:lnTo>
                    <a:pt x="292" y="706"/>
                  </a:lnTo>
                  <a:lnTo>
                    <a:pt x="293" y="700"/>
                  </a:lnTo>
                  <a:lnTo>
                    <a:pt x="293" y="700"/>
                  </a:lnTo>
                  <a:lnTo>
                    <a:pt x="292" y="694"/>
                  </a:lnTo>
                  <a:lnTo>
                    <a:pt x="290" y="687"/>
                  </a:lnTo>
                  <a:lnTo>
                    <a:pt x="287" y="682"/>
                  </a:lnTo>
                  <a:lnTo>
                    <a:pt x="284" y="678"/>
                  </a:lnTo>
                  <a:lnTo>
                    <a:pt x="278" y="673"/>
                  </a:lnTo>
                  <a:lnTo>
                    <a:pt x="273" y="670"/>
                  </a:lnTo>
                  <a:lnTo>
                    <a:pt x="268" y="668"/>
                  </a:lnTo>
                  <a:lnTo>
                    <a:pt x="261" y="668"/>
                  </a:lnTo>
                  <a:lnTo>
                    <a:pt x="261" y="668"/>
                  </a:lnTo>
                  <a:lnTo>
                    <a:pt x="247" y="668"/>
                  </a:lnTo>
                  <a:lnTo>
                    <a:pt x="234" y="669"/>
                  </a:lnTo>
                  <a:lnTo>
                    <a:pt x="221" y="671"/>
                  </a:lnTo>
                  <a:lnTo>
                    <a:pt x="209" y="673"/>
                  </a:lnTo>
                  <a:lnTo>
                    <a:pt x="196" y="677"/>
                  </a:lnTo>
                  <a:lnTo>
                    <a:pt x="184" y="680"/>
                  </a:lnTo>
                  <a:lnTo>
                    <a:pt x="159" y="688"/>
                  </a:lnTo>
                  <a:lnTo>
                    <a:pt x="137" y="699"/>
                  </a:lnTo>
                  <a:lnTo>
                    <a:pt x="115" y="712"/>
                  </a:lnTo>
                  <a:lnTo>
                    <a:pt x="95" y="727"/>
                  </a:lnTo>
                  <a:lnTo>
                    <a:pt x="77" y="744"/>
                  </a:lnTo>
                  <a:lnTo>
                    <a:pt x="59" y="762"/>
                  </a:lnTo>
                  <a:lnTo>
                    <a:pt x="44" y="783"/>
                  </a:lnTo>
                  <a:lnTo>
                    <a:pt x="32" y="804"/>
                  </a:lnTo>
                  <a:lnTo>
                    <a:pt x="21" y="827"/>
                  </a:lnTo>
                  <a:lnTo>
                    <a:pt x="12" y="851"/>
                  </a:lnTo>
                  <a:lnTo>
                    <a:pt x="8" y="863"/>
                  </a:lnTo>
                  <a:lnTo>
                    <a:pt x="6" y="876"/>
                  </a:lnTo>
                  <a:lnTo>
                    <a:pt x="4" y="889"/>
                  </a:lnTo>
                  <a:lnTo>
                    <a:pt x="1" y="902"/>
                  </a:lnTo>
                  <a:lnTo>
                    <a:pt x="0" y="915"/>
                  </a:lnTo>
                  <a:lnTo>
                    <a:pt x="0" y="929"/>
                  </a:lnTo>
                  <a:lnTo>
                    <a:pt x="0" y="929"/>
                  </a:lnTo>
                  <a:lnTo>
                    <a:pt x="0" y="937"/>
                  </a:lnTo>
                  <a:lnTo>
                    <a:pt x="3" y="947"/>
                  </a:lnTo>
                  <a:lnTo>
                    <a:pt x="5" y="956"/>
                  </a:lnTo>
                  <a:lnTo>
                    <a:pt x="7" y="963"/>
                  </a:lnTo>
                  <a:lnTo>
                    <a:pt x="11" y="971"/>
                  </a:lnTo>
                  <a:lnTo>
                    <a:pt x="15" y="978"/>
                  </a:lnTo>
                  <a:lnTo>
                    <a:pt x="21" y="986"/>
                  </a:lnTo>
                  <a:lnTo>
                    <a:pt x="26" y="992"/>
                  </a:lnTo>
                  <a:lnTo>
                    <a:pt x="33" y="997"/>
                  </a:lnTo>
                  <a:lnTo>
                    <a:pt x="39" y="1003"/>
                  </a:lnTo>
                  <a:lnTo>
                    <a:pt x="47" y="1007"/>
                  </a:lnTo>
                  <a:lnTo>
                    <a:pt x="55" y="1010"/>
                  </a:lnTo>
                  <a:lnTo>
                    <a:pt x="63" y="1014"/>
                  </a:lnTo>
                  <a:lnTo>
                    <a:pt x="71" y="1016"/>
                  </a:lnTo>
                  <a:lnTo>
                    <a:pt x="80" y="1018"/>
                  </a:lnTo>
                  <a:lnTo>
                    <a:pt x="89" y="1018"/>
                  </a:lnTo>
                  <a:lnTo>
                    <a:pt x="833" y="1018"/>
                  </a:lnTo>
                  <a:lnTo>
                    <a:pt x="833" y="1018"/>
                  </a:lnTo>
                  <a:lnTo>
                    <a:pt x="843" y="1018"/>
                  </a:lnTo>
                  <a:lnTo>
                    <a:pt x="851" y="1016"/>
                  </a:lnTo>
                  <a:lnTo>
                    <a:pt x="860" y="1014"/>
                  </a:lnTo>
                  <a:lnTo>
                    <a:pt x="868" y="1010"/>
                  </a:lnTo>
                  <a:lnTo>
                    <a:pt x="876" y="1007"/>
                  </a:lnTo>
                  <a:lnTo>
                    <a:pt x="883" y="1003"/>
                  </a:lnTo>
                  <a:lnTo>
                    <a:pt x="890" y="997"/>
                  </a:lnTo>
                  <a:lnTo>
                    <a:pt x="896" y="992"/>
                  </a:lnTo>
                  <a:lnTo>
                    <a:pt x="902" y="986"/>
                  </a:lnTo>
                  <a:lnTo>
                    <a:pt x="907" y="978"/>
                  </a:lnTo>
                  <a:lnTo>
                    <a:pt x="911" y="971"/>
                  </a:lnTo>
                  <a:lnTo>
                    <a:pt x="916" y="963"/>
                  </a:lnTo>
                  <a:lnTo>
                    <a:pt x="919" y="956"/>
                  </a:lnTo>
                  <a:lnTo>
                    <a:pt x="921" y="947"/>
                  </a:lnTo>
                  <a:lnTo>
                    <a:pt x="922" y="937"/>
                  </a:lnTo>
                  <a:lnTo>
                    <a:pt x="922" y="929"/>
                  </a:lnTo>
                  <a:lnTo>
                    <a:pt x="922" y="929"/>
                  </a:lnTo>
                  <a:lnTo>
                    <a:pt x="922" y="915"/>
                  </a:lnTo>
                  <a:lnTo>
                    <a:pt x="921" y="902"/>
                  </a:lnTo>
                  <a:lnTo>
                    <a:pt x="920" y="889"/>
                  </a:lnTo>
                  <a:lnTo>
                    <a:pt x="918" y="876"/>
                  </a:lnTo>
                  <a:lnTo>
                    <a:pt x="915" y="863"/>
                  </a:lnTo>
                  <a:lnTo>
                    <a:pt x="911" y="851"/>
                  </a:lnTo>
                  <a:lnTo>
                    <a:pt x="902" y="827"/>
                  </a:lnTo>
                  <a:lnTo>
                    <a:pt x="891" y="804"/>
                  </a:lnTo>
                  <a:lnTo>
                    <a:pt x="878" y="783"/>
                  </a:lnTo>
                  <a:lnTo>
                    <a:pt x="863" y="762"/>
                  </a:lnTo>
                  <a:lnTo>
                    <a:pt x="846" y="744"/>
                  </a:lnTo>
                  <a:lnTo>
                    <a:pt x="828" y="727"/>
                  </a:lnTo>
                  <a:lnTo>
                    <a:pt x="807" y="712"/>
                  </a:lnTo>
                  <a:lnTo>
                    <a:pt x="786" y="699"/>
                  </a:lnTo>
                  <a:lnTo>
                    <a:pt x="763" y="688"/>
                  </a:lnTo>
                  <a:lnTo>
                    <a:pt x="740" y="680"/>
                  </a:lnTo>
                  <a:lnTo>
                    <a:pt x="727" y="677"/>
                  </a:lnTo>
                  <a:lnTo>
                    <a:pt x="714" y="673"/>
                  </a:lnTo>
                  <a:lnTo>
                    <a:pt x="701" y="671"/>
                  </a:lnTo>
                  <a:lnTo>
                    <a:pt x="688" y="669"/>
                  </a:lnTo>
                  <a:lnTo>
                    <a:pt x="675" y="668"/>
                  </a:lnTo>
                  <a:lnTo>
                    <a:pt x="661" y="668"/>
                  </a:lnTo>
                  <a:lnTo>
                    <a:pt x="661" y="668"/>
                  </a:lnTo>
                  <a:close/>
                  <a:moveTo>
                    <a:pt x="484" y="84"/>
                  </a:moveTo>
                  <a:lnTo>
                    <a:pt x="484" y="84"/>
                  </a:lnTo>
                  <a:lnTo>
                    <a:pt x="501" y="75"/>
                  </a:lnTo>
                  <a:lnTo>
                    <a:pt x="520" y="68"/>
                  </a:lnTo>
                  <a:lnTo>
                    <a:pt x="538" y="65"/>
                  </a:lnTo>
                  <a:lnTo>
                    <a:pt x="557" y="64"/>
                  </a:lnTo>
                  <a:lnTo>
                    <a:pt x="557" y="64"/>
                  </a:lnTo>
                  <a:lnTo>
                    <a:pt x="574" y="65"/>
                  </a:lnTo>
                  <a:lnTo>
                    <a:pt x="592" y="68"/>
                  </a:lnTo>
                  <a:lnTo>
                    <a:pt x="609" y="74"/>
                  </a:lnTo>
                  <a:lnTo>
                    <a:pt x="625" y="81"/>
                  </a:lnTo>
                  <a:lnTo>
                    <a:pt x="640" y="91"/>
                  </a:lnTo>
                  <a:lnTo>
                    <a:pt x="655" y="103"/>
                  </a:lnTo>
                  <a:lnTo>
                    <a:pt x="668" y="115"/>
                  </a:lnTo>
                  <a:lnTo>
                    <a:pt x="681" y="130"/>
                  </a:lnTo>
                  <a:lnTo>
                    <a:pt x="691" y="147"/>
                  </a:lnTo>
                  <a:lnTo>
                    <a:pt x="702" y="164"/>
                  </a:lnTo>
                  <a:lnTo>
                    <a:pt x="711" y="182"/>
                  </a:lnTo>
                  <a:lnTo>
                    <a:pt x="718" y="202"/>
                  </a:lnTo>
                  <a:lnTo>
                    <a:pt x="724" y="223"/>
                  </a:lnTo>
                  <a:lnTo>
                    <a:pt x="728" y="244"/>
                  </a:lnTo>
                  <a:lnTo>
                    <a:pt x="731" y="267"/>
                  </a:lnTo>
                  <a:lnTo>
                    <a:pt x="732" y="290"/>
                  </a:lnTo>
                  <a:lnTo>
                    <a:pt x="732" y="290"/>
                  </a:lnTo>
                  <a:lnTo>
                    <a:pt x="731" y="306"/>
                  </a:lnTo>
                  <a:lnTo>
                    <a:pt x="730" y="324"/>
                  </a:lnTo>
                  <a:lnTo>
                    <a:pt x="728" y="340"/>
                  </a:lnTo>
                  <a:lnTo>
                    <a:pt x="725" y="356"/>
                  </a:lnTo>
                  <a:lnTo>
                    <a:pt x="725" y="356"/>
                  </a:lnTo>
                  <a:lnTo>
                    <a:pt x="724" y="362"/>
                  </a:lnTo>
                  <a:lnTo>
                    <a:pt x="724" y="369"/>
                  </a:lnTo>
                  <a:lnTo>
                    <a:pt x="726" y="374"/>
                  </a:lnTo>
                  <a:lnTo>
                    <a:pt x="728" y="379"/>
                  </a:lnTo>
                  <a:lnTo>
                    <a:pt x="732" y="385"/>
                  </a:lnTo>
                  <a:lnTo>
                    <a:pt x="736" y="389"/>
                  </a:lnTo>
                  <a:lnTo>
                    <a:pt x="742" y="391"/>
                  </a:lnTo>
                  <a:lnTo>
                    <a:pt x="748" y="393"/>
                  </a:lnTo>
                  <a:lnTo>
                    <a:pt x="748" y="393"/>
                  </a:lnTo>
                  <a:lnTo>
                    <a:pt x="756" y="394"/>
                  </a:lnTo>
                  <a:lnTo>
                    <a:pt x="756" y="394"/>
                  </a:lnTo>
                  <a:lnTo>
                    <a:pt x="761" y="394"/>
                  </a:lnTo>
                  <a:lnTo>
                    <a:pt x="765" y="393"/>
                  </a:lnTo>
                  <a:lnTo>
                    <a:pt x="771" y="391"/>
                  </a:lnTo>
                  <a:lnTo>
                    <a:pt x="775" y="388"/>
                  </a:lnTo>
                  <a:lnTo>
                    <a:pt x="778" y="385"/>
                  </a:lnTo>
                  <a:lnTo>
                    <a:pt x="782" y="380"/>
                  </a:lnTo>
                  <a:lnTo>
                    <a:pt x="785" y="375"/>
                  </a:lnTo>
                  <a:lnTo>
                    <a:pt x="786" y="370"/>
                  </a:lnTo>
                  <a:lnTo>
                    <a:pt x="786" y="370"/>
                  </a:lnTo>
                  <a:lnTo>
                    <a:pt x="790" y="350"/>
                  </a:lnTo>
                  <a:lnTo>
                    <a:pt x="793" y="331"/>
                  </a:lnTo>
                  <a:lnTo>
                    <a:pt x="794" y="311"/>
                  </a:lnTo>
                  <a:lnTo>
                    <a:pt x="795" y="290"/>
                  </a:lnTo>
                  <a:lnTo>
                    <a:pt x="795" y="290"/>
                  </a:lnTo>
                  <a:lnTo>
                    <a:pt x="794" y="260"/>
                  </a:lnTo>
                  <a:lnTo>
                    <a:pt x="790" y="231"/>
                  </a:lnTo>
                  <a:lnTo>
                    <a:pt x="785" y="203"/>
                  </a:lnTo>
                  <a:lnTo>
                    <a:pt x="776" y="178"/>
                  </a:lnTo>
                  <a:lnTo>
                    <a:pt x="767" y="152"/>
                  </a:lnTo>
                  <a:lnTo>
                    <a:pt x="755" y="128"/>
                  </a:lnTo>
                  <a:lnTo>
                    <a:pt x="741" y="106"/>
                  </a:lnTo>
                  <a:lnTo>
                    <a:pt x="726" y="85"/>
                  </a:lnTo>
                  <a:lnTo>
                    <a:pt x="709" y="66"/>
                  </a:lnTo>
                  <a:lnTo>
                    <a:pt x="690" y="50"/>
                  </a:lnTo>
                  <a:lnTo>
                    <a:pt x="670" y="35"/>
                  </a:lnTo>
                  <a:lnTo>
                    <a:pt x="660" y="29"/>
                  </a:lnTo>
                  <a:lnTo>
                    <a:pt x="650" y="23"/>
                  </a:lnTo>
                  <a:lnTo>
                    <a:pt x="639" y="18"/>
                  </a:lnTo>
                  <a:lnTo>
                    <a:pt x="628" y="14"/>
                  </a:lnTo>
                  <a:lnTo>
                    <a:pt x="616" y="9"/>
                  </a:lnTo>
                  <a:lnTo>
                    <a:pt x="604" y="6"/>
                  </a:lnTo>
                  <a:lnTo>
                    <a:pt x="593" y="3"/>
                  </a:lnTo>
                  <a:lnTo>
                    <a:pt x="581" y="2"/>
                  </a:lnTo>
                  <a:lnTo>
                    <a:pt x="569" y="1"/>
                  </a:lnTo>
                  <a:lnTo>
                    <a:pt x="557" y="0"/>
                  </a:lnTo>
                  <a:lnTo>
                    <a:pt x="557" y="0"/>
                  </a:lnTo>
                  <a:lnTo>
                    <a:pt x="543" y="1"/>
                  </a:lnTo>
                  <a:lnTo>
                    <a:pt x="529" y="2"/>
                  </a:lnTo>
                  <a:lnTo>
                    <a:pt x="517" y="4"/>
                  </a:lnTo>
                  <a:lnTo>
                    <a:pt x="503" y="7"/>
                  </a:lnTo>
                  <a:lnTo>
                    <a:pt x="490" y="11"/>
                  </a:lnTo>
                  <a:lnTo>
                    <a:pt x="477" y="17"/>
                  </a:lnTo>
                  <a:lnTo>
                    <a:pt x="465" y="22"/>
                  </a:lnTo>
                  <a:lnTo>
                    <a:pt x="452" y="30"/>
                  </a:lnTo>
                  <a:lnTo>
                    <a:pt x="452" y="30"/>
                  </a:lnTo>
                  <a:lnTo>
                    <a:pt x="447" y="33"/>
                  </a:lnTo>
                  <a:lnTo>
                    <a:pt x="442" y="37"/>
                  </a:lnTo>
                  <a:lnTo>
                    <a:pt x="439" y="43"/>
                  </a:lnTo>
                  <a:lnTo>
                    <a:pt x="438" y="49"/>
                  </a:lnTo>
                  <a:lnTo>
                    <a:pt x="437" y="54"/>
                  </a:lnTo>
                  <a:lnTo>
                    <a:pt x="437" y="61"/>
                  </a:lnTo>
                  <a:lnTo>
                    <a:pt x="438" y="67"/>
                  </a:lnTo>
                  <a:lnTo>
                    <a:pt x="441" y="73"/>
                  </a:lnTo>
                  <a:lnTo>
                    <a:pt x="441" y="73"/>
                  </a:lnTo>
                  <a:lnTo>
                    <a:pt x="445" y="78"/>
                  </a:lnTo>
                  <a:lnTo>
                    <a:pt x="450" y="82"/>
                  </a:lnTo>
                  <a:lnTo>
                    <a:pt x="455" y="85"/>
                  </a:lnTo>
                  <a:lnTo>
                    <a:pt x="461" y="88"/>
                  </a:lnTo>
                  <a:lnTo>
                    <a:pt x="467" y="89"/>
                  </a:lnTo>
                  <a:lnTo>
                    <a:pt x="473" y="88"/>
                  </a:lnTo>
                  <a:lnTo>
                    <a:pt x="479" y="87"/>
                  </a:lnTo>
                  <a:lnTo>
                    <a:pt x="484" y="84"/>
                  </a:lnTo>
                  <a:lnTo>
                    <a:pt x="484" y="84"/>
                  </a:lnTo>
                  <a:close/>
                  <a:moveTo>
                    <a:pt x="763" y="540"/>
                  </a:moveTo>
                  <a:lnTo>
                    <a:pt x="763" y="540"/>
                  </a:lnTo>
                  <a:lnTo>
                    <a:pt x="757" y="541"/>
                  </a:lnTo>
                  <a:lnTo>
                    <a:pt x="751" y="544"/>
                  </a:lnTo>
                  <a:lnTo>
                    <a:pt x="746" y="546"/>
                  </a:lnTo>
                  <a:lnTo>
                    <a:pt x="741" y="550"/>
                  </a:lnTo>
                  <a:lnTo>
                    <a:pt x="738" y="554"/>
                  </a:lnTo>
                  <a:lnTo>
                    <a:pt x="734" y="560"/>
                  </a:lnTo>
                  <a:lnTo>
                    <a:pt x="732" y="566"/>
                  </a:lnTo>
                  <a:lnTo>
                    <a:pt x="732" y="573"/>
                  </a:lnTo>
                  <a:lnTo>
                    <a:pt x="732" y="573"/>
                  </a:lnTo>
                  <a:lnTo>
                    <a:pt x="732" y="579"/>
                  </a:lnTo>
                  <a:lnTo>
                    <a:pt x="734" y="584"/>
                  </a:lnTo>
                  <a:lnTo>
                    <a:pt x="738" y="590"/>
                  </a:lnTo>
                  <a:lnTo>
                    <a:pt x="741" y="595"/>
                  </a:lnTo>
                  <a:lnTo>
                    <a:pt x="746" y="598"/>
                  </a:lnTo>
                  <a:lnTo>
                    <a:pt x="751" y="602"/>
                  </a:lnTo>
                  <a:lnTo>
                    <a:pt x="757" y="604"/>
                  </a:lnTo>
                  <a:lnTo>
                    <a:pt x="763" y="605"/>
                  </a:lnTo>
                  <a:lnTo>
                    <a:pt x="763" y="605"/>
                  </a:lnTo>
                  <a:lnTo>
                    <a:pt x="784" y="606"/>
                  </a:lnTo>
                  <a:lnTo>
                    <a:pt x="803" y="608"/>
                  </a:lnTo>
                  <a:lnTo>
                    <a:pt x="821" y="613"/>
                  </a:lnTo>
                  <a:lnTo>
                    <a:pt x="839" y="620"/>
                  </a:lnTo>
                  <a:lnTo>
                    <a:pt x="856" y="628"/>
                  </a:lnTo>
                  <a:lnTo>
                    <a:pt x="872" y="639"/>
                  </a:lnTo>
                  <a:lnTo>
                    <a:pt x="887" y="650"/>
                  </a:lnTo>
                  <a:lnTo>
                    <a:pt x="900" y="663"/>
                  </a:lnTo>
                  <a:lnTo>
                    <a:pt x="911" y="678"/>
                  </a:lnTo>
                  <a:lnTo>
                    <a:pt x="923" y="693"/>
                  </a:lnTo>
                  <a:lnTo>
                    <a:pt x="932" y="709"/>
                  </a:lnTo>
                  <a:lnTo>
                    <a:pt x="940" y="727"/>
                  </a:lnTo>
                  <a:lnTo>
                    <a:pt x="946" y="745"/>
                  </a:lnTo>
                  <a:lnTo>
                    <a:pt x="951" y="764"/>
                  </a:lnTo>
                  <a:lnTo>
                    <a:pt x="953" y="784"/>
                  </a:lnTo>
                  <a:lnTo>
                    <a:pt x="954" y="803"/>
                  </a:lnTo>
                  <a:lnTo>
                    <a:pt x="954" y="803"/>
                  </a:lnTo>
                  <a:lnTo>
                    <a:pt x="954" y="809"/>
                  </a:lnTo>
                  <a:lnTo>
                    <a:pt x="952" y="814"/>
                  </a:lnTo>
                  <a:lnTo>
                    <a:pt x="952" y="814"/>
                  </a:lnTo>
                  <a:lnTo>
                    <a:pt x="950" y="820"/>
                  </a:lnTo>
                  <a:lnTo>
                    <a:pt x="950" y="827"/>
                  </a:lnTo>
                  <a:lnTo>
                    <a:pt x="950" y="832"/>
                  </a:lnTo>
                  <a:lnTo>
                    <a:pt x="952" y="839"/>
                  </a:lnTo>
                  <a:lnTo>
                    <a:pt x="954" y="844"/>
                  </a:lnTo>
                  <a:lnTo>
                    <a:pt x="959" y="848"/>
                  </a:lnTo>
                  <a:lnTo>
                    <a:pt x="963" y="853"/>
                  </a:lnTo>
                  <a:lnTo>
                    <a:pt x="968" y="856"/>
                  </a:lnTo>
                  <a:lnTo>
                    <a:pt x="968" y="856"/>
                  </a:lnTo>
                  <a:lnTo>
                    <a:pt x="975" y="858"/>
                  </a:lnTo>
                  <a:lnTo>
                    <a:pt x="981" y="859"/>
                  </a:lnTo>
                  <a:lnTo>
                    <a:pt x="981" y="859"/>
                  </a:lnTo>
                  <a:lnTo>
                    <a:pt x="985" y="858"/>
                  </a:lnTo>
                  <a:lnTo>
                    <a:pt x="990" y="857"/>
                  </a:lnTo>
                  <a:lnTo>
                    <a:pt x="998" y="854"/>
                  </a:lnTo>
                  <a:lnTo>
                    <a:pt x="1003" y="851"/>
                  </a:lnTo>
                  <a:lnTo>
                    <a:pt x="1006" y="848"/>
                  </a:lnTo>
                  <a:lnTo>
                    <a:pt x="1008" y="844"/>
                  </a:lnTo>
                  <a:lnTo>
                    <a:pt x="1010" y="840"/>
                  </a:lnTo>
                  <a:lnTo>
                    <a:pt x="1010" y="840"/>
                  </a:lnTo>
                  <a:lnTo>
                    <a:pt x="1013" y="831"/>
                  </a:lnTo>
                  <a:lnTo>
                    <a:pt x="1017" y="823"/>
                  </a:lnTo>
                  <a:lnTo>
                    <a:pt x="1018" y="813"/>
                  </a:lnTo>
                  <a:lnTo>
                    <a:pt x="1018" y="803"/>
                  </a:lnTo>
                  <a:lnTo>
                    <a:pt x="1018" y="803"/>
                  </a:lnTo>
                  <a:lnTo>
                    <a:pt x="1018" y="790"/>
                  </a:lnTo>
                  <a:lnTo>
                    <a:pt x="1017" y="777"/>
                  </a:lnTo>
                  <a:lnTo>
                    <a:pt x="1013" y="751"/>
                  </a:lnTo>
                  <a:lnTo>
                    <a:pt x="1007" y="726"/>
                  </a:lnTo>
                  <a:lnTo>
                    <a:pt x="998" y="702"/>
                  </a:lnTo>
                  <a:lnTo>
                    <a:pt x="988" y="679"/>
                  </a:lnTo>
                  <a:lnTo>
                    <a:pt x="976" y="657"/>
                  </a:lnTo>
                  <a:lnTo>
                    <a:pt x="961" y="637"/>
                  </a:lnTo>
                  <a:lnTo>
                    <a:pt x="945" y="619"/>
                  </a:lnTo>
                  <a:lnTo>
                    <a:pt x="926" y="602"/>
                  </a:lnTo>
                  <a:lnTo>
                    <a:pt x="907" y="585"/>
                  </a:lnTo>
                  <a:lnTo>
                    <a:pt x="887" y="573"/>
                  </a:lnTo>
                  <a:lnTo>
                    <a:pt x="864" y="562"/>
                  </a:lnTo>
                  <a:lnTo>
                    <a:pt x="852" y="556"/>
                  </a:lnTo>
                  <a:lnTo>
                    <a:pt x="841" y="552"/>
                  </a:lnTo>
                  <a:lnTo>
                    <a:pt x="829" y="549"/>
                  </a:lnTo>
                  <a:lnTo>
                    <a:pt x="816" y="546"/>
                  </a:lnTo>
                  <a:lnTo>
                    <a:pt x="803" y="544"/>
                  </a:lnTo>
                  <a:lnTo>
                    <a:pt x="790" y="542"/>
                  </a:lnTo>
                  <a:lnTo>
                    <a:pt x="777" y="541"/>
                  </a:lnTo>
                  <a:lnTo>
                    <a:pt x="763" y="540"/>
                  </a:lnTo>
                  <a:lnTo>
                    <a:pt x="763" y="540"/>
                  </a:lnTo>
                  <a:close/>
                </a:path>
              </a:pathLst>
            </a:custGeom>
            <a:solidFill>
              <a:schemeClr val="bg1"/>
            </a:solidFill>
            <a:ln>
              <a:noFill/>
            </a:ln>
          </p:spPr>
          <p:txBody>
            <a:bodyPr vert="horz" wrap="square" lIns="121861" tIns="60931" rIns="121861" bIns="60931" numCol="1" anchor="t" anchorCtr="0" compatLnSpc="1"/>
            <a:lstStyle/>
            <a:p>
              <a:endParaRPr lang="zh-CN" altLang="en-US" sz="24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27"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sym typeface="FZHei-B01S" panose="02010601030101010101" pitchFamily="2" charset="-122"/>
              </a:rPr>
              <a:t>后台模块</a:t>
            </a:r>
            <a:endParaRPr lang="zh-CN" altLang="en-US" sz="2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矩形 1"/>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11" presetID="49" presetClass="entr" presetSubtype="0" decel="100000" fill="hold" nodeType="withEffect">
                                  <p:stCondLst>
                                    <p:cond delay="5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nodeType="withEffect">
                                  <p:stCondLst>
                                    <p:cond delay="100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style.rotation</p:attrName>
                                        </p:attrNameLst>
                                      </p:cBhvr>
                                      <p:tavLst>
                                        <p:tav tm="0">
                                          <p:val>
                                            <p:fltVal val="360"/>
                                          </p:val>
                                        </p:tav>
                                        <p:tav tm="100000">
                                          <p:val>
                                            <p:fltVal val="0"/>
                                          </p:val>
                                        </p:tav>
                                      </p:tavLst>
                                    </p:anim>
                                    <p:animEffect transition="in" filter="fade">
                                      <p:cBhvr>
                                        <p:cTn id="22" dur="500"/>
                                        <p:tgtEl>
                                          <p:spTgt spid="7"/>
                                        </p:tgtEl>
                                      </p:cBhvr>
                                    </p:animEffect>
                                  </p:childTnLst>
                                </p:cTn>
                              </p:par>
                              <p:par>
                                <p:cTn id="23" presetID="2" presetClass="entr" presetSubtype="2"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2"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标注 6"/>
          <p:cNvSpPr/>
          <p:nvPr/>
        </p:nvSpPr>
        <p:spPr>
          <a:xfrm>
            <a:off x="6634480" y="1515745"/>
            <a:ext cx="2694940" cy="3194685"/>
          </a:xfrm>
          <a:prstGeom prst="wedgeRectCallout">
            <a:avLst>
              <a:gd name="adj1" fmla="val 41393"/>
              <a:gd name="adj2" fmla="val -19934"/>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390">
              <a:spcBef>
                <a:spcPct val="20000"/>
              </a:spcBef>
            </a:pPr>
            <a:r>
              <a:rPr lang="zh-CN" altLang="en-US" sz="16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     单击编辑标题</a:t>
            </a:r>
            <a:endParaRPr lang="en-US" altLang="zh-CN" sz="16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   请在此粘贴或者输入你的文字内容</a:t>
            </a:r>
            <a:endParaRPr lang="en-US" altLang="zh-CN"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   请在此粘贴或者输入你的文字内容</a:t>
            </a:r>
            <a:endParaRPr lang="en-US" altLang="zh-CN"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0" name="矩形标注 9"/>
          <p:cNvSpPr/>
          <p:nvPr/>
        </p:nvSpPr>
        <p:spPr>
          <a:xfrm>
            <a:off x="3159760" y="1546225"/>
            <a:ext cx="2494915" cy="3133090"/>
          </a:xfrm>
          <a:prstGeom prst="wedgeRectCallout">
            <a:avLst>
              <a:gd name="adj1" fmla="val 59514"/>
              <a:gd name="adj2" fmla="val -21196"/>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390">
              <a:spcBef>
                <a:spcPct val="20000"/>
              </a:spcBef>
            </a:pPr>
            <a:r>
              <a:rPr lang="zh-CN" altLang="en-US" sz="16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单击编辑标题</a:t>
            </a:r>
            <a:endParaRPr lang="en-US" altLang="zh-CN" sz="16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请在此粘贴或者输入你的文字内容</a:t>
            </a:r>
            <a:endParaRPr lang="en-US" altLang="zh-CN"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请在此粘贴或者输入你的文字内容</a:t>
            </a:r>
            <a:endParaRPr lang="en-US" altLang="zh-CN"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2" name="文本框 11"/>
          <p:cNvSpPr txBox="1"/>
          <p:nvPr/>
        </p:nvSpPr>
        <p:spPr>
          <a:xfrm>
            <a:off x="3159125" y="4742180"/>
            <a:ext cx="2495550" cy="459105"/>
          </a:xfrm>
          <a:prstGeom prst="rect">
            <a:avLst/>
          </a:prstGeom>
          <a:noFill/>
        </p:spPr>
        <p:txBody>
          <a:bodyPr wrap="square" lIns="91412" tIns="45705" rIns="91412" bIns="45705"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rPr>
              <a:t>填写完数据</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rPr>
              <a:t>JavaScript</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rPr>
              <a:t>开始验证</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1"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sym typeface="FZHei-B01S" panose="02010601030101010101" pitchFamily="2" charset="-122"/>
              </a:rPr>
              <a:t>登录日志流程 </a:t>
            </a:r>
            <a:r>
              <a:rPr lang="en-US" altLang="zh-CN" sz="2400" dirty="0">
                <a:latin typeface="微软雅黑" panose="020B0503020204020204" pitchFamily="34" charset="-122"/>
                <a:ea typeface="微软雅黑" panose="020B0503020204020204" pitchFamily="34" charset="-122"/>
                <a:sym typeface="FZHei-B01S" panose="02010601030101010101" pitchFamily="2" charset="-122"/>
              </a:rPr>
              <a:t>1</a:t>
            </a:r>
            <a:endParaRPr lang="en-US" altLang="zh-CN" sz="2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4" name="矩形 1"/>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2" name="图片 1"/>
          <p:cNvPicPr>
            <a:picLocks noChangeAspect="1"/>
          </p:cNvPicPr>
          <p:nvPr/>
        </p:nvPicPr>
        <p:blipFill>
          <a:blip r:embed="rId1"/>
          <a:stretch>
            <a:fillRect/>
          </a:stretch>
        </p:blipFill>
        <p:spPr>
          <a:xfrm>
            <a:off x="810895" y="1546225"/>
            <a:ext cx="4843780" cy="3133725"/>
          </a:xfrm>
          <a:prstGeom prst="rect">
            <a:avLst/>
          </a:prstGeom>
        </p:spPr>
      </p:pic>
      <p:sp>
        <p:nvSpPr>
          <p:cNvPr id="3" name="文本框 2"/>
          <p:cNvSpPr txBox="1"/>
          <p:nvPr/>
        </p:nvSpPr>
        <p:spPr>
          <a:xfrm>
            <a:off x="6634480" y="4742180"/>
            <a:ext cx="2495550" cy="459105"/>
          </a:xfrm>
          <a:prstGeom prst="rect">
            <a:avLst/>
          </a:prstGeom>
          <a:noFill/>
        </p:spPr>
        <p:txBody>
          <a:bodyPr wrap="square" lIns="91412" tIns="45705" rIns="91412" bIns="45705" rtlCol="0">
            <a:spAutoFit/>
          </a:bodyPr>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rPr>
              <a:t>页面效果</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13" name="图片 12"/>
          <p:cNvPicPr>
            <a:picLocks noChangeAspect="1"/>
          </p:cNvPicPr>
          <p:nvPr/>
        </p:nvPicPr>
        <p:blipFill>
          <a:blip r:embed="rId2"/>
          <a:stretch>
            <a:fillRect/>
          </a:stretch>
        </p:blipFill>
        <p:spPr>
          <a:xfrm>
            <a:off x="6633845" y="1515745"/>
            <a:ext cx="2695575" cy="32264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p:stCondLst>
                              <p:cond delay="1000"/>
                            </p:stCondLst>
                            <p:childTnLst>
                              <p:par>
                                <p:cTn id="9" presetID="22" presetClass="entr" presetSubtype="8" fill="hold" grpId="0"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2500"/>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childTnLst>
                          </p:cTn>
                        </p:par>
                        <p:par>
                          <p:cTn id="16" fill="hold">
                            <p:stCondLst>
                              <p:cond delay="4300"/>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bldLvl="0" animBg="1"/>
      <p:bldP spid="1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标注 6"/>
          <p:cNvSpPr/>
          <p:nvPr/>
        </p:nvSpPr>
        <p:spPr>
          <a:xfrm>
            <a:off x="6806565" y="1482725"/>
            <a:ext cx="2495550" cy="3194685"/>
          </a:xfrm>
          <a:prstGeom prst="wedgeRectCallout">
            <a:avLst>
              <a:gd name="adj1" fmla="val 41393"/>
              <a:gd name="adj2" fmla="val -19934"/>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390">
              <a:spcBef>
                <a:spcPct val="20000"/>
              </a:spcBef>
            </a:pPr>
            <a:r>
              <a:rPr lang="zh-CN" altLang="en-US" sz="16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     单击编辑标题</a:t>
            </a:r>
            <a:endParaRPr lang="en-US" altLang="zh-CN" sz="16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   请在此粘贴或者输入你的文字内容</a:t>
            </a:r>
            <a:endParaRPr lang="en-US" altLang="zh-CN"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   请在此粘贴或者输入你的文字内容</a:t>
            </a:r>
            <a:endParaRPr lang="en-US" altLang="zh-CN"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矩形标注 8"/>
          <p:cNvSpPr/>
          <p:nvPr/>
        </p:nvSpPr>
        <p:spPr>
          <a:xfrm>
            <a:off x="2459990" y="1483360"/>
            <a:ext cx="2494915" cy="3133090"/>
          </a:xfrm>
          <a:prstGeom prst="wedgeRectCallout">
            <a:avLst>
              <a:gd name="adj1" fmla="val 59514"/>
              <a:gd name="adj2" fmla="val -21196"/>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390">
              <a:spcBef>
                <a:spcPct val="20000"/>
              </a:spcBef>
            </a:pPr>
            <a:r>
              <a:rPr lang="zh-CN" altLang="en-US" sz="16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     </a:t>
            </a:r>
            <a:endParaRPr lang="en-US" altLang="zh-CN"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1"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sym typeface="FZHei-B01S" panose="02010601030101010101" pitchFamily="2" charset="-122"/>
              </a:rPr>
              <a:t>登录日志流程 </a:t>
            </a:r>
            <a:r>
              <a:rPr lang="en-US" altLang="zh-CN" sz="2400" dirty="0">
                <a:latin typeface="微软雅黑" panose="020B0503020204020204" pitchFamily="34" charset="-122"/>
                <a:ea typeface="微软雅黑" panose="020B0503020204020204" pitchFamily="34" charset="-122"/>
                <a:sym typeface="FZHei-B01S" panose="02010601030101010101" pitchFamily="2" charset="-122"/>
              </a:rPr>
              <a:t>2</a:t>
            </a:r>
            <a:endParaRPr lang="en-US" altLang="zh-CN" sz="2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4" name="矩形 1"/>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 name="文本框 2"/>
          <p:cNvSpPr txBox="1"/>
          <p:nvPr/>
        </p:nvSpPr>
        <p:spPr>
          <a:xfrm>
            <a:off x="6806565" y="4679315"/>
            <a:ext cx="2495550" cy="459105"/>
          </a:xfrm>
          <a:prstGeom prst="rect">
            <a:avLst/>
          </a:prstGeom>
          <a:noFill/>
        </p:spPr>
        <p:txBody>
          <a:bodyPr wrap="square" lIns="91412" tIns="45705" rIns="91412" bIns="45705" rtlCol="0">
            <a:spAutoFit/>
          </a:bodyPr>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rPr>
              <a:t>业务层处理业务</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 name="文本框 4"/>
          <p:cNvSpPr txBox="1"/>
          <p:nvPr/>
        </p:nvSpPr>
        <p:spPr>
          <a:xfrm>
            <a:off x="2454910" y="4679315"/>
            <a:ext cx="2495550" cy="459105"/>
          </a:xfrm>
          <a:prstGeom prst="rect">
            <a:avLst/>
          </a:prstGeom>
          <a:noFill/>
        </p:spPr>
        <p:txBody>
          <a:bodyPr wrap="square" lIns="91412" tIns="45705" rIns="91412" bIns="45705"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rPr>
              <a:t>控制层提交</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6" name="图片 5"/>
          <p:cNvPicPr>
            <a:picLocks noChangeAspect="1"/>
          </p:cNvPicPr>
          <p:nvPr/>
        </p:nvPicPr>
        <p:blipFill>
          <a:blip r:embed="rId1"/>
          <a:stretch>
            <a:fillRect/>
          </a:stretch>
        </p:blipFill>
        <p:spPr>
          <a:xfrm>
            <a:off x="6811645" y="1481455"/>
            <a:ext cx="3655695" cy="3195955"/>
          </a:xfrm>
          <a:prstGeom prst="rect">
            <a:avLst/>
          </a:prstGeom>
        </p:spPr>
      </p:pic>
      <p:pic>
        <p:nvPicPr>
          <p:cNvPr id="4" name="图片 3"/>
          <p:cNvPicPr>
            <a:picLocks noChangeAspect="1"/>
          </p:cNvPicPr>
          <p:nvPr/>
        </p:nvPicPr>
        <p:blipFill>
          <a:blip r:embed="rId2"/>
          <a:stretch>
            <a:fillRect/>
          </a:stretch>
        </p:blipFill>
        <p:spPr>
          <a:xfrm>
            <a:off x="806450" y="1483360"/>
            <a:ext cx="5268595" cy="3133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500"/>
                            </p:stCondLst>
                            <p:childTnLst>
                              <p:par>
                                <p:cTn id="9" presetID="22" presetClass="entr" presetSubtype="8" fill="hold" grpId="0"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3000"/>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par>
                          <p:cTn id="16" fill="hold">
                            <p:stCondLst>
                              <p:cond delay="4599"/>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标注 6"/>
          <p:cNvSpPr/>
          <p:nvPr/>
        </p:nvSpPr>
        <p:spPr>
          <a:xfrm>
            <a:off x="2984500" y="1163320"/>
            <a:ext cx="5973445" cy="4531360"/>
          </a:xfrm>
          <a:prstGeom prst="wedgeRectCallout">
            <a:avLst>
              <a:gd name="adj1" fmla="val 41393"/>
              <a:gd name="adj2" fmla="val -19934"/>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390">
              <a:spcBef>
                <a:spcPct val="20000"/>
              </a:spcBef>
            </a:pPr>
            <a:r>
              <a:rPr lang="zh-CN" altLang="en-US" sz="16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     单击编辑标题</a:t>
            </a:r>
            <a:endParaRPr lang="en-US" altLang="zh-CN" sz="16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   请在此粘贴或者输入你的文字内容</a:t>
            </a:r>
            <a:endParaRPr lang="en-US" altLang="zh-CN"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   请在此粘贴或者输入你的文字内容</a:t>
            </a:r>
            <a:endParaRPr lang="en-US" altLang="zh-CN"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1"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sym typeface="FZHei-B01S" panose="02010601030101010101" pitchFamily="2" charset="-122"/>
              </a:rPr>
              <a:t>登录日志流程 </a:t>
            </a:r>
            <a:r>
              <a:rPr lang="en-US" altLang="zh-CN" sz="2400" dirty="0">
                <a:latin typeface="微软雅黑" panose="020B0503020204020204" pitchFamily="34" charset="-122"/>
                <a:ea typeface="微软雅黑" panose="020B0503020204020204" pitchFamily="34" charset="-122"/>
                <a:sym typeface="FZHei-B01S" panose="02010601030101010101" pitchFamily="2" charset="-122"/>
              </a:rPr>
              <a:t>3</a:t>
            </a:r>
            <a:endParaRPr lang="en-US" altLang="zh-CN" sz="2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4" name="矩形 1"/>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 name="文本框 3"/>
          <p:cNvSpPr txBox="1"/>
          <p:nvPr/>
        </p:nvSpPr>
        <p:spPr>
          <a:xfrm>
            <a:off x="2984500" y="5871845"/>
            <a:ext cx="2309495" cy="368300"/>
          </a:xfrm>
          <a:prstGeom prst="rect">
            <a:avLst/>
          </a:prstGeom>
          <a:noFill/>
        </p:spPr>
        <p:txBody>
          <a:bodyPr wrap="square" rtlCol="0">
            <a:spAutoFit/>
          </a:bodyPr>
          <a:p>
            <a:r>
              <a:rPr lang="zh-CN" altLang="en-US"/>
              <a:t>效果展示</a:t>
            </a:r>
            <a:endParaRPr lang="zh-CN" altLang="en-US"/>
          </a:p>
        </p:txBody>
      </p:sp>
      <p:pic>
        <p:nvPicPr>
          <p:cNvPr id="8" name="图片 7"/>
          <p:cNvPicPr>
            <a:picLocks noChangeAspect="1"/>
          </p:cNvPicPr>
          <p:nvPr/>
        </p:nvPicPr>
        <p:blipFill>
          <a:blip r:embed="rId1"/>
          <a:stretch>
            <a:fillRect/>
          </a:stretch>
        </p:blipFill>
        <p:spPr>
          <a:xfrm>
            <a:off x="2130425" y="828675"/>
            <a:ext cx="7681595" cy="48660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1"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03</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4584905" cy="829945"/>
          </a:xfrm>
          <a:prstGeom prst="rect">
            <a:avLst/>
          </a:prstGeom>
          <a:noFill/>
        </p:spPr>
        <p:txBody>
          <a:bodyPr wrap="square" rtlCol="0">
            <a:spAutoFit/>
          </a:bodyPr>
          <a:lstStyle/>
          <a:p>
            <a:pPr algn="dist"/>
            <a:r>
              <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项目重点</a:t>
            </a:r>
            <a:endPar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6487" y="815320"/>
            <a:ext cx="3231153" cy="2178967"/>
            <a:chOff x="1390650" y="1079500"/>
            <a:chExt cx="2424113" cy="1634729"/>
          </a:xfrm>
        </p:grpSpPr>
        <p:sp>
          <p:nvSpPr>
            <p:cNvPr id="17" name="Freeform 10"/>
            <p:cNvSpPr/>
            <p:nvPr/>
          </p:nvSpPr>
          <p:spPr bwMode="auto">
            <a:xfrm>
              <a:off x="1450182" y="1079500"/>
              <a:ext cx="2364581" cy="1634729"/>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Freeform 11"/>
            <p:cNvSpPr/>
            <p:nvPr/>
          </p:nvSpPr>
          <p:spPr bwMode="auto">
            <a:xfrm>
              <a:off x="1390650" y="1200944"/>
              <a:ext cx="2227660" cy="1513285"/>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5" name="组合 4"/>
          <p:cNvGrpSpPr/>
          <p:nvPr/>
        </p:nvGrpSpPr>
        <p:grpSpPr>
          <a:xfrm>
            <a:off x="8821459" y="815320"/>
            <a:ext cx="3231152" cy="2178967"/>
            <a:chOff x="5254229" y="1079500"/>
            <a:chExt cx="2424112" cy="1634729"/>
          </a:xfrm>
        </p:grpSpPr>
        <p:sp>
          <p:nvSpPr>
            <p:cNvPr id="19" name="Freeform 10"/>
            <p:cNvSpPr/>
            <p:nvPr/>
          </p:nvSpPr>
          <p:spPr bwMode="auto">
            <a:xfrm>
              <a:off x="5313760" y="1079500"/>
              <a:ext cx="2364581" cy="1634729"/>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chemeClr val="accent3">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Freeform 11"/>
            <p:cNvSpPr/>
            <p:nvPr/>
          </p:nvSpPr>
          <p:spPr bwMode="auto">
            <a:xfrm>
              <a:off x="5254229" y="1200944"/>
              <a:ext cx="2227659" cy="1513285"/>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7" name="组合 6"/>
          <p:cNvGrpSpPr/>
          <p:nvPr/>
        </p:nvGrpSpPr>
        <p:grpSpPr>
          <a:xfrm>
            <a:off x="766487" y="4484814"/>
            <a:ext cx="3231153" cy="2177379"/>
            <a:chOff x="1390650" y="3039269"/>
            <a:chExt cx="2424113" cy="1633538"/>
          </a:xfrm>
        </p:grpSpPr>
        <p:sp>
          <p:nvSpPr>
            <p:cNvPr id="21" name="Freeform 10"/>
            <p:cNvSpPr/>
            <p:nvPr/>
          </p:nvSpPr>
          <p:spPr bwMode="auto">
            <a:xfrm>
              <a:off x="1450182" y="3039269"/>
              <a:ext cx="2364581" cy="1633538"/>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Freeform 11"/>
            <p:cNvSpPr/>
            <p:nvPr/>
          </p:nvSpPr>
          <p:spPr bwMode="auto">
            <a:xfrm>
              <a:off x="1390650" y="3160713"/>
              <a:ext cx="2227660" cy="1512094"/>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6" name="组合 5"/>
          <p:cNvGrpSpPr/>
          <p:nvPr/>
        </p:nvGrpSpPr>
        <p:grpSpPr>
          <a:xfrm>
            <a:off x="8821459" y="4538154"/>
            <a:ext cx="3231152" cy="2177379"/>
            <a:chOff x="5254229" y="3039269"/>
            <a:chExt cx="2424112" cy="1633538"/>
          </a:xfrm>
        </p:grpSpPr>
        <p:sp>
          <p:nvSpPr>
            <p:cNvPr id="23" name="Freeform 10"/>
            <p:cNvSpPr/>
            <p:nvPr/>
          </p:nvSpPr>
          <p:spPr bwMode="auto">
            <a:xfrm>
              <a:off x="5313760" y="3039269"/>
              <a:ext cx="2364581" cy="1633538"/>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chemeClr val="accent4">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Freeform 11"/>
            <p:cNvSpPr/>
            <p:nvPr/>
          </p:nvSpPr>
          <p:spPr bwMode="auto">
            <a:xfrm>
              <a:off x="5254229" y="3160713"/>
              <a:ext cx="2227659" cy="1512094"/>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25" name="TextBox 57"/>
          <p:cNvSpPr txBox="1"/>
          <p:nvPr/>
        </p:nvSpPr>
        <p:spPr bwMode="auto">
          <a:xfrm>
            <a:off x="914093" y="1060903"/>
            <a:ext cx="2672527" cy="1368425"/>
          </a:xfrm>
          <a:prstGeom prst="rect">
            <a:avLst/>
          </a:prstGeom>
          <a:noFill/>
        </p:spPr>
        <p:txBody>
          <a:bodyPr>
            <a:spAutoFit/>
          </a:bodyPr>
          <a:lstStyle/>
          <a:p>
            <a:pPr algn="ctr">
              <a:lnSpc>
                <a:spcPct val="130000"/>
              </a:lnSpc>
              <a:defRPr/>
            </a:pPr>
            <a:r>
              <a:rPr lang="zh-CN" sz="800" kern="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1，在信用贷中，列出了申请信用贷的几个条件，必须要满足这几个条件，才能够去填写申请贷款的界面；</a:t>
            </a:r>
            <a:endParaRPr lang="zh-CN" sz="800" kern="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defRPr/>
            </a:pPr>
            <a:r>
              <a:rPr lang="zh-CN" sz="800" kern="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2，如果当前是登录用户，就可以马上看到当前用户针对这几个条件的满足与否，如果哪个条件没有满足，后面都会有个×，并且点击相应的连接，就能跳转到做这个认证的界面；</a:t>
            </a:r>
            <a:endParaRPr lang="zh-CN" sz="800" kern="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defRPr/>
            </a:pPr>
            <a:r>
              <a:rPr lang="zh-CN" sz="800" kern="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3，如果有任何一个条件没有满足，点击申请贷款都没有任何反应；</a:t>
            </a:r>
            <a:endParaRPr lang="zh-CN" sz="800" kern="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TextBox 57"/>
          <p:cNvSpPr txBox="1"/>
          <p:nvPr/>
        </p:nvSpPr>
        <p:spPr bwMode="auto">
          <a:xfrm>
            <a:off x="8900788" y="1289503"/>
            <a:ext cx="2672527" cy="1050290"/>
          </a:xfrm>
          <a:prstGeom prst="rect">
            <a:avLst/>
          </a:prstGeom>
          <a:noFill/>
        </p:spPr>
        <p:txBody>
          <a:bodyPr>
            <a:spAutoFit/>
          </a:bodyPr>
          <a:lstStyle/>
          <a:p>
            <a:pPr algn="ctr">
              <a:lnSpc>
                <a:spcPct val="130000"/>
              </a:lnSpc>
              <a:defRPr/>
            </a:pPr>
            <a:r>
              <a:rPr lang="zh-CN" altLang="en-US" sz="1200" kern="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在进行个人资料认证的时候我们会从数据字典里拿出需要的字段</a:t>
            </a:r>
            <a:endParaRPr lang="zh-CN" altLang="en-US" sz="1200" kern="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defRPr/>
            </a:pPr>
            <a:r>
              <a:rPr lang="zh-CN" altLang="en-US" sz="1200" kern="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下拉列表中选择的值就是系统数据字典中对应分类添加的明细值；</a:t>
            </a:r>
            <a:endParaRPr lang="zh-CN" altLang="en-US" sz="1200" kern="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TextBox 57"/>
          <p:cNvSpPr txBox="1"/>
          <p:nvPr/>
        </p:nvSpPr>
        <p:spPr bwMode="auto">
          <a:xfrm>
            <a:off x="914728" y="4751987"/>
            <a:ext cx="2672527" cy="1265555"/>
          </a:xfrm>
          <a:prstGeom prst="rect">
            <a:avLst/>
          </a:prstGeom>
          <a:noFill/>
        </p:spPr>
        <p:txBody>
          <a:bodyPr>
            <a:spAutoFit/>
          </a:bodyPr>
          <a:lstStyle/>
          <a:p>
            <a:pPr algn="ctr">
              <a:lnSpc>
                <a:spcPct val="130000"/>
              </a:lnSpc>
              <a:defRPr/>
            </a:pPr>
            <a:r>
              <a:rPr lang="zh-CN" sz="1465" kern="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申请人从前台发送身份证照片，视频到后台审核，满足所有条件之后可以开始贷款（填写金额利息期限，还款方式等。）</a:t>
            </a:r>
            <a:endParaRPr lang="zh-CN" sz="1465" kern="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TextBox 57"/>
          <p:cNvSpPr txBox="1"/>
          <p:nvPr/>
        </p:nvSpPr>
        <p:spPr bwMode="auto">
          <a:xfrm>
            <a:off x="8970003" y="5044722"/>
            <a:ext cx="2672527" cy="384810"/>
          </a:xfrm>
          <a:prstGeom prst="rect">
            <a:avLst/>
          </a:prstGeom>
          <a:noFill/>
        </p:spPr>
        <p:txBody>
          <a:bodyPr>
            <a:spAutoFit/>
          </a:bodyPr>
          <a:lstStyle/>
          <a:p>
            <a:pPr algn="ctr">
              <a:lnSpc>
                <a:spcPct val="130000"/>
              </a:lnSpc>
              <a:defRPr/>
            </a:pPr>
            <a:r>
              <a:rPr lang="zh-CN" sz="14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还款利息计算</a:t>
            </a:r>
            <a:endParaRPr lang="zh-CN" sz="1465" kern="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9"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sym typeface="FZHei-B01S" panose="02010601030101010101" pitchFamily="2" charset="-122"/>
              </a:rPr>
              <a:t>借款</a:t>
            </a:r>
            <a:endParaRPr lang="zh-CN" altLang="en-US" sz="2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1"/>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3" name="图片 2"/>
          <p:cNvPicPr>
            <a:picLocks noChangeAspect="1"/>
          </p:cNvPicPr>
          <p:nvPr/>
        </p:nvPicPr>
        <p:blipFill>
          <a:blip r:embed="rId1"/>
          <a:stretch>
            <a:fillRect/>
          </a:stretch>
        </p:blipFill>
        <p:spPr>
          <a:xfrm>
            <a:off x="3769360" y="2429510"/>
            <a:ext cx="5052060" cy="2270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03835" y="242253"/>
            <a:ext cx="5080000" cy="337185"/>
          </a:xfrm>
          <a:prstGeom prst="rect">
            <a:avLst/>
          </a:prstGeom>
          <a:noFill/>
          <a:ln w="9525">
            <a:noFill/>
          </a:ln>
        </p:spPr>
        <p:txBody>
          <a:bodyPr>
            <a:spAutoFit/>
          </a:bodyPr>
          <a:p>
            <a:pPr indent="0"/>
            <a:r>
              <a:rPr lang="zh-CN" sz="1600" b="1">
                <a:latin typeface="Calibri" panose="020F0502020204030204" pitchFamily="34" charset="0"/>
                <a:ea typeface="宋体" panose="02010600030101010101" pitchFamily="2" charset="-122"/>
              </a:rPr>
              <a:t>标的列表</a:t>
            </a:r>
            <a:r>
              <a:rPr lang="en-US" sz="1600" b="1">
                <a:latin typeface="Calibri" panose="020F0502020204030204" pitchFamily="34" charset="0"/>
                <a:ea typeface="宋体" panose="02010600030101010101" pitchFamily="2" charset="-122"/>
                <a:cs typeface="Times New Roman" panose="02020603050405020304" charset="0"/>
              </a:rPr>
              <a:t>/</a:t>
            </a:r>
            <a:r>
              <a:rPr lang="zh-CN" sz="1600" b="1">
                <a:latin typeface="Calibri" panose="020F0502020204030204" pitchFamily="34" charset="0"/>
                <a:ea typeface="宋体" panose="02010600030101010101" pitchFamily="2" charset="-122"/>
              </a:rPr>
              <a:t>投标</a:t>
            </a:r>
            <a:endParaRPr lang="zh-CN" altLang="en-US"/>
          </a:p>
        </p:txBody>
      </p:sp>
      <p:pic>
        <p:nvPicPr>
          <p:cNvPr id="2" name="图片 42"/>
          <p:cNvPicPr>
            <a:picLocks noChangeAspect="1"/>
          </p:cNvPicPr>
          <p:nvPr/>
        </p:nvPicPr>
        <p:blipFill>
          <a:blip r:embed="rId1"/>
          <a:stretch>
            <a:fillRect/>
          </a:stretch>
        </p:blipFill>
        <p:spPr>
          <a:xfrm>
            <a:off x="203835" y="689610"/>
            <a:ext cx="5271770" cy="1557020"/>
          </a:xfrm>
          <a:prstGeom prst="rect">
            <a:avLst/>
          </a:prstGeom>
          <a:noFill/>
          <a:ln w="9525">
            <a:noFill/>
          </a:ln>
        </p:spPr>
      </p:pic>
      <p:sp>
        <p:nvSpPr>
          <p:cNvPr id="3" name="文本框 2"/>
          <p:cNvSpPr txBox="1"/>
          <p:nvPr/>
        </p:nvSpPr>
        <p:spPr>
          <a:xfrm>
            <a:off x="203835" y="2489835"/>
            <a:ext cx="5080000" cy="414020"/>
          </a:xfrm>
          <a:prstGeom prst="rect">
            <a:avLst/>
          </a:prstGeom>
          <a:noFill/>
          <a:ln w="9525">
            <a:noFill/>
          </a:ln>
        </p:spPr>
        <p:txBody>
          <a:bodyPr>
            <a:spAutoFit/>
          </a:bodyPr>
          <a:p>
            <a:pPr indent="0"/>
            <a:r>
              <a:rPr lang="zh-CN" sz="1050" b="0">
                <a:latin typeface="Calibri" panose="020F0502020204030204" pitchFamily="34" charset="0"/>
                <a:ea typeface="宋体" panose="02010600030101010101" pitchFamily="2" charset="-122"/>
              </a:rPr>
              <a:t>在首页中这个版块列出最近的处于：</a:t>
            </a:r>
            <a:r>
              <a:rPr lang="en-US" sz="1050" b="0">
                <a:latin typeface="Calibri" panose="020F0502020204030204" pitchFamily="34" charset="0"/>
                <a:ea typeface="宋体" panose="02010600030101010101" pitchFamily="2" charset="-122"/>
                <a:cs typeface="Times New Roman" panose="02020603050405020304" charset="0"/>
              </a:rPr>
              <a:t>1</a:t>
            </a:r>
            <a:r>
              <a:rPr lang="zh-CN" sz="1050" b="0">
                <a:latin typeface="Calibri" panose="020F0502020204030204" pitchFamily="34" charset="0"/>
                <a:ea typeface="宋体" panose="02010600030101010101" pitchFamily="2" charset="-122"/>
              </a:rPr>
              <a:t>，投标中；</a:t>
            </a:r>
            <a:r>
              <a:rPr lang="en-US" sz="1050" b="0">
                <a:latin typeface="Calibri" panose="020F0502020204030204" pitchFamily="34" charset="0"/>
                <a:ea typeface="宋体" panose="02010600030101010101" pitchFamily="2" charset="-122"/>
              </a:rPr>
              <a:t>2</a:t>
            </a:r>
            <a:r>
              <a:rPr lang="zh-CN" sz="1050" b="0">
                <a:latin typeface="Calibri" panose="020F0502020204030204" pitchFamily="34" charset="0"/>
                <a:ea typeface="宋体" panose="02010600030101010101" pitchFamily="2" charset="-122"/>
              </a:rPr>
              <a:t>，还款中；</a:t>
            </a:r>
            <a:r>
              <a:rPr lang="en-US" sz="1050" b="0">
                <a:latin typeface="Calibri" panose="020F0502020204030204" pitchFamily="34" charset="0"/>
                <a:ea typeface="宋体" panose="02010600030101010101" pitchFamily="2" charset="-122"/>
              </a:rPr>
              <a:t>3</a:t>
            </a:r>
            <a:r>
              <a:rPr lang="zh-CN" sz="1050" b="0">
                <a:latin typeface="Calibri" panose="020F0502020204030204" pitchFamily="34" charset="0"/>
                <a:ea typeface="宋体" panose="02010600030101010101" pitchFamily="2" charset="-122"/>
              </a:rPr>
              <a:t>已完成的标的</a:t>
            </a:r>
            <a:r>
              <a:rPr lang="en-US" sz="1050" b="0">
                <a:latin typeface="Calibri" panose="020F0502020204030204" pitchFamily="34" charset="0"/>
                <a:ea typeface="宋体" panose="02010600030101010101" pitchFamily="2" charset="-122"/>
              </a:rPr>
              <a:t>5</a:t>
            </a:r>
            <a:r>
              <a:rPr lang="zh-CN" sz="1050" b="0">
                <a:latin typeface="Calibri" panose="020F0502020204030204" pitchFamily="34" charset="0"/>
                <a:ea typeface="宋体" panose="02010600030101010101" pitchFamily="2" charset="-122"/>
              </a:rPr>
              <a:t>个标；注意，</a:t>
            </a:r>
            <a:r>
              <a:rPr lang="zh-CN" sz="1050" b="0">
                <a:solidFill>
                  <a:srgbClr val="FF0000"/>
                </a:solidFill>
                <a:latin typeface="Calibri" panose="020F0502020204030204" pitchFamily="34" charset="0"/>
                <a:ea typeface="宋体" panose="02010600030101010101" pitchFamily="2" charset="-122"/>
              </a:rPr>
              <a:t>按照投标中</a:t>
            </a:r>
            <a:r>
              <a:rPr lang="en-US" sz="1050" b="0">
                <a:solidFill>
                  <a:srgbClr val="FF0000"/>
                </a:solidFill>
                <a:latin typeface="Calibri" panose="020F0502020204030204" pitchFamily="34" charset="0"/>
                <a:ea typeface="宋体" panose="02010600030101010101" pitchFamily="2" charset="-122"/>
                <a:cs typeface="Times New Roman" panose="02020603050405020304" charset="0"/>
              </a:rPr>
              <a:t>&gt;</a:t>
            </a:r>
            <a:r>
              <a:rPr lang="zh-CN" sz="1050" b="0">
                <a:solidFill>
                  <a:srgbClr val="FF0000"/>
                </a:solidFill>
                <a:latin typeface="Calibri" panose="020F0502020204030204" pitchFamily="34" charset="0"/>
                <a:ea typeface="宋体" panose="02010600030101010101" pitchFamily="2" charset="-122"/>
              </a:rPr>
              <a:t>还款中</a:t>
            </a:r>
            <a:r>
              <a:rPr lang="en-US" sz="1050" b="0">
                <a:solidFill>
                  <a:srgbClr val="FF0000"/>
                </a:solidFill>
                <a:latin typeface="Calibri" panose="020F0502020204030204" pitchFamily="34" charset="0"/>
                <a:ea typeface="宋体" panose="02010600030101010101" pitchFamily="2" charset="-122"/>
              </a:rPr>
              <a:t>&gt;</a:t>
            </a:r>
            <a:r>
              <a:rPr lang="zh-CN" sz="1050" b="0">
                <a:solidFill>
                  <a:srgbClr val="FF0000"/>
                </a:solidFill>
                <a:latin typeface="Calibri" panose="020F0502020204030204" pitchFamily="34" charset="0"/>
                <a:ea typeface="宋体" panose="02010600030101010101" pitchFamily="2" charset="-122"/>
              </a:rPr>
              <a:t>已完成的顺序排列；</a:t>
            </a:r>
            <a:endParaRPr lang="zh-CN" altLang="en-US"/>
          </a:p>
        </p:txBody>
      </p:sp>
      <p:sp>
        <p:nvSpPr>
          <p:cNvPr id="4" name="文本框 3"/>
          <p:cNvSpPr txBox="1"/>
          <p:nvPr/>
        </p:nvSpPr>
        <p:spPr>
          <a:xfrm>
            <a:off x="203835" y="2903855"/>
            <a:ext cx="5080000" cy="414020"/>
          </a:xfrm>
          <a:prstGeom prst="rect">
            <a:avLst/>
          </a:prstGeom>
          <a:noFill/>
          <a:ln w="9525">
            <a:noFill/>
          </a:ln>
        </p:spPr>
        <p:txBody>
          <a:bodyPr>
            <a:spAutoFit/>
          </a:bodyPr>
          <a:p>
            <a:pPr indent="0"/>
            <a:r>
              <a:rPr lang="zh-CN" sz="1050" b="0">
                <a:latin typeface="Calibri" panose="020F0502020204030204" pitchFamily="34" charset="0"/>
                <a:ea typeface="宋体" panose="02010600030101010101" pitchFamily="2" charset="-122"/>
              </a:rPr>
              <a:t>每个标后面都有个查看操作，可以进入标的的明细页面（后面介绍）；可以点击进入投资列表，进入投资列表查询界面：</a:t>
            </a:r>
            <a:endParaRPr lang="zh-CN" altLang="en-US"/>
          </a:p>
        </p:txBody>
      </p:sp>
      <p:pic>
        <p:nvPicPr>
          <p:cNvPr id="5" name="图片 44" descr="FireShot Screen Capture #054 - '蓝源Eloan-P2P平台' - localhost_8080_borrow_info_do_id=42"/>
          <p:cNvPicPr>
            <a:picLocks noChangeAspect="1"/>
          </p:cNvPicPr>
          <p:nvPr/>
        </p:nvPicPr>
        <p:blipFill>
          <a:blip r:embed="rId2"/>
          <a:stretch>
            <a:fillRect/>
          </a:stretch>
        </p:blipFill>
        <p:spPr>
          <a:xfrm>
            <a:off x="6466840" y="66040"/>
            <a:ext cx="5267325" cy="4607560"/>
          </a:xfrm>
          <a:prstGeom prst="rect">
            <a:avLst/>
          </a:prstGeom>
          <a:noFill/>
          <a:ln w="9525">
            <a:noFill/>
          </a:ln>
        </p:spPr>
      </p:pic>
      <p:sp>
        <p:nvSpPr>
          <p:cNvPr id="6" name="文本框 5"/>
          <p:cNvSpPr txBox="1"/>
          <p:nvPr/>
        </p:nvSpPr>
        <p:spPr>
          <a:xfrm>
            <a:off x="203835" y="3465830"/>
            <a:ext cx="2694940" cy="899160"/>
          </a:xfrm>
          <a:prstGeom prst="rect">
            <a:avLst/>
          </a:prstGeom>
          <a:noFill/>
          <a:ln w="9525">
            <a:noFill/>
          </a:ln>
        </p:spPr>
        <p:txBody>
          <a:bodyPr wrap="square">
            <a:spAutoFit/>
          </a:bodyPr>
          <a:p>
            <a:pPr indent="0"/>
            <a:r>
              <a:rPr lang="zh-CN" sz="1050" b="0">
                <a:latin typeface="Calibri" panose="020F0502020204030204" pitchFamily="34" charset="0"/>
                <a:ea typeface="宋体" panose="02010600030101010101" pitchFamily="2" charset="-122"/>
              </a:rPr>
              <a:t>前台的标的明细信息和后台的标的明细信息差不多，只是</a:t>
            </a:r>
            <a:r>
              <a:rPr lang="zh-CN" sz="1050" b="0">
                <a:solidFill>
                  <a:srgbClr val="FF0000"/>
                </a:solidFill>
                <a:latin typeface="Calibri" panose="020F0502020204030204" pitchFamily="34" charset="0"/>
                <a:ea typeface="宋体" panose="02010600030101010101" pitchFamily="2" charset="-122"/>
              </a:rPr>
              <a:t>前台是没法查看用户的实名认证相关信息的；如果没有登录，在左上角看到的就是标的的状态，不能投标，显示登录后投标：</a:t>
            </a:r>
            <a:endParaRPr lang="zh-CN" altLang="en-US"/>
          </a:p>
        </p:txBody>
      </p:sp>
      <p:pic>
        <p:nvPicPr>
          <p:cNvPr id="7" name="图片 45"/>
          <p:cNvPicPr>
            <a:picLocks noChangeAspect="1"/>
          </p:cNvPicPr>
          <p:nvPr/>
        </p:nvPicPr>
        <p:blipFill>
          <a:blip r:embed="rId3"/>
          <a:stretch>
            <a:fillRect/>
          </a:stretch>
        </p:blipFill>
        <p:spPr>
          <a:xfrm>
            <a:off x="51435" y="4446905"/>
            <a:ext cx="2847340" cy="1386205"/>
          </a:xfrm>
          <a:prstGeom prst="rect">
            <a:avLst/>
          </a:prstGeom>
          <a:noFill/>
          <a:ln w="9525">
            <a:noFill/>
          </a:ln>
        </p:spPr>
      </p:pic>
      <p:sp>
        <p:nvSpPr>
          <p:cNvPr id="8" name="文本框 7"/>
          <p:cNvSpPr txBox="1"/>
          <p:nvPr/>
        </p:nvSpPr>
        <p:spPr>
          <a:xfrm>
            <a:off x="3131185" y="3465830"/>
            <a:ext cx="2152650" cy="899160"/>
          </a:xfrm>
          <a:prstGeom prst="rect">
            <a:avLst/>
          </a:prstGeom>
          <a:noFill/>
          <a:ln w="9525">
            <a:noFill/>
          </a:ln>
        </p:spPr>
        <p:txBody>
          <a:bodyPr wrap="square">
            <a:spAutoFit/>
          </a:bodyPr>
          <a:p>
            <a:pPr indent="0"/>
            <a:r>
              <a:rPr lang="zh-CN" sz="1050" b="0">
                <a:latin typeface="Calibri" panose="020F0502020204030204" pitchFamily="34" charset="0"/>
                <a:ea typeface="宋体" panose="02010600030101010101" pitchFamily="2" charset="-122"/>
              </a:rPr>
              <a:t>如果当前用户是登录用户，在招标状态中：</a:t>
            </a:r>
            <a:r>
              <a:rPr lang="en-US" sz="1050" b="0">
                <a:latin typeface="Calibri" panose="020F0502020204030204" pitchFamily="34" charset="0"/>
                <a:ea typeface="宋体" panose="02010600030101010101" pitchFamily="2" charset="-122"/>
                <a:cs typeface="Times New Roman" panose="02020603050405020304" charset="0"/>
              </a:rPr>
              <a:t>1</a:t>
            </a:r>
            <a:r>
              <a:rPr lang="zh-CN" sz="1050" b="0">
                <a:latin typeface="Calibri" panose="020F0502020204030204" pitchFamily="34" charset="0"/>
                <a:ea typeface="宋体" panose="02010600030101010101" pitchFamily="2" charset="-122"/>
              </a:rPr>
              <a:t>，如果当前用户是一个投标用户（即非这个标的的借款人），显示：</a:t>
            </a:r>
            <a:endParaRPr lang="zh-CN" altLang="en-US"/>
          </a:p>
        </p:txBody>
      </p:sp>
      <p:pic>
        <p:nvPicPr>
          <p:cNvPr id="9" name="图片 46"/>
          <p:cNvPicPr>
            <a:picLocks noChangeAspect="1"/>
          </p:cNvPicPr>
          <p:nvPr/>
        </p:nvPicPr>
        <p:blipFill>
          <a:blip r:embed="rId4"/>
          <a:stretch>
            <a:fillRect/>
          </a:stretch>
        </p:blipFill>
        <p:spPr>
          <a:xfrm>
            <a:off x="3131185" y="4446905"/>
            <a:ext cx="2344420" cy="1386205"/>
          </a:xfrm>
          <a:prstGeom prst="rect">
            <a:avLst/>
          </a:prstGeom>
          <a:noFill/>
          <a:ln w="9525">
            <a:noFill/>
          </a:ln>
        </p:spPr>
      </p:pic>
      <p:sp>
        <p:nvSpPr>
          <p:cNvPr id="10" name="文本框 9"/>
          <p:cNvSpPr txBox="1"/>
          <p:nvPr/>
        </p:nvSpPr>
        <p:spPr>
          <a:xfrm>
            <a:off x="51435" y="6044565"/>
            <a:ext cx="2847340" cy="575945"/>
          </a:xfrm>
          <a:prstGeom prst="rect">
            <a:avLst/>
          </a:prstGeom>
          <a:noFill/>
          <a:ln w="9525">
            <a:noFill/>
          </a:ln>
        </p:spPr>
        <p:txBody>
          <a:bodyPr wrap="square">
            <a:spAutoFit/>
          </a:bodyPr>
          <a:p>
            <a:pPr indent="0"/>
            <a:r>
              <a:rPr lang="zh-CN" sz="1050" b="0">
                <a:latin typeface="Calibri" panose="020F0502020204030204" pitchFamily="34" charset="0"/>
                <a:ea typeface="宋体" panose="02010600030101010101" pitchFamily="2" charset="-122"/>
              </a:rPr>
              <a:t>如果</a:t>
            </a:r>
            <a:r>
              <a:rPr lang="zh-CN" sz="1050" b="0">
                <a:solidFill>
                  <a:srgbClr val="FF0000"/>
                </a:solidFill>
                <a:latin typeface="Calibri" panose="020F0502020204030204" pitchFamily="34" charset="0"/>
                <a:ea typeface="宋体" panose="02010600030101010101" pitchFamily="2" charset="-122"/>
              </a:rPr>
              <a:t>当前用户是最后一个投满这个标的用户，那么当这个用户投完之后，标的进入满标审核状态：</a:t>
            </a:r>
            <a:endParaRPr lang="zh-CN" altLang="en-US"/>
          </a:p>
        </p:txBody>
      </p:sp>
      <p:pic>
        <p:nvPicPr>
          <p:cNvPr id="11" name="图片 -2147482612"/>
          <p:cNvPicPr>
            <a:picLocks noChangeAspect="1"/>
          </p:cNvPicPr>
          <p:nvPr/>
        </p:nvPicPr>
        <p:blipFill>
          <a:blip r:embed="rId5"/>
          <a:stretch>
            <a:fillRect/>
          </a:stretch>
        </p:blipFill>
        <p:spPr>
          <a:xfrm>
            <a:off x="3130550" y="6044565"/>
            <a:ext cx="2153285" cy="786765"/>
          </a:xfrm>
          <a:prstGeom prst="rect">
            <a:avLst/>
          </a:prstGeom>
          <a:noFill/>
          <a:ln w="9525">
            <a:noFill/>
          </a:ln>
        </p:spPr>
      </p:pic>
      <p:sp>
        <p:nvSpPr>
          <p:cNvPr id="12" name="文本框 11"/>
          <p:cNvSpPr txBox="1"/>
          <p:nvPr/>
        </p:nvSpPr>
        <p:spPr>
          <a:xfrm>
            <a:off x="6466840" y="4933950"/>
            <a:ext cx="5080000" cy="899160"/>
          </a:xfrm>
          <a:prstGeom prst="rect">
            <a:avLst/>
          </a:prstGeom>
          <a:noFill/>
          <a:ln w="9525">
            <a:noFill/>
          </a:ln>
        </p:spPr>
        <p:txBody>
          <a:bodyPr>
            <a:spAutoFit/>
          </a:bodyPr>
          <a:p>
            <a:pPr indent="0"/>
            <a:r>
              <a:rPr lang="zh-CN" sz="1050" b="0">
                <a:latin typeface="Calibri" panose="020F0502020204030204" pitchFamily="34" charset="0"/>
                <a:ea typeface="宋体" panose="02010600030101010101" pitchFamily="2" charset="-122"/>
              </a:rPr>
              <a:t>如果当前用户就是当前这个借款人，那么如果这个借款还在投标状态，这个借款人也不能投标（借款人不能给自己的标投资），那么借款人应该看到的是投标中的状态（在实际的项目中，如果标的在投标状态中，如果当前用户就是借款人，那么借款人看到的其实应该是撤销借款的按钮，借款人点击撤销借款，就可以撤销这个借款，把这个借款取消掉）；</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67640" y="188278"/>
            <a:ext cx="5080000" cy="337185"/>
          </a:xfrm>
          <a:prstGeom prst="rect">
            <a:avLst/>
          </a:prstGeom>
          <a:noFill/>
          <a:ln w="9525">
            <a:noFill/>
          </a:ln>
        </p:spPr>
        <p:txBody>
          <a:bodyPr>
            <a:spAutoFit/>
          </a:bodyPr>
          <a:p>
            <a:pPr indent="0"/>
            <a:r>
              <a:rPr lang="zh-CN" sz="1600" b="1">
                <a:latin typeface="Calibri" panose="020F0502020204030204" pitchFamily="34" charset="0"/>
                <a:ea typeface="宋体" panose="02010600030101010101" pitchFamily="2" charset="-122"/>
              </a:rPr>
              <a:t>投标查询</a:t>
            </a:r>
            <a:endParaRPr lang="zh-CN" altLang="en-US"/>
          </a:p>
        </p:txBody>
      </p:sp>
      <p:sp>
        <p:nvSpPr>
          <p:cNvPr id="2" name="文本框 1"/>
          <p:cNvSpPr txBox="1"/>
          <p:nvPr/>
        </p:nvSpPr>
        <p:spPr>
          <a:xfrm>
            <a:off x="3686810" y="2055495"/>
            <a:ext cx="5080000" cy="460375"/>
          </a:xfrm>
          <a:prstGeom prst="rect">
            <a:avLst/>
          </a:prstGeom>
          <a:noFill/>
          <a:ln w="9525">
            <a:noFill/>
          </a:ln>
        </p:spPr>
        <p:txBody>
          <a:bodyPr>
            <a:spAutoFit/>
          </a:bodyPr>
          <a:p>
            <a:pPr indent="0"/>
            <a:r>
              <a:rPr lang="zh-CN" sz="1200" b="1">
                <a:latin typeface="Calibri" panose="020F0502020204030204" pitchFamily="34" charset="0"/>
                <a:ea typeface="宋体" panose="02010600030101010101" pitchFamily="2" charset="-122"/>
              </a:rPr>
              <a:t>用户投标之后，都可以在投标列表中查看当前用户的所有投标信息：</a:t>
            </a:r>
            <a:endParaRPr lang="zh-CN" sz="1200" b="1">
              <a:latin typeface="Calibri" panose="020F0502020204030204" pitchFamily="34" charset="0"/>
              <a:ea typeface="宋体" panose="02010600030101010101" pitchFamily="2" charset="-122"/>
            </a:endParaRPr>
          </a:p>
          <a:p>
            <a:pPr indent="0"/>
            <a:r>
              <a:rPr lang="zh-CN" altLang="en-US" sz="1200" b="1"/>
              <a:t>在列表中可以点击借款的标题，进入借款详情页面查看借款的相关信息；</a:t>
            </a:r>
            <a:endParaRPr lang="zh-CN" altLang="en-US" sz="1200" b="1"/>
          </a:p>
        </p:txBody>
      </p:sp>
      <p:pic>
        <p:nvPicPr>
          <p:cNvPr id="3" name="图片 -2147482611"/>
          <p:cNvPicPr>
            <a:picLocks noChangeAspect="1"/>
          </p:cNvPicPr>
          <p:nvPr/>
        </p:nvPicPr>
        <p:blipFill>
          <a:blip r:embed="rId1"/>
          <a:stretch>
            <a:fillRect/>
          </a:stretch>
        </p:blipFill>
        <p:spPr>
          <a:xfrm>
            <a:off x="3492818" y="2898140"/>
            <a:ext cx="5273675" cy="1600200"/>
          </a:xfrm>
          <a:prstGeom prst="rect">
            <a:avLst/>
          </a:prstGeom>
          <a:noFill/>
          <a:ln w="9525">
            <a:noFill/>
          </a:ln>
        </p:spPr>
      </p:pic>
      <p:sp>
        <p:nvSpPr>
          <p:cNvPr id="4" name="文本框 3"/>
          <p:cNvSpPr txBox="1"/>
          <p:nvPr/>
        </p:nvSpPr>
        <p:spPr>
          <a:xfrm>
            <a:off x="3493135" y="4822508"/>
            <a:ext cx="5080000" cy="1845310"/>
          </a:xfrm>
          <a:prstGeom prst="rect">
            <a:avLst/>
          </a:prstGeom>
          <a:noFill/>
          <a:ln w="9525">
            <a:noFill/>
          </a:ln>
        </p:spPr>
        <p:txBody>
          <a:bodyPr>
            <a:spAutoFit/>
          </a:bodyPr>
          <a:p>
            <a:pPr indent="0"/>
            <a:r>
              <a:rPr lang="zh-CN" sz="1050" b="0">
                <a:latin typeface="Calibri" panose="020F0502020204030204" pitchFamily="34" charset="0"/>
                <a:ea typeface="宋体" panose="02010600030101010101" pitchFamily="2" charset="-122"/>
              </a:rPr>
              <a:t>所有满标的借款自动进入满标一审状态；后台管理人员在满标一审列表中可以对满标的借款进行满标一审操作；满标一审一般是由平台管理员对借款人资料和借款信息进行第二次审核，包括风控人员对相关资料进行第二次复审，复审通过，标的进入满标二审状态：</a:t>
            </a:r>
            <a:endParaRPr lang="zh-CN" sz="1050" b="0">
              <a:latin typeface="Calibri" panose="020F0502020204030204" pitchFamily="34" charset="0"/>
              <a:ea typeface="宋体" panose="02010600030101010101" pitchFamily="2" charset="-122"/>
            </a:endParaRPr>
          </a:p>
          <a:p>
            <a:pPr indent="0"/>
            <a:endParaRPr lang="zh-CN" altLang="en-US"/>
          </a:p>
          <a:p>
            <a:pPr indent="0"/>
            <a:r>
              <a:rPr lang="zh-CN" altLang="en-US"/>
              <a:t>二审通过后，计算公司账户的流水，生成还款对象，减去相应的对象额度，标记为正在借款，不允许发起其他的借款</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bwMode="auto">
          <a:xfrm>
            <a:off x="2402024" y="1697157"/>
            <a:ext cx="628421" cy="630657"/>
            <a:chOff x="2484120" y="1661160"/>
            <a:chExt cx="472440" cy="472440"/>
          </a:xfrm>
        </p:grpSpPr>
        <p:sp>
          <p:nvSpPr>
            <p:cNvPr id="24" name="椭圆 23"/>
            <p:cNvSpPr/>
            <p:nvPr/>
          </p:nvSpPr>
          <p:spPr>
            <a:xfrm>
              <a:off x="2484120" y="1661160"/>
              <a:ext cx="472440" cy="472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2788" name="矩形 26"/>
            <p:cNvSpPr>
              <a:spLocks noChangeArrowheads="1"/>
            </p:cNvSpPr>
            <p:nvPr/>
          </p:nvSpPr>
          <p:spPr bwMode="auto">
            <a:xfrm>
              <a:off x="2547824" y="1745731"/>
              <a:ext cx="360572" cy="284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865"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01</a:t>
              </a:r>
              <a:endParaRPr lang="zh-CN" altLang="en-US" sz="1735"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3" name="组合 30"/>
          <p:cNvGrpSpPr/>
          <p:nvPr/>
        </p:nvGrpSpPr>
        <p:grpSpPr bwMode="auto">
          <a:xfrm>
            <a:off x="8928159" y="1683822"/>
            <a:ext cx="628422" cy="630657"/>
            <a:chOff x="5151120" y="1661160"/>
            <a:chExt cx="472440" cy="472440"/>
          </a:xfrm>
        </p:grpSpPr>
        <p:sp>
          <p:nvSpPr>
            <p:cNvPr id="25" name="椭圆 24"/>
            <p:cNvSpPr/>
            <p:nvPr/>
          </p:nvSpPr>
          <p:spPr>
            <a:xfrm>
              <a:off x="5151120" y="1661160"/>
              <a:ext cx="472440" cy="4724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2786" name="矩形 27"/>
            <p:cNvSpPr>
              <a:spLocks noChangeArrowheads="1"/>
            </p:cNvSpPr>
            <p:nvPr/>
          </p:nvSpPr>
          <p:spPr bwMode="auto">
            <a:xfrm>
              <a:off x="5199584" y="1745731"/>
              <a:ext cx="360571" cy="284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865"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02</a:t>
              </a:r>
              <a:endParaRPr lang="zh-CN" altLang="en-US" sz="1735"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32" name="TextBox 15"/>
          <p:cNvSpPr txBox="1"/>
          <p:nvPr/>
        </p:nvSpPr>
        <p:spPr>
          <a:xfrm>
            <a:off x="1593027" y="5080882"/>
            <a:ext cx="2266740" cy="1292225"/>
          </a:xfrm>
          <a:prstGeom prst="rect">
            <a:avLst/>
          </a:prstGeom>
          <a:noFill/>
        </p:spPr>
        <p:txBody>
          <a:bodyPr wrap="square" lIns="0" tIns="0" rIns="0" bIns="0" rtlCol="0">
            <a:spAutoFit/>
          </a:bodyPr>
          <a:lstStyle/>
          <a:p>
            <a:pPr algn="just">
              <a:lnSpc>
                <a:spcPct val="150000"/>
              </a:lnSpc>
            </a:pPr>
            <a:r>
              <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肯定需要一个借款对象来描述一个借款，除了在页面中我们能看到的内容，借款对象肯定还需要一个状态参数，这个状态参数用于描述这个借款对象当前所处的状态；另外，一个借款是需要投资人投标的，所以每一个投资人投了多少钱，是肯定需要一个对象来记录的，所以一个借款对象一定对应着多个投标对象：</a:t>
            </a:r>
            <a:endPar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3" name="TextBox 16"/>
          <p:cNvSpPr txBox="1"/>
          <p:nvPr/>
        </p:nvSpPr>
        <p:spPr>
          <a:xfrm>
            <a:off x="2205982" y="2471770"/>
            <a:ext cx="1191260" cy="205740"/>
          </a:xfrm>
          <a:prstGeom prst="rect">
            <a:avLst/>
          </a:prstGeom>
          <a:noFill/>
        </p:spPr>
        <p:txBody>
          <a:bodyPr wrap="none" lIns="0" tIns="0" rIns="0" bIns="0" rtlCol="0">
            <a:spAutoFit/>
          </a:bodyPr>
          <a:lstStyle/>
          <a:p>
            <a:pPr algn="just"/>
            <a:r>
              <a:rPr lang="zh-CN" altLang="en-US" sz="1335"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请求借款的时候</a:t>
            </a:r>
            <a:endParaRPr lang="zh-CN" altLang="en-US" sz="1335"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4" name="TextBox 15"/>
          <p:cNvSpPr txBox="1"/>
          <p:nvPr/>
        </p:nvSpPr>
        <p:spPr>
          <a:xfrm>
            <a:off x="8305610" y="2859652"/>
            <a:ext cx="2266740" cy="3138805"/>
          </a:xfrm>
          <a:prstGeom prst="rect">
            <a:avLst/>
          </a:prstGeom>
          <a:noFill/>
        </p:spPr>
        <p:txBody>
          <a:bodyPr wrap="square" lIns="0" tIns="0" rIns="0" bIns="0" rtlCol="0">
            <a:spAutoFit/>
          </a:bodyPr>
          <a:lstStyle/>
          <a:p>
            <a:pPr algn="just">
              <a:lnSpc>
                <a:spcPct val="150000"/>
              </a:lnSpc>
            </a:pPr>
            <a:r>
              <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借款利息计算公式（详细的推导过程见PDF）：</a:t>
            </a:r>
            <a:endPar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just">
              <a:lnSpc>
                <a:spcPct val="150000"/>
              </a:lnSpc>
            </a:pPr>
            <a:r>
              <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1，按月到期：因为按月到期本金是最后还，所以每个月产生利息的本金就是借款金额，</a:t>
            </a:r>
            <a:endPar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just">
              <a:lnSpc>
                <a:spcPct val="150000"/>
              </a:lnSpc>
            </a:pPr>
            <a:r>
              <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总利息=（年化利息÷12）×借款月数</a:t>
            </a:r>
            <a:endPar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just">
              <a:lnSpc>
                <a:spcPct val="150000"/>
              </a:lnSpc>
            </a:pPr>
            <a:r>
              <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2，按月分期：</a:t>
            </a:r>
            <a:endPar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just">
              <a:lnSpc>
                <a:spcPct val="150000"/>
              </a:lnSpc>
            </a:pPr>
            <a:r>
              <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1，如果只借一个月：</a:t>
            </a:r>
            <a:endPar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just">
              <a:lnSpc>
                <a:spcPct val="150000"/>
              </a:lnSpc>
            </a:pPr>
            <a:r>
              <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总利息=借款金额*（年化利息/12）；</a:t>
            </a:r>
            <a:endPar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just">
              <a:lnSpc>
                <a:spcPct val="150000"/>
              </a:lnSpc>
            </a:pPr>
            <a:r>
              <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2，超过一个月：</a:t>
            </a:r>
            <a:endPar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just">
              <a:lnSpc>
                <a:spcPct val="150000"/>
              </a:lnSpc>
            </a:pPr>
            <a:r>
              <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每月利息(temp1)=借款金额*月利率；</a:t>
            </a:r>
            <a:endPar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just">
              <a:lnSpc>
                <a:spcPct val="150000"/>
              </a:lnSpc>
            </a:pPr>
            <a:r>
              <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借款实际总金额率（temp2）=(1+月利率)^借款月份；</a:t>
            </a:r>
            <a:endPar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just">
              <a:lnSpc>
                <a:spcPct val="150000"/>
              </a:lnSpc>
            </a:pPr>
            <a:r>
              <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借款实际总利率（temp3）=(1+月利率)^借款月份-1；</a:t>
            </a:r>
            <a:endPar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just">
              <a:lnSpc>
                <a:spcPct val="150000"/>
              </a:lnSpc>
            </a:pPr>
            <a:r>
              <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每月还款金额=每月利息*借款实际总金额率/借款实际总利率；</a:t>
            </a:r>
            <a:endPar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just">
              <a:lnSpc>
                <a:spcPct val="150000"/>
              </a:lnSpc>
            </a:pPr>
            <a:r>
              <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总还款金额=每月还款金额*还款月份；</a:t>
            </a:r>
            <a:endPar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just">
              <a:lnSpc>
                <a:spcPct val="150000"/>
              </a:lnSpc>
            </a:pPr>
            <a:r>
              <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总利息=总还款金额-借款本金；</a:t>
            </a:r>
            <a:endParaRPr lang="zh-CN" altLang="en-US" sz="80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5" name="TextBox 16"/>
          <p:cNvSpPr txBox="1"/>
          <p:nvPr/>
        </p:nvSpPr>
        <p:spPr>
          <a:xfrm>
            <a:off x="8716986" y="2535270"/>
            <a:ext cx="1191260" cy="205740"/>
          </a:xfrm>
          <a:prstGeom prst="rect">
            <a:avLst/>
          </a:prstGeom>
          <a:noFill/>
        </p:spPr>
        <p:txBody>
          <a:bodyPr wrap="none" lIns="0" tIns="0" rIns="0" bIns="0" rtlCol="0">
            <a:spAutoFit/>
          </a:bodyPr>
          <a:lstStyle/>
          <a:p>
            <a:pPr algn="just"/>
            <a:r>
              <a:rPr lang="zh-CN" altLang="en-US" sz="1335"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还款公式的计算</a:t>
            </a:r>
            <a:endParaRPr lang="zh-CN" altLang="en-US" sz="1335"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1"/>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00" name="文本框 99"/>
          <p:cNvSpPr txBox="1"/>
          <p:nvPr/>
        </p:nvSpPr>
        <p:spPr>
          <a:xfrm>
            <a:off x="1593215" y="2859405"/>
            <a:ext cx="2294890" cy="575945"/>
          </a:xfrm>
          <a:prstGeom prst="rect">
            <a:avLst/>
          </a:prstGeom>
          <a:noFill/>
          <a:ln w="9525">
            <a:noFill/>
          </a:ln>
        </p:spPr>
        <p:txBody>
          <a:bodyPr wrap="square">
            <a:spAutoFit/>
          </a:bodyPr>
          <a:p>
            <a:pPr indent="266700"/>
            <a:r>
              <a:rPr lang="en-US" sz="1050" b="0">
                <a:solidFill>
                  <a:srgbClr val="FF0000"/>
                </a:solidFill>
                <a:latin typeface="Calibri" panose="020F0502020204030204" pitchFamily="34" charset="0"/>
                <a:ea typeface="宋体" panose="02010600030101010101" pitchFamily="2" charset="-122"/>
                <a:cs typeface="Times New Roman" panose="02020603050405020304" charset="0"/>
              </a:rPr>
              <a:t>1</a:t>
            </a:r>
            <a:r>
              <a:rPr lang="zh-CN" sz="1050" b="0">
                <a:solidFill>
                  <a:srgbClr val="FF0000"/>
                </a:solidFill>
                <a:latin typeface="Calibri" panose="020F0502020204030204" pitchFamily="34" charset="0"/>
                <a:ea typeface="宋体" panose="02010600030101010101" pitchFamily="2" charset="-122"/>
              </a:rPr>
              <a:t>，如果当前用户已经有一个标的还在申请流程中（还款之前），就不能再次申请贷款；提示如下：</a:t>
            </a:r>
            <a:endParaRPr lang="zh-CN" altLang="en-US"/>
          </a:p>
        </p:txBody>
      </p:sp>
      <p:pic>
        <p:nvPicPr>
          <p:cNvPr id="8" name="图片 7"/>
          <p:cNvPicPr/>
          <p:nvPr/>
        </p:nvPicPr>
        <p:blipFill>
          <a:blip r:embed="rId1"/>
          <a:stretch>
            <a:fillRect/>
          </a:stretch>
        </p:blipFill>
        <p:spPr>
          <a:xfrm>
            <a:off x="1549400" y="3535680"/>
            <a:ext cx="2382520" cy="784860"/>
          </a:xfrm>
          <a:prstGeom prst="rect">
            <a:avLst/>
          </a:prstGeom>
          <a:noFill/>
          <a:ln w="9525">
            <a:noFill/>
          </a:ln>
        </p:spPr>
      </p:pic>
      <p:sp>
        <p:nvSpPr>
          <p:cNvPr id="101" name="文本框 100"/>
          <p:cNvSpPr txBox="1"/>
          <p:nvPr/>
        </p:nvSpPr>
        <p:spPr>
          <a:xfrm>
            <a:off x="1593215" y="4058285"/>
            <a:ext cx="2294890" cy="899160"/>
          </a:xfrm>
          <a:prstGeom prst="rect">
            <a:avLst/>
          </a:prstGeom>
          <a:noFill/>
          <a:ln w="9525">
            <a:noFill/>
          </a:ln>
        </p:spPr>
        <p:txBody>
          <a:bodyPr wrap="square">
            <a:spAutoFit/>
          </a:bodyPr>
          <a:p>
            <a:pPr indent="266700"/>
            <a:r>
              <a:rPr lang="en-US" sz="1050" b="0">
                <a:latin typeface="Calibri" panose="020F0502020204030204" pitchFamily="34" charset="0"/>
                <a:ea typeface="宋体" panose="02010600030101010101" pitchFamily="2" charset="-122"/>
                <a:cs typeface="Times New Roman" panose="02020603050405020304" charset="0"/>
              </a:rPr>
              <a:t> </a:t>
            </a:r>
            <a:r>
              <a:rPr lang="en-US" sz="1050" b="0">
                <a:solidFill>
                  <a:srgbClr val="FF0000"/>
                </a:solidFill>
                <a:latin typeface="Calibri" panose="020F0502020204030204" pitchFamily="34" charset="0"/>
                <a:ea typeface="宋体" panose="02010600030101010101" pitchFamily="2" charset="-122"/>
                <a:cs typeface="Times New Roman" panose="02020603050405020304" charset="0"/>
              </a:rPr>
              <a:t>2</a:t>
            </a:r>
            <a:r>
              <a:rPr lang="zh-CN" sz="1050" b="0">
                <a:solidFill>
                  <a:srgbClr val="FF0000"/>
                </a:solidFill>
                <a:latin typeface="Calibri" panose="020F0502020204030204" pitchFamily="34" charset="0"/>
                <a:ea typeface="宋体" panose="02010600030101010101" pitchFamily="2" charset="-122"/>
              </a:rPr>
              <a:t>，如果正常贷款，标的进入发标前审核状态，如果这时候，再次点击申请借款，也会发生如上提示</a:t>
            </a:r>
            <a:r>
              <a:rPr lang="zh-CN" sz="1050" b="0">
                <a:latin typeface="Calibri" panose="020F0502020204030204" pitchFamily="34" charset="0"/>
                <a:ea typeface="宋体" panose="02010600030101010101" pitchFamily="2" charset="-122"/>
              </a:rPr>
              <a:t>；</a:t>
            </a:r>
            <a:endParaRPr lang="zh-CN" altLang="en-US"/>
          </a:p>
        </p:txBody>
      </p:sp>
      <p:pic>
        <p:nvPicPr>
          <p:cNvPr id="10" name="图片 9"/>
          <p:cNvPicPr>
            <a:picLocks noChangeAspect="1"/>
          </p:cNvPicPr>
          <p:nvPr/>
        </p:nvPicPr>
        <p:blipFill>
          <a:blip r:embed="rId2"/>
          <a:stretch>
            <a:fillRect/>
          </a:stretch>
        </p:blipFill>
        <p:spPr>
          <a:xfrm>
            <a:off x="4094480" y="1215390"/>
            <a:ext cx="3980180" cy="5425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70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par>
                                <p:cTn id="10" presetID="53" presetClass="entr" presetSubtype="16" fill="hold" nodeType="withEffect">
                                  <p:stCondLst>
                                    <p:cond delay="900"/>
                                  </p:stCondLst>
                                  <p:childTnLst>
                                    <p:set>
                                      <p:cBhvr>
                                        <p:cTn id="11" dur="1" fill="hold">
                                          <p:stCondLst>
                                            <p:cond delay="0"/>
                                          </p:stCondLst>
                                        </p:cTn>
                                        <p:tgtEl>
                                          <p:spTgt spid="3"/>
                                        </p:tgtEl>
                                        <p:attrNameLst>
                                          <p:attrName>style.visibility</p:attrName>
                                        </p:attrNameLst>
                                      </p:cBhvr>
                                      <p:to>
                                        <p:strVal val="visible"/>
                                      </p:to>
                                    </p:set>
                                    <p:anim calcmode="lin" valueType="num">
                                      <p:cBhvr>
                                        <p:cTn id="12" dur="750" fill="hold"/>
                                        <p:tgtEl>
                                          <p:spTgt spid="3"/>
                                        </p:tgtEl>
                                        <p:attrNameLst>
                                          <p:attrName>ppt_w</p:attrName>
                                        </p:attrNameLst>
                                      </p:cBhvr>
                                      <p:tavLst>
                                        <p:tav tm="0">
                                          <p:val>
                                            <p:fltVal val="0"/>
                                          </p:val>
                                        </p:tav>
                                        <p:tav tm="100000">
                                          <p:val>
                                            <p:strVal val="#ppt_w"/>
                                          </p:val>
                                        </p:tav>
                                      </p:tavLst>
                                    </p:anim>
                                    <p:anim calcmode="lin" valueType="num">
                                      <p:cBhvr>
                                        <p:cTn id="13" dur="750" fill="hold"/>
                                        <p:tgtEl>
                                          <p:spTgt spid="3"/>
                                        </p:tgtEl>
                                        <p:attrNameLst>
                                          <p:attrName>ppt_h</p:attrName>
                                        </p:attrNameLst>
                                      </p:cBhvr>
                                      <p:tavLst>
                                        <p:tav tm="0">
                                          <p:val>
                                            <p:fltVal val="0"/>
                                          </p:val>
                                        </p:tav>
                                        <p:tav tm="100000">
                                          <p:val>
                                            <p:strVal val="#ppt_h"/>
                                          </p:val>
                                        </p:tav>
                                      </p:tavLst>
                                    </p:anim>
                                    <p:animEffect transition="in" filter="fade">
                                      <p:cBhvr>
                                        <p:cTn id="14" dur="750"/>
                                        <p:tgtEl>
                                          <p:spTgt spid="3"/>
                                        </p:tgtEl>
                                      </p:cBhvr>
                                    </p:animEffect>
                                  </p:childTnLst>
                                </p:cTn>
                              </p:par>
                              <p:par>
                                <p:cTn id="15" presetID="17" presetClass="entr" presetSubtype="1" fill="hold" grpId="0" nodeType="withEffect">
                                  <p:stCondLst>
                                    <p:cond delay="1100"/>
                                  </p:stCondLst>
                                  <p:iterate type="lt">
                                    <p:tmPct val="40000"/>
                                  </p:iterate>
                                  <p:childTnLst>
                                    <p:set>
                                      <p:cBhvr>
                                        <p:cTn id="16" dur="1" fill="hold">
                                          <p:stCondLst>
                                            <p:cond delay="0"/>
                                          </p:stCondLst>
                                        </p:cTn>
                                        <p:tgtEl>
                                          <p:spTgt spid="33"/>
                                        </p:tgtEl>
                                        <p:attrNameLst>
                                          <p:attrName>style.visibility</p:attrName>
                                        </p:attrNameLst>
                                      </p:cBhvr>
                                      <p:to>
                                        <p:strVal val="visible"/>
                                      </p:to>
                                    </p:set>
                                    <p:anim calcmode="lin" valueType="num">
                                      <p:cBhvr>
                                        <p:cTn id="17" dur="700" fill="hold"/>
                                        <p:tgtEl>
                                          <p:spTgt spid="33"/>
                                        </p:tgtEl>
                                        <p:attrNameLst>
                                          <p:attrName>ppt_x</p:attrName>
                                        </p:attrNameLst>
                                      </p:cBhvr>
                                      <p:tavLst>
                                        <p:tav tm="0">
                                          <p:val>
                                            <p:strVal val="#ppt_x"/>
                                          </p:val>
                                        </p:tav>
                                        <p:tav tm="100000">
                                          <p:val>
                                            <p:strVal val="#ppt_x"/>
                                          </p:val>
                                        </p:tav>
                                      </p:tavLst>
                                    </p:anim>
                                    <p:anim calcmode="lin" valueType="num">
                                      <p:cBhvr>
                                        <p:cTn id="18" dur="700" fill="hold"/>
                                        <p:tgtEl>
                                          <p:spTgt spid="33"/>
                                        </p:tgtEl>
                                        <p:attrNameLst>
                                          <p:attrName>ppt_y</p:attrName>
                                        </p:attrNameLst>
                                      </p:cBhvr>
                                      <p:tavLst>
                                        <p:tav tm="0">
                                          <p:val>
                                            <p:strVal val="#ppt_y-#ppt_h/2"/>
                                          </p:val>
                                        </p:tav>
                                        <p:tav tm="100000">
                                          <p:val>
                                            <p:strVal val="#ppt_y"/>
                                          </p:val>
                                        </p:tav>
                                      </p:tavLst>
                                    </p:anim>
                                    <p:anim calcmode="lin" valueType="num">
                                      <p:cBhvr>
                                        <p:cTn id="19" dur="700" fill="hold"/>
                                        <p:tgtEl>
                                          <p:spTgt spid="33"/>
                                        </p:tgtEl>
                                        <p:attrNameLst>
                                          <p:attrName>ppt_w</p:attrName>
                                        </p:attrNameLst>
                                      </p:cBhvr>
                                      <p:tavLst>
                                        <p:tav tm="0">
                                          <p:val>
                                            <p:strVal val="#ppt_w"/>
                                          </p:val>
                                        </p:tav>
                                        <p:tav tm="100000">
                                          <p:val>
                                            <p:strVal val="#ppt_w"/>
                                          </p:val>
                                        </p:tav>
                                      </p:tavLst>
                                    </p:anim>
                                    <p:anim calcmode="lin" valueType="num">
                                      <p:cBhvr>
                                        <p:cTn id="20" dur="700" fill="hold"/>
                                        <p:tgtEl>
                                          <p:spTgt spid="33"/>
                                        </p:tgtEl>
                                        <p:attrNameLst>
                                          <p:attrName>ppt_h</p:attrName>
                                        </p:attrNameLst>
                                      </p:cBhvr>
                                      <p:tavLst>
                                        <p:tav tm="0">
                                          <p:val>
                                            <p:fltVal val="0"/>
                                          </p:val>
                                        </p:tav>
                                        <p:tav tm="100000">
                                          <p:val>
                                            <p:strVal val="#ppt_h"/>
                                          </p:val>
                                        </p:tav>
                                      </p:tavLst>
                                    </p:anim>
                                  </p:childTnLst>
                                </p:cTn>
                              </p:par>
                              <p:par>
                                <p:cTn id="21" presetID="22" presetClass="entr" presetSubtype="8" fill="hold" grpId="0" nodeType="withEffect">
                                  <p:stCondLst>
                                    <p:cond delay="110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700"/>
                                        <p:tgtEl>
                                          <p:spTgt spid="32"/>
                                        </p:tgtEl>
                                      </p:cBhvr>
                                    </p:animEffect>
                                  </p:childTnLst>
                                </p:cTn>
                              </p:par>
                              <p:par>
                                <p:cTn id="24" presetID="17" presetClass="entr" presetSubtype="1" fill="hold" grpId="0" nodeType="withEffect">
                                  <p:stCondLst>
                                    <p:cond delay="1400"/>
                                  </p:stCondLst>
                                  <p:iterate type="lt">
                                    <p:tmPct val="40000"/>
                                  </p:iterate>
                                  <p:childTnLst>
                                    <p:set>
                                      <p:cBhvr>
                                        <p:cTn id="25" dur="1" fill="hold">
                                          <p:stCondLst>
                                            <p:cond delay="0"/>
                                          </p:stCondLst>
                                        </p:cTn>
                                        <p:tgtEl>
                                          <p:spTgt spid="35"/>
                                        </p:tgtEl>
                                        <p:attrNameLst>
                                          <p:attrName>style.visibility</p:attrName>
                                        </p:attrNameLst>
                                      </p:cBhvr>
                                      <p:to>
                                        <p:strVal val="visible"/>
                                      </p:to>
                                    </p:set>
                                    <p:anim calcmode="lin" valueType="num">
                                      <p:cBhvr>
                                        <p:cTn id="26" dur="700" fill="hold"/>
                                        <p:tgtEl>
                                          <p:spTgt spid="35"/>
                                        </p:tgtEl>
                                        <p:attrNameLst>
                                          <p:attrName>ppt_x</p:attrName>
                                        </p:attrNameLst>
                                      </p:cBhvr>
                                      <p:tavLst>
                                        <p:tav tm="0">
                                          <p:val>
                                            <p:strVal val="#ppt_x"/>
                                          </p:val>
                                        </p:tav>
                                        <p:tav tm="100000">
                                          <p:val>
                                            <p:strVal val="#ppt_x"/>
                                          </p:val>
                                        </p:tav>
                                      </p:tavLst>
                                    </p:anim>
                                    <p:anim calcmode="lin" valueType="num">
                                      <p:cBhvr>
                                        <p:cTn id="27" dur="700" fill="hold"/>
                                        <p:tgtEl>
                                          <p:spTgt spid="35"/>
                                        </p:tgtEl>
                                        <p:attrNameLst>
                                          <p:attrName>ppt_y</p:attrName>
                                        </p:attrNameLst>
                                      </p:cBhvr>
                                      <p:tavLst>
                                        <p:tav tm="0">
                                          <p:val>
                                            <p:strVal val="#ppt_y-#ppt_h/2"/>
                                          </p:val>
                                        </p:tav>
                                        <p:tav tm="100000">
                                          <p:val>
                                            <p:strVal val="#ppt_y"/>
                                          </p:val>
                                        </p:tav>
                                      </p:tavLst>
                                    </p:anim>
                                    <p:anim calcmode="lin" valueType="num">
                                      <p:cBhvr>
                                        <p:cTn id="28" dur="700" fill="hold"/>
                                        <p:tgtEl>
                                          <p:spTgt spid="35"/>
                                        </p:tgtEl>
                                        <p:attrNameLst>
                                          <p:attrName>ppt_w</p:attrName>
                                        </p:attrNameLst>
                                      </p:cBhvr>
                                      <p:tavLst>
                                        <p:tav tm="0">
                                          <p:val>
                                            <p:strVal val="#ppt_w"/>
                                          </p:val>
                                        </p:tav>
                                        <p:tav tm="100000">
                                          <p:val>
                                            <p:strVal val="#ppt_w"/>
                                          </p:val>
                                        </p:tav>
                                      </p:tavLst>
                                    </p:anim>
                                    <p:anim calcmode="lin" valueType="num">
                                      <p:cBhvr>
                                        <p:cTn id="29" dur="700" fill="hold"/>
                                        <p:tgtEl>
                                          <p:spTgt spid="35"/>
                                        </p:tgtEl>
                                        <p:attrNameLst>
                                          <p:attrName>ppt_h</p:attrName>
                                        </p:attrNameLst>
                                      </p:cBhvr>
                                      <p:tavLst>
                                        <p:tav tm="0">
                                          <p:val>
                                            <p:fltVal val="0"/>
                                          </p:val>
                                        </p:tav>
                                        <p:tav tm="100000">
                                          <p:val>
                                            <p:strVal val="#ppt_h"/>
                                          </p:val>
                                        </p:tav>
                                      </p:tavLst>
                                    </p:anim>
                                  </p:childTnLst>
                                </p:cTn>
                              </p:par>
                              <p:par>
                                <p:cTn id="30" presetID="22" presetClass="entr" presetSubtype="8" fill="hold" grpId="0" nodeType="withEffect">
                                  <p:stCondLst>
                                    <p:cond delay="140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7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62865" y="1572420"/>
            <a:ext cx="4457700" cy="827881"/>
            <a:chOff x="6591300" y="1650829"/>
            <a:chExt cx="4457700" cy="827881"/>
          </a:xfrm>
        </p:grpSpPr>
        <p:sp>
          <p:nvSpPr>
            <p:cNvPr id="3" name="菱形 2"/>
            <p:cNvSpPr/>
            <p:nvPr/>
          </p:nvSpPr>
          <p:spPr>
            <a:xfrm>
              <a:off x="6591300" y="1650829"/>
              <a:ext cx="827881" cy="82788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1</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4" name="组合 3"/>
            <p:cNvGrpSpPr/>
            <p:nvPr/>
          </p:nvGrpSpPr>
          <p:grpSpPr>
            <a:xfrm>
              <a:off x="7590631" y="1703154"/>
              <a:ext cx="3458369" cy="728055"/>
              <a:chOff x="7419181" y="1757690"/>
              <a:chExt cx="3458369" cy="728055"/>
            </a:xfrm>
          </p:grpSpPr>
          <p:sp>
            <p:nvSpPr>
              <p:cNvPr id="5" name="文本框 4"/>
              <p:cNvSpPr txBox="1"/>
              <p:nvPr/>
            </p:nvSpPr>
            <p:spPr>
              <a:xfrm>
                <a:off x="7419181" y="1757690"/>
                <a:ext cx="2391569" cy="521970"/>
              </a:xfrm>
              <a:prstGeom prst="rect">
                <a:avLst/>
              </a:prstGeom>
              <a:noFill/>
            </p:spPr>
            <p:txBody>
              <a:bodyPr wrap="square" rtlCol="0">
                <a:spAutoFit/>
                <a:scene3d>
                  <a:camera prst="orthographicFront"/>
                  <a:lightRig rig="threePt" dir="t"/>
                </a:scene3d>
                <a:sp3d contourW="12700"/>
              </a:bodyPr>
              <a:lstStyle/>
              <a:p>
                <a:pPr algn="dist"/>
                <a:r>
                  <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项目简介</a:t>
                </a:r>
                <a:endPar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6" name="文本框 5"/>
              <p:cNvSpPr txBox="1"/>
              <p:nvPr/>
            </p:nvSpPr>
            <p:spPr>
              <a:xfrm>
                <a:off x="7419181" y="2178080"/>
                <a:ext cx="3458369" cy="307665"/>
              </a:xfrm>
              <a:prstGeom prst="rect">
                <a:avLst/>
              </a:prstGeom>
              <a:noFill/>
            </p:spPr>
            <p:txBody>
              <a:bodyPr wrap="square" rtlCol="0">
                <a:spAutoFit/>
                <a:scene3d>
                  <a:camera prst="orthographicFront"/>
                  <a:lightRig rig="threePt" dir="t"/>
                </a:scene3d>
                <a:sp3d contourW="12700"/>
              </a:bodyPr>
              <a:lstStyle/>
              <a:p>
                <a:pPr defTabSz="913765">
                  <a:lnSpc>
                    <a:spcPct val="114000"/>
                  </a:lnSpc>
                </a:pPr>
                <a:r>
                  <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rPr>
                  <a:t>Project module</a:t>
                </a: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grpSp>
        <p:nvGrpSpPr>
          <p:cNvPr id="7" name="组合 6"/>
          <p:cNvGrpSpPr/>
          <p:nvPr/>
        </p:nvGrpSpPr>
        <p:grpSpPr>
          <a:xfrm>
            <a:off x="5862865" y="2721904"/>
            <a:ext cx="4457700" cy="827881"/>
            <a:chOff x="6591300" y="1650829"/>
            <a:chExt cx="4457700" cy="827881"/>
          </a:xfrm>
        </p:grpSpPr>
        <p:sp>
          <p:nvSpPr>
            <p:cNvPr id="8" name="菱形 7"/>
            <p:cNvSpPr/>
            <p:nvPr/>
          </p:nvSpPr>
          <p:spPr>
            <a:xfrm>
              <a:off x="6591300" y="1650829"/>
              <a:ext cx="827881" cy="82788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2</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9" name="组合 8"/>
            <p:cNvGrpSpPr/>
            <p:nvPr/>
          </p:nvGrpSpPr>
          <p:grpSpPr>
            <a:xfrm>
              <a:off x="7590631" y="1703154"/>
              <a:ext cx="3458369" cy="722015"/>
              <a:chOff x="7419181" y="1757690"/>
              <a:chExt cx="3458369" cy="722015"/>
            </a:xfrm>
          </p:grpSpPr>
          <p:sp>
            <p:nvSpPr>
              <p:cNvPr id="10" name="文本框 9"/>
              <p:cNvSpPr txBox="1"/>
              <p:nvPr/>
            </p:nvSpPr>
            <p:spPr>
              <a:xfrm>
                <a:off x="7419181" y="1757690"/>
                <a:ext cx="2391569" cy="521970"/>
              </a:xfrm>
              <a:prstGeom prst="rect">
                <a:avLst/>
              </a:prstGeom>
              <a:noFill/>
            </p:spPr>
            <p:txBody>
              <a:bodyPr wrap="square" rtlCol="0">
                <a:spAutoFit/>
                <a:scene3d>
                  <a:camera prst="orthographicFront"/>
                  <a:lightRig rig="threePt" dir="t"/>
                </a:scene3d>
                <a:sp3d contourW="12700"/>
              </a:bodyPr>
              <a:lstStyle/>
              <a:p>
                <a:pPr algn="dist"/>
                <a:r>
                  <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项目模块</a:t>
                </a:r>
                <a:endPar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11" name="文本框 10"/>
              <p:cNvSpPr txBox="1"/>
              <p:nvPr/>
            </p:nvSpPr>
            <p:spPr>
              <a:xfrm>
                <a:off x="7419181" y="2178080"/>
                <a:ext cx="3458369" cy="301625"/>
              </a:xfrm>
              <a:prstGeom prst="rect">
                <a:avLst/>
              </a:prstGeom>
              <a:noFill/>
            </p:spPr>
            <p:txBody>
              <a:bodyPr wrap="square" rtlCol="0">
                <a:spAutoFit/>
                <a:scene3d>
                  <a:camera prst="orthographicFront"/>
                  <a:lightRig rig="threePt" dir="t"/>
                </a:scene3d>
                <a:sp3d contourW="12700"/>
              </a:bodyPr>
              <a:lstStyle/>
              <a:p>
                <a:pPr defTabSz="913765">
                  <a:lnSpc>
                    <a:spcPct val="114000"/>
                  </a:lnSpc>
                </a:pPr>
                <a:r>
                  <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rPr>
                  <a:t>Completion</a:t>
                </a: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grpSp>
        <p:nvGrpSpPr>
          <p:cNvPr id="12" name="组合 11"/>
          <p:cNvGrpSpPr/>
          <p:nvPr/>
        </p:nvGrpSpPr>
        <p:grpSpPr>
          <a:xfrm>
            <a:off x="5862865" y="3871389"/>
            <a:ext cx="4457700" cy="827881"/>
            <a:chOff x="6591300" y="1650829"/>
            <a:chExt cx="4457700" cy="827881"/>
          </a:xfrm>
        </p:grpSpPr>
        <p:sp>
          <p:nvSpPr>
            <p:cNvPr id="13" name="菱形 12"/>
            <p:cNvSpPr/>
            <p:nvPr/>
          </p:nvSpPr>
          <p:spPr>
            <a:xfrm>
              <a:off x="6591300" y="1650829"/>
              <a:ext cx="827881" cy="82788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3</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4" name="组合 13"/>
            <p:cNvGrpSpPr/>
            <p:nvPr/>
          </p:nvGrpSpPr>
          <p:grpSpPr>
            <a:xfrm>
              <a:off x="7590631" y="1703154"/>
              <a:ext cx="3458369" cy="722015"/>
              <a:chOff x="7419181" y="1757690"/>
              <a:chExt cx="3458369" cy="722015"/>
            </a:xfrm>
          </p:grpSpPr>
          <p:sp>
            <p:nvSpPr>
              <p:cNvPr id="15" name="文本框 14"/>
              <p:cNvSpPr txBox="1"/>
              <p:nvPr/>
            </p:nvSpPr>
            <p:spPr>
              <a:xfrm>
                <a:off x="7419181" y="1757690"/>
                <a:ext cx="2391569" cy="521970"/>
              </a:xfrm>
              <a:prstGeom prst="rect">
                <a:avLst/>
              </a:prstGeom>
              <a:noFill/>
            </p:spPr>
            <p:txBody>
              <a:bodyPr wrap="square" rtlCol="0">
                <a:spAutoFit/>
                <a:scene3d>
                  <a:camera prst="orthographicFront"/>
                  <a:lightRig rig="threePt" dir="t"/>
                </a:scene3d>
                <a:sp3d contourW="12700"/>
              </a:bodyPr>
              <a:lstStyle/>
              <a:p>
                <a:pPr algn="dist"/>
                <a:r>
                  <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项目重点</a:t>
                </a:r>
                <a:endPar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16" name="文本框 15"/>
              <p:cNvSpPr txBox="1"/>
              <p:nvPr/>
            </p:nvSpPr>
            <p:spPr>
              <a:xfrm>
                <a:off x="7419181" y="2178080"/>
                <a:ext cx="3458369" cy="301625"/>
              </a:xfrm>
              <a:prstGeom prst="rect">
                <a:avLst/>
              </a:prstGeom>
              <a:noFill/>
            </p:spPr>
            <p:txBody>
              <a:bodyPr wrap="square" rtlCol="0">
                <a:spAutoFit/>
                <a:scene3d>
                  <a:camera prst="orthographicFront"/>
                  <a:lightRig rig="threePt" dir="t"/>
                </a:scene3d>
                <a:sp3d contourW="12700"/>
              </a:bodyPr>
              <a:lstStyle/>
              <a:p>
                <a:pPr defTabSz="913765">
                  <a:lnSpc>
                    <a:spcPct val="114000"/>
                  </a:lnSpc>
                </a:pPr>
                <a:r>
                  <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rPr>
                  <a:t>Project focus</a:t>
                </a: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grpSp>
        <p:nvGrpSpPr>
          <p:cNvPr id="17" name="组合 16"/>
          <p:cNvGrpSpPr/>
          <p:nvPr/>
        </p:nvGrpSpPr>
        <p:grpSpPr>
          <a:xfrm>
            <a:off x="5862865" y="5020873"/>
            <a:ext cx="4457700" cy="827881"/>
            <a:chOff x="6591300" y="1650829"/>
            <a:chExt cx="4457700" cy="827881"/>
          </a:xfrm>
        </p:grpSpPr>
        <p:sp>
          <p:nvSpPr>
            <p:cNvPr id="18" name="菱形 17"/>
            <p:cNvSpPr/>
            <p:nvPr/>
          </p:nvSpPr>
          <p:spPr>
            <a:xfrm>
              <a:off x="6591300" y="1650829"/>
              <a:ext cx="827881" cy="827881"/>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4</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9" name="组合 18"/>
            <p:cNvGrpSpPr/>
            <p:nvPr/>
          </p:nvGrpSpPr>
          <p:grpSpPr>
            <a:xfrm>
              <a:off x="7590631" y="1703154"/>
              <a:ext cx="3458369" cy="722015"/>
              <a:chOff x="7419181" y="1757690"/>
              <a:chExt cx="3458369" cy="722015"/>
            </a:xfrm>
          </p:grpSpPr>
          <p:sp>
            <p:nvSpPr>
              <p:cNvPr id="20" name="文本框 19"/>
              <p:cNvSpPr txBox="1"/>
              <p:nvPr/>
            </p:nvSpPr>
            <p:spPr>
              <a:xfrm>
                <a:off x="7419181" y="1757690"/>
                <a:ext cx="2391569" cy="521970"/>
              </a:xfrm>
              <a:prstGeom prst="rect">
                <a:avLst/>
              </a:prstGeom>
              <a:noFill/>
            </p:spPr>
            <p:txBody>
              <a:bodyPr wrap="square" rtlCol="0">
                <a:spAutoFit/>
                <a:scene3d>
                  <a:camera prst="orthographicFront"/>
                  <a:lightRig rig="threePt" dir="t"/>
                </a:scene3d>
                <a:sp3d contourW="12700"/>
              </a:bodyPr>
              <a:lstStyle/>
              <a:p>
                <a:pPr algn="dist"/>
                <a:r>
                  <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后续计划</a:t>
                </a:r>
                <a:endPar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21" name="文本框 20"/>
              <p:cNvSpPr txBox="1"/>
              <p:nvPr/>
            </p:nvSpPr>
            <p:spPr>
              <a:xfrm>
                <a:off x="7419181" y="2178080"/>
                <a:ext cx="3458369" cy="301625"/>
              </a:xfrm>
              <a:prstGeom prst="rect">
                <a:avLst/>
              </a:prstGeom>
              <a:noFill/>
            </p:spPr>
            <p:txBody>
              <a:bodyPr wrap="square" rtlCol="0">
                <a:spAutoFit/>
                <a:scene3d>
                  <a:camera prst="orthographicFront"/>
                  <a:lightRig rig="threePt" dir="t"/>
                </a:scene3d>
                <a:sp3d contourW="12700"/>
              </a:bodyPr>
              <a:lstStyle/>
              <a:p>
                <a:pPr defTabSz="913765">
                  <a:lnSpc>
                    <a:spcPct val="114000"/>
                  </a:lnSpc>
                </a:pPr>
                <a:r>
                  <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rPr>
                  <a:t>Follow-up plan</a:t>
                </a: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sp>
        <p:nvSpPr>
          <p:cNvPr id="22" name="文本框 21"/>
          <p:cNvSpPr txBox="1"/>
          <p:nvPr/>
        </p:nvSpPr>
        <p:spPr>
          <a:xfrm>
            <a:off x="1514703" y="1501634"/>
            <a:ext cx="3356061" cy="769441"/>
          </a:xfrm>
          <a:prstGeom prst="rect">
            <a:avLst/>
          </a:prstGeom>
          <a:noFill/>
        </p:spPr>
        <p:txBody>
          <a:bodyPr wrap="square" rtlCol="0">
            <a:spAutoFit/>
            <a:scene3d>
              <a:camera prst="orthographicFront"/>
              <a:lightRig rig="threePt" dir="t"/>
            </a:scene3d>
            <a:sp3d contourW="12700"/>
          </a:bodyPr>
          <a:lstStyle/>
          <a:p>
            <a:pPr defTabSz="913765">
              <a:defRPr/>
            </a:pPr>
            <a:r>
              <a:rPr lang="en-US" altLang="zh-CN" sz="4400" b="1"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CONTENTS</a:t>
            </a:r>
            <a:endParaRPr lang="zh-CN" altLang="en-US" sz="4400" b="1"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1"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04</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4584905" cy="829945"/>
          </a:xfrm>
          <a:prstGeom prst="rect">
            <a:avLst/>
          </a:prstGeom>
          <a:noFill/>
        </p:spPr>
        <p:txBody>
          <a:bodyPr wrap="square" rtlCol="0">
            <a:spAutoFit/>
          </a:bodyPr>
          <a:lstStyle/>
          <a:p>
            <a:pPr algn="dist"/>
            <a:r>
              <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工作计划</a:t>
            </a:r>
            <a:endPar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968625" y="2359978"/>
            <a:ext cx="2052638" cy="3603625"/>
            <a:chOff x="2968625" y="2359978"/>
            <a:chExt cx="2052638" cy="3603625"/>
          </a:xfrm>
        </p:grpSpPr>
        <p:cxnSp>
          <p:nvCxnSpPr>
            <p:cNvPr id="55" name="直接连接符 54"/>
            <p:cNvCxnSpPr/>
            <p:nvPr/>
          </p:nvCxnSpPr>
          <p:spPr>
            <a:xfrm rot="5400000">
              <a:off x="4283076" y="1621790"/>
              <a:ext cx="0" cy="1476375"/>
            </a:xfrm>
            <a:prstGeom prst="line">
              <a:avLst/>
            </a:prstGeom>
            <a:ln w="19050">
              <a:solidFill>
                <a:srgbClr val="0D0D0D"/>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968625" y="2359978"/>
              <a:ext cx="1476375" cy="3600450"/>
              <a:chOff x="2968625" y="2359978"/>
              <a:chExt cx="1476375" cy="3600450"/>
            </a:xfrm>
          </p:grpSpPr>
          <p:cxnSp>
            <p:nvCxnSpPr>
              <p:cNvPr id="54" name="直接连接符 53"/>
              <p:cNvCxnSpPr/>
              <p:nvPr/>
            </p:nvCxnSpPr>
            <p:spPr>
              <a:xfrm>
                <a:off x="3544888" y="2359978"/>
                <a:ext cx="0" cy="360045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a:off x="3706813" y="3436302"/>
                <a:ext cx="0" cy="1476375"/>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rot="5400000">
              <a:off x="4283076" y="5225415"/>
              <a:ext cx="0" cy="1476375"/>
            </a:xfrm>
            <a:prstGeom prst="line">
              <a:avLst/>
            </a:prstGeom>
            <a:ln w="19050">
              <a:solidFill>
                <a:srgbClr val="0D0D0D"/>
              </a:solidFill>
            </a:ln>
          </p:spPr>
          <p:style>
            <a:lnRef idx="1">
              <a:schemeClr val="accent1"/>
            </a:lnRef>
            <a:fillRef idx="0">
              <a:schemeClr val="accent1"/>
            </a:fillRef>
            <a:effectRef idx="0">
              <a:schemeClr val="accent1"/>
            </a:effectRef>
            <a:fontRef idx="minor">
              <a:schemeClr val="tx1"/>
            </a:fontRef>
          </p:style>
        </p:cxnSp>
      </p:grpSp>
      <p:sp>
        <p:nvSpPr>
          <p:cNvPr id="102" name="椭圆 101"/>
          <p:cNvSpPr/>
          <p:nvPr/>
        </p:nvSpPr>
        <p:spPr>
          <a:xfrm>
            <a:off x="1046798" y="3051810"/>
            <a:ext cx="2193925" cy="21939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1">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p2p</a:t>
            </a:r>
            <a:endParaRPr kumimoji="0" lang="en-US" altLang="zh-CN" sz="1800" b="0" i="0" u="none" strike="noStrike" kern="1200" cap="none" spc="0" normalizeH="0" baseline="0" noProof="1">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3" name="组合 2"/>
          <p:cNvGrpSpPr/>
          <p:nvPr/>
        </p:nvGrpSpPr>
        <p:grpSpPr>
          <a:xfrm>
            <a:off x="3952875" y="1985328"/>
            <a:ext cx="2910067" cy="773112"/>
            <a:chOff x="3952875" y="1985328"/>
            <a:chExt cx="2910067" cy="773112"/>
          </a:xfrm>
        </p:grpSpPr>
        <p:sp>
          <p:nvSpPr>
            <p:cNvPr id="103" name="圆角矩形 102"/>
            <p:cNvSpPr/>
            <p:nvPr/>
          </p:nvSpPr>
          <p:spPr>
            <a:xfrm>
              <a:off x="3952875" y="1985328"/>
              <a:ext cx="2855913" cy="77311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06" name="矩形 105"/>
            <p:cNvSpPr/>
            <p:nvPr/>
          </p:nvSpPr>
          <p:spPr>
            <a:xfrm>
              <a:off x="4374760" y="2167891"/>
              <a:ext cx="2488182"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sym typeface="FZHei-B01S" panose="02010601030101010101" pitchFamily="2" charset="-122"/>
                </a:rPr>
                <a:t>前台模块</a:t>
              </a:r>
              <a:endParaRPr kumimoji="0" lang="zh-CN" altLang="en-US" sz="20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107" name="文本框 60"/>
          <p:cNvSpPr>
            <a:spLocks noChangeArrowheads="1"/>
          </p:cNvSpPr>
          <p:nvPr/>
        </p:nvSpPr>
        <p:spPr bwMode="auto">
          <a:xfrm>
            <a:off x="7406640" y="1985645"/>
            <a:ext cx="3570605" cy="61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endParaRPr lang="zh-CN" altLang="en-US" sz="1600" b="1"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defTabSz="608330">
              <a:buNone/>
            </a:pPr>
            <a:endParaRPr kumimoji="0" lang="zh-CN" altLang="en-US" sz="18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09" name="文本框 60"/>
          <p:cNvSpPr>
            <a:spLocks noChangeArrowheads="1"/>
          </p:cNvSpPr>
          <p:nvPr/>
        </p:nvSpPr>
        <p:spPr bwMode="auto">
          <a:xfrm>
            <a:off x="7406374" y="5547678"/>
            <a:ext cx="3109226" cy="61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endParaRPr lang="zh-CN" altLang="en-US" sz="1600" b="1"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defTabSz="608330">
              <a:buNone/>
            </a:pPr>
            <a:endParaRPr kumimoji="0" lang="zh-CN" altLang="en-US" sz="18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4" name="组合 3"/>
          <p:cNvGrpSpPr/>
          <p:nvPr/>
        </p:nvGrpSpPr>
        <p:grpSpPr>
          <a:xfrm>
            <a:off x="3952875" y="3766503"/>
            <a:ext cx="2855913" cy="774700"/>
            <a:chOff x="3952875" y="3766503"/>
            <a:chExt cx="2855913" cy="774700"/>
          </a:xfrm>
        </p:grpSpPr>
        <p:sp>
          <p:nvSpPr>
            <p:cNvPr id="104" name="圆角矩形 103"/>
            <p:cNvSpPr/>
            <p:nvPr/>
          </p:nvSpPr>
          <p:spPr>
            <a:xfrm>
              <a:off x="3952875" y="3766503"/>
              <a:ext cx="2855913" cy="7747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10" name="矩形 109"/>
            <p:cNvSpPr/>
            <p:nvPr/>
          </p:nvSpPr>
          <p:spPr>
            <a:xfrm>
              <a:off x="4372451" y="3949035"/>
              <a:ext cx="1198880" cy="398780"/>
            </a:xfrm>
            <a:prstGeom prst="rect">
              <a:avLst/>
            </a:prstGeom>
          </p:spPr>
          <p:txBody>
            <a:bodyPr wrap="none">
              <a:spAutoFit/>
            </a:bodyPr>
            <a:lstStyle/>
            <a:p>
              <a:pPr lvl="0">
                <a:defRPr/>
              </a:pPr>
              <a:r>
                <a:rPr lang="zh-CN" altLang="en-US" sz="20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个人账户</a:t>
              </a:r>
              <a:endParaRPr lang="zh-CN" altLang="en-US" sz="20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5" name="组合 4"/>
          <p:cNvGrpSpPr/>
          <p:nvPr/>
        </p:nvGrpSpPr>
        <p:grpSpPr>
          <a:xfrm>
            <a:off x="3952875" y="5547678"/>
            <a:ext cx="2855913" cy="774700"/>
            <a:chOff x="3952875" y="5547678"/>
            <a:chExt cx="2855913" cy="774700"/>
          </a:xfrm>
        </p:grpSpPr>
        <p:sp>
          <p:nvSpPr>
            <p:cNvPr id="105" name="圆角矩形 104"/>
            <p:cNvSpPr/>
            <p:nvPr/>
          </p:nvSpPr>
          <p:spPr>
            <a:xfrm>
              <a:off x="3952875" y="5547678"/>
              <a:ext cx="2855913" cy="7747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11" name="矩形 110"/>
            <p:cNvSpPr/>
            <p:nvPr/>
          </p:nvSpPr>
          <p:spPr>
            <a:xfrm>
              <a:off x="4383405" y="5732463"/>
              <a:ext cx="1714500" cy="398780"/>
            </a:xfrm>
            <a:prstGeom prst="rect">
              <a:avLst/>
            </a:prstGeom>
          </p:spPr>
          <p:txBody>
            <a:bodyPr wrap="square">
              <a:spAutoFit/>
            </a:bodyPr>
            <a:lstStyle/>
            <a:p>
              <a:pPr lvl="0">
                <a:defRPr/>
              </a:pPr>
              <a:r>
                <a:rPr lang="zh-CN" altLang="en-US" sz="20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后台运营</a:t>
              </a:r>
              <a:endParaRPr lang="zh-CN" altLang="en-US" sz="20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21"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sym typeface="FZHei-B01S" panose="02010601030101010101" pitchFamily="2" charset="-122"/>
              </a:rPr>
              <a:t>工作计划</a:t>
            </a:r>
            <a:endParaRPr lang="zh-CN" altLang="en-US" sz="2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1"/>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Effect transition="in" filter="fade">
                                      <p:cBhvr>
                                        <p:cTn id="9" dur="500"/>
                                        <p:tgtEl>
                                          <p:spTgt spid="10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wipe(left)">
                                      <p:cBhvr>
                                        <p:cTn id="21" dur="500"/>
                                        <p:tgtEl>
                                          <p:spTgt spid="107"/>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09"/>
                                        </p:tgtEl>
                                        <p:attrNameLst>
                                          <p:attrName>style.visibility</p:attrName>
                                        </p:attrNameLst>
                                      </p:cBhvr>
                                      <p:to>
                                        <p:strVal val="visible"/>
                                      </p:to>
                                    </p:set>
                                    <p:animEffect transition="in" filter="wipe(left)">
                                      <p:cBhvr>
                                        <p:cTn id="33"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ldLvl="0" animBg="1"/>
      <p:bldP spid="107" grpId="0"/>
      <p:bldP spid="10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flipH="1">
            <a:off x="9473456" y="1066691"/>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8632850" y="1261096"/>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2910545" y="5347172"/>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2069939" y="5541577"/>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5178458" y="1364474"/>
            <a:ext cx="1835083" cy="645459"/>
            <a:chOff x="5178000" y="1248360"/>
            <a:chExt cx="1835083" cy="645459"/>
          </a:xfrm>
        </p:grpSpPr>
        <p:cxnSp>
          <p:nvCxnSpPr>
            <p:cNvPr id="43" name="直接连接符 42"/>
            <p:cNvCxnSpPr/>
            <p:nvPr/>
          </p:nvCxnSpPr>
          <p:spPr>
            <a:xfrm>
              <a:off x="5178000" y="1267408"/>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178000"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013083"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p:cNvCxnSpPr/>
          <p:nvPr/>
        </p:nvCxnSpPr>
        <p:spPr>
          <a:xfrm>
            <a:off x="6096458" y="4079263"/>
            <a:ext cx="0" cy="660400"/>
          </a:xfrm>
          <a:prstGeom prst="line">
            <a:avLst/>
          </a:prstGeom>
          <a:ln w="63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2921219" y="1907729"/>
            <a:ext cx="6349559" cy="1723167"/>
            <a:chOff x="2920761" y="1791615"/>
            <a:chExt cx="6349559" cy="1723167"/>
          </a:xfrm>
        </p:grpSpPr>
        <p:sp>
          <p:nvSpPr>
            <p:cNvPr id="48" name="文本框 47"/>
            <p:cNvSpPr txBox="1"/>
            <p:nvPr/>
          </p:nvSpPr>
          <p:spPr>
            <a:xfrm>
              <a:off x="4867877" y="1791615"/>
              <a:ext cx="2418747" cy="1106805"/>
            </a:xfrm>
            <a:prstGeom prst="rect">
              <a:avLst/>
            </a:prstGeom>
            <a:noFill/>
          </p:spPr>
          <p:txBody>
            <a:bodyPr wrap="square" rtlCol="0">
              <a:spAutoFit/>
            </a:bodyPr>
            <a:lstStyle/>
            <a:p>
              <a:pPr algn="dist"/>
              <a:r>
                <a:rPr lang="en-US" altLang="zh-CN" sz="6600" b="1" dirty="0" smtClean="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2019</a:t>
              </a:r>
              <a:endParaRPr lang="zh-CN" altLang="en-US"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
          <p:nvSpPr>
            <p:cNvPr id="49" name="文本框 48"/>
            <p:cNvSpPr txBox="1"/>
            <p:nvPr/>
          </p:nvSpPr>
          <p:spPr>
            <a:xfrm>
              <a:off x="2920761" y="2745341"/>
              <a:ext cx="6349559" cy="769441"/>
            </a:xfrm>
            <a:prstGeom prst="rect">
              <a:avLst/>
            </a:prstGeom>
            <a:noFill/>
          </p:spPr>
          <p:txBody>
            <a:bodyPr wrap="square" rtlCol="0">
              <a:spAutoFit/>
            </a:bodyPr>
            <a:lstStyle/>
            <a:p>
              <a:pPr algn="dist"/>
              <a:r>
                <a:rPr lang="zh-CN"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非常感谢您的观看</a:t>
              </a:r>
              <a:endParaRPr lang="zh-CN"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grpSp>
      <p:grpSp>
        <p:nvGrpSpPr>
          <p:cNvPr id="50" name="组合 49"/>
          <p:cNvGrpSpPr/>
          <p:nvPr/>
        </p:nvGrpSpPr>
        <p:grpSpPr>
          <a:xfrm>
            <a:off x="5178458" y="3696226"/>
            <a:ext cx="1835083" cy="1634379"/>
            <a:chOff x="5178000" y="3580112"/>
            <a:chExt cx="1835083" cy="1634379"/>
          </a:xfrm>
        </p:grpSpPr>
        <p:cxnSp>
          <p:nvCxnSpPr>
            <p:cNvPr id="51" name="直接连接符 50"/>
            <p:cNvCxnSpPr/>
            <p:nvPr/>
          </p:nvCxnSpPr>
          <p:spPr>
            <a:xfrm flipV="1">
              <a:off x="7013083"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78000" y="5193853"/>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5178000"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5268458" y="3635053"/>
            <a:ext cx="1656000" cy="338554"/>
          </a:xfrm>
          <a:prstGeom prst="rect">
            <a:avLst/>
          </a:prstGeom>
          <a:noFill/>
        </p:spPr>
        <p:txBody>
          <a:bodyPr wrap="square" rtlCol="0">
            <a:spAutoFit/>
          </a:bodyPr>
          <a:lstStyle/>
          <a:p>
            <a:pPr algn="dist"/>
            <a:r>
              <a:rPr lang="en-US" altLang="zh-CN"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POSITION</a:t>
            </a:r>
            <a:endParaRPr lang="zh-CN" altLang="en-US"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
        <p:nvSpPr>
          <p:cNvPr id="55" name="椭圆 54"/>
          <p:cNvSpPr/>
          <p:nvPr/>
        </p:nvSpPr>
        <p:spPr>
          <a:xfrm rot="9600000">
            <a:off x="4045782" y="4504896"/>
            <a:ext cx="4101352" cy="774786"/>
          </a:xfrm>
          <a:prstGeom prst="ellipse">
            <a:avLst/>
          </a:prstGeom>
          <a:noFill/>
          <a:ln w="31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6" name="文本框 55"/>
          <p:cNvSpPr txBox="1"/>
          <p:nvPr/>
        </p:nvSpPr>
        <p:spPr>
          <a:xfrm>
            <a:off x="5267783" y="4845320"/>
            <a:ext cx="1657350" cy="338554"/>
          </a:xfrm>
          <a:prstGeom prst="rect">
            <a:avLst/>
          </a:prstGeom>
          <a:noFill/>
        </p:spPr>
        <p:txBody>
          <a:bodyPr wrap="square" rtlCol="0">
            <a:spAutoFit/>
          </a:bodyPr>
          <a:lstStyle/>
          <a:p>
            <a:pPr algn="dist"/>
            <a:r>
              <a:rPr lang="en-US" altLang="zh-CN"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YOUR NAME</a:t>
            </a:r>
            <a:endParaRPr lang="zh-CN" altLang="en-US"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1"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01</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4584905" cy="829945"/>
          </a:xfrm>
          <a:prstGeom prst="rect">
            <a:avLst/>
          </a:prstGeom>
          <a:noFill/>
        </p:spPr>
        <p:txBody>
          <a:bodyPr wrap="square" rtlCol="0">
            <a:spAutoFit/>
          </a:bodyPr>
          <a:lstStyle/>
          <a:p>
            <a:pPr algn="dist"/>
            <a:r>
              <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项目简介</a:t>
            </a:r>
            <a:endPar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矩形 19"/>
          <p:cNvSpPr/>
          <p:nvPr>
            <p:custDataLst>
              <p:tags r:id="rId1"/>
            </p:custDataLst>
          </p:nvPr>
        </p:nvSpPr>
        <p:spPr>
          <a:xfrm>
            <a:off x="-1270" y="2540"/>
            <a:ext cx="12188190" cy="4281170"/>
          </a:xfrm>
          <a:prstGeom prst="rect">
            <a:avLst/>
          </a:prstGeom>
          <a:solidFill>
            <a:sysClr val="window" lastClr="FFFFFF">
              <a:lumMod val="95000"/>
            </a:sysClr>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en-US" altLang="zh-CN">
              <a:latin typeface="微软雅黑" panose="020B0503020204020204" pitchFamily="34" charset="-122"/>
              <a:ea typeface="微软雅黑" panose="020B0503020204020204" pitchFamily="34" charset="-122"/>
            </a:endParaRPr>
          </a:p>
        </p:txBody>
      </p:sp>
      <p:sp>
        <p:nvSpPr>
          <p:cNvPr id="21" name="椭圆 20"/>
          <p:cNvSpPr/>
          <p:nvPr>
            <p:custDataLst>
              <p:tags r:id="rId2"/>
            </p:custDataLst>
          </p:nvPr>
        </p:nvSpPr>
        <p:spPr>
          <a:xfrm>
            <a:off x="10115550" y="5307330"/>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22" name="椭圆 21"/>
          <p:cNvSpPr/>
          <p:nvPr>
            <p:custDataLst>
              <p:tags r:id="rId3"/>
            </p:custDataLst>
          </p:nvPr>
        </p:nvSpPr>
        <p:spPr>
          <a:xfrm>
            <a:off x="10432415" y="5307330"/>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23" name="椭圆 22"/>
          <p:cNvSpPr/>
          <p:nvPr>
            <p:custDataLst>
              <p:tags r:id="rId4"/>
            </p:custDataLst>
          </p:nvPr>
        </p:nvSpPr>
        <p:spPr>
          <a:xfrm>
            <a:off x="10751185" y="5307330"/>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24" name="椭圆 23"/>
          <p:cNvSpPr/>
          <p:nvPr>
            <p:custDataLst>
              <p:tags r:id="rId5"/>
            </p:custDataLst>
          </p:nvPr>
        </p:nvSpPr>
        <p:spPr>
          <a:xfrm>
            <a:off x="11070590" y="5307330"/>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25" name="椭圆 24"/>
          <p:cNvSpPr/>
          <p:nvPr>
            <p:custDataLst>
              <p:tags r:id="rId6"/>
            </p:custDataLst>
          </p:nvPr>
        </p:nvSpPr>
        <p:spPr>
          <a:xfrm>
            <a:off x="11389995" y="5307330"/>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26" name="椭圆 25"/>
          <p:cNvSpPr/>
          <p:nvPr>
            <p:custDataLst>
              <p:tags r:id="rId7"/>
            </p:custDataLst>
          </p:nvPr>
        </p:nvSpPr>
        <p:spPr>
          <a:xfrm>
            <a:off x="10115550" y="5610225"/>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27" name="椭圆 26"/>
          <p:cNvSpPr/>
          <p:nvPr>
            <p:custDataLst>
              <p:tags r:id="rId8"/>
            </p:custDataLst>
          </p:nvPr>
        </p:nvSpPr>
        <p:spPr>
          <a:xfrm>
            <a:off x="10432415" y="5610225"/>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28" name="椭圆 27"/>
          <p:cNvSpPr/>
          <p:nvPr>
            <p:custDataLst>
              <p:tags r:id="rId9"/>
            </p:custDataLst>
          </p:nvPr>
        </p:nvSpPr>
        <p:spPr>
          <a:xfrm>
            <a:off x="10751185" y="5610225"/>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29" name="椭圆 28"/>
          <p:cNvSpPr/>
          <p:nvPr>
            <p:custDataLst>
              <p:tags r:id="rId10"/>
            </p:custDataLst>
          </p:nvPr>
        </p:nvSpPr>
        <p:spPr>
          <a:xfrm>
            <a:off x="11070590" y="5610225"/>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0" name="椭圆 29"/>
          <p:cNvSpPr/>
          <p:nvPr>
            <p:custDataLst>
              <p:tags r:id="rId11"/>
            </p:custDataLst>
          </p:nvPr>
        </p:nvSpPr>
        <p:spPr>
          <a:xfrm>
            <a:off x="11389995" y="5610225"/>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1" name="椭圆 30"/>
          <p:cNvSpPr/>
          <p:nvPr>
            <p:custDataLst>
              <p:tags r:id="rId12"/>
            </p:custDataLst>
          </p:nvPr>
        </p:nvSpPr>
        <p:spPr>
          <a:xfrm>
            <a:off x="10115550" y="5905500"/>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2" name="椭圆 31"/>
          <p:cNvSpPr/>
          <p:nvPr>
            <p:custDataLst>
              <p:tags r:id="rId13"/>
            </p:custDataLst>
          </p:nvPr>
        </p:nvSpPr>
        <p:spPr>
          <a:xfrm>
            <a:off x="10432415" y="5905500"/>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3" name="椭圆 32"/>
          <p:cNvSpPr/>
          <p:nvPr>
            <p:custDataLst>
              <p:tags r:id="rId14"/>
            </p:custDataLst>
          </p:nvPr>
        </p:nvSpPr>
        <p:spPr>
          <a:xfrm>
            <a:off x="10751185" y="5905500"/>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4" name="椭圆 33"/>
          <p:cNvSpPr/>
          <p:nvPr>
            <p:custDataLst>
              <p:tags r:id="rId15"/>
            </p:custDataLst>
          </p:nvPr>
        </p:nvSpPr>
        <p:spPr>
          <a:xfrm>
            <a:off x="11070590" y="5905500"/>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5" name="椭圆 34"/>
          <p:cNvSpPr/>
          <p:nvPr>
            <p:custDataLst>
              <p:tags r:id="rId16"/>
            </p:custDataLst>
          </p:nvPr>
        </p:nvSpPr>
        <p:spPr>
          <a:xfrm>
            <a:off x="11389995" y="5905500"/>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6" name="椭圆 35"/>
          <p:cNvSpPr/>
          <p:nvPr>
            <p:custDataLst>
              <p:tags r:id="rId17"/>
            </p:custDataLst>
          </p:nvPr>
        </p:nvSpPr>
        <p:spPr>
          <a:xfrm>
            <a:off x="10115550" y="6208395"/>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7" name="椭圆 36"/>
          <p:cNvSpPr/>
          <p:nvPr>
            <p:custDataLst>
              <p:tags r:id="rId18"/>
            </p:custDataLst>
          </p:nvPr>
        </p:nvSpPr>
        <p:spPr>
          <a:xfrm>
            <a:off x="10432415" y="6208395"/>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38" name="椭圆 37"/>
          <p:cNvSpPr/>
          <p:nvPr>
            <p:custDataLst>
              <p:tags r:id="rId19"/>
            </p:custDataLst>
          </p:nvPr>
        </p:nvSpPr>
        <p:spPr>
          <a:xfrm>
            <a:off x="10751185" y="6208395"/>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40" name="椭圆 39"/>
          <p:cNvSpPr/>
          <p:nvPr>
            <p:custDataLst>
              <p:tags r:id="rId20"/>
            </p:custDataLst>
          </p:nvPr>
        </p:nvSpPr>
        <p:spPr>
          <a:xfrm>
            <a:off x="11070590" y="6208395"/>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41" name="椭圆 40"/>
          <p:cNvSpPr/>
          <p:nvPr>
            <p:custDataLst>
              <p:tags r:id="rId21"/>
            </p:custDataLst>
          </p:nvPr>
        </p:nvSpPr>
        <p:spPr>
          <a:xfrm>
            <a:off x="11389995" y="6208395"/>
            <a:ext cx="95250" cy="95250"/>
          </a:xfrm>
          <a:prstGeom prst="ellipse">
            <a:avLst/>
          </a:prstGeom>
          <a:solidFill>
            <a:srgbClr val="00CCFF"/>
          </a:solidFill>
          <a:ln>
            <a:noFill/>
          </a:ln>
        </p:spPr>
        <p:style>
          <a:lnRef idx="2">
            <a:srgbClr val="FF4251">
              <a:shade val="50000"/>
            </a:srgbClr>
          </a:lnRef>
          <a:fillRef idx="1">
            <a:srgbClr val="FF4251"/>
          </a:fillRef>
          <a:effectRef idx="0">
            <a:srgbClr val="FF4251"/>
          </a:effectRef>
          <a:fontRef idx="minor">
            <a:sysClr val="window" lastClr="FFFFFF"/>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pic>
        <p:nvPicPr>
          <p:cNvPr id="42" name="图形 3"/>
          <p:cNvPicPr>
            <a:picLocks noChangeAspect="1"/>
          </p:cNvPicPr>
          <p:nvPr>
            <p:custDataLst>
              <p:tags r:id="rId22"/>
            </p:custDataLst>
          </p:nvPr>
        </p:nvPicPr>
        <p:blipFill>
          <a:blip r:embed="rId23"/>
          <a:stretch>
            <a:fillRect/>
          </a:stretch>
        </p:blipFill>
        <p:spPr>
          <a:xfrm rot="10800000" flipH="1">
            <a:off x="770890" y="4810760"/>
            <a:ext cx="2135505" cy="1833880"/>
          </a:xfrm>
          <a:prstGeom prst="rect">
            <a:avLst/>
          </a:prstGeom>
        </p:spPr>
      </p:pic>
      <p:sp>
        <p:nvSpPr>
          <p:cNvPr id="43" name="文本框 42"/>
          <p:cNvSpPr txBox="1"/>
          <p:nvPr>
            <p:custDataLst>
              <p:tags r:id="rId24"/>
            </p:custDataLst>
          </p:nvPr>
        </p:nvSpPr>
        <p:spPr>
          <a:xfrm>
            <a:off x="1096010" y="390093"/>
            <a:ext cx="1878330" cy="1938020"/>
          </a:xfrm>
          <a:prstGeom prst="rect">
            <a:avLst/>
          </a:prstGeom>
          <a:noFill/>
          <a:effectLst>
            <a:outerShdw blurRad="50800" dist="38100" dir="5400000" algn="t" rotWithShape="0">
              <a:srgbClr val="00CCFF">
                <a:alpha val="40000"/>
              </a:srgbClr>
            </a:outerShdw>
          </a:effectLst>
        </p:spPr>
        <p:txBody>
          <a:bodyPr wrap="none" rtlCol="0">
            <a:spAutoFit/>
          </a:bodyPr>
          <a:p>
            <a:r>
              <a:rPr lang="en-US" altLang="zh-CN" sz="12000" b="1" dirty="0">
                <a:solidFill>
                  <a:srgbClr val="00CCFF"/>
                </a:solidFill>
                <a:latin typeface="Arial" panose="020B0604020202020204" pitchFamily="34" charset="0"/>
                <a:ea typeface="微软雅黑" panose="020B0503020204020204" pitchFamily="34" charset="-122"/>
              </a:rPr>
              <a:t>02</a:t>
            </a:r>
            <a:endParaRPr lang="en-US" altLang="zh-CN" sz="12000" b="1" dirty="0">
              <a:solidFill>
                <a:srgbClr val="00CCFF"/>
              </a:solidFill>
              <a:latin typeface="Arial" panose="020B0604020202020204" pitchFamily="34" charset="0"/>
              <a:ea typeface="微软雅黑" panose="020B0503020204020204" pitchFamily="34" charset="-122"/>
            </a:endParaRPr>
          </a:p>
        </p:txBody>
      </p:sp>
      <p:sp>
        <p:nvSpPr>
          <p:cNvPr id="68" name="文本框 67"/>
          <p:cNvSpPr txBox="1"/>
          <p:nvPr>
            <p:custDataLst>
              <p:tags r:id="rId25"/>
            </p:custDataLst>
          </p:nvPr>
        </p:nvSpPr>
        <p:spPr>
          <a:xfrm>
            <a:off x="1096010" y="2329180"/>
            <a:ext cx="3632200" cy="624840"/>
          </a:xfrm>
          <a:prstGeom prst="rect">
            <a:avLst/>
          </a:prstGeom>
          <a:noFill/>
        </p:spPr>
        <p:txBody>
          <a:bodyPr wrap="square" lIns="101600" tIns="38100" rIns="63500" bIns="38100" rtlCol="0">
            <a:noAutofit/>
          </a:bodyPr>
          <a:lstStyle/>
          <a:p>
            <a:pPr marL="0" indent="0" algn="l">
              <a:lnSpc>
                <a:spcPct val="100000"/>
              </a:lnSpc>
              <a:spcBef>
                <a:spcPts val="0"/>
              </a:spcBef>
              <a:spcAft>
                <a:spcPts val="0"/>
              </a:spcAft>
              <a:buSzPct val="100000"/>
            </a:pPr>
            <a:r>
              <a:rPr lang="zh-CN" sz="3600" b="1" spc="300">
                <a:solidFill>
                  <a:sysClr val="windowText" lastClr="000000"/>
                </a:solidFill>
                <a:latin typeface="Arial" panose="020B0604020202020204" pitchFamily="34" charset="0"/>
                <a:ea typeface="微软雅黑" panose="020B0503020204020204" pitchFamily="34" charset="-122"/>
              </a:rPr>
              <a:t>平台模式</a:t>
            </a:r>
            <a:endParaRPr lang="zh-CN" sz="3600" b="1" spc="300">
              <a:solidFill>
                <a:sysClr val="windowText" lastClr="000000"/>
              </a:solidFill>
              <a:latin typeface="Arial" panose="020B0604020202020204" pitchFamily="34" charset="0"/>
              <a:ea typeface="微软雅黑" panose="020B0503020204020204" pitchFamily="34" charset="-122"/>
            </a:endParaRPr>
          </a:p>
        </p:txBody>
      </p:sp>
      <p:pic>
        <p:nvPicPr>
          <p:cNvPr id="7" name="图片 6"/>
          <p:cNvPicPr preferRelativeResize="0">
            <a:picLocks noChangeAspect="1"/>
          </p:cNvPicPr>
          <p:nvPr>
            <p:custDataLst>
              <p:tags r:id="rId26"/>
            </p:custDataLst>
          </p:nvPr>
        </p:nvPicPr>
        <p:blipFill>
          <a:blip r:embed="rId27"/>
          <a:srcRect l="1469" r="1469"/>
          <a:stretch>
            <a:fillRect/>
          </a:stretch>
        </p:blipFill>
        <p:spPr>
          <a:xfrm>
            <a:off x="5962650" y="2540"/>
            <a:ext cx="6224270" cy="4669155"/>
          </a:xfrm>
          <a:prstGeom prst="rect">
            <a:avLst/>
          </a:prstGeom>
          <a:noFill/>
        </p:spPr>
      </p:pic>
      <p:sp>
        <p:nvSpPr>
          <p:cNvPr id="6" name="文本框 5"/>
          <p:cNvSpPr txBox="1"/>
          <p:nvPr>
            <p:custDataLst>
              <p:tags r:id="rId28"/>
            </p:custDataLst>
          </p:nvPr>
        </p:nvSpPr>
        <p:spPr>
          <a:xfrm>
            <a:off x="1096010" y="5276850"/>
            <a:ext cx="8832850" cy="1078230"/>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0" lvl="0" indent="0" algn="l">
              <a:lnSpc>
                <a:spcPct val="130000"/>
              </a:lnSpc>
              <a:spcBef>
                <a:spcPts val="0"/>
              </a:spcBef>
              <a:spcAft>
                <a:spcPts val="1000"/>
              </a:spcAft>
              <a:buSzPct val="100000"/>
            </a:pPr>
            <a:r>
              <a:rPr lang="zh-CN" sz="1200">
                <a:solidFill>
                  <a:sysClr val="windowText" lastClr="000000">
                    <a:lumMod val="50000"/>
                    <a:lumOff val="50000"/>
                  </a:sysClr>
                </a:solidFill>
                <a:latin typeface="Arial" panose="020B0604020202020204" pitchFamily="34" charset="0"/>
                <a:ea typeface="微软雅黑" panose="020B0503020204020204" pitchFamily="34" charset="-122"/>
              </a:rPr>
              <a:t>EloanV3.0 P2P平台是一款基于J2EE标准的B/S结构的,针对中型P2P互联网运营平台的整体解决方案。平台涵盖了流行P2P平台的各种标的和金融资金流转模式，配合丰富的客户综合管理系统和完善的报表系统，能够快速的为您定制打造专业的、可持续增长的P2P平台。</a:t>
            </a:r>
            <a:endParaRPr lang="zh-CN" sz="1200">
              <a:solidFill>
                <a:sysClr val="windowText" lastClr="000000">
                  <a:lumMod val="50000"/>
                  <a:lumOff val="50000"/>
                </a:sysClr>
              </a:solidFill>
              <a:latin typeface="Arial" panose="020B0604020202020204" pitchFamily="34" charset="0"/>
              <a:ea typeface="微软雅黑" panose="020B0503020204020204" pitchFamily="34" charset="-122"/>
            </a:endParaRPr>
          </a:p>
          <a:p>
            <a:pPr marL="0" lvl="0" indent="0" algn="l">
              <a:lnSpc>
                <a:spcPct val="130000"/>
              </a:lnSpc>
              <a:spcBef>
                <a:spcPts val="0"/>
              </a:spcBef>
              <a:spcAft>
                <a:spcPts val="1000"/>
              </a:spcAft>
              <a:buSzPct val="100000"/>
            </a:pPr>
            <a:r>
              <a:rPr lang="zh-CN" sz="1200">
                <a:solidFill>
                  <a:sysClr val="windowText" lastClr="000000">
                    <a:lumMod val="50000"/>
                    <a:lumOff val="50000"/>
                  </a:sysClr>
                </a:solidFill>
                <a:latin typeface="Arial" panose="020B0604020202020204" pitchFamily="34" charset="0"/>
                <a:ea typeface="微软雅黑" panose="020B0503020204020204" pitchFamily="34" charset="-122"/>
              </a:rPr>
              <a:t>EloanV3.0 P2P网贷最大的优越性，是使传统银行难以覆盖的借款人在虚拟世界里能充分享受贷款的高效与便捷。</a:t>
            </a:r>
            <a:endParaRPr lang="zh-CN" sz="1200">
              <a:solidFill>
                <a:sysClr val="windowText" lastClr="000000">
                  <a:lumMod val="50000"/>
                  <a:lumOff val="50000"/>
                </a:sysClr>
              </a:solidFill>
              <a:latin typeface="Arial" panose="020B0604020202020204" pitchFamily="34" charset="0"/>
              <a:ea typeface="微软雅黑" panose="020B0503020204020204" pitchFamily="34" charset="-122"/>
            </a:endParaRPr>
          </a:p>
        </p:txBody>
      </p:sp>
      <p:sp>
        <p:nvSpPr>
          <p:cNvPr id="8" name="文本框 7"/>
          <p:cNvSpPr txBox="1"/>
          <p:nvPr>
            <p:custDataLst>
              <p:tags r:id="rId29"/>
            </p:custDataLst>
          </p:nvPr>
        </p:nvSpPr>
        <p:spPr>
          <a:xfrm>
            <a:off x="1096010" y="3083414"/>
            <a:ext cx="2851150" cy="2155952"/>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r>
              <a:rPr lang="zh-CN">
                <a:solidFill>
                  <a:sysClr val="windowText" lastClr="000000">
                    <a:lumMod val="50000"/>
                    <a:lumOff val="50000"/>
                  </a:sysClr>
                </a:solidFill>
                <a:latin typeface="Arial" panose="020B0604020202020204" pitchFamily="34" charset="0"/>
                <a:ea typeface="微软雅黑" panose="020B0503020204020204" pitchFamily="34" charset="-122"/>
                <a:sym typeface="+mn-ea"/>
              </a:rPr>
              <a:t>网络信贷公司提供平台，由借贷双方自由竞价，撮合成交。资金借出人获取利息收益，并承担风险；资金借入人到期偿还本金，网络信贷公司收取中介服务费。</a:t>
            </a:r>
            <a:endParaRPr lang="zh-CN">
              <a:solidFill>
                <a:sysClr val="windowText" lastClr="000000">
                  <a:lumMod val="50000"/>
                  <a:lumOff val="50000"/>
                </a:sysClr>
              </a:solidFill>
              <a:latin typeface="Arial" panose="020B0604020202020204" pitchFamily="34" charset="0"/>
              <a:ea typeface="微软雅黑" panose="020B0503020204020204" pitchFamily="34" charset="-122"/>
            </a:endParaRPr>
          </a:p>
          <a:p>
            <a:endParaRPr lang="zh-CN" altLang="en-US" dirty="0">
              <a:solidFill>
                <a:sysClr val="windowText" lastClr="000000">
                  <a:lumMod val="50000"/>
                  <a:lumOff val="50000"/>
                </a:sysClr>
              </a:solidFill>
              <a:latin typeface="Arial" panose="020B0604020202020204" pitchFamily="34" charset="0"/>
              <a:ea typeface="微软雅黑" panose="020B0503020204020204" pitchFamily="34" charset="-122"/>
            </a:endParaRPr>
          </a:p>
        </p:txBody>
      </p:sp>
    </p:spTree>
    <p:custDataLst>
      <p:tags r:id="rId30"/>
    </p:custData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lumMod val="85000"/>
            </a:schemeClr>
          </a:bgClr>
        </a:pattFill>
        <a:effectLst/>
      </p:bgPr>
    </p:bg>
    <p:spTree>
      <p:nvGrpSpPr>
        <p:cNvPr id="1" name=""/>
        <p:cNvGrpSpPr/>
        <p:nvPr/>
      </p:nvGrpSpPr>
      <p:grpSpPr>
        <a:xfrm>
          <a:off x="0" y="0"/>
          <a:ext cx="0" cy="0"/>
          <a:chOff x="0" y="0"/>
          <a:chExt cx="0" cy="0"/>
        </a:xfrm>
      </p:grpSpPr>
      <p:pic>
        <p:nvPicPr>
          <p:cNvPr id="25" name="图片 24"/>
          <p:cNvPicPr/>
          <p:nvPr>
            <p:custDataLst>
              <p:tags r:id="rId1"/>
            </p:custDataLst>
          </p:nvPr>
        </p:nvPicPr>
        <p:blipFill rotWithShape="1">
          <a:blip r:embed="rId2"/>
          <a:srcRect l="-64285" t="-48638" r="-64285" b="-48638"/>
          <a:stretch>
            <a:fillRect/>
          </a:stretch>
        </p:blipFill>
        <p:spPr>
          <a:xfrm>
            <a:off x="6665420" y="371201"/>
            <a:ext cx="5063299" cy="2531649"/>
          </a:xfrm>
          <a:prstGeom prst="rect">
            <a:avLst/>
          </a:prstGeom>
        </p:spPr>
      </p:pic>
      <p:cxnSp>
        <p:nvCxnSpPr>
          <p:cNvPr id="5" name="直接连接符 4"/>
          <p:cNvCxnSpPr/>
          <p:nvPr>
            <p:custDataLst>
              <p:tags r:id="rId3"/>
            </p:custDataLst>
          </p:nvPr>
        </p:nvCxnSpPr>
        <p:spPr>
          <a:xfrm>
            <a:off x="6624463" y="356914"/>
            <a:ext cx="5098587" cy="0"/>
          </a:xfrm>
          <a:prstGeom prst="line">
            <a:avLst/>
          </a:prstGeom>
          <a:ln w="28575">
            <a:solidFill>
              <a:schemeClr val="tx1">
                <a:lumMod val="85000"/>
                <a:lumOff val="1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a:off x="11724888" y="342628"/>
            <a:ext cx="0" cy="2691086"/>
          </a:xfrm>
          <a:prstGeom prst="line">
            <a:avLst/>
          </a:prstGeom>
          <a:ln w="28575">
            <a:solidFill>
              <a:schemeClr val="tx1">
                <a:lumMod val="85000"/>
                <a:lumOff val="15000"/>
              </a:schemeClr>
            </a:solidFill>
            <a:prstDash val="solid"/>
          </a:ln>
        </p:spPr>
        <p:style>
          <a:lnRef idx="1">
            <a:schemeClr val="accent1"/>
          </a:lnRef>
          <a:fillRef idx="0">
            <a:schemeClr val="accent1"/>
          </a:fillRef>
          <a:effectRef idx="0">
            <a:schemeClr val="accent1"/>
          </a:effectRef>
          <a:fontRef idx="minor">
            <a:schemeClr val="tx1"/>
          </a:fontRef>
        </p:style>
      </p:cxnSp>
      <p:sp>
        <p:nvSpPr>
          <p:cNvPr id="34" name="矩形 33"/>
          <p:cNvSpPr/>
          <p:nvPr>
            <p:custDataLst>
              <p:tags r:id="rId5"/>
            </p:custDataLst>
          </p:nvPr>
        </p:nvSpPr>
        <p:spPr>
          <a:xfrm>
            <a:off x="468950" y="356914"/>
            <a:ext cx="6192635" cy="2545941"/>
          </a:xfrm>
          <a:prstGeom prst="rect">
            <a:avLst/>
          </a:prstGeom>
          <a:solidFill>
            <a:schemeClr val="bg1"/>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3" name="矩形 2"/>
          <p:cNvSpPr/>
          <p:nvPr>
            <p:custDataLst>
              <p:tags r:id="rId6"/>
            </p:custDataLst>
          </p:nvPr>
        </p:nvSpPr>
        <p:spPr>
          <a:xfrm>
            <a:off x="468951" y="2902857"/>
            <a:ext cx="11254099" cy="3598228"/>
          </a:xfrm>
          <a:prstGeom prst="rect">
            <a:avLst/>
          </a:prstGeom>
          <a:solidFill>
            <a:schemeClr val="bg1"/>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23" name="文本框 22"/>
          <p:cNvSpPr txBox="1"/>
          <p:nvPr>
            <p:custDataLst>
              <p:tags r:id="rId7"/>
            </p:custDataLst>
          </p:nvPr>
        </p:nvSpPr>
        <p:spPr>
          <a:xfrm>
            <a:off x="673102" y="3429000"/>
            <a:ext cx="10852150" cy="3233928"/>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r>
              <a:rPr lang="zh-CN" altLang="en-US" dirty="0">
                <a:solidFill>
                  <a:schemeClr val="tx1">
                    <a:lumMod val="75000"/>
                    <a:lumOff val="25000"/>
                  </a:schemeClr>
                </a:solidFill>
                <a:latin typeface="Arial" panose="020B0604020202020204" pitchFamily="34" charset="0"/>
                <a:ea typeface="微软雅黑" panose="020B0503020204020204" pitchFamily="34" charset="-122"/>
              </a:rPr>
              <a:t>借款人：通过平台贷款的人。借款人通过提交个人资料，贷到需要的金额，按时还款并支付相应的利息费用；
投资人：通过平台投资的人。投资人把钱投给有资金需求的借款人，并收到借款人支付的本金和利息；
P2P平台：提供借款人和投资人参与借款和投资的平台；
平台运营人员：提供借款人和投资人所参与的流程的控制和管理；</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9" name="矩形 8"/>
          <p:cNvSpPr/>
          <p:nvPr>
            <p:custDataLst>
              <p:tags r:id="rId8"/>
            </p:custDataLst>
          </p:nvPr>
        </p:nvSpPr>
        <p:spPr>
          <a:xfrm>
            <a:off x="468950" y="356916"/>
            <a:ext cx="330446" cy="330446"/>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16" name="文本框 15"/>
          <p:cNvSpPr txBox="1"/>
          <p:nvPr>
            <p:custDataLst>
              <p:tags r:id="rId9"/>
            </p:custDataLst>
          </p:nvPr>
        </p:nvSpPr>
        <p:spPr>
          <a:xfrm>
            <a:off x="673102" y="1317464"/>
            <a:ext cx="3632200" cy="624840"/>
          </a:xfrm>
          <a:prstGeom prst="rect">
            <a:avLst/>
          </a:prstGeom>
          <a:noFill/>
        </p:spPr>
        <p:txBody>
          <a:bodyPr wrap="square" lIns="101600" tIns="38100" rIns="63500" bIns="38100" rtlCol="0">
            <a:noAutofit/>
          </a:bodyPr>
          <a:lstStyle/>
          <a:p>
            <a:pPr algn="l"/>
            <a:r>
              <a:rPr lang="zh-CN" altLang="en-US" sz="3600" b="1" spc="300" dirty="0">
                <a:solidFill>
                  <a:schemeClr val="tx1">
                    <a:lumMod val="75000"/>
                    <a:lumOff val="25000"/>
                  </a:schemeClr>
                </a:solidFill>
                <a:uFillTx/>
                <a:latin typeface="Arial" panose="020B0604020202020204" pitchFamily="34" charset="0"/>
                <a:ea typeface="微软雅黑" panose="020B0503020204020204" pitchFamily="34" charset="-122"/>
              </a:rPr>
              <a:t>P2P平台参与角色</a:t>
            </a:r>
            <a:endParaRPr lang="zh-CN" altLang="en-US" sz="3600" b="1" spc="300" dirty="0">
              <a:solidFill>
                <a:schemeClr val="tx1">
                  <a:lumMod val="75000"/>
                  <a:lumOff val="25000"/>
                </a:schemeClr>
              </a:solidFill>
              <a:uFillTx/>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10"/>
          <a:stretch>
            <a:fillRect/>
          </a:stretch>
        </p:blipFill>
        <p:spPr>
          <a:xfrm>
            <a:off x="6665595" y="371475"/>
            <a:ext cx="5056505" cy="2531745"/>
          </a:xfrm>
          <a:prstGeom prst="rect">
            <a:avLst/>
          </a:prstGeom>
        </p:spPr>
      </p:pic>
    </p:spTree>
    <p:custDataLst>
      <p:tags r:id="rId11"/>
    </p:custData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a:off x="-153670" y="15240"/>
            <a:ext cx="12192000" cy="6858000"/>
          </a:xfrm>
          <a:prstGeom prst="rect">
            <a:avLst/>
          </a:prstGeom>
          <a:solidFill>
            <a:srgbClr val="E6E6E8"/>
          </a:solidFill>
          <a:ln>
            <a:noFill/>
          </a:ln>
        </p:spPr>
        <p:style>
          <a:lnRef idx="2">
            <a:srgbClr val="1E6BC5">
              <a:shade val="50000"/>
            </a:srgbClr>
          </a:lnRef>
          <a:fillRef idx="1">
            <a:srgbClr val="1E6BC5"/>
          </a:fillRef>
          <a:effectRef idx="0">
            <a:srgbClr val="1E6BC5"/>
          </a:effectRef>
          <a:fontRef idx="minor">
            <a:sysClr val="window" lastClr="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 name="TextBox 4"/>
          <p:cNvSpPr txBox="1"/>
          <p:nvPr>
            <p:custDataLst>
              <p:tags r:id="rId2"/>
            </p:custDataLst>
          </p:nvPr>
        </p:nvSpPr>
        <p:spPr>
          <a:xfrm>
            <a:off x="742460" y="2306085"/>
            <a:ext cx="4788000" cy="2863850"/>
          </a:xfrm>
          <a:prstGeom prst="rect">
            <a:avLst/>
          </a:prstGeom>
          <a:solidFill>
            <a:srgbClr val="E6E6E8"/>
          </a:solidFill>
        </p:spPr>
        <p:txBody>
          <a:bodyPr wrap="square" lIns="68580" tIns="34290" rIns="68580" bIns="34290" rtlCol="0">
            <a:spAutoFit/>
          </a:bodyPr>
          <a:p>
            <a:pPr marL="749300" lvl="1" indent="-304800" algn="l" fontAlgn="ctr">
              <a:lnSpc>
                <a:spcPct val="130000"/>
              </a:lnSpc>
              <a:spcBef>
                <a:spcPts val="0"/>
              </a:spcBef>
              <a:spcAft>
                <a:spcPts val="0"/>
              </a:spcAft>
              <a:buSzPct val="100000"/>
              <a:buFont typeface="+mj-lt"/>
              <a:buAutoNum type="arabicPeriod"/>
              <a:defRPr/>
            </a:pPr>
            <a:r>
              <a:rPr lang="zh-CN" sz="1400" kern="0">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主要分为几个流程：</a:t>
            </a:r>
            <a:endParaRPr lang="zh-CN" sz="1400" kern="0">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a:p>
            <a:pPr marL="749300" lvl="1" indent="-304800" algn="l" fontAlgn="ctr">
              <a:lnSpc>
                <a:spcPct val="130000"/>
              </a:lnSpc>
              <a:spcBef>
                <a:spcPts val="0"/>
              </a:spcBef>
              <a:spcAft>
                <a:spcPts val="0"/>
              </a:spcAft>
              <a:buSzPct val="100000"/>
              <a:buFont typeface="+mj-lt"/>
              <a:buAutoNum type="arabicPeriod"/>
              <a:defRPr/>
            </a:pPr>
            <a:r>
              <a:rPr lang="en-US" sz="1400" kern="0">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借款流程：借款人注册账号，提交借款资料（风险控制【风控】资料），平台风控审核</a:t>
            </a:r>
            <a:endParaRPr lang="en-US" sz="1400" kern="0">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a:p>
            <a:pPr marL="749300" lvl="1" indent="-304800" algn="l" fontAlgn="ctr">
              <a:lnSpc>
                <a:spcPct val="130000"/>
              </a:lnSpc>
              <a:spcBef>
                <a:spcPts val="0"/>
              </a:spcBef>
              <a:spcAft>
                <a:spcPts val="0"/>
              </a:spcAft>
              <a:buSzPct val="100000"/>
              <a:buFont typeface="+mj-lt"/>
              <a:buAutoNum type="arabicPeriod"/>
              <a:defRPr/>
            </a:pPr>
            <a:r>
              <a:rPr lang="zh-CN" sz="1400" kern="0">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发布借款；</a:t>
            </a:r>
            <a:endParaRPr lang="zh-CN" sz="1400" kern="0">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a:p>
            <a:pPr marL="749300" lvl="1" indent="-304800" algn="l" fontAlgn="ctr">
              <a:lnSpc>
                <a:spcPct val="130000"/>
              </a:lnSpc>
              <a:spcBef>
                <a:spcPts val="0"/>
              </a:spcBef>
              <a:spcAft>
                <a:spcPts val="0"/>
              </a:spcAft>
              <a:buSzPct val="100000"/>
              <a:buFont typeface="+mj-lt"/>
              <a:buAutoNum type="arabicPeriod"/>
              <a:defRPr/>
            </a:pPr>
            <a:r>
              <a:rPr lang="en-US" sz="1400" kern="0">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投资流程：投资人注册账号，绑定银行卡，充值，投标，</a:t>
            </a:r>
            <a:endParaRPr lang="en-US" sz="1400" kern="0">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a:p>
            <a:pPr marL="749300" lvl="1" indent="-304800" algn="l" fontAlgn="ctr">
              <a:lnSpc>
                <a:spcPct val="130000"/>
              </a:lnSpc>
              <a:spcBef>
                <a:spcPts val="0"/>
              </a:spcBef>
              <a:spcAft>
                <a:spcPts val="0"/>
              </a:spcAft>
              <a:buSzPct val="100000"/>
              <a:buFont typeface="+mj-lt"/>
              <a:buAutoNum type="arabicPeriod"/>
              <a:defRPr/>
            </a:pPr>
            <a:r>
              <a:rPr lang="en-US" sz="1400" kern="0">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放款流程：平台满标审核，借款人收款，借款人提现；</a:t>
            </a:r>
            <a:endParaRPr lang="en-US" sz="1400" kern="0">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a:p>
            <a:pPr marL="749300" lvl="1" indent="-304800" algn="l" fontAlgn="ctr">
              <a:lnSpc>
                <a:spcPct val="130000"/>
              </a:lnSpc>
              <a:spcBef>
                <a:spcPts val="0"/>
              </a:spcBef>
              <a:spcAft>
                <a:spcPts val="0"/>
              </a:spcAft>
              <a:buSzPct val="100000"/>
              <a:buFont typeface="+mj-lt"/>
              <a:buAutoNum type="arabicPeriod"/>
              <a:defRPr/>
            </a:pPr>
            <a:r>
              <a:rPr lang="en-US" sz="1400" kern="0">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还款流程：借款人充值，借款人还款，投资人收款，投资人继续投资（或提现）</a:t>
            </a:r>
            <a:endParaRPr lang="en-US" sz="1400" kern="0">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6" name="Rectangle 5"/>
          <p:cNvSpPr/>
          <p:nvPr>
            <p:custDataLst>
              <p:tags r:id="rId3"/>
            </p:custDataLst>
          </p:nvPr>
        </p:nvSpPr>
        <p:spPr>
          <a:xfrm>
            <a:off x="742460" y="1017886"/>
            <a:ext cx="4788000" cy="645160"/>
          </a:xfrm>
          <a:prstGeom prst="rect">
            <a:avLst/>
          </a:prstGeom>
        </p:spPr>
        <p:txBody>
          <a:bodyPr wrap="square">
            <a:spAutoFit/>
          </a:bodyPr>
          <a:p>
            <a:pPr marL="0" lvl="0" indent="0" algn="l">
              <a:lnSpc>
                <a:spcPct val="100000"/>
              </a:lnSpc>
              <a:spcBef>
                <a:spcPts val="0"/>
              </a:spcBef>
              <a:spcAft>
                <a:spcPts val="0"/>
              </a:spcAft>
              <a:buSzPct val="100000"/>
              <a:defRPr/>
            </a:pPr>
            <a:r>
              <a:rPr lang="en-US" sz="3600" b="1" kern="0">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P2P平台主要流程</a:t>
            </a:r>
            <a:endParaRPr lang="en-US" sz="3600" b="1" kern="0">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20" name="矩形 19"/>
          <p:cNvSpPr/>
          <p:nvPr>
            <p:custDataLst>
              <p:tags r:id="rId4"/>
            </p:custDataLst>
          </p:nvPr>
        </p:nvSpPr>
        <p:spPr>
          <a:xfrm>
            <a:off x="652376" y="429281"/>
            <a:ext cx="210002" cy="210002"/>
          </a:xfrm>
          <a:prstGeom prst="rect">
            <a:avLst/>
          </a:prstGeom>
          <a:solidFill>
            <a:srgbClr val="000000">
              <a:lumMod val="85000"/>
              <a:lumOff val="15000"/>
              <a:alpha val="30000"/>
            </a:srgbClr>
          </a:solidFill>
          <a:ln>
            <a:noFill/>
          </a:ln>
        </p:spPr>
        <p:style>
          <a:lnRef idx="2">
            <a:srgbClr val="1E6BC5">
              <a:shade val="50000"/>
            </a:srgbClr>
          </a:lnRef>
          <a:fillRef idx="1">
            <a:srgbClr val="1E6BC5"/>
          </a:fillRef>
          <a:effectRef idx="0">
            <a:srgbClr val="1E6BC5"/>
          </a:effectRef>
          <a:fontRef idx="minor">
            <a:sysClr val="window" lastClr="FFFFFF"/>
          </a:fontRef>
        </p:style>
        <p:txBody>
          <a:bodyPr rtlCol="0" anchor="ctr"/>
          <a:p>
            <a:pPr algn="ctr"/>
            <a:endParaRPr lang="zh-CN" altLang="en-US" dirty="0"/>
          </a:p>
        </p:txBody>
      </p:sp>
      <p:sp>
        <p:nvSpPr>
          <p:cNvPr id="21" name="矩形 20"/>
          <p:cNvSpPr/>
          <p:nvPr>
            <p:custDataLst>
              <p:tags r:id="rId5"/>
            </p:custDataLst>
          </p:nvPr>
        </p:nvSpPr>
        <p:spPr>
          <a:xfrm>
            <a:off x="349104" y="429281"/>
            <a:ext cx="210002" cy="210002"/>
          </a:xfrm>
          <a:prstGeom prst="rect">
            <a:avLst/>
          </a:prstGeom>
          <a:solidFill>
            <a:srgbClr val="000000">
              <a:lumMod val="65000"/>
              <a:lumOff val="35000"/>
              <a:alpha val="30000"/>
            </a:srgbClr>
          </a:solidFill>
          <a:ln>
            <a:noFill/>
          </a:ln>
        </p:spPr>
        <p:style>
          <a:lnRef idx="2">
            <a:srgbClr val="1E6BC5">
              <a:shade val="50000"/>
            </a:srgbClr>
          </a:lnRef>
          <a:fillRef idx="1">
            <a:srgbClr val="1E6BC5"/>
          </a:fillRef>
          <a:effectRef idx="0">
            <a:srgbClr val="1E6BC5"/>
          </a:effectRef>
          <a:fontRef idx="minor">
            <a:sysClr val="window" lastClr="FFFFFF"/>
          </a:fontRef>
        </p:style>
        <p:txBody>
          <a:bodyPr rtlCol="0" anchor="ctr"/>
          <a:p>
            <a:pPr algn="ctr"/>
            <a:endParaRPr lang="zh-CN" altLang="en-US"/>
          </a:p>
        </p:txBody>
      </p:sp>
      <p:sp>
        <p:nvSpPr>
          <p:cNvPr id="22" name="矩形 21"/>
          <p:cNvSpPr/>
          <p:nvPr>
            <p:custDataLst>
              <p:tags r:id="rId6"/>
            </p:custDataLst>
          </p:nvPr>
        </p:nvSpPr>
        <p:spPr>
          <a:xfrm>
            <a:off x="349104" y="771238"/>
            <a:ext cx="210002" cy="210002"/>
          </a:xfrm>
          <a:prstGeom prst="rect">
            <a:avLst/>
          </a:prstGeom>
          <a:solidFill>
            <a:sysClr val="window" lastClr="FFFFFF">
              <a:lumMod val="50000"/>
              <a:alpha val="30000"/>
            </a:sysClr>
          </a:solidFill>
          <a:ln>
            <a:noFill/>
          </a:ln>
        </p:spPr>
        <p:style>
          <a:lnRef idx="2">
            <a:srgbClr val="1E6BC5">
              <a:shade val="50000"/>
            </a:srgbClr>
          </a:lnRef>
          <a:fillRef idx="1">
            <a:srgbClr val="1E6BC5"/>
          </a:fillRef>
          <a:effectRef idx="0">
            <a:srgbClr val="1E6BC5"/>
          </a:effectRef>
          <a:fontRef idx="minor">
            <a:sysClr val="window" lastClr="FFFFFF"/>
          </a:fontRef>
        </p:style>
        <p:txBody>
          <a:bodyPr rtlCol="0" anchor="ctr"/>
          <a:p>
            <a:pPr algn="ctr"/>
            <a:endParaRPr lang="zh-CN" altLang="en-US"/>
          </a:p>
        </p:txBody>
      </p:sp>
      <p:sp>
        <p:nvSpPr>
          <p:cNvPr id="25" name="矩形 24"/>
          <p:cNvSpPr/>
          <p:nvPr>
            <p:custDataLst>
              <p:tags r:id="rId7"/>
            </p:custDataLst>
          </p:nvPr>
        </p:nvSpPr>
        <p:spPr>
          <a:xfrm>
            <a:off x="7159819" y="1092322"/>
            <a:ext cx="4537650" cy="4662062"/>
          </a:xfrm>
          <a:prstGeom prst="rect">
            <a:avLst/>
          </a:prstGeom>
          <a:solidFill>
            <a:srgbClr val="000000">
              <a:lumMod val="65000"/>
              <a:lumOff val="35000"/>
            </a:srgbClr>
          </a:solidFill>
          <a:ln>
            <a:noFill/>
          </a:ln>
          <a:effectLst>
            <a:outerShdw blurRad="304800" dist="101600" sx="104000" sy="104000" algn="ctr" rotWithShape="0">
              <a:srgbClr val="000000">
                <a:alpha val="16000"/>
              </a:srgbClr>
            </a:outerShdw>
          </a:effectLst>
        </p:spPr>
        <p:style>
          <a:lnRef idx="2">
            <a:srgbClr val="1E6BC5">
              <a:shade val="50000"/>
            </a:srgbClr>
          </a:lnRef>
          <a:fillRef idx="1">
            <a:srgbClr val="1E6BC5"/>
          </a:fillRef>
          <a:effectRef idx="0">
            <a:srgbClr val="1E6BC5"/>
          </a:effectRef>
          <a:fontRef idx="minor">
            <a:sysClr val="window" lastClr="FFFFFF"/>
          </a:fontRef>
        </p:style>
        <p:txBody>
          <a:bodyPr rtlCol="0" anchor="ctr"/>
          <a:p>
            <a:pPr algn="ctr"/>
            <a:endParaRPr lang="zh-CN" altLang="en-US"/>
          </a:p>
        </p:txBody>
      </p:sp>
      <p:sp>
        <p:nvSpPr>
          <p:cNvPr id="24" name="矩形 23"/>
          <p:cNvSpPr/>
          <p:nvPr>
            <p:custDataLst>
              <p:tags r:id="rId8"/>
            </p:custDataLst>
          </p:nvPr>
        </p:nvSpPr>
        <p:spPr>
          <a:xfrm>
            <a:off x="6857964" y="844428"/>
            <a:ext cx="4537651" cy="5157850"/>
          </a:xfrm>
          <a:prstGeom prst="rect">
            <a:avLst/>
          </a:prstGeom>
          <a:solidFill>
            <a:srgbClr val="000000">
              <a:lumMod val="50000"/>
              <a:lumOff val="50000"/>
            </a:srgbClr>
          </a:solidFill>
          <a:ln>
            <a:noFill/>
          </a:ln>
          <a:effectLst>
            <a:outerShdw blurRad="304800" dist="101600" sx="104000" sy="104000" algn="ctr" rotWithShape="0">
              <a:srgbClr val="000000">
                <a:alpha val="16000"/>
              </a:srgbClr>
            </a:outerShdw>
          </a:effectLst>
        </p:spPr>
        <p:style>
          <a:lnRef idx="2">
            <a:srgbClr val="1E6BC5">
              <a:shade val="50000"/>
            </a:srgbClr>
          </a:lnRef>
          <a:fillRef idx="1">
            <a:srgbClr val="1E6BC5"/>
          </a:fillRef>
          <a:effectRef idx="0">
            <a:srgbClr val="1E6BC5"/>
          </a:effectRef>
          <a:fontRef idx="minor">
            <a:sysClr val="window" lastClr="FFFFFF"/>
          </a:fontRef>
        </p:style>
        <p:txBody>
          <a:bodyPr rtlCol="0" anchor="ctr"/>
          <a:p>
            <a:pPr algn="ctr"/>
            <a:endParaRPr lang="zh-CN" altLang="en-US"/>
          </a:p>
        </p:txBody>
      </p:sp>
      <p:sp>
        <p:nvSpPr>
          <p:cNvPr id="4" name="矩形 3"/>
          <p:cNvSpPr/>
          <p:nvPr>
            <p:custDataLst>
              <p:tags r:id="rId9"/>
            </p:custDataLst>
          </p:nvPr>
        </p:nvSpPr>
        <p:spPr>
          <a:xfrm>
            <a:off x="6497363" y="597591"/>
            <a:ext cx="4537650" cy="5651524"/>
          </a:xfrm>
          <a:prstGeom prst="rect">
            <a:avLst/>
          </a:prstGeom>
          <a:solidFill>
            <a:sysClr val="window" lastClr="FFFFFF">
              <a:lumMod val="65000"/>
            </a:sysClr>
          </a:solidFill>
          <a:ln>
            <a:noFill/>
          </a:ln>
          <a:effectLst>
            <a:outerShdw blurRad="304800" dist="101600" sx="104000" sy="104000" algn="ctr" rotWithShape="0">
              <a:srgbClr val="000000">
                <a:alpha val="16000"/>
              </a:srgbClr>
            </a:outerShdw>
          </a:effectLst>
        </p:spPr>
        <p:style>
          <a:lnRef idx="2">
            <a:srgbClr val="1E6BC5">
              <a:shade val="50000"/>
            </a:srgbClr>
          </a:lnRef>
          <a:fillRef idx="1">
            <a:srgbClr val="1E6BC5"/>
          </a:fillRef>
          <a:effectRef idx="0">
            <a:srgbClr val="1E6BC5"/>
          </a:effectRef>
          <a:fontRef idx="minor">
            <a:sysClr val="window" lastClr="FFFFFF"/>
          </a:fontRef>
        </p:style>
        <p:txBody>
          <a:bodyPr rtlCol="0" anchor="ctr"/>
          <a:p>
            <a:pPr algn="ctr"/>
            <a:endParaRPr lang="zh-CN" altLang="en-US"/>
          </a:p>
        </p:txBody>
      </p:sp>
      <p:pic>
        <p:nvPicPr>
          <p:cNvPr id="10" name="图片 9"/>
          <p:cNvPicPr>
            <a:picLocks noChangeAspect="1"/>
          </p:cNvPicPr>
          <p:nvPr>
            <p:custDataLst>
              <p:tags r:id="rId10"/>
            </p:custDataLst>
          </p:nvPr>
        </p:nvPicPr>
        <p:blipFill rotWithShape="1">
          <a:blip r:embed="rId11"/>
          <a:srcRect/>
          <a:stretch>
            <a:fillRect/>
          </a:stretch>
        </p:blipFill>
        <p:spPr>
          <a:xfrm>
            <a:off x="6113943" y="558839"/>
            <a:ext cx="4519706" cy="5769941"/>
          </a:xfrm>
          <a:prstGeom prst="rect">
            <a:avLst/>
          </a:prstGeom>
        </p:spPr>
      </p:pic>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1"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02</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4584905" cy="829945"/>
          </a:xfrm>
          <a:prstGeom prst="rect">
            <a:avLst/>
          </a:prstGeom>
          <a:noFill/>
        </p:spPr>
        <p:txBody>
          <a:bodyPr wrap="square" rtlCol="0">
            <a:spAutoFit/>
          </a:bodyPr>
          <a:lstStyle/>
          <a:p>
            <a:pPr algn="dist"/>
            <a:r>
              <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项目模块</a:t>
            </a:r>
            <a:endPar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2257472" y="1670386"/>
            <a:ext cx="2244504" cy="4243208"/>
            <a:chOff x="3576547" y="1626645"/>
            <a:chExt cx="1683378" cy="3182406"/>
          </a:xfrm>
        </p:grpSpPr>
        <p:sp>
          <p:nvSpPr>
            <p:cNvPr id="13" name="矩形 12"/>
            <p:cNvSpPr/>
            <p:nvPr/>
          </p:nvSpPr>
          <p:spPr>
            <a:xfrm>
              <a:off x="3620055" y="2000712"/>
              <a:ext cx="1546534" cy="95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4" name="矩形 13"/>
            <p:cNvSpPr/>
            <p:nvPr/>
          </p:nvSpPr>
          <p:spPr>
            <a:xfrm>
              <a:off x="3576547" y="3074549"/>
              <a:ext cx="1620989" cy="1734502"/>
            </a:xfrm>
            <a:prstGeom prst="rect">
              <a:avLst/>
            </a:prstGeom>
          </p:spPr>
          <p:txBody>
            <a:bodyPr wrap="square" anchor="ctr">
              <a:spAutoFit/>
            </a:bodyPr>
            <a:lstStyle/>
            <a:p>
              <a:pPr>
                <a:lnSpc>
                  <a:spcPct val="120000"/>
                </a:lnSpc>
                <a:buClr>
                  <a:srgbClr val="E24848"/>
                </a:buClr>
                <a:defRPr/>
              </a:pPr>
              <a:r>
                <a:rPr lang="zh-CN" altLang="en-US" sz="1335"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网站平台交易系统主要完成整个平台的借款操作、展示、投标等功能。主要功能包括：用户注册、登录、借款标详细信息展示、发布借款、投资借款标等，同时贷款方完成还款操作，前台功能主要操作者为平台用户。</a:t>
              </a:r>
              <a:endParaRPr lang="zh-CN" altLang="en-US" sz="1335"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5" name="矩形 14"/>
            <p:cNvSpPr/>
            <p:nvPr/>
          </p:nvSpPr>
          <p:spPr>
            <a:xfrm>
              <a:off x="3660058" y="1626645"/>
              <a:ext cx="1537732" cy="305853"/>
            </a:xfrm>
            <a:prstGeom prst="rect">
              <a:avLst/>
            </a:prstGeom>
          </p:spPr>
          <p:txBody>
            <a:bodyPr vert="horz" lIns="121920" tIns="60960" rIns="121920" bIns="60960" anchor="ctr">
              <a:noAutofit/>
            </a:bodyPr>
            <a:lstStyle/>
            <a:p>
              <a:pPr algn="ctr">
                <a:spcBef>
                  <a:spcPct val="0"/>
                </a:spcBef>
              </a:pPr>
              <a:r>
                <a:rPr lang="zh-CN" altLang="en-US" sz="2135"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网站前台</a:t>
              </a:r>
              <a:endParaRPr lang="zh-CN" altLang="en-US" sz="2135"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6" name="矩形 15"/>
            <p:cNvSpPr/>
            <p:nvPr/>
          </p:nvSpPr>
          <p:spPr>
            <a:xfrm>
              <a:off x="3700224" y="2598597"/>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注册，登录等</a:t>
              </a:r>
              <a:endPar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a:off x="3638936" y="4130082"/>
              <a:ext cx="1620989" cy="253365"/>
            </a:xfrm>
            <a:prstGeom prst="rect">
              <a:avLst/>
            </a:prstGeom>
          </p:spPr>
          <p:txBody>
            <a:bodyPr wrap="square" anchor="ctr">
              <a:spAutoFit/>
            </a:bodyPr>
            <a:lstStyle/>
            <a:p>
              <a:pPr>
                <a:lnSpc>
                  <a:spcPct val="120000"/>
                </a:lnSpc>
                <a:buClr>
                  <a:srgbClr val="E24848"/>
                </a:buClr>
                <a:defRPr/>
              </a:pPr>
              <a:endParaRPr lang="zh-CN" altLang="en-US" sz="1335"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 name="任意多边形: 形状 6"/>
            <p:cNvSpPr/>
            <p:nvPr/>
          </p:nvSpPr>
          <p:spPr>
            <a:xfrm>
              <a:off x="4270294" y="2165259"/>
              <a:ext cx="342900" cy="325171"/>
            </a:xfrm>
            <a:custGeom>
              <a:avLst/>
              <a:gdLst>
                <a:gd name="connsiteX0" fmla="*/ 17139 w 331464"/>
                <a:gd name="connsiteY0" fmla="*/ 274638 h 314326"/>
                <a:gd name="connsiteX1" fmla="*/ 312414 w 331464"/>
                <a:gd name="connsiteY1" fmla="*/ 274638 h 314326"/>
                <a:gd name="connsiteX2" fmla="*/ 312414 w 331464"/>
                <a:gd name="connsiteY2" fmla="*/ 302420 h 314326"/>
                <a:gd name="connsiteX3" fmla="*/ 300758 w 331464"/>
                <a:gd name="connsiteY3" fmla="*/ 314326 h 314326"/>
                <a:gd name="connsiteX4" fmla="*/ 28795 w 331464"/>
                <a:gd name="connsiteY4" fmla="*/ 314326 h 314326"/>
                <a:gd name="connsiteX5" fmla="*/ 17139 w 331464"/>
                <a:gd name="connsiteY5" fmla="*/ 302420 h 314326"/>
                <a:gd name="connsiteX6" fmla="*/ 220339 w 331464"/>
                <a:gd name="connsiteY6" fmla="*/ 168275 h 314326"/>
                <a:gd name="connsiteX7" fmla="*/ 312414 w 331464"/>
                <a:gd name="connsiteY7" fmla="*/ 168275 h 314326"/>
                <a:gd name="connsiteX8" fmla="*/ 312414 w 331464"/>
                <a:gd name="connsiteY8" fmla="*/ 258763 h 314326"/>
                <a:gd name="connsiteX9" fmla="*/ 220339 w 331464"/>
                <a:gd name="connsiteY9" fmla="*/ 258763 h 314326"/>
                <a:gd name="connsiteX10" fmla="*/ 128264 w 331464"/>
                <a:gd name="connsiteY10" fmla="*/ 168275 h 314326"/>
                <a:gd name="connsiteX11" fmla="*/ 201289 w 331464"/>
                <a:gd name="connsiteY11" fmla="*/ 168275 h 314326"/>
                <a:gd name="connsiteX12" fmla="*/ 201289 w 331464"/>
                <a:gd name="connsiteY12" fmla="*/ 258763 h 314326"/>
                <a:gd name="connsiteX13" fmla="*/ 128264 w 331464"/>
                <a:gd name="connsiteY13" fmla="*/ 258763 h 314326"/>
                <a:gd name="connsiteX14" fmla="*/ 17139 w 331464"/>
                <a:gd name="connsiteY14" fmla="*/ 168275 h 314326"/>
                <a:gd name="connsiteX15" fmla="*/ 110802 w 331464"/>
                <a:gd name="connsiteY15" fmla="*/ 168275 h 314326"/>
                <a:gd name="connsiteX16" fmla="*/ 110802 w 331464"/>
                <a:gd name="connsiteY16" fmla="*/ 258763 h 314326"/>
                <a:gd name="connsiteX17" fmla="*/ 17139 w 331464"/>
                <a:gd name="connsiteY17" fmla="*/ 258763 h 314326"/>
                <a:gd name="connsiteX18" fmla="*/ 28189 w 331464"/>
                <a:gd name="connsiteY18" fmla="*/ 93663 h 314326"/>
                <a:gd name="connsiteX19" fmla="*/ 302951 w 331464"/>
                <a:gd name="connsiteY19" fmla="*/ 93663 h 314326"/>
                <a:gd name="connsiteX20" fmla="*/ 328872 w 331464"/>
                <a:gd name="connsiteY20" fmla="*/ 132428 h 314326"/>
                <a:gd name="connsiteX21" fmla="*/ 331464 w 331464"/>
                <a:gd name="connsiteY21" fmla="*/ 138888 h 314326"/>
                <a:gd name="connsiteX22" fmla="*/ 322392 w 331464"/>
                <a:gd name="connsiteY22" fmla="*/ 149226 h 314326"/>
                <a:gd name="connsiteX23" fmla="*/ 7452 w 331464"/>
                <a:gd name="connsiteY23" fmla="*/ 149226 h 314326"/>
                <a:gd name="connsiteX24" fmla="*/ 972 w 331464"/>
                <a:gd name="connsiteY24" fmla="*/ 144057 h 314326"/>
                <a:gd name="connsiteX25" fmla="*/ 972 w 331464"/>
                <a:gd name="connsiteY25" fmla="*/ 132428 h 314326"/>
                <a:gd name="connsiteX26" fmla="*/ 28189 w 331464"/>
                <a:gd name="connsiteY26" fmla="*/ 93663 h 314326"/>
                <a:gd name="connsiteX27" fmla="*/ 47833 w 331464"/>
                <a:gd name="connsiteY27" fmla="*/ 0 h 314326"/>
                <a:gd name="connsiteX28" fmla="*/ 283308 w 331464"/>
                <a:gd name="connsiteY28" fmla="*/ 0 h 314326"/>
                <a:gd name="connsiteX29" fmla="*/ 294952 w 331464"/>
                <a:gd name="connsiteY29" fmla="*/ 11824 h 314326"/>
                <a:gd name="connsiteX30" fmla="*/ 294952 w 331464"/>
                <a:gd name="connsiteY30" fmla="*/ 76200 h 314326"/>
                <a:gd name="connsiteX31" fmla="*/ 36189 w 331464"/>
                <a:gd name="connsiteY31" fmla="*/ 76200 h 314326"/>
                <a:gd name="connsiteX32" fmla="*/ 36189 w 331464"/>
                <a:gd name="connsiteY32" fmla="*/ 11824 h 314326"/>
                <a:gd name="connsiteX33" fmla="*/ 47833 w 331464"/>
                <a:gd name="connsiteY33"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464" h="314326">
                  <a:moveTo>
                    <a:pt x="17139" y="274638"/>
                  </a:moveTo>
                  <a:cubicBezTo>
                    <a:pt x="17139" y="274638"/>
                    <a:pt x="17139" y="274638"/>
                    <a:pt x="312414" y="274638"/>
                  </a:cubicBezTo>
                  <a:cubicBezTo>
                    <a:pt x="312414" y="274638"/>
                    <a:pt x="312414" y="274638"/>
                    <a:pt x="312414" y="302420"/>
                  </a:cubicBezTo>
                  <a:cubicBezTo>
                    <a:pt x="312414" y="309035"/>
                    <a:pt x="307234" y="314326"/>
                    <a:pt x="300758" y="314326"/>
                  </a:cubicBezTo>
                  <a:cubicBezTo>
                    <a:pt x="300758" y="314326"/>
                    <a:pt x="300758" y="314326"/>
                    <a:pt x="28795" y="314326"/>
                  </a:cubicBezTo>
                  <a:cubicBezTo>
                    <a:pt x="22319" y="314326"/>
                    <a:pt x="17139" y="309035"/>
                    <a:pt x="17139" y="302420"/>
                  </a:cubicBezTo>
                  <a:close/>
                  <a:moveTo>
                    <a:pt x="220339" y="168275"/>
                  </a:moveTo>
                  <a:lnTo>
                    <a:pt x="312414" y="168275"/>
                  </a:lnTo>
                  <a:lnTo>
                    <a:pt x="312414" y="258763"/>
                  </a:lnTo>
                  <a:lnTo>
                    <a:pt x="220339" y="258763"/>
                  </a:lnTo>
                  <a:close/>
                  <a:moveTo>
                    <a:pt x="128264" y="168275"/>
                  </a:moveTo>
                  <a:lnTo>
                    <a:pt x="201289" y="168275"/>
                  </a:lnTo>
                  <a:lnTo>
                    <a:pt x="201289" y="258763"/>
                  </a:lnTo>
                  <a:lnTo>
                    <a:pt x="128264" y="258763"/>
                  </a:lnTo>
                  <a:close/>
                  <a:moveTo>
                    <a:pt x="17139" y="168275"/>
                  </a:moveTo>
                  <a:lnTo>
                    <a:pt x="110802" y="168275"/>
                  </a:lnTo>
                  <a:lnTo>
                    <a:pt x="110802" y="258763"/>
                  </a:lnTo>
                  <a:lnTo>
                    <a:pt x="17139" y="258763"/>
                  </a:lnTo>
                  <a:close/>
                  <a:moveTo>
                    <a:pt x="28189" y="93663"/>
                  </a:moveTo>
                  <a:cubicBezTo>
                    <a:pt x="28189" y="93663"/>
                    <a:pt x="28189" y="93663"/>
                    <a:pt x="302951" y="93663"/>
                  </a:cubicBezTo>
                  <a:cubicBezTo>
                    <a:pt x="302951" y="93663"/>
                    <a:pt x="302951" y="93663"/>
                    <a:pt x="328872" y="132428"/>
                  </a:cubicBezTo>
                  <a:cubicBezTo>
                    <a:pt x="330168" y="133720"/>
                    <a:pt x="331464" y="136304"/>
                    <a:pt x="331464" y="138888"/>
                  </a:cubicBezTo>
                  <a:cubicBezTo>
                    <a:pt x="331464" y="144057"/>
                    <a:pt x="327576" y="147934"/>
                    <a:pt x="322392" y="149226"/>
                  </a:cubicBezTo>
                  <a:cubicBezTo>
                    <a:pt x="322392" y="149226"/>
                    <a:pt x="322392" y="149226"/>
                    <a:pt x="7452" y="149226"/>
                  </a:cubicBezTo>
                  <a:cubicBezTo>
                    <a:pt x="4860" y="147934"/>
                    <a:pt x="2268" y="146641"/>
                    <a:pt x="972" y="144057"/>
                  </a:cubicBezTo>
                  <a:cubicBezTo>
                    <a:pt x="-324" y="140181"/>
                    <a:pt x="-324" y="136304"/>
                    <a:pt x="972" y="132428"/>
                  </a:cubicBezTo>
                  <a:cubicBezTo>
                    <a:pt x="972" y="132428"/>
                    <a:pt x="972" y="132428"/>
                    <a:pt x="28189" y="93663"/>
                  </a:cubicBezTo>
                  <a:close/>
                  <a:moveTo>
                    <a:pt x="47833" y="0"/>
                  </a:moveTo>
                  <a:cubicBezTo>
                    <a:pt x="47833" y="0"/>
                    <a:pt x="47833" y="0"/>
                    <a:pt x="283308" y="0"/>
                  </a:cubicBezTo>
                  <a:cubicBezTo>
                    <a:pt x="289777" y="0"/>
                    <a:pt x="294952" y="5255"/>
                    <a:pt x="294952" y="11824"/>
                  </a:cubicBezTo>
                  <a:lnTo>
                    <a:pt x="294952" y="76200"/>
                  </a:lnTo>
                  <a:cubicBezTo>
                    <a:pt x="294952" y="76200"/>
                    <a:pt x="294952" y="76200"/>
                    <a:pt x="36189" y="76200"/>
                  </a:cubicBezTo>
                  <a:cubicBezTo>
                    <a:pt x="36189" y="76200"/>
                    <a:pt x="36189" y="76200"/>
                    <a:pt x="36189" y="11824"/>
                  </a:cubicBezTo>
                  <a:cubicBezTo>
                    <a:pt x="36189" y="5255"/>
                    <a:pt x="41364" y="0"/>
                    <a:pt x="478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29" name="组合 28"/>
          <p:cNvGrpSpPr/>
          <p:nvPr/>
        </p:nvGrpSpPr>
        <p:grpSpPr>
          <a:xfrm>
            <a:off x="4773833" y="1670386"/>
            <a:ext cx="2276888" cy="3750131"/>
            <a:chOff x="5319990" y="1626645"/>
            <a:chExt cx="1707666" cy="2812598"/>
          </a:xfrm>
        </p:grpSpPr>
        <p:sp>
          <p:nvSpPr>
            <p:cNvPr id="17" name="矩形 16"/>
            <p:cNvSpPr/>
            <p:nvPr/>
          </p:nvSpPr>
          <p:spPr>
            <a:xfrm>
              <a:off x="5363972" y="2000712"/>
              <a:ext cx="1546534" cy="954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a:off x="5319990" y="3074787"/>
              <a:ext cx="1620989" cy="1364456"/>
            </a:xfrm>
            <a:prstGeom prst="rect">
              <a:avLst/>
            </a:prstGeom>
          </p:spPr>
          <p:txBody>
            <a:bodyPr wrap="square" anchor="ctr">
              <a:spAutoFit/>
            </a:bodyPr>
            <a:lstStyle/>
            <a:p>
              <a:pPr>
                <a:lnSpc>
                  <a:spcPct val="120000"/>
                </a:lnSpc>
                <a:buClr>
                  <a:srgbClr val="E24848"/>
                </a:buClr>
                <a:defRPr/>
              </a:pPr>
              <a:r>
                <a:rPr lang="zh-CN" altLang="en-US" sz="1335"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贷款者和投资者的个人管理中心平台。主要包括：个人资料管理、账户管理、借款标和投资标的管理以及明细、邮箱认证、实名认证、vip申请、在线充值和提现等等功能。</a:t>
              </a:r>
              <a:endParaRPr lang="zh-CN" altLang="en-US" sz="1335"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a:off x="5363972" y="1626645"/>
              <a:ext cx="1537732" cy="305853"/>
            </a:xfrm>
            <a:prstGeom prst="rect">
              <a:avLst/>
            </a:prstGeom>
          </p:spPr>
          <p:txBody>
            <a:bodyPr vert="horz" lIns="121920" tIns="60960" rIns="121920" bIns="60960" anchor="ctr">
              <a:noAutofit/>
            </a:bodyPr>
            <a:lstStyle/>
            <a:p>
              <a:pPr algn="ctr">
                <a:spcBef>
                  <a:spcPct val="0"/>
                </a:spcBef>
              </a:pPr>
              <a:r>
                <a:rPr lang="zh-CN" altLang="en-US" sz="2135"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个人账户</a:t>
              </a:r>
              <a:endParaRPr lang="zh-CN" altLang="en-US" sz="2135"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a:off x="5412232" y="2598597"/>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账户，资产等</a:t>
              </a:r>
              <a:endPar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a:off x="5406667" y="4060550"/>
              <a:ext cx="1620989" cy="253365"/>
            </a:xfrm>
            <a:prstGeom prst="rect">
              <a:avLst/>
            </a:prstGeom>
          </p:spPr>
          <p:txBody>
            <a:bodyPr wrap="square" anchor="ctr">
              <a:spAutoFit/>
            </a:bodyPr>
            <a:lstStyle/>
            <a:p>
              <a:pPr>
                <a:lnSpc>
                  <a:spcPct val="120000"/>
                </a:lnSpc>
                <a:buClr>
                  <a:srgbClr val="E24848"/>
                </a:buClr>
                <a:defRPr/>
              </a:pPr>
              <a:endParaRPr lang="zh-CN" altLang="en-US" sz="1335"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任意多边形: 形状 7"/>
            <p:cNvSpPr/>
            <p:nvPr/>
          </p:nvSpPr>
          <p:spPr>
            <a:xfrm>
              <a:off x="5959280" y="2165259"/>
              <a:ext cx="342900" cy="325171"/>
            </a:xfrm>
            <a:custGeom>
              <a:avLst/>
              <a:gdLst>
                <a:gd name="connsiteX0" fmla="*/ 17139 w 331464"/>
                <a:gd name="connsiteY0" fmla="*/ 274638 h 314326"/>
                <a:gd name="connsiteX1" fmla="*/ 312414 w 331464"/>
                <a:gd name="connsiteY1" fmla="*/ 274638 h 314326"/>
                <a:gd name="connsiteX2" fmla="*/ 312414 w 331464"/>
                <a:gd name="connsiteY2" fmla="*/ 302420 h 314326"/>
                <a:gd name="connsiteX3" fmla="*/ 300758 w 331464"/>
                <a:gd name="connsiteY3" fmla="*/ 314326 h 314326"/>
                <a:gd name="connsiteX4" fmla="*/ 28795 w 331464"/>
                <a:gd name="connsiteY4" fmla="*/ 314326 h 314326"/>
                <a:gd name="connsiteX5" fmla="*/ 17139 w 331464"/>
                <a:gd name="connsiteY5" fmla="*/ 302420 h 314326"/>
                <a:gd name="connsiteX6" fmla="*/ 220339 w 331464"/>
                <a:gd name="connsiteY6" fmla="*/ 168275 h 314326"/>
                <a:gd name="connsiteX7" fmla="*/ 312414 w 331464"/>
                <a:gd name="connsiteY7" fmla="*/ 168275 h 314326"/>
                <a:gd name="connsiteX8" fmla="*/ 312414 w 331464"/>
                <a:gd name="connsiteY8" fmla="*/ 258763 h 314326"/>
                <a:gd name="connsiteX9" fmla="*/ 220339 w 331464"/>
                <a:gd name="connsiteY9" fmla="*/ 258763 h 314326"/>
                <a:gd name="connsiteX10" fmla="*/ 128264 w 331464"/>
                <a:gd name="connsiteY10" fmla="*/ 168275 h 314326"/>
                <a:gd name="connsiteX11" fmla="*/ 201289 w 331464"/>
                <a:gd name="connsiteY11" fmla="*/ 168275 h 314326"/>
                <a:gd name="connsiteX12" fmla="*/ 201289 w 331464"/>
                <a:gd name="connsiteY12" fmla="*/ 258763 h 314326"/>
                <a:gd name="connsiteX13" fmla="*/ 128264 w 331464"/>
                <a:gd name="connsiteY13" fmla="*/ 258763 h 314326"/>
                <a:gd name="connsiteX14" fmla="*/ 17139 w 331464"/>
                <a:gd name="connsiteY14" fmla="*/ 168275 h 314326"/>
                <a:gd name="connsiteX15" fmla="*/ 110802 w 331464"/>
                <a:gd name="connsiteY15" fmla="*/ 168275 h 314326"/>
                <a:gd name="connsiteX16" fmla="*/ 110802 w 331464"/>
                <a:gd name="connsiteY16" fmla="*/ 258763 h 314326"/>
                <a:gd name="connsiteX17" fmla="*/ 17139 w 331464"/>
                <a:gd name="connsiteY17" fmla="*/ 258763 h 314326"/>
                <a:gd name="connsiteX18" fmla="*/ 28189 w 331464"/>
                <a:gd name="connsiteY18" fmla="*/ 93663 h 314326"/>
                <a:gd name="connsiteX19" fmla="*/ 302951 w 331464"/>
                <a:gd name="connsiteY19" fmla="*/ 93663 h 314326"/>
                <a:gd name="connsiteX20" fmla="*/ 328872 w 331464"/>
                <a:gd name="connsiteY20" fmla="*/ 132428 h 314326"/>
                <a:gd name="connsiteX21" fmla="*/ 331464 w 331464"/>
                <a:gd name="connsiteY21" fmla="*/ 138888 h 314326"/>
                <a:gd name="connsiteX22" fmla="*/ 322392 w 331464"/>
                <a:gd name="connsiteY22" fmla="*/ 149226 h 314326"/>
                <a:gd name="connsiteX23" fmla="*/ 7452 w 331464"/>
                <a:gd name="connsiteY23" fmla="*/ 149226 h 314326"/>
                <a:gd name="connsiteX24" fmla="*/ 972 w 331464"/>
                <a:gd name="connsiteY24" fmla="*/ 144057 h 314326"/>
                <a:gd name="connsiteX25" fmla="*/ 972 w 331464"/>
                <a:gd name="connsiteY25" fmla="*/ 132428 h 314326"/>
                <a:gd name="connsiteX26" fmla="*/ 28189 w 331464"/>
                <a:gd name="connsiteY26" fmla="*/ 93663 h 314326"/>
                <a:gd name="connsiteX27" fmla="*/ 47833 w 331464"/>
                <a:gd name="connsiteY27" fmla="*/ 0 h 314326"/>
                <a:gd name="connsiteX28" fmla="*/ 283308 w 331464"/>
                <a:gd name="connsiteY28" fmla="*/ 0 h 314326"/>
                <a:gd name="connsiteX29" fmla="*/ 294952 w 331464"/>
                <a:gd name="connsiteY29" fmla="*/ 11824 h 314326"/>
                <a:gd name="connsiteX30" fmla="*/ 294952 w 331464"/>
                <a:gd name="connsiteY30" fmla="*/ 76200 h 314326"/>
                <a:gd name="connsiteX31" fmla="*/ 36189 w 331464"/>
                <a:gd name="connsiteY31" fmla="*/ 76200 h 314326"/>
                <a:gd name="connsiteX32" fmla="*/ 36189 w 331464"/>
                <a:gd name="connsiteY32" fmla="*/ 11824 h 314326"/>
                <a:gd name="connsiteX33" fmla="*/ 47833 w 331464"/>
                <a:gd name="connsiteY33"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464" h="314326">
                  <a:moveTo>
                    <a:pt x="17139" y="274638"/>
                  </a:moveTo>
                  <a:cubicBezTo>
                    <a:pt x="17139" y="274638"/>
                    <a:pt x="17139" y="274638"/>
                    <a:pt x="312414" y="274638"/>
                  </a:cubicBezTo>
                  <a:cubicBezTo>
                    <a:pt x="312414" y="274638"/>
                    <a:pt x="312414" y="274638"/>
                    <a:pt x="312414" y="302420"/>
                  </a:cubicBezTo>
                  <a:cubicBezTo>
                    <a:pt x="312414" y="309035"/>
                    <a:pt x="307234" y="314326"/>
                    <a:pt x="300758" y="314326"/>
                  </a:cubicBezTo>
                  <a:cubicBezTo>
                    <a:pt x="300758" y="314326"/>
                    <a:pt x="300758" y="314326"/>
                    <a:pt x="28795" y="314326"/>
                  </a:cubicBezTo>
                  <a:cubicBezTo>
                    <a:pt x="22319" y="314326"/>
                    <a:pt x="17139" y="309035"/>
                    <a:pt x="17139" y="302420"/>
                  </a:cubicBezTo>
                  <a:close/>
                  <a:moveTo>
                    <a:pt x="220339" y="168275"/>
                  </a:moveTo>
                  <a:lnTo>
                    <a:pt x="312414" y="168275"/>
                  </a:lnTo>
                  <a:lnTo>
                    <a:pt x="312414" y="258763"/>
                  </a:lnTo>
                  <a:lnTo>
                    <a:pt x="220339" y="258763"/>
                  </a:lnTo>
                  <a:close/>
                  <a:moveTo>
                    <a:pt x="128264" y="168275"/>
                  </a:moveTo>
                  <a:lnTo>
                    <a:pt x="201289" y="168275"/>
                  </a:lnTo>
                  <a:lnTo>
                    <a:pt x="201289" y="258763"/>
                  </a:lnTo>
                  <a:lnTo>
                    <a:pt x="128264" y="258763"/>
                  </a:lnTo>
                  <a:close/>
                  <a:moveTo>
                    <a:pt x="17139" y="168275"/>
                  </a:moveTo>
                  <a:lnTo>
                    <a:pt x="110802" y="168275"/>
                  </a:lnTo>
                  <a:lnTo>
                    <a:pt x="110802" y="258763"/>
                  </a:lnTo>
                  <a:lnTo>
                    <a:pt x="17139" y="258763"/>
                  </a:lnTo>
                  <a:close/>
                  <a:moveTo>
                    <a:pt x="28189" y="93663"/>
                  </a:moveTo>
                  <a:cubicBezTo>
                    <a:pt x="28189" y="93663"/>
                    <a:pt x="28189" y="93663"/>
                    <a:pt x="302951" y="93663"/>
                  </a:cubicBezTo>
                  <a:cubicBezTo>
                    <a:pt x="302951" y="93663"/>
                    <a:pt x="302951" y="93663"/>
                    <a:pt x="328872" y="132428"/>
                  </a:cubicBezTo>
                  <a:cubicBezTo>
                    <a:pt x="330168" y="133720"/>
                    <a:pt x="331464" y="136304"/>
                    <a:pt x="331464" y="138888"/>
                  </a:cubicBezTo>
                  <a:cubicBezTo>
                    <a:pt x="331464" y="144057"/>
                    <a:pt x="327576" y="147934"/>
                    <a:pt x="322392" y="149226"/>
                  </a:cubicBezTo>
                  <a:cubicBezTo>
                    <a:pt x="322392" y="149226"/>
                    <a:pt x="322392" y="149226"/>
                    <a:pt x="7452" y="149226"/>
                  </a:cubicBezTo>
                  <a:cubicBezTo>
                    <a:pt x="4860" y="147934"/>
                    <a:pt x="2268" y="146641"/>
                    <a:pt x="972" y="144057"/>
                  </a:cubicBezTo>
                  <a:cubicBezTo>
                    <a:pt x="-324" y="140181"/>
                    <a:pt x="-324" y="136304"/>
                    <a:pt x="972" y="132428"/>
                  </a:cubicBezTo>
                  <a:cubicBezTo>
                    <a:pt x="972" y="132428"/>
                    <a:pt x="972" y="132428"/>
                    <a:pt x="28189" y="93663"/>
                  </a:cubicBezTo>
                  <a:close/>
                  <a:moveTo>
                    <a:pt x="47833" y="0"/>
                  </a:moveTo>
                  <a:cubicBezTo>
                    <a:pt x="47833" y="0"/>
                    <a:pt x="47833" y="0"/>
                    <a:pt x="283308" y="0"/>
                  </a:cubicBezTo>
                  <a:cubicBezTo>
                    <a:pt x="289777" y="0"/>
                    <a:pt x="294952" y="5255"/>
                    <a:pt x="294952" y="11824"/>
                  </a:cubicBezTo>
                  <a:lnTo>
                    <a:pt x="294952" y="76200"/>
                  </a:lnTo>
                  <a:cubicBezTo>
                    <a:pt x="294952" y="76200"/>
                    <a:pt x="294952" y="76200"/>
                    <a:pt x="36189" y="76200"/>
                  </a:cubicBezTo>
                  <a:cubicBezTo>
                    <a:pt x="36189" y="76200"/>
                    <a:pt x="36189" y="76200"/>
                    <a:pt x="36189" y="11824"/>
                  </a:cubicBezTo>
                  <a:cubicBezTo>
                    <a:pt x="36189" y="5255"/>
                    <a:pt x="41364" y="0"/>
                    <a:pt x="478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30" name="组合 29"/>
          <p:cNvGrpSpPr/>
          <p:nvPr/>
        </p:nvGrpSpPr>
        <p:grpSpPr>
          <a:xfrm>
            <a:off x="7236850" y="1670386"/>
            <a:ext cx="2161319" cy="4737239"/>
            <a:chOff x="7009138" y="1626645"/>
            <a:chExt cx="1620989" cy="3552929"/>
          </a:xfrm>
        </p:grpSpPr>
        <p:sp>
          <p:nvSpPr>
            <p:cNvPr id="21" name="矩形 20"/>
            <p:cNvSpPr/>
            <p:nvPr/>
          </p:nvSpPr>
          <p:spPr>
            <a:xfrm>
              <a:off x="7067885" y="2000712"/>
              <a:ext cx="1546534" cy="954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p:nvPr/>
          </p:nvSpPr>
          <p:spPr>
            <a:xfrm>
              <a:off x="7009138" y="3074549"/>
              <a:ext cx="1620989" cy="2105025"/>
            </a:xfrm>
            <a:prstGeom prst="rect">
              <a:avLst/>
            </a:prstGeom>
          </p:spPr>
          <p:txBody>
            <a:bodyPr wrap="square" anchor="ctr">
              <a:spAutoFit/>
            </a:bodyPr>
            <a:lstStyle/>
            <a:p>
              <a:pPr>
                <a:lnSpc>
                  <a:spcPct val="120000"/>
                </a:lnSpc>
                <a:buClr>
                  <a:srgbClr val="E24848"/>
                </a:buClr>
                <a:defRPr/>
              </a:pPr>
              <a:r>
                <a:rPr lang="zh-CN" altLang="en-US" sz="1335"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借贷交易系统后台支撑系统主要是对整个借贷交易系统进行管理、维护等功能，主要包括用户的账户管理、借款标的审核和发布、用户充值管理以及用户的实名认证、手机认证等功能。此外，系统还拥有强大的数据统计功能，可实时观察平台交易的状态和最新的统计数据。</a:t>
              </a:r>
              <a:endParaRPr lang="zh-CN" altLang="en-US" sz="1335"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a:off x="7067885" y="1626645"/>
              <a:ext cx="1537732" cy="305853"/>
            </a:xfrm>
            <a:prstGeom prst="rect">
              <a:avLst/>
            </a:prstGeom>
          </p:spPr>
          <p:txBody>
            <a:bodyPr vert="horz" lIns="121920" tIns="60960" rIns="121920" bIns="60960" anchor="ctr">
              <a:noAutofit/>
            </a:bodyPr>
            <a:lstStyle/>
            <a:p>
              <a:pPr algn="ctr">
                <a:spcBef>
                  <a:spcPct val="0"/>
                </a:spcBef>
              </a:pPr>
              <a:r>
                <a:rPr lang="zh-CN" altLang="en-US" sz="2135"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后台模块</a:t>
              </a:r>
              <a:endParaRPr lang="zh-CN" altLang="en-US" sz="2135"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a:off x="7108050" y="2598597"/>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审核，管理等</a:t>
              </a:r>
              <a:endPar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矩形 26"/>
            <p:cNvSpPr/>
            <p:nvPr/>
          </p:nvSpPr>
          <p:spPr>
            <a:xfrm>
              <a:off x="7009138" y="4631573"/>
              <a:ext cx="1620989" cy="253365"/>
            </a:xfrm>
            <a:prstGeom prst="rect">
              <a:avLst/>
            </a:prstGeom>
          </p:spPr>
          <p:txBody>
            <a:bodyPr wrap="square" anchor="ctr">
              <a:spAutoFit/>
            </a:bodyPr>
            <a:lstStyle/>
            <a:p>
              <a:pPr>
                <a:lnSpc>
                  <a:spcPct val="120000"/>
                </a:lnSpc>
                <a:buClr>
                  <a:srgbClr val="E24848"/>
                </a:buClr>
                <a:defRPr/>
              </a:pPr>
              <a:endParaRPr lang="zh-CN" altLang="en-US" sz="1335"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任意多边形: 形状 8"/>
            <p:cNvSpPr/>
            <p:nvPr/>
          </p:nvSpPr>
          <p:spPr>
            <a:xfrm>
              <a:off x="7648265" y="2165259"/>
              <a:ext cx="342900" cy="325171"/>
            </a:xfrm>
            <a:custGeom>
              <a:avLst/>
              <a:gdLst>
                <a:gd name="connsiteX0" fmla="*/ 17139 w 331464"/>
                <a:gd name="connsiteY0" fmla="*/ 274638 h 314326"/>
                <a:gd name="connsiteX1" fmla="*/ 312414 w 331464"/>
                <a:gd name="connsiteY1" fmla="*/ 274638 h 314326"/>
                <a:gd name="connsiteX2" fmla="*/ 312414 w 331464"/>
                <a:gd name="connsiteY2" fmla="*/ 302420 h 314326"/>
                <a:gd name="connsiteX3" fmla="*/ 300758 w 331464"/>
                <a:gd name="connsiteY3" fmla="*/ 314326 h 314326"/>
                <a:gd name="connsiteX4" fmla="*/ 28795 w 331464"/>
                <a:gd name="connsiteY4" fmla="*/ 314326 h 314326"/>
                <a:gd name="connsiteX5" fmla="*/ 17139 w 331464"/>
                <a:gd name="connsiteY5" fmla="*/ 302420 h 314326"/>
                <a:gd name="connsiteX6" fmla="*/ 220339 w 331464"/>
                <a:gd name="connsiteY6" fmla="*/ 168275 h 314326"/>
                <a:gd name="connsiteX7" fmla="*/ 312414 w 331464"/>
                <a:gd name="connsiteY7" fmla="*/ 168275 h 314326"/>
                <a:gd name="connsiteX8" fmla="*/ 312414 w 331464"/>
                <a:gd name="connsiteY8" fmla="*/ 258763 h 314326"/>
                <a:gd name="connsiteX9" fmla="*/ 220339 w 331464"/>
                <a:gd name="connsiteY9" fmla="*/ 258763 h 314326"/>
                <a:gd name="connsiteX10" fmla="*/ 128264 w 331464"/>
                <a:gd name="connsiteY10" fmla="*/ 168275 h 314326"/>
                <a:gd name="connsiteX11" fmla="*/ 201289 w 331464"/>
                <a:gd name="connsiteY11" fmla="*/ 168275 h 314326"/>
                <a:gd name="connsiteX12" fmla="*/ 201289 w 331464"/>
                <a:gd name="connsiteY12" fmla="*/ 258763 h 314326"/>
                <a:gd name="connsiteX13" fmla="*/ 128264 w 331464"/>
                <a:gd name="connsiteY13" fmla="*/ 258763 h 314326"/>
                <a:gd name="connsiteX14" fmla="*/ 17139 w 331464"/>
                <a:gd name="connsiteY14" fmla="*/ 168275 h 314326"/>
                <a:gd name="connsiteX15" fmla="*/ 110802 w 331464"/>
                <a:gd name="connsiteY15" fmla="*/ 168275 h 314326"/>
                <a:gd name="connsiteX16" fmla="*/ 110802 w 331464"/>
                <a:gd name="connsiteY16" fmla="*/ 258763 h 314326"/>
                <a:gd name="connsiteX17" fmla="*/ 17139 w 331464"/>
                <a:gd name="connsiteY17" fmla="*/ 258763 h 314326"/>
                <a:gd name="connsiteX18" fmla="*/ 28189 w 331464"/>
                <a:gd name="connsiteY18" fmla="*/ 93663 h 314326"/>
                <a:gd name="connsiteX19" fmla="*/ 302951 w 331464"/>
                <a:gd name="connsiteY19" fmla="*/ 93663 h 314326"/>
                <a:gd name="connsiteX20" fmla="*/ 328872 w 331464"/>
                <a:gd name="connsiteY20" fmla="*/ 132428 h 314326"/>
                <a:gd name="connsiteX21" fmla="*/ 331464 w 331464"/>
                <a:gd name="connsiteY21" fmla="*/ 138888 h 314326"/>
                <a:gd name="connsiteX22" fmla="*/ 322392 w 331464"/>
                <a:gd name="connsiteY22" fmla="*/ 149226 h 314326"/>
                <a:gd name="connsiteX23" fmla="*/ 7452 w 331464"/>
                <a:gd name="connsiteY23" fmla="*/ 149226 h 314326"/>
                <a:gd name="connsiteX24" fmla="*/ 972 w 331464"/>
                <a:gd name="connsiteY24" fmla="*/ 144057 h 314326"/>
                <a:gd name="connsiteX25" fmla="*/ 972 w 331464"/>
                <a:gd name="connsiteY25" fmla="*/ 132428 h 314326"/>
                <a:gd name="connsiteX26" fmla="*/ 28189 w 331464"/>
                <a:gd name="connsiteY26" fmla="*/ 93663 h 314326"/>
                <a:gd name="connsiteX27" fmla="*/ 47833 w 331464"/>
                <a:gd name="connsiteY27" fmla="*/ 0 h 314326"/>
                <a:gd name="connsiteX28" fmla="*/ 283308 w 331464"/>
                <a:gd name="connsiteY28" fmla="*/ 0 h 314326"/>
                <a:gd name="connsiteX29" fmla="*/ 294952 w 331464"/>
                <a:gd name="connsiteY29" fmla="*/ 11824 h 314326"/>
                <a:gd name="connsiteX30" fmla="*/ 294952 w 331464"/>
                <a:gd name="connsiteY30" fmla="*/ 76200 h 314326"/>
                <a:gd name="connsiteX31" fmla="*/ 36189 w 331464"/>
                <a:gd name="connsiteY31" fmla="*/ 76200 h 314326"/>
                <a:gd name="connsiteX32" fmla="*/ 36189 w 331464"/>
                <a:gd name="connsiteY32" fmla="*/ 11824 h 314326"/>
                <a:gd name="connsiteX33" fmla="*/ 47833 w 331464"/>
                <a:gd name="connsiteY33"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464" h="314326">
                  <a:moveTo>
                    <a:pt x="17139" y="274638"/>
                  </a:moveTo>
                  <a:cubicBezTo>
                    <a:pt x="17139" y="274638"/>
                    <a:pt x="17139" y="274638"/>
                    <a:pt x="312414" y="274638"/>
                  </a:cubicBezTo>
                  <a:cubicBezTo>
                    <a:pt x="312414" y="274638"/>
                    <a:pt x="312414" y="274638"/>
                    <a:pt x="312414" y="302420"/>
                  </a:cubicBezTo>
                  <a:cubicBezTo>
                    <a:pt x="312414" y="309035"/>
                    <a:pt x="307234" y="314326"/>
                    <a:pt x="300758" y="314326"/>
                  </a:cubicBezTo>
                  <a:cubicBezTo>
                    <a:pt x="300758" y="314326"/>
                    <a:pt x="300758" y="314326"/>
                    <a:pt x="28795" y="314326"/>
                  </a:cubicBezTo>
                  <a:cubicBezTo>
                    <a:pt x="22319" y="314326"/>
                    <a:pt x="17139" y="309035"/>
                    <a:pt x="17139" y="302420"/>
                  </a:cubicBezTo>
                  <a:close/>
                  <a:moveTo>
                    <a:pt x="220339" y="168275"/>
                  </a:moveTo>
                  <a:lnTo>
                    <a:pt x="312414" y="168275"/>
                  </a:lnTo>
                  <a:lnTo>
                    <a:pt x="312414" y="258763"/>
                  </a:lnTo>
                  <a:lnTo>
                    <a:pt x="220339" y="258763"/>
                  </a:lnTo>
                  <a:close/>
                  <a:moveTo>
                    <a:pt x="128264" y="168275"/>
                  </a:moveTo>
                  <a:lnTo>
                    <a:pt x="201289" y="168275"/>
                  </a:lnTo>
                  <a:lnTo>
                    <a:pt x="201289" y="258763"/>
                  </a:lnTo>
                  <a:lnTo>
                    <a:pt x="128264" y="258763"/>
                  </a:lnTo>
                  <a:close/>
                  <a:moveTo>
                    <a:pt x="17139" y="168275"/>
                  </a:moveTo>
                  <a:lnTo>
                    <a:pt x="110802" y="168275"/>
                  </a:lnTo>
                  <a:lnTo>
                    <a:pt x="110802" y="258763"/>
                  </a:lnTo>
                  <a:lnTo>
                    <a:pt x="17139" y="258763"/>
                  </a:lnTo>
                  <a:close/>
                  <a:moveTo>
                    <a:pt x="28189" y="93663"/>
                  </a:moveTo>
                  <a:cubicBezTo>
                    <a:pt x="28189" y="93663"/>
                    <a:pt x="28189" y="93663"/>
                    <a:pt x="302951" y="93663"/>
                  </a:cubicBezTo>
                  <a:cubicBezTo>
                    <a:pt x="302951" y="93663"/>
                    <a:pt x="302951" y="93663"/>
                    <a:pt x="328872" y="132428"/>
                  </a:cubicBezTo>
                  <a:cubicBezTo>
                    <a:pt x="330168" y="133720"/>
                    <a:pt x="331464" y="136304"/>
                    <a:pt x="331464" y="138888"/>
                  </a:cubicBezTo>
                  <a:cubicBezTo>
                    <a:pt x="331464" y="144057"/>
                    <a:pt x="327576" y="147934"/>
                    <a:pt x="322392" y="149226"/>
                  </a:cubicBezTo>
                  <a:cubicBezTo>
                    <a:pt x="322392" y="149226"/>
                    <a:pt x="322392" y="149226"/>
                    <a:pt x="7452" y="149226"/>
                  </a:cubicBezTo>
                  <a:cubicBezTo>
                    <a:pt x="4860" y="147934"/>
                    <a:pt x="2268" y="146641"/>
                    <a:pt x="972" y="144057"/>
                  </a:cubicBezTo>
                  <a:cubicBezTo>
                    <a:pt x="-324" y="140181"/>
                    <a:pt x="-324" y="136304"/>
                    <a:pt x="972" y="132428"/>
                  </a:cubicBezTo>
                  <a:cubicBezTo>
                    <a:pt x="972" y="132428"/>
                    <a:pt x="972" y="132428"/>
                    <a:pt x="28189" y="93663"/>
                  </a:cubicBezTo>
                  <a:close/>
                  <a:moveTo>
                    <a:pt x="47833" y="0"/>
                  </a:moveTo>
                  <a:cubicBezTo>
                    <a:pt x="47833" y="0"/>
                    <a:pt x="47833" y="0"/>
                    <a:pt x="283308" y="0"/>
                  </a:cubicBezTo>
                  <a:cubicBezTo>
                    <a:pt x="289777" y="0"/>
                    <a:pt x="294952" y="5255"/>
                    <a:pt x="294952" y="11824"/>
                  </a:cubicBezTo>
                  <a:lnTo>
                    <a:pt x="294952" y="76200"/>
                  </a:lnTo>
                  <a:cubicBezTo>
                    <a:pt x="294952" y="76200"/>
                    <a:pt x="294952" y="76200"/>
                    <a:pt x="36189" y="76200"/>
                  </a:cubicBezTo>
                  <a:cubicBezTo>
                    <a:pt x="36189" y="76200"/>
                    <a:pt x="36189" y="76200"/>
                    <a:pt x="36189" y="11824"/>
                  </a:cubicBezTo>
                  <a:cubicBezTo>
                    <a:pt x="36189" y="5255"/>
                    <a:pt x="41364" y="0"/>
                    <a:pt x="478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31"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sym typeface="FZHei-B01S" panose="02010601030101010101" pitchFamily="2" charset="-122"/>
              </a:rPr>
              <a:t>项目模块划分</a:t>
            </a:r>
            <a:endParaRPr lang="zh-CN" altLang="en-US" sz="2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2" name="矩形 1"/>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6132195" y="653415"/>
            <a:ext cx="4400550" cy="20656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p:cNvSpPr/>
          <p:nvPr/>
        </p:nvSpPr>
        <p:spPr>
          <a:xfrm>
            <a:off x="2723975" y="3806029"/>
            <a:ext cx="3406562" cy="210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32" name="组合 31"/>
          <p:cNvGrpSpPr/>
          <p:nvPr/>
        </p:nvGrpSpPr>
        <p:grpSpPr>
          <a:xfrm>
            <a:off x="1425575" y="653415"/>
            <a:ext cx="4706620" cy="2109239"/>
            <a:chOff x="989333" y="1678096"/>
            <a:chExt cx="3406562" cy="2149669"/>
          </a:xfrm>
        </p:grpSpPr>
        <p:sp>
          <p:nvSpPr>
            <p:cNvPr id="6" name="矩形 5"/>
            <p:cNvSpPr/>
            <p:nvPr/>
          </p:nvSpPr>
          <p:spPr>
            <a:xfrm>
              <a:off x="989333" y="1678096"/>
              <a:ext cx="3406562" cy="210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4" name="组合 13"/>
            <p:cNvGrpSpPr/>
            <p:nvPr/>
          </p:nvGrpSpPr>
          <p:grpSpPr>
            <a:xfrm>
              <a:off x="1534771" y="1840045"/>
              <a:ext cx="2449035" cy="1987720"/>
              <a:chOff x="2920078" y="1719600"/>
              <a:chExt cx="2449035" cy="1987720"/>
            </a:xfrm>
          </p:grpSpPr>
          <p:sp>
            <p:nvSpPr>
              <p:cNvPr id="15" name="TextBox 11"/>
              <p:cNvSpPr txBox="1"/>
              <p:nvPr/>
            </p:nvSpPr>
            <p:spPr>
              <a:xfrm>
                <a:off x="3006127" y="1996845"/>
                <a:ext cx="2141048" cy="1710475"/>
              </a:xfrm>
              <a:prstGeom prst="rect">
                <a:avLst/>
              </a:prstGeom>
              <a:noFill/>
            </p:spPr>
            <p:txBody>
              <a:bodyPr wrap="square" lIns="0" tIns="0" rIns="0" bIns="0" rtlCol="0">
                <a:spAutoFit/>
                <a:scene3d>
                  <a:camera prst="orthographicFront"/>
                  <a:lightRig rig="threePt" dir="t"/>
                </a:scene3d>
                <a:sp3d contourW="12700"/>
              </a:bodyPr>
              <a:lstStyle/>
              <a:p>
                <a:pPr algn="ct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后台用户：</a:t>
                </a:r>
                <a:r>
                  <a:rPr lang="en-US" altLang="zh-CN"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init.do</a:t>
                </a:r>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a:t>
                </a:r>
                <a:r>
                  <a:rPr lang="en-US" altLang="zh-CN"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login.do,</a:t>
                </a:r>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自动创建三种方案</a:t>
                </a:r>
                <a:endPar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前台用户：提交注册信息的时候</a:t>
                </a:r>
                <a:endPar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标识为平台用户</a:t>
                </a:r>
                <a:endPar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（标识符为常量。提高代码可读性，避免魔法值）</a:t>
                </a:r>
                <a:endPar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pPr>
                <a:endPar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6" name="TextBox 11"/>
              <p:cNvSpPr txBox="1"/>
              <p:nvPr/>
            </p:nvSpPr>
            <p:spPr>
              <a:xfrm>
                <a:off x="2920078" y="1719600"/>
                <a:ext cx="2449035" cy="282167"/>
              </a:xfrm>
              <a:prstGeom prst="rect">
                <a:avLst/>
              </a:prstGeom>
              <a:noFill/>
            </p:spPr>
            <p:txBody>
              <a:bodyPr wrap="square" lIns="0" tIns="0" rIns="0" bIns="0" rtlCol="0">
                <a:spAutoFit/>
                <a:scene3d>
                  <a:camera prst="orthographicFront"/>
                  <a:lightRig rig="threePt" dir="t"/>
                </a:scene3d>
                <a:sp3d contourW="12700"/>
              </a:bodyPr>
              <a:lstStyle/>
              <a:p>
                <a:pPr algn="ctr"/>
                <a:r>
                  <a:rPr lang="zh-CN"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注册</a:t>
                </a:r>
                <a:endParaRPr lang="zh-CN"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sp>
        <p:nvSpPr>
          <p:cNvPr id="12" name="矩形 11"/>
          <p:cNvSpPr/>
          <p:nvPr/>
        </p:nvSpPr>
        <p:spPr>
          <a:xfrm>
            <a:off x="6129020" y="3808095"/>
            <a:ext cx="3406775" cy="21050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sym typeface="FZHei-B01S" panose="02010601030101010101" pitchFamily="2" charset="-122"/>
              </a:rPr>
              <a:t>网站前台</a:t>
            </a:r>
            <a:endParaRPr lang="zh-CN" altLang="en-US" sz="24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1"/>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 name="TextBox 11"/>
          <p:cNvSpPr txBox="1"/>
          <p:nvPr/>
        </p:nvSpPr>
        <p:spPr>
          <a:xfrm>
            <a:off x="7388384" y="812205"/>
            <a:ext cx="2449035" cy="276860"/>
          </a:xfrm>
          <a:prstGeom prst="rect">
            <a:avLst/>
          </a:prstGeom>
          <a:noFill/>
        </p:spPr>
        <p:txBody>
          <a:bodyPr wrap="square" lIns="0" tIns="0" rIns="0" bIns="0" rtlCol="0">
            <a:spAutoFit/>
            <a:scene3d>
              <a:camera prst="orthographicFront"/>
              <a:lightRig rig="threePt" dir="t"/>
            </a:scene3d>
            <a:sp3d contourW="12700"/>
          </a:bodyPr>
          <a:p>
            <a:pPr algn="ctr"/>
            <a:r>
              <a:rPr lang="zh-CN" altLang="en-US"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登录</a:t>
            </a:r>
            <a:endParaRPr lang="zh-CN" altLang="en-US"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 name="TextBox 11"/>
          <p:cNvSpPr txBox="1"/>
          <p:nvPr/>
        </p:nvSpPr>
        <p:spPr>
          <a:xfrm>
            <a:off x="7542378" y="1233595"/>
            <a:ext cx="2141048" cy="479425"/>
          </a:xfrm>
          <a:prstGeom prst="rect">
            <a:avLst/>
          </a:prstGeom>
          <a:noFill/>
        </p:spPr>
        <p:txBody>
          <a:bodyPr wrap="square" lIns="0" tIns="0" rIns="0" bIns="0" rtlCol="0">
            <a:spAutoFit/>
            <a:scene3d>
              <a:camera prst="orthographicFront"/>
              <a:lightRig rig="threePt" dir="t"/>
            </a:scene3d>
            <a:sp3d contourW="12700"/>
          </a:bodyPr>
          <a:p>
            <a:pPr algn="ct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单点登录</a:t>
            </a:r>
            <a:endPar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ctr">
              <a:lnSpc>
                <a:spcPct val="130000"/>
              </a:lnSpc>
            </a:pPr>
            <a:r>
              <a:rPr lang="en-US" altLang="zh-CN"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CAS</a:t>
            </a:r>
            <a:endParaRPr lang="en-US" altLang="zh-CN"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3" name="图片 5"/>
          <p:cNvPicPr>
            <a:picLocks noChangeAspect="1"/>
          </p:cNvPicPr>
          <p:nvPr/>
        </p:nvPicPr>
        <p:blipFill>
          <a:blip r:embed="rId1"/>
          <a:stretch>
            <a:fillRect/>
          </a:stretch>
        </p:blipFill>
        <p:spPr>
          <a:xfrm>
            <a:off x="1425575" y="2762885"/>
            <a:ext cx="4704080" cy="3649345"/>
          </a:xfrm>
          <a:prstGeom prst="rect">
            <a:avLst/>
          </a:prstGeom>
          <a:noFill/>
          <a:ln w="9525">
            <a:noFill/>
          </a:ln>
        </p:spPr>
      </p:pic>
      <p:pic>
        <p:nvPicPr>
          <p:cNvPr id="7" name="图片 6"/>
          <p:cNvPicPr>
            <a:picLocks noChangeAspect="1"/>
          </p:cNvPicPr>
          <p:nvPr/>
        </p:nvPicPr>
        <p:blipFill>
          <a:blip r:embed="rId2"/>
          <a:stretch>
            <a:fillRect/>
          </a:stretch>
        </p:blipFill>
        <p:spPr>
          <a:xfrm>
            <a:off x="6129020" y="3815715"/>
            <a:ext cx="3834130" cy="2597150"/>
          </a:xfrm>
          <a:prstGeom prst="rect">
            <a:avLst/>
          </a:prstGeom>
        </p:spPr>
      </p:pic>
      <p:pic>
        <p:nvPicPr>
          <p:cNvPr id="8" name="图片 8"/>
          <p:cNvPicPr>
            <a:picLocks noChangeAspect="1"/>
          </p:cNvPicPr>
          <p:nvPr/>
        </p:nvPicPr>
        <p:blipFill>
          <a:blip r:embed="rId3"/>
          <a:stretch>
            <a:fillRect/>
          </a:stretch>
        </p:blipFill>
        <p:spPr>
          <a:xfrm>
            <a:off x="6132830" y="2762250"/>
            <a:ext cx="4399915" cy="36499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COLOR_SCHEME_SHAPE_ID" val="2"/>
  <p:tag name="KSO_WM_UNIT_COLOR_SCHEME_PARENT_PAGE" val="2_1"/>
</p:tagLst>
</file>

<file path=ppt/tags/tag10.xml><?xml version="1.0" encoding="utf-8"?>
<p:tagLst xmlns:p="http://schemas.openxmlformats.org/presentationml/2006/main">
  <p:tag name="KSO_WM_UNIT_COLOR_SCHEME_SHAPE_ID" val="5"/>
  <p:tag name="KSO_WM_UNIT_COLOR_SCHEME_PARENT_PAGE" val="2_2"/>
</p:tagLst>
</file>

<file path=ppt/tags/tag100.xml><?xml version="1.0" encoding="utf-8"?>
<p:tagLst xmlns:p="http://schemas.openxmlformats.org/presentationml/2006/main">
  <p:tag name="KSO_WM_SLIDE_SUBTYPE" val="picTxt"/>
  <p:tag name="KSO_WM_TEMPLATE_TOPIC_DEFAULT" val="1"/>
  <p:tag name="KSO_WM_TEMPLATE_JOB_ID" val="2"/>
  <p:tag name="KSO_WM_TEMPLATE_SCENE_ID" val="1"/>
  <p:tag name="KSO_WM_TEMPLATE_OUTLINE_ID" val="15"/>
  <p:tag name="KSO_WM_TEMPLATE_TOPIC_ID" val="2869567"/>
  <p:tag name="KSO_WM_SLIDE_SIZE" val="959*522"/>
  <p:tag name="KSO_WM_SLIDE_POSITION" val="0*0"/>
  <p:tag name="KSO_WM_BEAUTIFY_FLAG" val="#wm#"/>
  <p:tag name="KSO_WM_SLIDE_TYPE" val="text"/>
  <p:tag name="KSO_WM_SLIDE_LAYOUT_CNT" val="1_1_2"/>
  <p:tag name="KSO_WM_SLIDE_LAYOUT" val="a_d_f"/>
  <p:tag name="KSO_WM_SLIDE_ITEM_CNT" val="0"/>
  <p:tag name="KSO_WM_SLIDE_INDEX" val="1"/>
  <p:tag name="KSO_WM_SLIDE_ID" val="diagram20191079_1"/>
  <p:tag name="KSO_WM_TAG_VERSION" val="1.0"/>
  <p:tag name="KSO_WM_TEMPLATE_INDEX" val="20191079"/>
  <p:tag name="KSO_WM_TEMPLATE_CATEGORY" val="diagram"/>
  <p:tag name="KSO_WM_TEMPLATE_THUMBS_INDEX" val="1、6、10、14、20、26、27、28、29、31"/>
  <p:tag name="KSO_WM_SLIDE_COLORSCHEME_VERSION" val="3.2"/>
  <p:tag name="KSO_WM_SLIDE_CONSTRAINT" val="%7b%22slideConstraint%22%3a%7b%22seriesAreas%22%3a%5b%5d%2c%22singleAreas%22%3a%5b%7b%22shapes%22%3a%5b7%5d%2c%22serialConstraintIndex%22%3a-1%2c%22areatextmark%22%3a0%2c%22pictureprocessmark%22%3a0%7d%5d%7d%7d"/>
</p:tagLst>
</file>

<file path=ppt/tags/tag101.xml><?xml version="1.0" encoding="utf-8"?>
<p:tagLst xmlns:p="http://schemas.openxmlformats.org/presentationml/2006/main">
  <p:tag name="KSO_WM_UNIT_VALUE" val="703*1405"/>
  <p:tag name="KSO_WM_UNIT_HIGHLIGHT" val="0"/>
  <p:tag name="KSO_WM_UNIT_COMPATIBLE" val="0"/>
  <p:tag name="KSO_WM_UNIT_DIAGRAM_ISNUMVISUAL" val="0"/>
  <p:tag name="KSO_WM_UNIT_DIAGRAM_ISREFERUNIT" val="0"/>
  <p:tag name="KSO_WM_UNIT_TYPE" val="d"/>
  <p:tag name="KSO_WM_UNIT_INDEX" val="1"/>
  <p:tag name="KSO_WM_UNIT_ID" val="diagram20191340_1*d*1"/>
  <p:tag name="KSO_WM_TEMPLATE_CATEGORY" val="diagram"/>
  <p:tag name="KSO_WM_TEMPLATE_INDEX" val="20191340"/>
  <p:tag name="KSO_WM_UNIT_LAYERLEVEL" val="1"/>
  <p:tag name="KSO_WM_TAG_VERSION" val="1.0"/>
  <p:tag name="KSO_WM_BEAUTIFY_FLAG" val="#wm#"/>
  <p:tag name="KSO_WM_UNIT_ADJUSTLAYOUT_ID" val="25"/>
  <p:tag name="KSO_WM_UNIT_PICTURE_CLIP_FLAG" val="1"/>
  <p:tag name="KSO_WM_UNIT_COLOR_SCHEME_SHAPE_ID" val="25"/>
  <p:tag name="KSO_WM_UNIT_COLOR_SCHEME_PARENT_PAGE" val="0_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1340_1*i*2"/>
  <p:tag name="KSO_WM_TEMPLATE_CATEGORY" val="diagram"/>
  <p:tag name="KSO_WM_TEMPLATE_INDEX" val="20191340"/>
  <p:tag name="KSO_WM_UNIT_LAYERLEVEL" val="1"/>
  <p:tag name="KSO_WM_TAG_VERSION" val="1.0"/>
  <p:tag name="KSO_WM_BEAUTIFY_FLAG" val="#wm#"/>
  <p:tag name="KSO_WM_UNIT_ADJUSTLAYOUT_ID" val="5"/>
  <p:tag name="KSO_WM_UNIT_COLOR_SCHEME_SHAPE_ID" val="5"/>
  <p:tag name="KSO_WM_UNIT_COLOR_SCHEME_PARENT_PAGE" val="0_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1340_1*i*3"/>
  <p:tag name="KSO_WM_TEMPLATE_CATEGORY" val="diagram"/>
  <p:tag name="KSO_WM_TEMPLATE_INDEX" val="20191340"/>
  <p:tag name="KSO_WM_UNIT_LAYERLEVEL" val="1"/>
  <p:tag name="KSO_WM_TAG_VERSION" val="1.0"/>
  <p:tag name="KSO_WM_BEAUTIFY_FLAG" val="#wm#"/>
  <p:tag name="KSO_WM_UNIT_ADJUSTLAYOUT_ID" val="7"/>
  <p:tag name="KSO_WM_UNIT_COLOR_SCHEME_SHAPE_ID" val="7"/>
  <p:tag name="KSO_WM_UNIT_COLOR_SCHEME_PARENT_PAGE" val="0_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1340_1*i*4"/>
  <p:tag name="KSO_WM_TEMPLATE_CATEGORY" val="diagram"/>
  <p:tag name="KSO_WM_TEMPLATE_INDEX" val="20191340"/>
  <p:tag name="KSO_WM_UNIT_LAYERLEVEL" val="1"/>
  <p:tag name="KSO_WM_TAG_VERSION" val="1.0"/>
  <p:tag name="KSO_WM_BEAUTIFY_FLAG" val="#wm#"/>
  <p:tag name="KSO_WM_UNIT_ADJUSTLAYOUT_ID" val="34"/>
  <p:tag name="KSO_WM_UNIT_COLOR_SCHEME_SHAPE_ID" val="34"/>
  <p:tag name="KSO_WM_UNIT_COLOR_SCHEME_PARENT_PAGE" val="0_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1340_1*i*8"/>
  <p:tag name="KSO_WM_TEMPLATE_CATEGORY" val="diagram"/>
  <p:tag name="KSO_WM_TEMPLATE_INDEX" val="20191340"/>
  <p:tag name="KSO_WM_UNIT_LAYERLEVEL" val="1"/>
  <p:tag name="KSO_WM_TAG_VERSION" val="1.0"/>
  <p:tag name="KSO_WM_BEAUTIFY_FLAG" val="#wm#"/>
  <p:tag name="KSO_WM_UNIT_ADJUSTLAYOUT_ID" val="3"/>
  <p:tag name="KSO_WM_UNIT_COLOR_SCHEME_SHAPE_ID" val="3"/>
  <p:tag name="KSO_WM_UNIT_COLOR_SCHEME_PARENT_PAGE" val="0_1"/>
</p:tagLst>
</file>

<file path=ppt/tags/tag106.xml><?xml version="1.0" encoding="utf-8"?>
<p:tagLst xmlns:p="http://schemas.openxmlformats.org/presentationml/2006/main">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为了能让您有更直观的字数感受，并进一步方便使用，我们为您标注了最适合的位置。您输入的文字到这里时，就是最佳视觉效果，请您务必注意。"/>
  <p:tag name="KSO_WM_UNIT_TEXT_PART_ID" val="4-d"/>
  <p:tag name="KSO_WM_UNIT_TEXT_PART_SIZE" val="254.64*854.5"/>
  <p:tag name="KSO_WM_UNIT_VALUE" val="520"/>
  <p:tag name="KSO_WM_UNIT_HIGHLIGHT" val="0"/>
  <p:tag name="KSO_WM_UNIT_COMPATIBLE" val="0"/>
  <p:tag name="KSO_WM_UNIT_DIAGRAM_ISNUMVISUAL" val="0"/>
  <p:tag name="KSO_WM_UNIT_DIAGRAM_ISREFERUNIT" val="0"/>
  <p:tag name="KSO_WM_UNIT_TYPE" val="f"/>
  <p:tag name="KSO_WM_UNIT_INDEX" val="1"/>
  <p:tag name="KSO_WM_UNIT_ID" val="diagram20191340_1*f*1"/>
  <p:tag name="KSO_WM_TEMPLATE_CATEGORY" val="diagram"/>
  <p:tag name="KSO_WM_TEMPLATE_INDEX" val="20191340"/>
  <p:tag name="KSO_WM_UNIT_LAYERLEVEL" val="1"/>
  <p:tag name="KSO_WM_TAG_VERSION" val="1.0"/>
  <p:tag name="KSO_WM_BEAUTIFY_FLAG" val="#wm#"/>
  <p:tag name="KSO_WM_UNIT_ADJUSTLAYOUT_ID" val="23"/>
  <p:tag name="KSO_WM_UNIT_COLOR_SCHEME_SHAPE_ID" val="23"/>
  <p:tag name="KSO_WM_UNIT_COLOR_SCHEME_PARENT_PAGE" val="0_1"/>
  <p:tag name="KSO_WM_UNIT_TEXT_PART_ID_V2" val="d-4-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1340_1*i*9"/>
  <p:tag name="KSO_WM_TEMPLATE_CATEGORY" val="diagram"/>
  <p:tag name="KSO_WM_TEMPLATE_INDEX" val="20191340"/>
  <p:tag name="KSO_WM_UNIT_LAYERLEVEL" val="1"/>
  <p:tag name="KSO_WM_TAG_VERSION" val="1.0"/>
  <p:tag name="KSO_WM_BEAUTIFY_FLAG" val="#wm#"/>
  <p:tag name="KSO_WM_UNIT_ADJUSTLAYOUT_ID" val="9"/>
  <p:tag name="KSO_WM_UNIT_COLOR_SCHEME_SHAPE_ID" val="9"/>
  <p:tag name="KSO_WM_UNIT_COLOR_SCHEME_PARENT_PAGE" val="0_1"/>
</p:tagLst>
</file>

<file path=ppt/tags/tag108.xml><?xml version="1.0" encoding="utf-8"?>
<p:tagLst xmlns:p="http://schemas.openxmlformats.org/presentationml/2006/main">
  <p:tag name="KSO_WM_UNIT_ISCONTENTSTITLE" val="0"/>
  <p:tag name="KSO_WM_UNIT_PRESET_TEXT" val="单击添加大标题"/>
  <p:tag name="KSO_WM_UNIT_TEXT_PART_ID" val="1-X"/>
  <p:tag name="KSO_WM_UNIT_TEXT_PART_SIZE" val="49.2*286"/>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1340_1*a*1"/>
  <p:tag name="KSO_WM_TEMPLATE_CATEGORY" val="diagram"/>
  <p:tag name="KSO_WM_TEMPLATE_INDEX" val="20191340"/>
  <p:tag name="KSO_WM_UNIT_LAYERLEVEL" val="1"/>
  <p:tag name="KSO_WM_TAG_VERSION" val="1.0"/>
  <p:tag name="KSO_WM_BEAUTIFY_FLAG" val="#wm#"/>
  <p:tag name="KSO_WM_UNIT_ADJUSTLAYOUT_ID" val="16"/>
  <p:tag name="KSO_WM_UNIT_COLOR_SCHEME_SHAPE_ID" val="16"/>
  <p:tag name="KSO_WM_UNIT_COLOR_SCHEME_PARENT_PAGE" val="0_1"/>
</p:tagLst>
</file>

<file path=ppt/tags/tag109.xml><?xml version="1.0" encoding="utf-8"?>
<p:tagLst xmlns:p="http://schemas.openxmlformats.org/presentationml/2006/main">
  <p:tag name="KSO_WM_SLIDE_MODEL_TYPE" val="cover"/>
  <p:tag name="KSO_WM_SLIDE_ID" val="diagram20191340_1"/>
  <p:tag name="KSO_WM_SLIDE_ITEM_CNT" val="0"/>
  <p:tag name="KSO_WM_SLIDE_INDEX" val="1"/>
  <p:tag name="KSO_WM_TAG_VERSION" val="1.0"/>
  <p:tag name="KSO_WM_BEAUTIFY_FLAG" val="#wm#"/>
  <p:tag name="KSO_WM_TEMPLATE_CATEGORY" val="diagram"/>
  <p:tag name="KSO_WM_TEMPLATE_INDEX" val="20191340"/>
  <p:tag name="KSO_WM_SLIDE_LAYOUT" val="a_d_f"/>
  <p:tag name="KSO_WM_SLIDE_LAYOUT_CNT" val="1_1_1"/>
  <p:tag name="KSO_WM_SLIDE_TYPE" val="text"/>
  <p:tag name="KSO_WM_SLIDE_SUBTYPE" val="picTxt"/>
  <p:tag name="KSO_WM_SLIDE_SIZE" val="960*540"/>
  <p:tag name="KSO_WM_SLIDE_POSITION" val="0*0"/>
  <p:tag name="KSO_WM_SLIDE_CONSTRAINT" val="%7b%22slideConstraint%22%3a%7b%22seriesAreas%22%3a%5b%5d%2c%22singleAreas%22%3a%5b%7b%22shapes%22%3a%5b25%5d%2c%22serialConstraintIndex%22%3a-1%2c%22areatextmark%22%3a0%2c%22pictureprocessmark%22%3a0%7d%5d%7d%7d"/>
  <p:tag name="KSO_WM_SLIDE_COLORSCHEME_VERSION" val="3.2"/>
  <p:tag name="KSO_WM_SLIDE_BACKGROUND_SUBSTITUTE_COLOR" val="14277081"/>
</p:tagLst>
</file>

<file path=ppt/tags/tag11.xml><?xml version="1.0" encoding="utf-8"?>
<p:tagLst xmlns:p="http://schemas.openxmlformats.org/presentationml/2006/main">
  <p:tag name="KSO_WM_UNIT_COLOR_SCHEME_SHAPE_ID" val="6"/>
  <p:tag name="KSO_WM_UNIT_COLOR_SCHEME_PARENT_PAGE" val="2_2"/>
</p:tagLst>
</file>

<file path=ppt/tags/tag110.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TYPE" val="i"/>
  <p:tag name="KSO_WM_UNIT_INDEX" val="8"/>
  <p:tag name="KSO_WM_UNIT_ID" val="diagram20198864_1*i*8"/>
  <p:tag name="KSO_WM_TEMPLATE_CATEGORY" val="diagram"/>
  <p:tag name="KSO_WM_TEMPLATE_INDEX" val="20198864"/>
  <p:tag name="KSO_WM_UNIT_LAYERLEVEL" val="1"/>
  <p:tag name="KSO_WM_TAG_VERSION" val="1.0"/>
  <p:tag name="KSO_WM_BEAUTIFY_FLAG" val="#wm#"/>
</p:tagLst>
</file>

<file path=ppt/tags/tag111.xml><?xml version="1.0" encoding="utf-8"?>
<p:tagLst xmlns:p="http://schemas.openxmlformats.org/presentationml/2006/main">
  <p:tag name="KSO_WM_UNIT_PRESET_TEXT" val="点击此处添加正文，文字是您思想的提炼，为了最终呈现发布的良好效果，请尽量言简意赅的阐述观点；点击此处添加正文，文字是您思想的提炼，为了最终呈现发布的良好效果，请尽量言简意赅的阐述观点；点击此处添加正文，文字是您思想的提炼，为了最终呈现发布的良好效果，请尽量言简意赅的阐述观点；点击此处添加正文，文字是您思想的提炼，为了最终呈现发布的良好效果，请尽量言简意赅的阐述观点；点击此处添加正文，文字是您思想的提炼。点击此处添加正文，文字是您思想的提炼。"/>
  <p:tag name="KSO_WM_UNIT_NOCLEAR" val="0"/>
  <p:tag name="KSO_WM_UNIT_VALUE" val="260"/>
  <p:tag name="KSO_WM_UNIT_HIGHLIGHT" val="0"/>
  <p:tag name="KSO_WM_UNIT_COMPATIBLE" val="0"/>
  <p:tag name="KSO_WM_UNIT_DIAGRAM_ISNUMVISUAL" val="0"/>
  <p:tag name="KSO_WM_UNIT_DIAGRAM_ISREFERUNIT" val="0"/>
  <p:tag name="KSO_WM_UNIT_TYPE" val="f"/>
  <p:tag name="KSO_WM_UNIT_INDEX" val="1"/>
  <p:tag name="KSO_WM_UNIT_ID" val="diagram20198864_1*f*1"/>
  <p:tag name="KSO_WM_TEMPLATE_CATEGORY" val="diagram"/>
  <p:tag name="KSO_WM_TEMPLATE_INDEX" val="20198864"/>
  <p:tag name="KSO_WM_UNIT_LAYERLEVEL" val="1"/>
  <p:tag name="KSO_WM_TAG_VERSION" val="1.0"/>
  <p:tag name="KSO_WM_BEAUTIFY_FLAG" val="#wm#"/>
</p:tagLst>
</file>

<file path=ppt/tags/tag112.xml><?xml version="1.0" encoding="utf-8"?>
<p:tagLst xmlns:p="http://schemas.openxmlformats.org/presentationml/2006/main">
  <p:tag name="KSO_WM_UNIT_ISCONTENTSTITLE" val="0"/>
  <p:tag name="KSO_WM_UNIT_PRESET_TEXT" val="点击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198864_1*a*1"/>
  <p:tag name="KSO_WM_TEMPLATE_CATEGORY" val="diagram"/>
  <p:tag name="KSO_WM_TEMPLATE_INDEX" val="20198864"/>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864_1*i*2"/>
  <p:tag name="KSO_WM_TEMPLATE_CATEGORY" val="diagram"/>
  <p:tag name="KSO_WM_TEMPLATE_INDEX" val="20198864"/>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864_1*i*3"/>
  <p:tag name="KSO_WM_TEMPLATE_CATEGORY" val="diagram"/>
  <p:tag name="KSO_WM_TEMPLATE_INDEX" val="20198864"/>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864_1*i*4"/>
  <p:tag name="KSO_WM_TEMPLATE_CATEGORY" val="diagram"/>
  <p:tag name="KSO_WM_TEMPLATE_INDEX" val="20198864"/>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864_1*i*5"/>
  <p:tag name="KSO_WM_TEMPLATE_CATEGORY" val="diagram"/>
  <p:tag name="KSO_WM_TEMPLATE_INDEX" val="2019886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8864_1*i*6"/>
  <p:tag name="KSO_WM_TEMPLATE_CATEGORY" val="diagram"/>
  <p:tag name="KSO_WM_TEMPLATE_INDEX" val="20198864"/>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8864_1*i*7"/>
  <p:tag name="KSO_WM_TEMPLATE_CATEGORY" val="diagram"/>
  <p:tag name="KSO_WM_TEMPLATE_INDEX" val="20198864"/>
  <p:tag name="KSO_WM_UNIT_LAYERLEVEL" val="1"/>
  <p:tag name="KSO_WM_TAG_VERSION" val="1.0"/>
  <p:tag name="KSO_WM_BEAUTIFY_FLAG" val="#wm#"/>
</p:tagLst>
</file>

<file path=ppt/tags/tag119.xml><?xml version="1.0" encoding="utf-8"?>
<p:tagLst xmlns:p="http://schemas.openxmlformats.org/presentationml/2006/main">
  <p:tag name="KSO_WM_UNIT_VALUE" val="1673*1254"/>
  <p:tag name="KSO_WM_UNIT_HIGHLIGHT" val="0"/>
  <p:tag name="KSO_WM_UNIT_COMPATIBLE" val="0"/>
  <p:tag name="KSO_WM_UNIT_DIAGRAM_ISNUMVISUAL" val="0"/>
  <p:tag name="KSO_WM_UNIT_DIAGRAM_ISREFERUNIT" val="0"/>
  <p:tag name="KSO_WM_UNIT_TYPE" val="d"/>
  <p:tag name="KSO_WM_UNIT_INDEX" val="1"/>
  <p:tag name="KSO_WM_UNIT_ID" val="diagram20198864_1*d*1"/>
  <p:tag name="KSO_WM_TEMPLATE_CATEGORY" val="diagram"/>
  <p:tag name="KSO_WM_TEMPLATE_INDEX" val="20198864"/>
  <p:tag name="KSO_WM_UNIT_LAYERLEVEL" val="1"/>
  <p:tag name="KSO_WM_TAG_VERSION" val="1.0"/>
  <p:tag name="KSO_WM_BEAUTIFY_FLAG" val="#wm#"/>
</p:tagLst>
</file>

<file path=ppt/tags/tag12.xml><?xml version="1.0" encoding="utf-8"?>
<p:tagLst xmlns:p="http://schemas.openxmlformats.org/presentationml/2006/main">
  <p:tag name="KSO_WM_SLIDE_COLORSCHEME_VERSION" val="3.2"/>
  <p:tag name="KSO_WM_UNIT_COLOR_SCHEME_SHAPE_ID" val="7"/>
  <p:tag name="KSO_WM_UNIT_COLOR_SCHEME_PARENT_PAGE" val="2_2"/>
</p:tagLst>
</file>

<file path=ppt/tags/tag120.xml><?xml version="1.0" encoding="utf-8"?>
<p:tagLst xmlns:p="http://schemas.openxmlformats.org/presentationml/2006/main">
  <p:tag name="KSO_WM_SLIDE_ID" val="diagram20198864_1"/>
  <p:tag name="KSO_WM_TEMPLATE_SUBCATEGORY" val="0"/>
  <p:tag name="KSO_WM_SLIDE_ITEM_CNT" val="0"/>
  <p:tag name="KSO_WM_SLIDE_INDEX" val="1"/>
  <p:tag name="KSO_WM_TAG_VERSION" val="1.0"/>
  <p:tag name="KSO_WM_BEAUTIFY_FLAG" val="#wm#"/>
  <p:tag name="KSO_WM_TEMPLATE_CATEGORY" val="diagram"/>
  <p:tag name="KSO_WM_TEMPLATE_INDEX" val="20198864"/>
  <p:tag name="KSO_WM_SLIDE_LAYOUT" val="a_b_d_f"/>
  <p:tag name="KSO_WM_SLIDE_LAYOUT_CNT" val="1_1_1_1"/>
  <p:tag name="KSO_WM_SLIDE_TYPE" val="text"/>
  <p:tag name="KSO_WM_SLIDE_SUBTYPE" val="picTxt"/>
  <p:tag name="KSO_WM_SLIDE_SIZE" val="960*540"/>
  <p:tag name="KSO_WM_SLIDE_POSITION" val="0*0"/>
</p:tagLst>
</file>

<file path=ppt/tags/tag121.xml><?xml version="1.0" encoding="utf-8"?>
<p:tagLst xmlns:p="http://schemas.openxmlformats.org/presentationml/2006/main">
  <p:tag name="GENSWF_ADVANCE_TIME" val="0.00"/>
  <p:tag name="ISPRING_SLIDE_INDENT_LEVEL" val="0"/>
  <p:tag name="ISPRING_CUSTOM_TIMING_USED" val="0"/>
</p:tagLst>
</file>

<file path=ppt/tags/tag13.xml><?xml version="1.0" encoding="utf-8"?>
<p:tagLst xmlns:p="http://schemas.openxmlformats.org/presentationml/2006/main">
  <p:tag name="KSO_WM_UNIT_COLOR_SCHEME_SHAPE_ID" val="2"/>
  <p:tag name="KSO_WM_UNIT_COLOR_SCHEME_PARENT_PAGE" val="2_3"/>
</p:tagLst>
</file>

<file path=ppt/tags/tag14.xml><?xml version="1.0" encoding="utf-8"?>
<p:tagLst xmlns:p="http://schemas.openxmlformats.org/presentationml/2006/main">
  <p:tag name="KSO_WM_UNIT_COLOR_SCHEME_SHAPE_ID" val="3"/>
  <p:tag name="KSO_WM_UNIT_COLOR_SCHEME_PARENT_PAGE" val="2_3"/>
</p:tagLst>
</file>

<file path=ppt/tags/tag15.xml><?xml version="1.0" encoding="utf-8"?>
<p:tagLst xmlns:p="http://schemas.openxmlformats.org/presentationml/2006/main">
  <p:tag name="KSO_WM_UNIT_COLOR_SCHEME_SHAPE_ID" val="4"/>
  <p:tag name="KSO_WM_UNIT_COLOR_SCHEME_PARENT_PAGE" val="2_3"/>
</p:tagLst>
</file>

<file path=ppt/tags/tag16.xml><?xml version="1.0" encoding="utf-8"?>
<p:tagLst xmlns:p="http://schemas.openxmlformats.org/presentationml/2006/main">
  <p:tag name="KSO_WM_UNIT_COLOR_SCHEME_SHAPE_ID" val="5"/>
  <p:tag name="KSO_WM_UNIT_COLOR_SCHEME_PARENT_PAGE" val="2_3"/>
</p:tagLst>
</file>

<file path=ppt/tags/tag17.xml><?xml version="1.0" encoding="utf-8"?>
<p:tagLst xmlns:p="http://schemas.openxmlformats.org/presentationml/2006/main">
  <p:tag name="KSO_WM_UNIT_COLOR_SCHEME_SHAPE_ID" val="6"/>
  <p:tag name="KSO_WM_UNIT_COLOR_SCHEME_PARENT_PAGE" val="2_3"/>
</p:tagLst>
</file>

<file path=ppt/tags/tag18.xml><?xml version="1.0" encoding="utf-8"?>
<p:tagLst xmlns:p="http://schemas.openxmlformats.org/presentationml/2006/main">
  <p:tag name="KSO_WM_SLIDE_COLORSCHEME_VERSION" val="3.2"/>
  <p:tag name="KSO_WM_UNIT_COLOR_SCHEME_SHAPE_ID" val="7"/>
  <p:tag name="KSO_WM_UNIT_COLOR_SCHEME_PARENT_PAGE" val="2_3"/>
</p:tagLst>
</file>

<file path=ppt/tags/tag19.xml><?xml version="1.0" encoding="utf-8"?>
<p:tagLst xmlns:p="http://schemas.openxmlformats.org/presentationml/2006/main">
  <p:tag name="KSO_WM_UNIT_COLOR_SCHEME_SHAPE_ID" val="2"/>
  <p:tag name="KSO_WM_UNIT_COLOR_SCHEME_PARENT_PAGE" val="2_4"/>
</p:tagLst>
</file>

<file path=ppt/tags/tag2.xml><?xml version="1.0" encoding="utf-8"?>
<p:tagLst xmlns:p="http://schemas.openxmlformats.org/presentationml/2006/main">
  <p:tag name="KSO_WM_UNIT_COLOR_SCHEME_SHAPE_ID" val="3"/>
  <p:tag name="KSO_WM_UNIT_COLOR_SCHEME_PARENT_PAGE" val="2_1"/>
</p:tagLst>
</file>

<file path=ppt/tags/tag20.xml><?xml version="1.0" encoding="utf-8"?>
<p:tagLst xmlns:p="http://schemas.openxmlformats.org/presentationml/2006/main">
  <p:tag name="KSO_WM_UNIT_COLOR_SCHEME_SHAPE_ID" val="3"/>
  <p:tag name="KSO_WM_UNIT_COLOR_SCHEME_PARENT_PAGE" val="2_4"/>
</p:tagLst>
</file>

<file path=ppt/tags/tag21.xml><?xml version="1.0" encoding="utf-8"?>
<p:tagLst xmlns:p="http://schemas.openxmlformats.org/presentationml/2006/main">
  <p:tag name="KSO_WM_UNIT_COLOR_SCHEME_SHAPE_ID" val="4"/>
  <p:tag name="KSO_WM_UNIT_COLOR_SCHEME_PARENT_PAGE" val="2_4"/>
</p:tagLst>
</file>

<file path=ppt/tags/tag22.xml><?xml version="1.0" encoding="utf-8"?>
<p:tagLst xmlns:p="http://schemas.openxmlformats.org/presentationml/2006/main">
  <p:tag name="KSO_WM_UNIT_COLOR_SCHEME_SHAPE_ID" val="5"/>
  <p:tag name="KSO_WM_UNIT_COLOR_SCHEME_PARENT_PAGE" val="2_4"/>
</p:tagLst>
</file>

<file path=ppt/tags/tag23.xml><?xml version="1.0" encoding="utf-8"?>
<p:tagLst xmlns:p="http://schemas.openxmlformats.org/presentationml/2006/main">
  <p:tag name="KSO_WM_UNIT_COLOR_SCHEME_SHAPE_ID" val="6"/>
  <p:tag name="KSO_WM_UNIT_COLOR_SCHEME_PARENT_PAGE" val="2_4"/>
</p:tagLst>
</file>

<file path=ppt/tags/tag24.xml><?xml version="1.0" encoding="utf-8"?>
<p:tagLst xmlns:p="http://schemas.openxmlformats.org/presentationml/2006/main">
  <p:tag name="KSO_WM_UNIT_COLOR_SCHEME_SHAPE_ID" val="7"/>
  <p:tag name="KSO_WM_UNIT_COLOR_SCHEME_PARENT_PAGE" val="2_4"/>
</p:tagLst>
</file>

<file path=ppt/tags/tag25.xml><?xml version="1.0" encoding="utf-8"?>
<p:tagLst xmlns:p="http://schemas.openxmlformats.org/presentationml/2006/main">
  <p:tag name="KSO_WM_SLIDE_COLORSCHEME_VERSION" val="3.2"/>
  <p:tag name="KSO_WM_UNIT_COLOR_SCHEME_SHAPE_ID" val="8"/>
  <p:tag name="KSO_WM_UNIT_COLOR_SCHEME_PARENT_PAGE" val="2_4"/>
</p:tagLst>
</file>

<file path=ppt/tags/tag26.xml><?xml version="1.0" encoding="utf-8"?>
<p:tagLst xmlns:p="http://schemas.openxmlformats.org/presentationml/2006/main">
  <p:tag name="KSO_WM_UNIT_COLOR_SCHEME_SHAPE_ID" val="2"/>
  <p:tag name="KSO_WM_UNIT_COLOR_SCHEME_PARENT_PAGE" val="2_5"/>
</p:tagLst>
</file>

<file path=ppt/tags/tag27.xml><?xml version="1.0" encoding="utf-8"?>
<p:tagLst xmlns:p="http://schemas.openxmlformats.org/presentationml/2006/main">
  <p:tag name="KSO_WM_UNIT_COLOR_SCHEME_SHAPE_ID" val="3"/>
  <p:tag name="KSO_WM_UNIT_COLOR_SCHEME_PARENT_PAGE" val="2_5"/>
</p:tagLst>
</file>

<file path=ppt/tags/tag28.xml><?xml version="1.0" encoding="utf-8"?>
<p:tagLst xmlns:p="http://schemas.openxmlformats.org/presentationml/2006/main">
  <p:tag name="KSO_WM_UNIT_COLOR_SCHEME_SHAPE_ID" val="4"/>
  <p:tag name="KSO_WM_UNIT_COLOR_SCHEME_PARENT_PAGE" val="2_5"/>
</p:tagLst>
</file>

<file path=ppt/tags/tag29.xml><?xml version="1.0" encoding="utf-8"?>
<p:tagLst xmlns:p="http://schemas.openxmlformats.org/presentationml/2006/main">
  <p:tag name="KSO_WM_UNIT_COLOR_SCHEME_SHAPE_ID" val="5"/>
  <p:tag name="KSO_WM_UNIT_COLOR_SCHEME_PARENT_PAGE" val="2_5"/>
</p:tagLst>
</file>

<file path=ppt/tags/tag3.xml><?xml version="1.0" encoding="utf-8"?>
<p:tagLst xmlns:p="http://schemas.openxmlformats.org/presentationml/2006/main">
  <p:tag name="KSO_WM_UNIT_COLOR_SCHEME_SHAPE_ID" val="16"/>
  <p:tag name="KSO_WM_UNIT_COLOR_SCHEME_PARENT_PAGE" val="2_1"/>
</p:tagLst>
</file>

<file path=ppt/tags/tag30.xml><?xml version="1.0" encoding="utf-8"?>
<p:tagLst xmlns:p="http://schemas.openxmlformats.org/presentationml/2006/main">
  <p:tag name="KSO_WM_UNIT_COLOR_SCHEME_SHAPE_ID" val="6"/>
  <p:tag name="KSO_WM_UNIT_COLOR_SCHEME_PARENT_PAGE" val="2_5"/>
</p:tagLst>
</file>

<file path=ppt/tags/tag31.xml><?xml version="1.0" encoding="utf-8"?>
<p:tagLst xmlns:p="http://schemas.openxmlformats.org/presentationml/2006/main">
  <p:tag name="KSO_WM_UNIT_COLOR_SCHEME_SHAPE_ID" val="7"/>
  <p:tag name="KSO_WM_UNIT_COLOR_SCHEME_PARENT_PAGE" val="2_5"/>
</p:tagLst>
</file>

<file path=ppt/tags/tag32.xml><?xml version="1.0" encoding="utf-8"?>
<p:tagLst xmlns:p="http://schemas.openxmlformats.org/presentationml/2006/main">
  <p:tag name="KSO_WM_UNIT_COLOR_SCHEME_SHAPE_ID" val="8"/>
  <p:tag name="KSO_WM_UNIT_COLOR_SCHEME_PARENT_PAGE" val="2_5"/>
</p:tagLst>
</file>

<file path=ppt/tags/tag33.xml><?xml version="1.0" encoding="utf-8"?>
<p:tagLst xmlns:p="http://schemas.openxmlformats.org/presentationml/2006/main">
  <p:tag name="KSO_WM_UNIT_COLOR_SCHEME_SHAPE_ID" val="9"/>
  <p:tag name="KSO_WM_UNIT_COLOR_SCHEME_PARENT_PAGE" val="2_5"/>
</p:tagLst>
</file>

<file path=ppt/tags/tag34.xml><?xml version="1.0" encoding="utf-8"?>
<p:tagLst xmlns:p="http://schemas.openxmlformats.org/presentationml/2006/main">
  <p:tag name="KSO_WM_SLIDE_COLORSCHEME_VERSION" val="3.2"/>
  <p:tag name="KSO_WM_UNIT_COLOR_SCHEME_SHAPE_ID" val="10"/>
  <p:tag name="KSO_WM_UNIT_COLOR_SCHEME_PARENT_PAGE" val="2_5"/>
</p:tagLst>
</file>

<file path=ppt/tags/tag35.xml><?xml version="1.0" encoding="utf-8"?>
<p:tagLst xmlns:p="http://schemas.openxmlformats.org/presentationml/2006/main">
  <p:tag name="KSO_WM_UNIT_COLOR_SCHEME_SHAPE_ID" val="2"/>
  <p:tag name="KSO_WM_UNIT_COLOR_SCHEME_PARENT_PAGE" val="2_6"/>
</p:tagLst>
</file>

<file path=ppt/tags/tag36.xml><?xml version="1.0" encoding="utf-8"?>
<p:tagLst xmlns:p="http://schemas.openxmlformats.org/presentationml/2006/main">
  <p:tag name="KSO_WM_UNIT_COLOR_SCHEME_SHAPE_ID" val="3"/>
  <p:tag name="KSO_WM_UNIT_COLOR_SCHEME_PARENT_PAGE" val="2_6"/>
</p:tagLst>
</file>

<file path=ppt/tags/tag37.xml><?xml version="1.0" encoding="utf-8"?>
<p:tagLst xmlns:p="http://schemas.openxmlformats.org/presentationml/2006/main">
  <p:tag name="KSO_WM_UNIT_COLOR_SCHEME_SHAPE_ID" val="4"/>
  <p:tag name="KSO_WM_UNIT_COLOR_SCHEME_PARENT_PAGE" val="2_6"/>
</p:tagLst>
</file>

<file path=ppt/tags/tag38.xml><?xml version="1.0" encoding="utf-8"?>
<p:tagLst xmlns:p="http://schemas.openxmlformats.org/presentationml/2006/main">
  <p:tag name="KSO_WM_UNIT_COLOR_SCHEME_SHAPE_ID" val="5"/>
  <p:tag name="KSO_WM_UNIT_COLOR_SCHEME_PARENT_PAGE" val="2_6"/>
</p:tagLst>
</file>

<file path=ppt/tags/tag39.xml><?xml version="1.0" encoding="utf-8"?>
<p:tagLst xmlns:p="http://schemas.openxmlformats.org/presentationml/2006/main">
  <p:tag name="KSO_WM_SLIDE_COLORSCHEME_VERSION" val="3.2"/>
  <p:tag name="KSO_WM_UNIT_COLOR_SCHEME_SHAPE_ID" val="6"/>
  <p:tag name="KSO_WM_UNIT_COLOR_SCHEME_PARENT_PAGE" val="2_6"/>
</p:tagLst>
</file>

<file path=ppt/tags/tag4.xml><?xml version="1.0" encoding="utf-8"?>
<p:tagLst xmlns:p="http://schemas.openxmlformats.org/presentationml/2006/main">
  <p:tag name="KSO_WM_UNIT_COLOR_SCHEME_SHAPE_ID" val="17"/>
  <p:tag name="KSO_WM_UNIT_COLOR_SCHEME_PARENT_PAGE" val="2_1"/>
</p:tagLst>
</file>

<file path=ppt/tags/tag40.xml><?xml version="1.0" encoding="utf-8"?>
<p:tagLst xmlns:p="http://schemas.openxmlformats.org/presentationml/2006/main">
  <p:tag name="KSO_WM_UNIT_COLOR_SCHEME_SHAPE_ID" val="2"/>
  <p:tag name="KSO_WM_UNIT_COLOR_SCHEME_PARENT_PAGE" val="2_7"/>
</p:tagLst>
</file>

<file path=ppt/tags/tag41.xml><?xml version="1.0" encoding="utf-8"?>
<p:tagLst xmlns:p="http://schemas.openxmlformats.org/presentationml/2006/main">
  <p:tag name="KSO_WM_UNIT_COLOR_SCHEME_SHAPE_ID" val="3"/>
  <p:tag name="KSO_WM_UNIT_COLOR_SCHEME_PARENT_PAGE" val="2_7"/>
</p:tagLst>
</file>

<file path=ppt/tags/tag42.xml><?xml version="1.0" encoding="utf-8"?>
<p:tagLst xmlns:p="http://schemas.openxmlformats.org/presentationml/2006/main">
  <p:tag name="KSO_WM_UNIT_COLOR_SCHEME_SHAPE_ID" val="4"/>
  <p:tag name="KSO_WM_UNIT_COLOR_SCHEME_PARENT_PAGE" val="2_7"/>
</p:tagLst>
</file>

<file path=ppt/tags/tag43.xml><?xml version="1.0" encoding="utf-8"?>
<p:tagLst xmlns:p="http://schemas.openxmlformats.org/presentationml/2006/main">
  <p:tag name="KSO_WM_SLIDE_COLORSCHEME_VERSION" val="3.2"/>
  <p:tag name="KSO_WM_UNIT_COLOR_SCHEME_SHAPE_ID" val="5"/>
  <p:tag name="KSO_WM_UNIT_COLOR_SCHEME_PARENT_PAGE" val="2_7"/>
</p:tagLst>
</file>

<file path=ppt/tags/tag44.xml><?xml version="1.0" encoding="utf-8"?>
<p:tagLst xmlns:p="http://schemas.openxmlformats.org/presentationml/2006/main">
  <p:tag name="KSO_WM_UNIT_COLOR_SCHEME_SHAPE_ID" val="2"/>
  <p:tag name="KSO_WM_UNIT_COLOR_SCHEME_PARENT_PAGE" val="2_8"/>
</p:tagLst>
</file>

<file path=ppt/tags/tag45.xml><?xml version="1.0" encoding="utf-8"?>
<p:tagLst xmlns:p="http://schemas.openxmlformats.org/presentationml/2006/main">
  <p:tag name="KSO_WM_UNIT_COLOR_SCHEME_SHAPE_ID" val="3"/>
  <p:tag name="KSO_WM_UNIT_COLOR_SCHEME_PARENT_PAGE" val="2_8"/>
</p:tagLst>
</file>

<file path=ppt/tags/tag46.xml><?xml version="1.0" encoding="utf-8"?>
<p:tagLst xmlns:p="http://schemas.openxmlformats.org/presentationml/2006/main">
  <p:tag name="KSO_WM_UNIT_COLOR_SCHEME_SHAPE_ID" val="4"/>
  <p:tag name="KSO_WM_UNIT_COLOR_SCHEME_PARENT_PAGE" val="2_8"/>
</p:tagLst>
</file>

<file path=ppt/tags/tag47.xml><?xml version="1.0" encoding="utf-8"?>
<p:tagLst xmlns:p="http://schemas.openxmlformats.org/presentationml/2006/main">
  <p:tag name="KSO_WM_UNIT_COLOR_SCHEME_SHAPE_ID" val="5"/>
  <p:tag name="KSO_WM_UNIT_COLOR_SCHEME_PARENT_PAGE" val="2_8"/>
</p:tagLst>
</file>

<file path=ppt/tags/tag48.xml><?xml version="1.0" encoding="utf-8"?>
<p:tagLst xmlns:p="http://schemas.openxmlformats.org/presentationml/2006/main">
  <p:tag name="KSO_WM_UNIT_COLOR_SCHEME_SHAPE_ID" val="6"/>
  <p:tag name="KSO_WM_UNIT_COLOR_SCHEME_PARENT_PAGE" val="2_8"/>
</p:tagLst>
</file>

<file path=ppt/tags/tag49.xml><?xml version="1.0" encoding="utf-8"?>
<p:tagLst xmlns:p="http://schemas.openxmlformats.org/presentationml/2006/main">
  <p:tag name="KSO_WM_UNIT_COLOR_SCHEME_SHAPE_ID" val="7"/>
  <p:tag name="KSO_WM_UNIT_COLOR_SCHEME_PARENT_PAGE" val="2_8"/>
</p:tagLst>
</file>

<file path=ppt/tags/tag5.xml><?xml version="1.0" encoding="utf-8"?>
<p:tagLst xmlns:p="http://schemas.openxmlformats.org/presentationml/2006/main">
  <p:tag name="KSO_WM_UNIT_COLOR_SCHEME_SHAPE_ID" val="18"/>
  <p:tag name="KSO_WM_UNIT_COLOR_SCHEME_PARENT_PAGE" val="2_1"/>
</p:tagLst>
</file>

<file path=ppt/tags/tag50.xml><?xml version="1.0" encoding="utf-8"?>
<p:tagLst xmlns:p="http://schemas.openxmlformats.org/presentationml/2006/main">
  <p:tag name="KSO_WM_SLIDE_COLORSCHEME_VERSION" val="3.2"/>
  <p:tag name="KSO_WM_UNIT_COLOR_SCHEME_SHAPE_ID" val="8"/>
  <p:tag name="KSO_WM_UNIT_COLOR_SCHEME_PARENT_PAGE" val="2_8"/>
</p:tagLst>
</file>

<file path=ppt/tags/tag51.xml><?xml version="1.0" encoding="utf-8"?>
<p:tagLst xmlns:p="http://schemas.openxmlformats.org/presentationml/2006/main">
  <p:tag name="KSO_WM_UNIT_COLOR_SCHEME_SHAPE_ID" val="2"/>
  <p:tag name="KSO_WM_UNIT_COLOR_SCHEME_PARENT_PAGE" val="2_9"/>
</p:tagLst>
</file>

<file path=ppt/tags/tag52.xml><?xml version="1.0" encoding="utf-8"?>
<p:tagLst xmlns:p="http://schemas.openxmlformats.org/presentationml/2006/main">
  <p:tag name="KSO_WM_UNIT_COLOR_SCHEME_SHAPE_ID" val="3"/>
  <p:tag name="KSO_WM_UNIT_COLOR_SCHEME_PARENT_PAGE" val="2_9"/>
</p:tagLst>
</file>

<file path=ppt/tags/tag53.xml><?xml version="1.0" encoding="utf-8"?>
<p:tagLst xmlns:p="http://schemas.openxmlformats.org/presentationml/2006/main">
  <p:tag name="KSO_WM_UNIT_COLOR_SCHEME_SHAPE_ID" val="4"/>
  <p:tag name="KSO_WM_UNIT_COLOR_SCHEME_PARENT_PAGE" val="2_9"/>
</p:tagLst>
</file>

<file path=ppt/tags/tag54.xml><?xml version="1.0" encoding="utf-8"?>
<p:tagLst xmlns:p="http://schemas.openxmlformats.org/presentationml/2006/main">
  <p:tag name="KSO_WM_UNIT_COLOR_SCHEME_SHAPE_ID" val="5"/>
  <p:tag name="KSO_WM_UNIT_COLOR_SCHEME_PARENT_PAGE" val="2_9"/>
</p:tagLst>
</file>

<file path=ppt/tags/tag55.xml><?xml version="1.0" encoding="utf-8"?>
<p:tagLst xmlns:p="http://schemas.openxmlformats.org/presentationml/2006/main">
  <p:tag name="KSO_WM_UNIT_COLOR_SCHEME_SHAPE_ID" val="6"/>
  <p:tag name="KSO_WM_UNIT_COLOR_SCHEME_PARENT_PAGE" val="2_9"/>
</p:tagLst>
</file>

<file path=ppt/tags/tag56.xml><?xml version="1.0" encoding="utf-8"?>
<p:tagLst xmlns:p="http://schemas.openxmlformats.org/presentationml/2006/main">
  <p:tag name="KSO_WM_SLIDE_COLORSCHEME_VERSION" val="3.2"/>
  <p:tag name="KSO_WM_UNIT_COLOR_SCHEME_SHAPE_ID" val="7"/>
  <p:tag name="KSO_WM_UNIT_COLOR_SCHEME_PARENT_PAGE" val="2_9"/>
</p:tagLst>
</file>

<file path=ppt/tags/tag57.xml><?xml version="1.0" encoding="utf-8"?>
<p:tagLst xmlns:p="http://schemas.openxmlformats.org/presentationml/2006/main">
  <p:tag name="KSO_WM_UNIT_COLOR_SCHEME_SHAPE_ID" val="3"/>
  <p:tag name="KSO_WM_UNIT_COLOR_SCHEME_PARENT_PAGE" val="2_10"/>
</p:tagLst>
</file>

<file path=ppt/tags/tag58.xml><?xml version="1.0" encoding="utf-8"?>
<p:tagLst xmlns:p="http://schemas.openxmlformats.org/presentationml/2006/main">
  <p:tag name="KSO_WM_UNIT_COLOR_SCHEME_SHAPE_ID" val="4"/>
  <p:tag name="KSO_WM_UNIT_COLOR_SCHEME_PARENT_PAGE" val="2_10"/>
</p:tagLst>
</file>

<file path=ppt/tags/tag59.xml><?xml version="1.0" encoding="utf-8"?>
<p:tagLst xmlns:p="http://schemas.openxmlformats.org/presentationml/2006/main">
  <p:tag name="KSO_WM_UNIT_COLOR_SCHEME_SHAPE_ID" val="5"/>
  <p:tag name="KSO_WM_UNIT_COLOR_SCHEME_PARENT_PAGE" val="2_10"/>
</p:tagLst>
</file>

<file path=ppt/tags/tag6.xml><?xml version="1.0" encoding="utf-8"?>
<p:tagLst xmlns:p="http://schemas.openxmlformats.org/presentationml/2006/main">
  <p:tag name="KSO_WM_SLIDE_COLORSCHEME_VERSION" val="3.2"/>
  <p:tag name="KSO_WM_UNIT_COLOR_SCHEME_SHAPE_ID" val="4"/>
  <p:tag name="KSO_WM_UNIT_COLOR_SCHEME_PARENT_PAGE" val="2_1"/>
</p:tagLst>
</file>

<file path=ppt/tags/tag60.xml><?xml version="1.0" encoding="utf-8"?>
<p:tagLst xmlns:p="http://schemas.openxmlformats.org/presentationml/2006/main">
  <p:tag name="KSO_WM_UNIT_COLOR_SCHEME_SHAPE_ID" val="7"/>
  <p:tag name="KSO_WM_UNIT_COLOR_SCHEME_PARENT_PAGE" val="2_10"/>
</p:tagLst>
</file>

<file path=ppt/tags/tag61.xml><?xml version="1.0" encoding="utf-8"?>
<p:tagLst xmlns:p="http://schemas.openxmlformats.org/presentationml/2006/main">
  <p:tag name="KSO_WM_SLIDE_COLORSCHEME_VERSION" val="3.2"/>
  <p:tag name="KSO_WM_UNIT_COLOR_SCHEME_SHAPE_ID" val="2"/>
  <p:tag name="KSO_WM_UNIT_COLOR_SCHEME_PARENT_PAGE" val="2_10"/>
</p:tagLst>
</file>

<file path=ppt/tags/tag62.xml><?xml version="1.0" encoding="utf-8"?>
<p:tagLst xmlns:p="http://schemas.openxmlformats.org/presentationml/2006/main">
  <p:tag name="KSO_WM_UNIT_COLOR_SCHEME_SHAPE_ID" val="2"/>
  <p:tag name="KSO_WM_UNIT_COLOR_SCHEME_PARENT_PAGE" val="2_11"/>
</p:tagLst>
</file>

<file path=ppt/tags/tag63.xml><?xml version="1.0" encoding="utf-8"?>
<p:tagLst xmlns:p="http://schemas.openxmlformats.org/presentationml/2006/main">
  <p:tag name="KSO_WM_UNIT_COLOR_SCHEME_SHAPE_ID" val="3"/>
  <p:tag name="KSO_WM_UNIT_COLOR_SCHEME_PARENT_PAGE" val="2_11"/>
</p:tagLst>
</file>

<file path=ppt/tags/tag64.xml><?xml version="1.0" encoding="utf-8"?>
<p:tagLst xmlns:p="http://schemas.openxmlformats.org/presentationml/2006/main">
  <p:tag name="KSO_WM_UNIT_COLOR_SCHEME_SHAPE_ID" val="4"/>
  <p:tag name="KSO_WM_UNIT_COLOR_SCHEME_PARENT_PAGE" val="2_11"/>
</p:tagLst>
</file>

<file path=ppt/tags/tag65.xml><?xml version="1.0" encoding="utf-8"?>
<p:tagLst xmlns:p="http://schemas.openxmlformats.org/presentationml/2006/main">
  <p:tag name="KSO_WM_UNIT_COLOR_SCHEME_SHAPE_ID" val="5"/>
  <p:tag name="KSO_WM_UNIT_COLOR_SCHEME_PARENT_PAGE" val="2_11"/>
</p:tagLst>
</file>

<file path=ppt/tags/tag66.xml><?xml version="1.0" encoding="utf-8"?>
<p:tagLst xmlns:p="http://schemas.openxmlformats.org/presentationml/2006/main">
  <p:tag name="KSO_WM_SLIDE_COLORSCHEME_VERSION" val="3.2"/>
  <p:tag name="KSO_WM_UNIT_COLOR_SCHEME_SHAPE_ID" val="6"/>
  <p:tag name="KSO_WM_UNIT_COLOR_SCHEME_PARENT_PAGE" val="2_11"/>
</p:tagLst>
</file>

<file path=ppt/tags/tag67.xml><?xml version="1.0" encoding="utf-8"?>
<p:tagLst xmlns:p="http://schemas.openxmlformats.org/presentationml/2006/main">
  <p:tag name="KSO_WM_TAG_VERSION" val="1.0"/>
  <p:tag name="KSO_WM_BEAUTIFY_FLAG" val="#wm#"/>
  <p:tag name="KSO_WM_TEMPLATE_CATEGORY" val="diagram"/>
  <p:tag name="KSO_WM_TEMPLATE_INDEX" val="20191340"/>
  <p:tag name="KSO_WM_UNIT_COLOR_SCHEME_SHAPE_ID" val="2"/>
  <p:tag name="KSO_WM_UNIT_COLOR_SCHEME_PARENT_PAGE" val="1_1"/>
</p:tagLst>
</file>

<file path=ppt/tags/tag68.xml><?xml version="1.0" encoding="utf-8"?>
<p:tagLst xmlns:p="http://schemas.openxmlformats.org/presentationml/2006/main">
  <p:tag name="KSO_WM_TAG_VERSION" val="1.0"/>
  <p:tag name="KSO_WM_BEAUTIFY_FLAG" val="#wm#"/>
  <p:tag name="KSO_WM_TEMPLATE_CATEGORY" val="diagram"/>
  <p:tag name="KSO_WM_TEMPLATE_INDEX" val="20191340"/>
  <p:tag name="KSO_WM_UNIT_COLOR_SCHEME_SHAPE_ID" val="3"/>
  <p:tag name="KSO_WM_UNIT_COLOR_SCHEME_PARENT_PAGE" val="1_1"/>
</p:tagLst>
</file>

<file path=ppt/tags/tag69.xml><?xml version="1.0" encoding="utf-8"?>
<p:tagLst xmlns:p="http://schemas.openxmlformats.org/presentationml/2006/main">
  <p:tag name="KSO_WM_UNIT_COLOR_SCHEME_SHAPE_ID" val="4"/>
  <p:tag name="KSO_WM_UNIT_COLOR_SCHEME_PARENT_PAGE" val="1_1"/>
</p:tagLst>
</file>

<file path=ppt/tags/tag7.xml><?xml version="1.0" encoding="utf-8"?>
<p:tagLst xmlns:p="http://schemas.openxmlformats.org/presentationml/2006/main">
  <p:tag name="KSO_WM_UNIT_COLOR_SCHEME_SHAPE_ID" val="2"/>
  <p:tag name="KSO_WM_UNIT_COLOR_SCHEME_PARENT_PAGE" val="2_2"/>
</p:tagLst>
</file>

<file path=ppt/tags/tag70.xml><?xml version="1.0" encoding="utf-8"?>
<p:tagLst xmlns:p="http://schemas.openxmlformats.org/presentationml/2006/main">
  <p:tag name="KSO_WM_UNIT_COLOR_SCHEME_SHAPE_ID" val="5"/>
  <p:tag name="KSO_WM_UNIT_COLOR_SCHEME_PARENT_PAGE" val="1_1"/>
</p:tagLst>
</file>

<file path=ppt/tags/tag71.xml><?xml version="1.0" encoding="utf-8"?>
<p:tagLst xmlns:p="http://schemas.openxmlformats.org/presentationml/2006/main">
  <p:tag name="KSO_WM_UNIT_COLOR_SCHEME_SHAPE_ID" val="6"/>
  <p:tag name="KSO_WM_UNIT_COLOR_SCHEME_PARENT_PAGE" val="1_1"/>
</p:tagLst>
</file>

<file path=ppt/tags/tag72.xml><?xml version="1.0" encoding="utf-8"?>
<p:tagLst xmlns:p="http://schemas.openxmlformats.org/presentationml/2006/main">
  <p:tag name="KSO_WM_TAG_VERSION" val="1.0"/>
  <p:tag name="KSO_WM_BEAUTIFY_FLAG" val="#wm#"/>
  <p:tag name="KSO_WM_TEMPLATE_CATEGORY" val="diagram"/>
  <p:tag name="KSO_WM_TEMPLATE_INDEX" val="20191340"/>
  <p:tag name="KSO_WM_SLIDE_COLORSCHEME_VERSION" val="3.2"/>
  <p:tag name="KSO_WM_UNIT_COLOR_SCHEME_SHAPE_ID" val="7"/>
  <p:tag name="KSO_WM_UNIT_COLOR_SCHEME_PARENT_PAGE" val="1_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1079_1*i*1"/>
  <p:tag name="KSO_WM_TEMPLATE_CATEGORY" val="diagram"/>
  <p:tag name="KSO_WM_TEMPLATE_INDEX" val="20191079"/>
  <p:tag name="KSO_WM_UNIT_LAYERLEVEL" val="1"/>
  <p:tag name="KSO_WM_TAG_VERSION" val="1.0"/>
  <p:tag name="KSO_WM_BEAUTIFY_FLAG" val="#wm#"/>
  <p:tag name="KSO_WM_UNIT_COLOR_SCHEME_SHAPE_ID" val="20"/>
  <p:tag name="KSO_WM_UNIT_COLOR_SCHEME_PARENT_PAGE" val="0_1"/>
  <p:tag name="KSO_WM_UNIT_FOIL_COLOR" val="1"/>
  <p:tag name="KSO_WM_UNIT_ADJUSTLAYOUT_ID" val="20"/>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1079_1*i*3"/>
  <p:tag name="KSO_WM_TEMPLATE_CATEGORY" val="diagram"/>
  <p:tag name="KSO_WM_TEMPLATE_INDEX" val="20191079"/>
  <p:tag name="KSO_WM_UNIT_LAYERLEVEL" val="1"/>
  <p:tag name="KSO_WM_TAG_VERSION" val="1.0"/>
  <p:tag name="KSO_WM_BEAUTIFY_FLAG" val="#wm#"/>
  <p:tag name="KSO_WM_UNIT_COLOR_SCHEME_SHAPE_ID" val="21"/>
  <p:tag name="KSO_WM_UNIT_COLOR_SCHEME_PARENT_PAGE" val="0_1"/>
  <p:tag name="KSO_WM_UNIT_ADJUSTLAYOUT_ID" val="2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1079_1*i*4"/>
  <p:tag name="KSO_WM_TEMPLATE_CATEGORY" val="diagram"/>
  <p:tag name="KSO_WM_TEMPLATE_INDEX" val="20191079"/>
  <p:tag name="KSO_WM_UNIT_LAYERLEVEL" val="1"/>
  <p:tag name="KSO_WM_TAG_VERSION" val="1.0"/>
  <p:tag name="KSO_WM_BEAUTIFY_FLAG" val="#wm#"/>
  <p:tag name="KSO_WM_UNIT_COLOR_SCHEME_SHAPE_ID" val="22"/>
  <p:tag name="KSO_WM_UNIT_COLOR_SCHEME_PARENT_PAGE" val="0_1"/>
  <p:tag name="KSO_WM_UNIT_ADJUSTLAYOUT_ID" val="2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1079_1*i*5"/>
  <p:tag name="KSO_WM_TEMPLATE_CATEGORY" val="diagram"/>
  <p:tag name="KSO_WM_TEMPLATE_INDEX" val="20191079"/>
  <p:tag name="KSO_WM_UNIT_LAYERLEVEL" val="1"/>
  <p:tag name="KSO_WM_TAG_VERSION" val="1.0"/>
  <p:tag name="KSO_WM_BEAUTIFY_FLAG" val="#wm#"/>
  <p:tag name="KSO_WM_UNIT_COLOR_SCHEME_SHAPE_ID" val="23"/>
  <p:tag name="KSO_WM_UNIT_COLOR_SCHEME_PARENT_PAGE" val="0_1"/>
  <p:tag name="KSO_WM_UNIT_ADJUSTLAYOUT_ID" val="23"/>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1079_1*i*6"/>
  <p:tag name="KSO_WM_TEMPLATE_CATEGORY" val="diagram"/>
  <p:tag name="KSO_WM_TEMPLATE_INDEX" val="20191079"/>
  <p:tag name="KSO_WM_UNIT_LAYERLEVEL" val="1"/>
  <p:tag name="KSO_WM_TAG_VERSION" val="1.0"/>
  <p:tag name="KSO_WM_BEAUTIFY_FLAG" val="#wm#"/>
  <p:tag name="KSO_WM_UNIT_COLOR_SCHEME_SHAPE_ID" val="24"/>
  <p:tag name="KSO_WM_UNIT_COLOR_SCHEME_PARENT_PAGE" val="0_1"/>
  <p:tag name="KSO_WM_UNIT_ADJUSTLAYOUT_ID" val="24"/>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1079_1*i*7"/>
  <p:tag name="KSO_WM_TEMPLATE_CATEGORY" val="diagram"/>
  <p:tag name="KSO_WM_TEMPLATE_INDEX" val="20191079"/>
  <p:tag name="KSO_WM_UNIT_LAYERLEVEL" val="1"/>
  <p:tag name="KSO_WM_TAG_VERSION" val="1.0"/>
  <p:tag name="KSO_WM_BEAUTIFY_FLAG" val="#wm#"/>
  <p:tag name="KSO_WM_UNIT_COLOR_SCHEME_SHAPE_ID" val="25"/>
  <p:tag name="KSO_WM_UNIT_COLOR_SCHEME_PARENT_PAGE" val="0_1"/>
  <p:tag name="KSO_WM_UNIT_ADJUSTLAYOUT_ID" val="25"/>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1079_1*i*8"/>
  <p:tag name="KSO_WM_TEMPLATE_CATEGORY" val="diagram"/>
  <p:tag name="KSO_WM_TEMPLATE_INDEX" val="20191079"/>
  <p:tag name="KSO_WM_UNIT_LAYERLEVEL" val="1"/>
  <p:tag name="KSO_WM_TAG_VERSION" val="1.0"/>
  <p:tag name="KSO_WM_BEAUTIFY_FLAG" val="#wm#"/>
  <p:tag name="KSO_WM_UNIT_COLOR_SCHEME_SHAPE_ID" val="26"/>
  <p:tag name="KSO_WM_UNIT_COLOR_SCHEME_PARENT_PAGE" val="0_1"/>
  <p:tag name="KSO_WM_UNIT_ADJUSTLAYOUT_ID" val="26"/>
</p:tagLst>
</file>

<file path=ppt/tags/tag8.xml><?xml version="1.0" encoding="utf-8"?>
<p:tagLst xmlns:p="http://schemas.openxmlformats.org/presentationml/2006/main">
  <p:tag name="KSO_WM_UNIT_COLOR_SCHEME_SHAPE_ID" val="3"/>
  <p:tag name="KSO_WM_UNIT_COLOR_SCHEME_PARENT_PAGE" val="2_2"/>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1079_1*i*9"/>
  <p:tag name="KSO_WM_TEMPLATE_CATEGORY" val="diagram"/>
  <p:tag name="KSO_WM_TEMPLATE_INDEX" val="20191079"/>
  <p:tag name="KSO_WM_UNIT_LAYERLEVEL" val="1"/>
  <p:tag name="KSO_WM_TAG_VERSION" val="1.0"/>
  <p:tag name="KSO_WM_BEAUTIFY_FLAG" val="#wm#"/>
  <p:tag name="KSO_WM_UNIT_COLOR_SCHEME_SHAPE_ID" val="27"/>
  <p:tag name="KSO_WM_UNIT_COLOR_SCHEME_PARENT_PAGE" val="0_1"/>
  <p:tag name="KSO_WM_UNIT_ADJUSTLAYOUT_ID" val="27"/>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1079_1*i*10"/>
  <p:tag name="KSO_WM_TEMPLATE_CATEGORY" val="diagram"/>
  <p:tag name="KSO_WM_TEMPLATE_INDEX" val="20191079"/>
  <p:tag name="KSO_WM_UNIT_LAYERLEVEL" val="1"/>
  <p:tag name="KSO_WM_TAG_VERSION" val="1.0"/>
  <p:tag name="KSO_WM_BEAUTIFY_FLAG" val="#wm#"/>
  <p:tag name="KSO_WM_UNIT_COLOR_SCHEME_SHAPE_ID" val="28"/>
  <p:tag name="KSO_WM_UNIT_COLOR_SCHEME_PARENT_PAGE" val="0_1"/>
  <p:tag name="KSO_WM_UNIT_ADJUSTLAYOUT_ID" val="28"/>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1079_1*i*11"/>
  <p:tag name="KSO_WM_TEMPLATE_CATEGORY" val="diagram"/>
  <p:tag name="KSO_WM_TEMPLATE_INDEX" val="20191079"/>
  <p:tag name="KSO_WM_UNIT_LAYERLEVEL" val="1"/>
  <p:tag name="KSO_WM_TAG_VERSION" val="1.0"/>
  <p:tag name="KSO_WM_BEAUTIFY_FLAG" val="#wm#"/>
  <p:tag name="KSO_WM_UNIT_COLOR_SCHEME_SHAPE_ID" val="29"/>
  <p:tag name="KSO_WM_UNIT_COLOR_SCHEME_PARENT_PAGE" val="0_1"/>
  <p:tag name="KSO_WM_UNIT_ADJUSTLAYOUT_ID" val="29"/>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1079_1*i*12"/>
  <p:tag name="KSO_WM_TEMPLATE_CATEGORY" val="diagram"/>
  <p:tag name="KSO_WM_TEMPLATE_INDEX" val="20191079"/>
  <p:tag name="KSO_WM_UNIT_LAYERLEVEL" val="1"/>
  <p:tag name="KSO_WM_TAG_VERSION" val="1.0"/>
  <p:tag name="KSO_WM_BEAUTIFY_FLAG" val="#wm#"/>
  <p:tag name="KSO_WM_UNIT_COLOR_SCHEME_SHAPE_ID" val="30"/>
  <p:tag name="KSO_WM_UNIT_COLOR_SCHEME_PARENT_PAGE" val="0_1"/>
  <p:tag name="KSO_WM_UNIT_ADJUSTLAYOUT_ID" val="30"/>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1079_1*i*13"/>
  <p:tag name="KSO_WM_TEMPLATE_CATEGORY" val="diagram"/>
  <p:tag name="KSO_WM_TEMPLATE_INDEX" val="20191079"/>
  <p:tag name="KSO_WM_UNIT_LAYERLEVEL" val="1"/>
  <p:tag name="KSO_WM_TAG_VERSION" val="1.0"/>
  <p:tag name="KSO_WM_BEAUTIFY_FLAG" val="#wm#"/>
  <p:tag name="KSO_WM_UNIT_COLOR_SCHEME_SHAPE_ID" val="31"/>
  <p:tag name="KSO_WM_UNIT_COLOR_SCHEME_PARENT_PAGE" val="0_1"/>
  <p:tag name="KSO_WM_UNIT_ADJUSTLAYOUT_ID" val="3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191079_1*i*14"/>
  <p:tag name="KSO_WM_TEMPLATE_CATEGORY" val="diagram"/>
  <p:tag name="KSO_WM_TEMPLATE_INDEX" val="20191079"/>
  <p:tag name="KSO_WM_UNIT_LAYERLEVEL" val="1"/>
  <p:tag name="KSO_WM_TAG_VERSION" val="1.0"/>
  <p:tag name="KSO_WM_BEAUTIFY_FLAG" val="#wm#"/>
  <p:tag name="KSO_WM_UNIT_COLOR_SCHEME_SHAPE_ID" val="32"/>
  <p:tag name="KSO_WM_UNIT_COLOR_SCHEME_PARENT_PAGE" val="0_1"/>
  <p:tag name="KSO_WM_UNIT_ADJUSTLAYOUT_ID" val="3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191079_1*i*15"/>
  <p:tag name="KSO_WM_TEMPLATE_CATEGORY" val="diagram"/>
  <p:tag name="KSO_WM_TEMPLATE_INDEX" val="20191079"/>
  <p:tag name="KSO_WM_UNIT_LAYERLEVEL" val="1"/>
  <p:tag name="KSO_WM_TAG_VERSION" val="1.0"/>
  <p:tag name="KSO_WM_BEAUTIFY_FLAG" val="#wm#"/>
  <p:tag name="KSO_WM_UNIT_COLOR_SCHEME_SHAPE_ID" val="33"/>
  <p:tag name="KSO_WM_UNIT_COLOR_SCHEME_PARENT_PAGE" val="0_1"/>
  <p:tag name="KSO_WM_UNIT_ADJUSTLAYOUT_ID" val="33"/>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191079_1*i*16"/>
  <p:tag name="KSO_WM_TEMPLATE_CATEGORY" val="diagram"/>
  <p:tag name="KSO_WM_TEMPLATE_INDEX" val="20191079"/>
  <p:tag name="KSO_WM_UNIT_LAYERLEVEL" val="1"/>
  <p:tag name="KSO_WM_TAG_VERSION" val="1.0"/>
  <p:tag name="KSO_WM_BEAUTIFY_FLAG" val="#wm#"/>
  <p:tag name="KSO_WM_UNIT_COLOR_SCHEME_SHAPE_ID" val="34"/>
  <p:tag name="KSO_WM_UNIT_COLOR_SCHEME_PARENT_PAGE" val="0_1"/>
  <p:tag name="KSO_WM_UNIT_ADJUSTLAYOUT_ID" val="34"/>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191079_1*i*17"/>
  <p:tag name="KSO_WM_TEMPLATE_CATEGORY" val="diagram"/>
  <p:tag name="KSO_WM_TEMPLATE_INDEX" val="20191079"/>
  <p:tag name="KSO_WM_UNIT_LAYERLEVEL" val="1"/>
  <p:tag name="KSO_WM_TAG_VERSION" val="1.0"/>
  <p:tag name="KSO_WM_BEAUTIFY_FLAG" val="#wm#"/>
  <p:tag name="KSO_WM_UNIT_COLOR_SCHEME_SHAPE_ID" val="35"/>
  <p:tag name="KSO_WM_UNIT_COLOR_SCHEME_PARENT_PAGE" val="0_1"/>
  <p:tag name="KSO_WM_UNIT_ADJUSTLAYOUT_ID" val="35"/>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191079_1*i*18"/>
  <p:tag name="KSO_WM_TEMPLATE_CATEGORY" val="diagram"/>
  <p:tag name="KSO_WM_TEMPLATE_INDEX" val="20191079"/>
  <p:tag name="KSO_WM_UNIT_LAYERLEVEL" val="1"/>
  <p:tag name="KSO_WM_TAG_VERSION" val="1.0"/>
  <p:tag name="KSO_WM_BEAUTIFY_FLAG" val="#wm#"/>
  <p:tag name="KSO_WM_UNIT_COLOR_SCHEME_SHAPE_ID" val="36"/>
  <p:tag name="KSO_WM_UNIT_COLOR_SCHEME_PARENT_PAGE" val="0_1"/>
  <p:tag name="KSO_WM_UNIT_ADJUSTLAYOUT_ID" val="36"/>
</p:tagLst>
</file>

<file path=ppt/tags/tag9.xml><?xml version="1.0" encoding="utf-8"?>
<p:tagLst xmlns:p="http://schemas.openxmlformats.org/presentationml/2006/main">
  <p:tag name="KSO_WM_UNIT_COLOR_SCHEME_SHAPE_ID" val="4"/>
  <p:tag name="KSO_WM_UNIT_COLOR_SCHEME_PARENT_PAGE" val="2_2"/>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191079_1*i*19"/>
  <p:tag name="KSO_WM_TEMPLATE_CATEGORY" val="diagram"/>
  <p:tag name="KSO_WM_TEMPLATE_INDEX" val="20191079"/>
  <p:tag name="KSO_WM_UNIT_LAYERLEVEL" val="1"/>
  <p:tag name="KSO_WM_TAG_VERSION" val="1.0"/>
  <p:tag name="KSO_WM_BEAUTIFY_FLAG" val="#wm#"/>
  <p:tag name="KSO_WM_UNIT_COLOR_SCHEME_SHAPE_ID" val="37"/>
  <p:tag name="KSO_WM_UNIT_COLOR_SCHEME_PARENT_PAGE" val="0_1"/>
  <p:tag name="KSO_WM_UNIT_ADJUSTLAYOUT_ID" val="37"/>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191079_1*i*20"/>
  <p:tag name="KSO_WM_TEMPLATE_CATEGORY" val="diagram"/>
  <p:tag name="KSO_WM_TEMPLATE_INDEX" val="20191079"/>
  <p:tag name="KSO_WM_UNIT_LAYERLEVEL" val="1"/>
  <p:tag name="KSO_WM_TAG_VERSION" val="1.0"/>
  <p:tag name="KSO_WM_BEAUTIFY_FLAG" val="#wm#"/>
  <p:tag name="KSO_WM_UNIT_COLOR_SCHEME_SHAPE_ID" val="38"/>
  <p:tag name="KSO_WM_UNIT_COLOR_SCHEME_PARENT_PAGE" val="0_1"/>
  <p:tag name="KSO_WM_UNIT_ADJUSTLAYOUT_ID" val="38"/>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191079_1*i*21"/>
  <p:tag name="KSO_WM_TEMPLATE_CATEGORY" val="diagram"/>
  <p:tag name="KSO_WM_TEMPLATE_INDEX" val="20191079"/>
  <p:tag name="KSO_WM_UNIT_LAYERLEVEL" val="1"/>
  <p:tag name="KSO_WM_TAG_VERSION" val="1.0"/>
  <p:tag name="KSO_WM_BEAUTIFY_FLAG" val="#wm#"/>
  <p:tag name="KSO_WM_UNIT_COLOR_SCHEME_SHAPE_ID" val="40"/>
  <p:tag name="KSO_WM_UNIT_COLOR_SCHEME_PARENT_PAGE" val="0_1"/>
  <p:tag name="KSO_WM_UNIT_ADJUSTLAYOUT_ID" val="40"/>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191079_1*i*22"/>
  <p:tag name="KSO_WM_TEMPLATE_CATEGORY" val="diagram"/>
  <p:tag name="KSO_WM_TEMPLATE_INDEX" val="20191079"/>
  <p:tag name="KSO_WM_UNIT_LAYERLEVEL" val="1"/>
  <p:tag name="KSO_WM_TAG_VERSION" val="1.0"/>
  <p:tag name="KSO_WM_BEAUTIFY_FLAG" val="#wm#"/>
  <p:tag name="KSO_WM_UNIT_COLOR_SCHEME_SHAPE_ID" val="41"/>
  <p:tag name="KSO_WM_UNIT_COLOR_SCHEME_PARENT_PAGE" val="0_1"/>
  <p:tag name="KSO_WM_UNIT_ADJUSTLAYOUT_ID" val="4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diagram20191079_1*i*23"/>
  <p:tag name="KSO_WM_TEMPLATE_CATEGORY" val="diagram"/>
  <p:tag name="KSO_WM_TEMPLATE_INDEX" val="20191079"/>
  <p:tag name="KSO_WM_UNIT_LAYERLEVEL" val="1"/>
  <p:tag name="KSO_WM_TAG_VERSION" val="1.0"/>
  <p:tag name="KSO_WM_BEAUTIFY_FLAG" val="#wm#"/>
  <p:tag name="KSO_WM_UNIT_COLOR_SCHEME_SHAPE_ID" val="42"/>
  <p:tag name="KSO_WM_UNIT_COLOR_SCHEME_PARENT_PAGE" val="0_1"/>
  <p:tag name="KSO_WM_UNIT_FOIL_COLOR" val="1"/>
  <p:tag name="KSO_WM_UNIT_ADJUSTLAYOUT_ID" val="4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diagram20191079_1*i*24"/>
  <p:tag name="KSO_WM_TEMPLATE_CATEGORY" val="diagram"/>
  <p:tag name="KSO_WM_TEMPLATE_INDEX" val="20191079"/>
  <p:tag name="KSO_WM_UNIT_LAYERLEVEL" val="1"/>
  <p:tag name="KSO_WM_TAG_VERSION" val="1.0"/>
  <p:tag name="KSO_WM_BEAUTIFY_FLAG" val="#wm#"/>
  <p:tag name="KSO_WM_UNIT_COLOR_SCHEME_SHAPE_ID" val="43"/>
  <p:tag name="KSO_WM_UNIT_COLOR_SCHEME_PARENT_PAGE" val="0_1"/>
  <p:tag name="KSO_WM_UNIT_ADJUSTLAYOUT_ID" val="43"/>
</p:tagLst>
</file>

<file path=ppt/tags/tag96.xml><?xml version="1.0" encoding="utf-8"?>
<p:tagLst xmlns:p="http://schemas.openxmlformats.org/presentationml/2006/main">
  <p:tag name="KSO_WM_UNIT_ISCONTENTSTITLE" val="0"/>
  <p:tag name="KSO_WM_UNIT_PRESET_TEXT" val="单击添加大标题"/>
  <p:tag name="KSO_WM_UNIT_TEXT_PART_ID" val="1-X"/>
  <p:tag name="KSO_WM_UNIT_TEXT_PART_SIZE" val="49.2*286"/>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1079_1*a*1"/>
  <p:tag name="KSO_WM_TEMPLATE_CATEGORY" val="diagram"/>
  <p:tag name="KSO_WM_TEMPLATE_INDEX" val="20191079"/>
  <p:tag name="KSO_WM_UNIT_LAYERLEVEL" val="1"/>
  <p:tag name="KSO_WM_TAG_VERSION" val="1.0"/>
  <p:tag name="KSO_WM_BEAUTIFY_FLAG" val="#wm#"/>
  <p:tag name="KSO_WM_UNIT_COLOR_SCHEME_SHAPE_ID" val="68"/>
  <p:tag name="KSO_WM_UNIT_COLOR_SCHEME_PARENT_PAGE" val="0_1"/>
  <p:tag name="KSO_WM_UNIT_ADJUSTLAYOUT_ID" val="68"/>
  <p:tag name="KSO_WM_UNIT_TEXT_PART_ID_V2" val="a-1-1"/>
</p:tagLst>
</file>

<file path=ppt/tags/tag97.xml><?xml version="1.0" encoding="utf-8"?>
<p:tagLst xmlns:p="http://schemas.openxmlformats.org/presentationml/2006/main">
  <p:tag name="KSO_WM_UNIT_VALUE" val="1296*1728"/>
  <p:tag name="KSO_WM_UNIT_HIGHLIGHT" val="0"/>
  <p:tag name="KSO_WM_UNIT_COMPATIBLE" val="0"/>
  <p:tag name="KSO_WM_UNIT_DIAGRAM_ISNUMVISUAL" val="0"/>
  <p:tag name="KSO_WM_UNIT_DIAGRAM_ISREFERUNIT" val="0"/>
  <p:tag name="KSO_WM_UNIT_TYPE" val="d"/>
  <p:tag name="KSO_WM_UNIT_INDEX" val="1"/>
  <p:tag name="KSO_WM_UNIT_ID" val="diagram20191079_1*d*1"/>
  <p:tag name="KSO_WM_TEMPLATE_CATEGORY" val="diagram"/>
  <p:tag name="KSO_WM_TEMPLATE_INDEX" val="20191079"/>
  <p:tag name="KSO_WM_UNIT_LAYERLEVEL" val="1"/>
  <p:tag name="KSO_WM_TAG_VERSION" val="1.0"/>
  <p:tag name="KSO_WM_BEAUTIFY_FLAG" val="#wm#"/>
  <p:tag name="KSO_WM_UNIT_COLOR_SCHEME_SHAPE_ID" val="7"/>
  <p:tag name="KSO_WM_UNIT_COLOR_SCHEME_PARENT_PAGE" val="0_1"/>
  <p:tag name="KSO_WM_UNIT_ADJUSTLAYOUT_ID" val="7"/>
  <p:tag name="KSO_WM_UNIT_PICTURE_CLIP_FLAG" val="1"/>
</p:tagLst>
</file>

<file path=ppt/tags/tag98.xml><?xml version="1.0" encoding="utf-8"?>
<p:tagLst xmlns:p="http://schemas.openxmlformats.org/presentationml/2006/main">
  <p:tag name="KSO_WM_UNIT_PRESET_TEXT" val="点击此处添加正文，文字是您思想的提炼，为了最终呈现发布的良好效果，请言简意赅的阐述观点，并根据需要酌情增减文字。"/>
  <p:tag name="KSO_WM_UNIT_VALUE" val="78"/>
  <p:tag name="KSO_WM_UNIT_HIGHLIGHT" val="0"/>
  <p:tag name="KSO_WM_UNIT_COMPATIBLE" val="0"/>
  <p:tag name="KSO_WM_UNIT_DIAGRAM_ISNUMVISUAL" val="0"/>
  <p:tag name="KSO_WM_UNIT_DIAGRAM_ISREFERUNIT" val="0"/>
  <p:tag name="KSO_WM_UNIT_TYPE" val="f"/>
  <p:tag name="KSO_WM_UNIT_INDEX" val="1"/>
  <p:tag name="KSO_WM_UNIT_ID" val="diagram20191079_1*f*1"/>
  <p:tag name="KSO_WM_TEMPLATE_CATEGORY" val="diagram"/>
  <p:tag name="KSO_WM_TEMPLATE_INDEX" val="20191079"/>
  <p:tag name="KSO_WM_UNIT_LAYERLEVEL" val="1"/>
  <p:tag name="KSO_WM_TAG_VERSION" val="1.0"/>
  <p:tag name="KSO_WM_BEAUTIFY_FLAG" val="#wm#"/>
  <p:tag name="KSO_WM_UNIT_TEXT_PART_ID" val="2-b"/>
  <p:tag name="KSO_WM_UNIT_TEXT_PART_SIZE" val="84.88*434.5"/>
  <p:tag name="KSO_WM_UNIT_COLOR_SCHEME_SHAPE_ID" val="6"/>
  <p:tag name="KSO_WM_UNIT_COLOR_SCHEME_PARENT_PAGE" val="0_1"/>
  <p:tag name="KSO_WM_UNIT_ADJUSTLAYOUT_ID" val="6"/>
  <p:tag name="KSO_WM_UNIT_TEXT_PART_ID_V2" val="d-2-1"/>
</p:tagLst>
</file>

<file path=ppt/tags/tag99.xml><?xml version="1.0" encoding="utf-8"?>
<p:tagLst xmlns:p="http://schemas.openxmlformats.org/presentationml/2006/main">
  <p:tag name="KSO_WM_UNIT_PRESET_TEXT" val="点击此处添加正文，文字是您思想的提炼，请尽量言简意赅的阐述您的观点。&#13;恰如其分的表达观点，往往事半功倍。"/>
  <p:tag name="KSO_WM_UNIT_TEXT_PART_ID" val="1-c"/>
  <p:tag name="KSO_WM_UNIT_TEXT_PART_SIZE" val="169.76*224.5"/>
  <p:tag name="KSO_WM_UNIT_VALUE" val="91"/>
  <p:tag name="KSO_WM_UNIT_HIGHLIGHT" val="0"/>
  <p:tag name="KSO_WM_UNIT_COMPATIBLE" val="0"/>
  <p:tag name="KSO_WM_UNIT_DIAGRAM_ISNUMVISUAL" val="0"/>
  <p:tag name="KSO_WM_UNIT_DIAGRAM_ISREFERUNIT" val="0"/>
  <p:tag name="KSO_WM_UNIT_TYPE" val="f"/>
  <p:tag name="KSO_WM_UNIT_INDEX" val="2"/>
  <p:tag name="KSO_WM_UNIT_ID" val="diagram20191079_1*f*2"/>
  <p:tag name="KSO_WM_TEMPLATE_CATEGORY" val="diagram"/>
  <p:tag name="KSO_WM_TEMPLATE_INDEX" val="20191079"/>
  <p:tag name="KSO_WM_UNIT_LAYERLEVEL" val="1"/>
  <p:tag name="KSO_WM_TAG_VERSION" val="1.0"/>
  <p:tag name="KSO_WM_BEAUTIFY_FLAG" val="#wm#"/>
  <p:tag name="KSO_WM_UNIT_COLOR_SCHEME_SHAPE_ID" val="8"/>
  <p:tag name="KSO_WM_UNIT_COLOR_SCHEME_PARENT_PAGE" val="0_1"/>
  <p:tag name="KSO_WM_UNIT_ADJUSTLAYOUT_ID" val="8"/>
  <p:tag name="KSO_WM_UNIT_TEXT_PART_ID_V2" val="d-1-1"/>
</p:tagLst>
</file>

<file path=ppt/theme/theme1.xml><?xml version="1.0" encoding="utf-8"?>
<a:theme xmlns:a="http://schemas.openxmlformats.org/drawingml/2006/main" name="第一PPT，www.1ppt.com">
  <a:themeElements>
    <a:clrScheme name="自定义 1193">
      <a:dk1>
        <a:sysClr val="windowText" lastClr="000000"/>
      </a:dk1>
      <a:lt1>
        <a:sysClr val="window" lastClr="FFFFFF"/>
      </a:lt1>
      <a:dk2>
        <a:srgbClr val="44546A"/>
      </a:dk2>
      <a:lt2>
        <a:srgbClr val="E7E6E6"/>
      </a:lt2>
      <a:accent1>
        <a:srgbClr val="595959"/>
      </a:accent1>
      <a:accent2>
        <a:srgbClr val="3F3F3F"/>
      </a:accent2>
      <a:accent3>
        <a:srgbClr val="595959"/>
      </a:accent3>
      <a:accent4>
        <a:srgbClr val="3F3F3F"/>
      </a:accent4>
      <a:accent5>
        <a:srgbClr val="595959"/>
      </a:accent5>
      <a:accent6>
        <a:srgbClr val="3F3F3F"/>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02">
      <a:dk1>
        <a:srgbClr val="000000"/>
      </a:dk1>
      <a:lt1>
        <a:srgbClr val="FFFFFF"/>
      </a:lt1>
      <a:dk2>
        <a:srgbClr val="44546A"/>
      </a:dk2>
      <a:lt2>
        <a:srgbClr val="E7E6E6"/>
      </a:lt2>
      <a:accent1>
        <a:srgbClr val="1E6BC5"/>
      </a:accent1>
      <a:accent2>
        <a:srgbClr val="E34D4D"/>
      </a:accent2>
      <a:accent3>
        <a:srgbClr val="C5CFCF"/>
      </a:accent3>
      <a:accent4>
        <a:srgbClr val="1EAAE3"/>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3212</Words>
  <Application>WPS 演示</Application>
  <PresentationFormat>自定义</PresentationFormat>
  <Paragraphs>264</Paragraphs>
  <Slides>22</Slides>
  <Notes>24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22</vt:i4>
      </vt:variant>
    </vt:vector>
  </HeadingPairs>
  <TitlesOfParts>
    <vt:vector size="36" baseType="lpstr">
      <vt:lpstr>Arial</vt:lpstr>
      <vt:lpstr>宋体</vt:lpstr>
      <vt:lpstr>Wingdings</vt:lpstr>
      <vt:lpstr>Calibri</vt:lpstr>
      <vt:lpstr>微软雅黑</vt:lpstr>
      <vt:lpstr>Segoe UI</vt:lpstr>
      <vt:lpstr>FZHei-B01S</vt:lpstr>
      <vt:lpstr>Calibri</vt:lpstr>
      <vt:lpstr>Arial Unicode MS</vt:lpstr>
      <vt:lpstr>等线 Light</vt:lpstr>
      <vt:lpstr>等线</vt:lpstr>
      <vt:lpstr>Times New Roman</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灰色多边形</dc:title>
  <dc:creator>第一PPT</dc:creator>
  <cp:keywords>www.1ppt.com</cp:keywords>
  <cp:lastModifiedBy>mi</cp:lastModifiedBy>
  <cp:revision>53</cp:revision>
  <dcterms:created xsi:type="dcterms:W3CDTF">2018-04-25T02:39:00Z</dcterms:created>
  <dcterms:modified xsi:type="dcterms:W3CDTF">2019-05-05T00:54:32Z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