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0" r:id="rId5"/>
    <p:sldId id="281" r:id="rId6"/>
    <p:sldId id="279" r:id="rId7"/>
    <p:sldId id="280" r:id="rId8"/>
    <p:sldId id="261" r:id="rId9"/>
    <p:sldId id="262" r:id="rId10"/>
    <p:sldId id="267" r:id="rId11"/>
    <p:sldId id="263" r:id="rId12"/>
    <p:sldId id="269" r:id="rId13"/>
    <p:sldId id="264" r:id="rId14"/>
    <p:sldId id="270" r:id="rId15"/>
    <p:sldId id="272" r:id="rId16"/>
    <p:sldId id="265" r:id="rId17"/>
    <p:sldId id="278" r:id="rId18"/>
    <p:sldId id="276" r:id="rId19"/>
    <p:sldId id="274" r:id="rId20"/>
    <p:sldId id="283" r:id="rId21"/>
    <p:sldId id="289" r:id="rId22"/>
    <p:sldId id="290" r:id="rId23"/>
    <p:sldId id="284" r:id="rId24"/>
    <p:sldId id="266" r:id="rId25"/>
  </p:sldIdLst>
  <p:sldSz cx="12192000" cy="6858000"/>
  <p:notesSz cx="7103745" cy="10234295"/>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7828" autoAdjust="0"/>
  </p:normalViewPr>
  <p:slideViewPr>
    <p:cSldViewPr snapToGrid="0">
      <p:cViewPr>
        <p:scale>
          <a:sx n="70" d="100"/>
          <a:sy n="70" d="100"/>
        </p:scale>
        <p:origin x="-1109" y="-68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pic>
        <p:nvPicPr>
          <p:cNvPr id="9" name="图片 8" descr="e48e1d0cbffed09322e60ec6a930eaf3"/>
          <p:cNvPicPr>
            <a:picLocks noChangeAspect="1"/>
          </p:cNvPicPr>
          <p:nvPr userDrawn="1"/>
        </p:nvPicPr>
        <p:blipFill>
          <a:blip r:embed="rId2" cstate="screen"/>
          <a:srcRect/>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hyperlink" Target="http://www.rapidesign.c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hyperlink" Target="https://www.baidu.com/s?wd=aud&amp;tn=24004469_oem_dg&amp;rsv_dl=gh_pl_sl_csd" TargetMode="External"/><Relationship Id="rId1" Type="http://schemas.openxmlformats.org/officeDocument/2006/relationships/hyperlink" Target="http://www.rapidesign.cn/"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hyperlink" Target="http://www.rapidesign.cn/"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hyperlink" Target="http://www.rapidesign.c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hyperlink" Target="http://www.rapidesign.cn/"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baike.baidu.com/item/%E8%A1%A8%E8%BE%BE" TargetMode="External"/><Relationship Id="rId3" Type="http://schemas.openxmlformats.org/officeDocument/2006/relationships/hyperlink" Target="https://baike.baidu.com/item/%E4%BF%A1%E6%81%AF%E6%8E%A8%E9%80%81" TargetMode="External"/><Relationship Id="rId2" Type="http://schemas.openxmlformats.org/officeDocument/2006/relationships/hyperlink" Target="https://baike.baidu.com/item/%E4%B8%AA%E4%BA%BA%E9%97%A8%E6%88%B7" TargetMode="External"/><Relationship Id="rId1" Type="http://schemas.openxmlformats.org/officeDocument/2006/relationships/hyperlink" Target="https://baike.baidu.com/item/%E8%A7%86%E9%A2%91" TargetMode="Externa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baike.baidu.com/item/%E6%96%B0%E9%97%BB%E4%BF%A1%E6%81%AF" TargetMode="External"/><Relationship Id="rId4" Type="http://schemas.openxmlformats.org/officeDocument/2006/relationships/hyperlink" Target="https://baike.baidu.com/item/%E6%92%AD%E5%AE%A2"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hyperlink" Target="https://baike.baidu.com/item/%E4%BC%A0%E6%92%AD" TargetMode="External"/><Relationship Id="rId1" Type="http://schemas.openxmlformats.org/officeDocument/2006/relationships/hyperlink" Target="https://baike.baidu.com/item/%E7%A7%AF%E7%B4%AF/338588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cstate="screen"/>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r>
              <a:rPr sz="5400" dirty="0" err="1" smtClean="0">
                <a:solidFill>
                  <a:srgbClr val="6AE7FF"/>
                </a:solidFill>
                <a:effectLst/>
                <a:latin typeface="微软雅黑" panose="020B0503020204020204" charset="-122"/>
                <a:ea typeface="微软雅黑" panose="020B0503020204020204" charset="-122"/>
              </a:rPr>
              <a:t>云计算</a:t>
            </a:r>
            <a:endParaRPr sz="5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8308731" y="1588770"/>
            <a:ext cx="2593731" cy="1014730"/>
          </a:xfrm>
          <a:prstGeom prst="rect">
            <a:avLst/>
          </a:prstGeom>
          <a:noFill/>
          <a:effectLst/>
        </p:spPr>
        <p:txBody>
          <a:bodyPr wrap="square" rtlCol="0">
            <a:spAutoFit/>
          </a:bodyPr>
          <a:lstStyle/>
          <a:p>
            <a:pPr algn="r"/>
            <a:r>
              <a:rPr lang="en-US" altLang="zh-CN" sz="6000" dirty="0" smtClean="0">
                <a:solidFill>
                  <a:srgbClr val="6AE7FF"/>
                </a:solidFill>
                <a:latin typeface="微软雅黑" panose="020B0503020204020204" charset="-122"/>
                <a:ea typeface="微软雅黑" panose="020B0503020204020204" charset="-122"/>
              </a:rPr>
              <a:t>1607C</a:t>
            </a:r>
            <a:endParaRPr lang="en-US" altLang="zh-CN" sz="6000" dirty="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337185"/>
          </a:xfrm>
          <a:prstGeom prst="rect">
            <a:avLst/>
          </a:prstGeom>
          <a:noFill/>
        </p:spPr>
        <p:txBody>
          <a:bodyPr wrap="square" rtlCol="0">
            <a:spAutoFit/>
          </a:bodyPr>
          <a:lstStyle/>
          <a:p>
            <a:pPr algn="r"/>
            <a:r>
              <a:rPr lang="en-US" altLang="zh-CN" sz="1600">
                <a:solidFill>
                  <a:srgbClr val="10FBFE"/>
                </a:solidFill>
                <a:latin typeface="微软雅黑" panose="020B0503020204020204" charset="-122"/>
                <a:ea typeface="微软雅黑" panose="020B0503020204020204" charset="-122"/>
              </a:rPr>
              <a:t>C</a:t>
            </a:r>
            <a:r>
              <a:rPr lang="zh-CN" altLang="en-US" sz="1600">
                <a:solidFill>
                  <a:srgbClr val="10FBFE"/>
                </a:solidFill>
                <a:latin typeface="微软雅黑" panose="020B0503020204020204" charset="-122"/>
                <a:ea typeface="微软雅黑" panose="020B0503020204020204" charset="-122"/>
              </a:rPr>
              <a:t>loud </a:t>
            </a:r>
            <a:r>
              <a:rPr lang="en-US" altLang="zh-CN" sz="1600">
                <a:solidFill>
                  <a:srgbClr val="10FBFE"/>
                </a:solidFill>
                <a:latin typeface="微软雅黑" panose="020B0503020204020204" charset="-122"/>
                <a:ea typeface="微软雅黑" panose="020B0503020204020204" charset="-122"/>
              </a:rPr>
              <a:t>C</a:t>
            </a:r>
            <a:r>
              <a:rPr lang="zh-CN" altLang="en-US" sz="1600">
                <a:solidFill>
                  <a:srgbClr val="10FBFE"/>
                </a:solidFill>
                <a:latin typeface="微软雅黑" panose="020B0503020204020204" charset="-122"/>
                <a:ea typeface="微软雅黑" panose="020B0503020204020204" charset="-122"/>
              </a:rPr>
              <a:t>omputing </a:t>
            </a:r>
            <a:r>
              <a:rPr lang="en-US" altLang="zh-CN" sz="160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rPr>
              <a:t>Big Data </a:t>
            </a:r>
            <a:r>
              <a:rPr lang="en-US" altLang="zh-CN" sz="1600">
                <a:solidFill>
                  <a:srgbClr val="10FBFE"/>
                </a:solidFill>
                <a:latin typeface="微软雅黑" panose="020B0503020204020204" charset="-122"/>
                <a:ea typeface="微软雅黑" panose="020B0503020204020204" charset="-122"/>
              </a:rPr>
              <a:t>/ PPT Templates</a:t>
            </a:r>
            <a:endParaRPr lang="en-US" altLang="zh-CN" sz="1600">
              <a:solidFill>
                <a:srgbClr val="10FBFE"/>
              </a:solidFill>
              <a:latin typeface="微软雅黑" panose="020B0503020204020204" charset="-122"/>
              <a:ea typeface="微软雅黑" panose="020B0503020204020204" charset="-122"/>
            </a:endParaRPr>
          </a:p>
        </p:txBody>
      </p:sp>
      <p:sp>
        <p:nvSpPr>
          <p:cNvPr id="3" name="文本框 2"/>
          <p:cNvSpPr txBox="1"/>
          <p:nvPr/>
        </p:nvSpPr>
        <p:spPr>
          <a:xfrm>
            <a:off x="9355455" y="4212590"/>
            <a:ext cx="1278890" cy="337185"/>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党高闯</a:t>
            </a:r>
            <a:endParaRPr lang="zh-CN" altLang="en-US"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099"/>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599"/>
                            </p:stCondLst>
                            <p:childTnLst>
                              <p:par>
                                <p:cTn id="29" presetID="1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功能模块</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419725" y="3230880"/>
            <a:ext cx="5822950" cy="256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latinLnBrk="1"/>
            <a:r>
              <a:rPr lang="zh-CN" altLang="en-US" dirty="0" smtClean="0">
                <a:solidFill>
                  <a:srgbClr val="6AE7FF"/>
                </a:solidFill>
              </a:rPr>
              <a:t>项目的业务主要分为七大块</a:t>
            </a:r>
            <a:endParaRPr lang="en-US" altLang="zh-CN" dirty="0" smtClean="0">
              <a:solidFill>
                <a:srgbClr val="6AE7FF"/>
              </a:solidFill>
            </a:endParaRPr>
          </a:p>
          <a:p>
            <a:pPr latinLnBrk="1"/>
            <a:r>
              <a:rPr lang="en-US" altLang="zh-CN" dirty="0" smtClean="0">
                <a:solidFill>
                  <a:srgbClr val="6AE7FF"/>
                </a:solidFill>
              </a:rPr>
              <a:t>1.</a:t>
            </a:r>
            <a:r>
              <a:rPr lang="zh-CN" altLang="en-US" dirty="0" smtClean="0">
                <a:solidFill>
                  <a:srgbClr val="6AE7FF"/>
                </a:solidFill>
              </a:rPr>
              <a:t>内容推荐与推送</a:t>
            </a:r>
            <a:r>
              <a:rPr lang="en-US" altLang="zh-CN" dirty="0" smtClean="0">
                <a:solidFill>
                  <a:srgbClr val="6AE7FF"/>
                </a:solidFill>
              </a:rPr>
              <a:t>-feed</a:t>
            </a:r>
            <a:endParaRPr lang="en-US" altLang="zh-CN" dirty="0" smtClean="0">
              <a:solidFill>
                <a:srgbClr val="6AE7FF"/>
              </a:solidFill>
            </a:endParaRPr>
          </a:p>
          <a:p>
            <a:pPr latinLnBrk="1"/>
            <a:r>
              <a:rPr lang="en-US" altLang="zh-CN" dirty="0" smtClean="0">
                <a:solidFill>
                  <a:srgbClr val="6AE7FF"/>
                </a:solidFill>
              </a:rPr>
              <a:t>2.</a:t>
            </a:r>
            <a:r>
              <a:rPr lang="zh-CN" altLang="en-US" dirty="0" smtClean="0">
                <a:solidFill>
                  <a:srgbClr val="6AE7FF"/>
                </a:solidFill>
              </a:rPr>
              <a:t>汽车</a:t>
            </a:r>
            <a:r>
              <a:rPr lang="zh-CN" altLang="en-US" dirty="0" smtClean="0">
                <a:solidFill>
                  <a:srgbClr val="6AE7FF"/>
                </a:solidFill>
              </a:rPr>
              <a:t>详情</a:t>
            </a:r>
            <a:r>
              <a:rPr lang="en-US" altLang="zh-CN" dirty="0" smtClean="0">
                <a:solidFill>
                  <a:srgbClr val="6AE7FF"/>
                </a:solidFill>
              </a:rPr>
              <a:t>-article</a:t>
            </a:r>
            <a:endParaRPr lang="en-US" altLang="zh-CN" dirty="0" smtClean="0">
              <a:solidFill>
                <a:srgbClr val="6AE7FF"/>
              </a:solidFill>
            </a:endParaRPr>
          </a:p>
          <a:p>
            <a:pPr latinLnBrk="1"/>
            <a:r>
              <a:rPr lang="en-US" altLang="zh-CN" dirty="0" smtClean="0">
                <a:solidFill>
                  <a:srgbClr val="6AE7FF"/>
                </a:solidFill>
              </a:rPr>
              <a:t>3.</a:t>
            </a:r>
            <a:r>
              <a:rPr lang="zh-CN" altLang="en-US" dirty="0" smtClean="0">
                <a:solidFill>
                  <a:srgbClr val="6AE7FF"/>
                </a:solidFill>
              </a:rPr>
              <a:t>注册登录</a:t>
            </a:r>
            <a:r>
              <a:rPr lang="en-US" altLang="zh-CN" dirty="0" smtClean="0">
                <a:solidFill>
                  <a:srgbClr val="6AE7FF"/>
                </a:solidFill>
              </a:rPr>
              <a:t>-pass</a:t>
            </a:r>
            <a:endParaRPr lang="en-US" altLang="zh-CN" dirty="0" smtClean="0">
              <a:solidFill>
                <a:srgbClr val="6AE7FF"/>
              </a:solidFill>
            </a:endParaRPr>
          </a:p>
          <a:p>
            <a:pPr latinLnBrk="1"/>
            <a:r>
              <a:rPr lang="en-US" altLang="zh-CN" dirty="0" smtClean="0">
                <a:solidFill>
                  <a:srgbClr val="6AE7FF"/>
                </a:solidFill>
              </a:rPr>
              <a:t>4.</a:t>
            </a:r>
            <a:r>
              <a:rPr lang="zh-CN" altLang="en-US" dirty="0" smtClean="0">
                <a:solidFill>
                  <a:srgbClr val="6AE7FF"/>
                </a:solidFill>
              </a:rPr>
              <a:t>用户相关</a:t>
            </a:r>
            <a:r>
              <a:rPr lang="en-US" altLang="zh-CN" dirty="0" smtClean="0">
                <a:solidFill>
                  <a:srgbClr val="6AE7FF"/>
                </a:solidFill>
              </a:rPr>
              <a:t>-user</a:t>
            </a:r>
            <a:endParaRPr lang="en-US" altLang="zh-CN" dirty="0" smtClean="0">
              <a:solidFill>
                <a:srgbClr val="6AE7FF"/>
              </a:solidFill>
            </a:endParaRPr>
          </a:p>
          <a:p>
            <a:pPr latinLnBrk="1"/>
            <a:r>
              <a:rPr lang="en-US" altLang="zh-CN" dirty="0" smtClean="0">
                <a:solidFill>
                  <a:srgbClr val="6AE7FF"/>
                </a:solidFill>
              </a:rPr>
              <a:t>5.</a:t>
            </a:r>
            <a:r>
              <a:rPr lang="zh-CN" altLang="en-US" dirty="0" smtClean="0">
                <a:solidFill>
                  <a:srgbClr val="6AE7FF"/>
                </a:solidFill>
              </a:rPr>
              <a:t>视频</a:t>
            </a:r>
            <a:r>
              <a:rPr lang="en-US" altLang="zh-CN" dirty="0" smtClean="0">
                <a:solidFill>
                  <a:srgbClr val="6AE7FF"/>
                </a:solidFill>
              </a:rPr>
              <a:t>-video</a:t>
            </a:r>
            <a:endParaRPr lang="en-US" altLang="zh-CN" dirty="0" smtClean="0">
              <a:solidFill>
                <a:srgbClr val="6AE7FF"/>
              </a:solidFill>
            </a:endParaRPr>
          </a:p>
          <a:p>
            <a:pPr latinLnBrk="1"/>
            <a:r>
              <a:rPr lang="en-US" altLang="zh-CN" dirty="0" smtClean="0">
                <a:solidFill>
                  <a:srgbClr val="6AE7FF"/>
                </a:solidFill>
              </a:rPr>
              <a:t>6.</a:t>
            </a:r>
            <a:r>
              <a:rPr lang="zh-CN" altLang="en-US" dirty="0" smtClean="0">
                <a:solidFill>
                  <a:srgbClr val="6AE7FF"/>
                </a:solidFill>
              </a:rPr>
              <a:t>评论</a:t>
            </a:r>
            <a:r>
              <a:rPr lang="en-US" altLang="zh-CN" dirty="0" smtClean="0">
                <a:solidFill>
                  <a:srgbClr val="6AE7FF"/>
                </a:solidFill>
              </a:rPr>
              <a:t>-comment</a:t>
            </a:r>
            <a:endParaRPr lang="en-US" altLang="zh-CN" dirty="0" smtClean="0">
              <a:solidFill>
                <a:srgbClr val="6AE7FF"/>
              </a:solidFill>
            </a:endParaRPr>
          </a:p>
          <a:p>
            <a:pPr latinLnBrk="1"/>
            <a:r>
              <a:rPr lang="en-US" altLang="zh-CN" dirty="0" smtClean="0">
                <a:solidFill>
                  <a:srgbClr val="6AE7FF"/>
                </a:solidFill>
              </a:rPr>
              <a:t>7.</a:t>
            </a:r>
            <a:r>
              <a:rPr lang="zh-CN" altLang="en-US" dirty="0" smtClean="0">
                <a:solidFill>
                  <a:srgbClr val="6AE7FF"/>
                </a:solidFill>
              </a:rPr>
              <a:t>搜索</a:t>
            </a:r>
            <a:r>
              <a:rPr lang="en-US" altLang="zh-CN" dirty="0" smtClean="0">
                <a:solidFill>
                  <a:srgbClr val="6AE7FF"/>
                </a:solidFill>
              </a:rPr>
              <a:t>-ElasticSearch</a:t>
            </a:r>
            <a:endParaRPr lang="en-US" altLang="zh-CN" dirty="0" smtClean="0">
              <a:solidFill>
                <a:srgbClr val="6AE7FF"/>
              </a:solidFill>
            </a:endParaRPr>
          </a:p>
          <a:p>
            <a:pPr latinLnBrk="1"/>
            <a:endParaRPr lang="zh-CN" altLang="en-US" dirty="0">
              <a:solidFill>
                <a:srgbClr val="6AE7FF"/>
              </a:solidFill>
            </a:endParaRPr>
          </a:p>
        </p:txBody>
      </p:sp>
      <p:grpSp>
        <p:nvGrpSpPr>
          <p:cNvPr id="4102" name="组合 7"/>
          <p:cNvGrpSpPr/>
          <p:nvPr/>
        </p:nvGrpSpPr>
        <p:grpSpPr bwMode="auto">
          <a:xfrm>
            <a:off x="5486400" y="1109980"/>
            <a:ext cx="782320" cy="769620"/>
            <a:chOff x="0" y="0"/>
            <a:chExt cx="871174" cy="874617"/>
          </a:xfrm>
        </p:grpSpPr>
        <p:sp>
          <p:nvSpPr>
            <p:cNvPr id="4205" name="Freeform 6">
              <a:hlinkClick r:id="rId1"/>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719820" y="113030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1"/>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1"/>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1"/>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1"/>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1"/>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7119620" y="111506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10181590" y="1104900"/>
            <a:ext cx="768350" cy="753110"/>
            <a:chOff x="0" y="0"/>
            <a:chExt cx="871174" cy="874617"/>
          </a:xfrm>
        </p:grpSpPr>
        <p:sp>
          <p:nvSpPr>
            <p:cNvPr id="4194"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sp>
        <p:nvSpPr>
          <p:cNvPr id="27" name="TextBox 26"/>
          <p:cNvSpPr txBox="1"/>
          <p:nvPr/>
        </p:nvSpPr>
        <p:spPr>
          <a:xfrm>
            <a:off x="7203440" y="2250440"/>
            <a:ext cx="2133600" cy="661571"/>
          </a:xfrm>
          <a:prstGeom prst="rect">
            <a:avLst/>
          </a:prstGeom>
          <a:noFill/>
        </p:spPr>
        <p:txBody>
          <a:bodyPr wrap="square" rtlCol="0">
            <a:spAutoFit/>
          </a:bodyPr>
          <a:lstStyle/>
          <a:p>
            <a:r>
              <a:rPr lang="zh-CN" altLang="en-US" sz="3600" dirty="0" smtClean="0">
                <a:solidFill>
                  <a:srgbClr val="6AE7FF"/>
                </a:solidFill>
              </a:rPr>
              <a:t>功能模块</a:t>
            </a:r>
            <a:endParaRPr lang="zh-CN" altLang="en-US" sz="3600" dirty="0">
              <a:solidFill>
                <a:srgbClr val="6AE7FF"/>
              </a:solidFill>
            </a:endParaRPr>
          </a:p>
        </p:txBody>
      </p:sp>
      <p:pic>
        <p:nvPicPr>
          <p:cNvPr id="50178" name="Picture 2"/>
          <p:cNvPicPr>
            <a:picLocks noChangeAspect="1" noChangeArrowheads="1"/>
          </p:cNvPicPr>
          <p:nvPr/>
        </p:nvPicPr>
        <p:blipFill>
          <a:blip r:embed="rId2" cstate="print"/>
          <a:srcRect/>
          <a:stretch>
            <a:fillRect/>
          </a:stretch>
        </p:blipFill>
        <p:spPr bwMode="auto">
          <a:xfrm>
            <a:off x="1" y="1137285"/>
            <a:ext cx="4734560" cy="5376699"/>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 calcmode="lin" valueType="num">
                                      <p:cBhvr>
                                        <p:cTn id="17" dur="500" fill="hold"/>
                                        <p:tgtEl>
                                          <p:spTgt spid="4102"/>
                                        </p:tgtEl>
                                        <p:attrNameLst>
                                          <p:attrName>ppt_w</p:attrName>
                                        </p:attrNameLst>
                                      </p:cBhvr>
                                      <p:tavLst>
                                        <p:tav tm="0">
                                          <p:val>
                                            <p:fltVal val="0"/>
                                          </p:val>
                                        </p:tav>
                                        <p:tav tm="100000">
                                          <p:val>
                                            <p:strVal val="#ppt_w"/>
                                          </p:val>
                                        </p:tav>
                                      </p:tavLst>
                                    </p:anim>
                                    <p:anim calcmode="lin" valueType="num">
                                      <p:cBhvr>
                                        <p:cTn id="18" dur="500" fill="hold"/>
                                        <p:tgtEl>
                                          <p:spTgt spid="4102"/>
                                        </p:tgtEl>
                                        <p:attrNameLst>
                                          <p:attrName>ppt_h</p:attrName>
                                        </p:attrNameLst>
                                      </p:cBhvr>
                                      <p:tavLst>
                                        <p:tav tm="0">
                                          <p:val>
                                            <p:fltVal val="0"/>
                                          </p:val>
                                        </p:tav>
                                        <p:tav tm="100000">
                                          <p:val>
                                            <p:strVal val="#ppt_h"/>
                                          </p:val>
                                        </p:tav>
                                      </p:tavLst>
                                    </p:anim>
                                    <p:animEffect transition="in" filter="fade">
                                      <p:cBhvr>
                                        <p:cTn id="19" dur="500"/>
                                        <p:tgtEl>
                                          <p:spTgt spid="410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4104"/>
                                        </p:tgtEl>
                                        <p:attrNameLst>
                                          <p:attrName>style.visibility</p:attrName>
                                        </p:attrNameLst>
                                      </p:cBhvr>
                                      <p:to>
                                        <p:strVal val="visible"/>
                                      </p:to>
                                    </p:set>
                                    <p:anim calcmode="lin" valueType="num">
                                      <p:cBhvr>
                                        <p:cTn id="23" dur="500" fill="hold"/>
                                        <p:tgtEl>
                                          <p:spTgt spid="4104"/>
                                        </p:tgtEl>
                                        <p:attrNameLst>
                                          <p:attrName>ppt_w</p:attrName>
                                        </p:attrNameLst>
                                      </p:cBhvr>
                                      <p:tavLst>
                                        <p:tav tm="0">
                                          <p:val>
                                            <p:fltVal val="0"/>
                                          </p:val>
                                        </p:tav>
                                        <p:tav tm="100000">
                                          <p:val>
                                            <p:strVal val="#ppt_w"/>
                                          </p:val>
                                        </p:tav>
                                      </p:tavLst>
                                    </p:anim>
                                    <p:anim calcmode="lin" valueType="num">
                                      <p:cBhvr>
                                        <p:cTn id="24" dur="500" fill="hold"/>
                                        <p:tgtEl>
                                          <p:spTgt spid="4104"/>
                                        </p:tgtEl>
                                        <p:attrNameLst>
                                          <p:attrName>ppt_h</p:attrName>
                                        </p:attrNameLst>
                                      </p:cBhvr>
                                      <p:tavLst>
                                        <p:tav tm="0">
                                          <p:val>
                                            <p:fltVal val="0"/>
                                          </p:val>
                                        </p:tav>
                                        <p:tav tm="100000">
                                          <p:val>
                                            <p:strVal val="#ppt_h"/>
                                          </p:val>
                                        </p:tav>
                                      </p:tavLst>
                                    </p:anim>
                                    <p:animEffect transition="in" filter="fade">
                                      <p:cBhvr>
                                        <p:cTn id="25" dur="500"/>
                                        <p:tgtEl>
                                          <p:spTgt spid="410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4103"/>
                                        </p:tgtEl>
                                        <p:attrNameLst>
                                          <p:attrName>style.visibility</p:attrName>
                                        </p:attrNameLst>
                                      </p:cBhvr>
                                      <p:to>
                                        <p:strVal val="visible"/>
                                      </p:to>
                                    </p:set>
                                    <p:anim calcmode="lin" valueType="num">
                                      <p:cBhvr>
                                        <p:cTn id="29" dur="500" fill="hold"/>
                                        <p:tgtEl>
                                          <p:spTgt spid="4103"/>
                                        </p:tgtEl>
                                        <p:attrNameLst>
                                          <p:attrName>ppt_w</p:attrName>
                                        </p:attrNameLst>
                                      </p:cBhvr>
                                      <p:tavLst>
                                        <p:tav tm="0">
                                          <p:val>
                                            <p:fltVal val="0"/>
                                          </p:val>
                                        </p:tav>
                                        <p:tav tm="100000">
                                          <p:val>
                                            <p:strVal val="#ppt_w"/>
                                          </p:val>
                                        </p:tav>
                                      </p:tavLst>
                                    </p:anim>
                                    <p:anim calcmode="lin" valueType="num">
                                      <p:cBhvr>
                                        <p:cTn id="30" dur="500" fill="hold"/>
                                        <p:tgtEl>
                                          <p:spTgt spid="4103"/>
                                        </p:tgtEl>
                                        <p:attrNameLst>
                                          <p:attrName>ppt_h</p:attrName>
                                        </p:attrNameLst>
                                      </p:cBhvr>
                                      <p:tavLst>
                                        <p:tav tm="0">
                                          <p:val>
                                            <p:fltVal val="0"/>
                                          </p:val>
                                        </p:tav>
                                        <p:tav tm="100000">
                                          <p:val>
                                            <p:strVal val="#ppt_h"/>
                                          </p:val>
                                        </p:tav>
                                      </p:tavLst>
                                    </p:anim>
                                    <p:animEffect transition="in" filter="fade">
                                      <p:cBhvr>
                                        <p:cTn id="31" dur="500"/>
                                        <p:tgtEl>
                                          <p:spTgt spid="410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4105"/>
                                        </p:tgtEl>
                                        <p:attrNameLst>
                                          <p:attrName>style.visibility</p:attrName>
                                        </p:attrNameLst>
                                      </p:cBhvr>
                                      <p:to>
                                        <p:strVal val="visible"/>
                                      </p:to>
                                    </p:set>
                                    <p:anim calcmode="lin" valueType="num">
                                      <p:cBhvr>
                                        <p:cTn id="35" dur="500" fill="hold"/>
                                        <p:tgtEl>
                                          <p:spTgt spid="4105"/>
                                        </p:tgtEl>
                                        <p:attrNameLst>
                                          <p:attrName>ppt_w</p:attrName>
                                        </p:attrNameLst>
                                      </p:cBhvr>
                                      <p:tavLst>
                                        <p:tav tm="0">
                                          <p:val>
                                            <p:fltVal val="0"/>
                                          </p:val>
                                        </p:tav>
                                        <p:tav tm="100000">
                                          <p:val>
                                            <p:strVal val="#ppt_w"/>
                                          </p:val>
                                        </p:tav>
                                      </p:tavLst>
                                    </p:anim>
                                    <p:anim calcmode="lin" valueType="num">
                                      <p:cBhvr>
                                        <p:cTn id="36" dur="500" fill="hold"/>
                                        <p:tgtEl>
                                          <p:spTgt spid="4105"/>
                                        </p:tgtEl>
                                        <p:attrNameLst>
                                          <p:attrName>ppt_h</p:attrName>
                                        </p:attrNameLst>
                                      </p:cBhvr>
                                      <p:tavLst>
                                        <p:tav tm="0">
                                          <p:val>
                                            <p:fltVal val="0"/>
                                          </p:val>
                                        </p:tav>
                                        <p:tav tm="100000">
                                          <p:val>
                                            <p:strVal val="#ppt_h"/>
                                          </p:val>
                                        </p:tav>
                                      </p:tavLst>
                                    </p:anim>
                                    <p:animEffect transition="in" filter="fade">
                                      <p:cBhvr>
                                        <p:cTn id="37" dur="500"/>
                                        <p:tgtEl>
                                          <p:spTgt spid="4105"/>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100"/>
                                        </p:tgtEl>
                                        <p:attrNameLst>
                                          <p:attrName>style.visibility</p:attrName>
                                        </p:attrNameLst>
                                      </p:cBhvr>
                                      <p:to>
                                        <p:strVal val="visible"/>
                                      </p:to>
                                    </p:set>
                                    <p:anim calcmode="lin" valueType="num">
                                      <p:cBhvr additive="base">
                                        <p:cTn id="40" dur="500"/>
                                        <p:tgtEl>
                                          <p:spTgt spid="4100"/>
                                        </p:tgtEl>
                                        <p:attrNameLst>
                                          <p:attrName>ppt_y</p:attrName>
                                        </p:attrNameLst>
                                      </p:cBhvr>
                                      <p:tavLst>
                                        <p:tav tm="0">
                                          <p:val>
                                            <p:strVal val="#ppt_y+#ppt_h*1.125000"/>
                                          </p:val>
                                        </p:tav>
                                        <p:tav tm="100000">
                                          <p:val>
                                            <p:strVal val="#ppt_y"/>
                                          </p:val>
                                        </p:tav>
                                      </p:tavLst>
                                    </p:anim>
                                    <p:animEffect transition="in" filter="wipe(up)">
                                      <p:cBhvr>
                                        <p:cTn id="41"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smtClean="0">
                <a:solidFill>
                  <a:srgbClr val="6AE7FF"/>
                </a:solidFill>
              </a:rPr>
              <a:t>03</a:t>
            </a:r>
            <a:endParaRPr lang="en-US" altLang="zh-CN" sz="9600" dirty="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smtClean="0">
                <a:solidFill>
                  <a:srgbClr val="10FBFE"/>
                </a:solidFill>
                <a:latin typeface="微软雅黑" panose="020B0503020204020204" charset="-122"/>
                <a:ea typeface="微软雅黑" panose="020B0503020204020204" charset="-122"/>
              </a:rPr>
              <a:t>技术架构</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4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技术架构</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36866" name="AutoShape 2" descr="1.framework2.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6868" name="AutoShape 4" descr="1.framework2.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46081" name="Picture 1"/>
          <p:cNvPicPr>
            <a:picLocks noChangeAspect="1" noChangeArrowheads="1"/>
          </p:cNvPicPr>
          <p:nvPr/>
        </p:nvPicPr>
        <p:blipFill>
          <a:blip r:embed="rId1" cstate="print"/>
          <a:srcRect/>
          <a:stretch>
            <a:fillRect/>
          </a:stretch>
        </p:blipFill>
        <p:spPr bwMode="auto">
          <a:xfrm>
            <a:off x="335280" y="1244919"/>
            <a:ext cx="6014488" cy="2951162"/>
          </a:xfrm>
          <a:prstGeom prst="rect">
            <a:avLst/>
          </a:prstGeom>
          <a:noFill/>
          <a:ln w="9525">
            <a:noFill/>
            <a:miter lim="800000"/>
            <a:headEnd/>
            <a:tailEnd/>
          </a:ln>
        </p:spPr>
      </p:pic>
      <p:sp>
        <p:nvSpPr>
          <p:cNvPr id="17" name="TextBox 16"/>
          <p:cNvSpPr txBox="1"/>
          <p:nvPr/>
        </p:nvSpPr>
        <p:spPr>
          <a:xfrm>
            <a:off x="6916420" y="1635760"/>
            <a:ext cx="4815840" cy="3970318"/>
          </a:xfrm>
          <a:prstGeom prst="rect">
            <a:avLst/>
          </a:prstGeom>
          <a:noFill/>
        </p:spPr>
        <p:txBody>
          <a:bodyPr wrap="square" rtlCol="0">
            <a:spAutoFit/>
          </a:bodyPr>
          <a:lstStyle/>
          <a:p>
            <a:r>
              <a:rPr lang="zh-CN" altLang="en-US" dirty="0" smtClean="0">
                <a:solidFill>
                  <a:srgbClr val="6AE7FF"/>
                </a:solidFill>
              </a:rPr>
              <a:t>后端</a:t>
            </a:r>
            <a:r>
              <a:rPr lang="zh-CN" altLang="en-US" dirty="0" smtClean="0">
                <a:solidFill>
                  <a:srgbClr val="6AE7FF"/>
                </a:solidFill>
              </a:rPr>
              <a:t>架构：</a:t>
            </a:r>
            <a:r>
              <a:rPr lang="en-US" altLang="zh-CN" dirty="0" err="1" smtClean="0">
                <a:solidFill>
                  <a:srgbClr val="6AE7FF"/>
                </a:solidFill>
              </a:rPr>
              <a:t>SpringBoot+SpringCloud+SpringData+SpringMVC</a:t>
            </a:r>
            <a:endParaRPr lang="en-US" altLang="zh-CN" dirty="0" smtClean="0">
              <a:solidFill>
                <a:srgbClr val="6AE7FF"/>
              </a:solidFill>
            </a:endParaRPr>
          </a:p>
          <a:p>
            <a:endParaRPr lang="en-US" altLang="zh-CN" dirty="0" smtClean="0">
              <a:solidFill>
                <a:srgbClr val="6AE7FF"/>
              </a:solidFill>
            </a:endParaRPr>
          </a:p>
          <a:p>
            <a:r>
              <a:rPr lang="zh-CN" altLang="en-US" dirty="0" smtClean="0">
                <a:solidFill>
                  <a:srgbClr val="6AE7FF"/>
                </a:solidFill>
              </a:rPr>
              <a:t>前端架构：</a:t>
            </a:r>
            <a:endParaRPr lang="en-US" altLang="zh-CN" dirty="0" smtClean="0">
              <a:solidFill>
                <a:srgbClr val="6AE7FF"/>
              </a:solidFill>
            </a:endParaRPr>
          </a:p>
          <a:p>
            <a:r>
              <a:rPr lang="en-US" altLang="zh-CN" dirty="0" err="1" smtClean="0">
                <a:solidFill>
                  <a:srgbClr val="6AE7FF"/>
                </a:solidFill>
              </a:rPr>
              <a:t>VUE+Node.js+Cnpm+ElementUI</a:t>
            </a:r>
            <a:endParaRPr lang="en-US" altLang="zh-CN" dirty="0" smtClean="0">
              <a:solidFill>
                <a:srgbClr val="6AE7FF"/>
              </a:solidFill>
            </a:endParaRPr>
          </a:p>
          <a:p>
            <a:endParaRPr lang="en-US" altLang="zh-CN" dirty="0" smtClean="0">
              <a:solidFill>
                <a:srgbClr val="6AE7FF"/>
              </a:solidFill>
            </a:endParaRPr>
          </a:p>
          <a:p>
            <a:r>
              <a:rPr lang="zh-CN" altLang="en-US" dirty="0" smtClean="0">
                <a:solidFill>
                  <a:srgbClr val="6AE7FF"/>
                </a:solidFill>
              </a:rPr>
              <a:t>着重介绍一下</a:t>
            </a:r>
            <a:r>
              <a:rPr lang="en-US" altLang="zh-CN" dirty="0" err="1" smtClean="0">
                <a:solidFill>
                  <a:srgbClr val="6AE7FF"/>
                </a:solidFill>
              </a:rPr>
              <a:t>SpingCloud</a:t>
            </a:r>
            <a:r>
              <a:rPr lang="zh-CN" altLang="en-US" dirty="0" smtClean="0">
                <a:solidFill>
                  <a:srgbClr val="6AE7FF"/>
                </a:solidFill>
              </a:rPr>
              <a:t>中我用到的技术</a:t>
            </a:r>
            <a:endParaRPr lang="en-US" altLang="zh-CN" dirty="0" smtClean="0">
              <a:solidFill>
                <a:srgbClr val="6AE7FF"/>
              </a:solidFill>
            </a:endParaRPr>
          </a:p>
          <a:p>
            <a:endParaRPr lang="en-US" altLang="zh-CN" dirty="0" smtClean="0">
              <a:solidFill>
                <a:srgbClr val="6AE7FF"/>
              </a:solidFill>
            </a:endParaRPr>
          </a:p>
          <a:p>
            <a:r>
              <a:rPr lang="en-US" altLang="zh-CN" dirty="0" smtClean="0">
                <a:solidFill>
                  <a:srgbClr val="6AE7FF"/>
                </a:solidFill>
              </a:rPr>
              <a:t>1.</a:t>
            </a:r>
            <a:r>
              <a:rPr lang="zh-CN" altLang="en-US" dirty="0" smtClean="0">
                <a:solidFill>
                  <a:srgbClr val="6AE7FF"/>
                </a:solidFill>
              </a:rPr>
              <a:t>服务的发现与注册：</a:t>
            </a:r>
            <a:r>
              <a:rPr lang="en-US" altLang="zh-CN" dirty="0" smtClean="0">
                <a:solidFill>
                  <a:srgbClr val="6AE7FF"/>
                </a:solidFill>
              </a:rPr>
              <a:t>Netflix  Eureka</a:t>
            </a:r>
            <a:endParaRPr lang="en-US" altLang="zh-CN" dirty="0" smtClean="0">
              <a:solidFill>
                <a:srgbClr val="6AE7FF"/>
              </a:solidFill>
            </a:endParaRPr>
          </a:p>
          <a:p>
            <a:r>
              <a:rPr lang="en-US" altLang="zh-CN" dirty="0" smtClean="0">
                <a:solidFill>
                  <a:srgbClr val="6AE7FF"/>
                </a:solidFill>
              </a:rPr>
              <a:t>2.</a:t>
            </a:r>
            <a:r>
              <a:rPr lang="zh-CN" altLang="en-US" dirty="0" smtClean="0">
                <a:solidFill>
                  <a:srgbClr val="6AE7FF"/>
                </a:solidFill>
              </a:rPr>
              <a:t>服务的调用：</a:t>
            </a:r>
            <a:r>
              <a:rPr lang="en-US" altLang="zh-CN" dirty="0" smtClean="0">
                <a:solidFill>
                  <a:srgbClr val="6AE7FF"/>
                </a:solidFill>
              </a:rPr>
              <a:t>Netflix  Feign</a:t>
            </a:r>
            <a:endParaRPr lang="en-US" altLang="zh-CN" dirty="0" smtClean="0">
              <a:solidFill>
                <a:srgbClr val="6AE7FF"/>
              </a:solidFill>
            </a:endParaRPr>
          </a:p>
          <a:p>
            <a:r>
              <a:rPr lang="en-US" altLang="zh-CN" dirty="0" smtClean="0">
                <a:solidFill>
                  <a:srgbClr val="6AE7FF"/>
                </a:solidFill>
              </a:rPr>
              <a:t>3.</a:t>
            </a:r>
            <a:r>
              <a:rPr lang="zh-CN" altLang="en-US" dirty="0" smtClean="0">
                <a:solidFill>
                  <a:srgbClr val="6AE7FF"/>
                </a:solidFill>
              </a:rPr>
              <a:t>熔断器：</a:t>
            </a:r>
            <a:r>
              <a:rPr lang="en-US" altLang="zh-CN" dirty="0" smtClean="0">
                <a:solidFill>
                  <a:srgbClr val="6AE7FF"/>
                </a:solidFill>
              </a:rPr>
              <a:t>Netflix  </a:t>
            </a:r>
            <a:r>
              <a:rPr lang="en-US" altLang="zh-CN" dirty="0" err="1" smtClean="0">
                <a:solidFill>
                  <a:srgbClr val="6AE7FF"/>
                </a:solidFill>
              </a:rPr>
              <a:t>Hystrix</a:t>
            </a:r>
            <a:endParaRPr lang="en-US" altLang="zh-CN" dirty="0" smtClean="0">
              <a:solidFill>
                <a:srgbClr val="6AE7FF"/>
              </a:solidFill>
            </a:endParaRPr>
          </a:p>
          <a:p>
            <a:r>
              <a:rPr lang="en-US" altLang="zh-CN" dirty="0" smtClean="0">
                <a:solidFill>
                  <a:srgbClr val="6AE7FF"/>
                </a:solidFill>
              </a:rPr>
              <a:t>4.</a:t>
            </a:r>
            <a:r>
              <a:rPr lang="zh-CN" altLang="en-US" dirty="0" smtClean="0">
                <a:solidFill>
                  <a:srgbClr val="6AE7FF"/>
                </a:solidFill>
              </a:rPr>
              <a:t>服务网关：</a:t>
            </a:r>
            <a:r>
              <a:rPr lang="en-US" altLang="zh-CN" dirty="0" smtClean="0">
                <a:solidFill>
                  <a:srgbClr val="6AE7FF"/>
                </a:solidFill>
              </a:rPr>
              <a:t>Netflix  </a:t>
            </a:r>
            <a:r>
              <a:rPr lang="en-US" altLang="zh-CN" dirty="0" err="1" smtClean="0">
                <a:solidFill>
                  <a:srgbClr val="6AE7FF"/>
                </a:solidFill>
              </a:rPr>
              <a:t>Zuul</a:t>
            </a:r>
            <a:endParaRPr lang="en-US" altLang="zh-CN" dirty="0" smtClean="0">
              <a:solidFill>
                <a:srgbClr val="6AE7FF"/>
              </a:solidFill>
            </a:endParaRPr>
          </a:p>
          <a:p>
            <a:r>
              <a:rPr lang="en-US" altLang="zh-CN" dirty="0" smtClean="0">
                <a:solidFill>
                  <a:srgbClr val="6AE7FF"/>
                </a:solidFill>
              </a:rPr>
              <a:t>5.</a:t>
            </a:r>
            <a:r>
              <a:rPr lang="zh-CN" altLang="en-US" dirty="0" smtClean="0">
                <a:solidFill>
                  <a:srgbClr val="6AE7FF"/>
                </a:solidFill>
              </a:rPr>
              <a:t>分布式配置：</a:t>
            </a:r>
            <a:r>
              <a:rPr lang="en-US" altLang="zh-CN" dirty="0" err="1" smtClean="0">
                <a:solidFill>
                  <a:srgbClr val="6AE7FF"/>
                </a:solidFill>
              </a:rPr>
              <a:t>SpringCloudConfig</a:t>
            </a:r>
            <a:endParaRPr lang="en-US" altLang="zh-CN" dirty="0" smtClean="0">
              <a:solidFill>
                <a:srgbClr val="6AE7FF"/>
              </a:solidFill>
            </a:endParaRPr>
          </a:p>
          <a:p>
            <a:r>
              <a:rPr lang="en-US" altLang="zh-CN" dirty="0" smtClean="0">
                <a:solidFill>
                  <a:srgbClr val="6AE7FF"/>
                </a:solidFill>
              </a:rPr>
              <a:t>6.</a:t>
            </a:r>
            <a:r>
              <a:rPr lang="zh-CN" altLang="en-US" dirty="0" smtClean="0">
                <a:solidFill>
                  <a:srgbClr val="6AE7FF"/>
                </a:solidFill>
              </a:rPr>
              <a:t>消息总线：</a:t>
            </a:r>
            <a:r>
              <a:rPr lang="en-US" altLang="zh-CN" dirty="0" err="1" smtClean="0">
                <a:solidFill>
                  <a:srgbClr val="6AE7FF"/>
                </a:solidFill>
              </a:rPr>
              <a:t>SpringCloudBus</a:t>
            </a:r>
            <a:endParaRPr lang="zh-CN" altLang="en-US" dirty="0">
              <a:solidFill>
                <a:srgbClr val="6AE7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前端</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0" name="任意多边形: 形状 9"/>
          <p:cNvSpPr/>
          <p:nvPr/>
        </p:nvSpPr>
        <p:spPr>
          <a:xfrm>
            <a:off x="1822992" y="881743"/>
            <a:ext cx="10151293" cy="5802085"/>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矩形 65"/>
          <p:cNvSpPr/>
          <p:nvPr/>
        </p:nvSpPr>
        <p:spPr>
          <a:xfrm>
            <a:off x="3004458" y="883920"/>
            <a:ext cx="8556171" cy="6217087"/>
          </a:xfrm>
          <a:prstGeom prst="rect">
            <a:avLst/>
          </a:prstGeom>
        </p:spPr>
        <p:txBody>
          <a:bodyPr wrap="square">
            <a:spAutoFit/>
          </a:bodyPr>
          <a:lstStyle/>
          <a:p>
            <a:r>
              <a:rPr lang="en-US" altLang="zh-CN" dirty="0" smtClean="0">
                <a:solidFill>
                  <a:srgbClr val="6AE7FF"/>
                </a:solidFill>
              </a:rPr>
              <a:t>         </a:t>
            </a:r>
            <a:r>
              <a:rPr lang="en-US" altLang="zh-CN" dirty="0" err="1" smtClean="0">
                <a:solidFill>
                  <a:srgbClr val="6AE7FF"/>
                </a:solidFill>
              </a:rPr>
              <a:t>Vue</a:t>
            </a:r>
            <a:r>
              <a:rPr lang="zh-CN" altLang="en-US" dirty="0" smtClean="0">
                <a:solidFill>
                  <a:srgbClr val="6AE7FF"/>
                </a:solidFill>
              </a:rPr>
              <a:t>是一套构建用户界面的渐进式框架，与其他大型框架不同的是，</a:t>
            </a:r>
            <a:r>
              <a:rPr lang="en-US" altLang="zh-CN" dirty="0" err="1" smtClean="0">
                <a:solidFill>
                  <a:srgbClr val="6AE7FF"/>
                </a:solidFill>
              </a:rPr>
              <a:t>vue</a:t>
            </a:r>
            <a:r>
              <a:rPr lang="zh-CN" altLang="en-US" dirty="0" smtClean="0">
                <a:solidFill>
                  <a:srgbClr val="6AE7FF"/>
                </a:solidFill>
              </a:rPr>
              <a:t>被</a:t>
            </a:r>
            <a:r>
              <a:rPr lang="zh-CN" altLang="en-US" dirty="0" smtClean="0">
                <a:solidFill>
                  <a:srgbClr val="6AE7FF"/>
                </a:solidFill>
              </a:rPr>
              <a:t>设计为可以自底向上逐层应用。</a:t>
            </a:r>
            <a:r>
              <a:rPr lang="en-US" altLang="zh-CN" dirty="0" err="1" smtClean="0">
                <a:solidFill>
                  <a:srgbClr val="6AE7FF"/>
                </a:solidFill>
              </a:rPr>
              <a:t>Vue</a:t>
            </a:r>
            <a:r>
              <a:rPr lang="zh-CN" altLang="en-US" dirty="0" smtClean="0">
                <a:solidFill>
                  <a:srgbClr val="6AE7FF"/>
                </a:solidFill>
              </a:rPr>
              <a:t>的核心库只关注视图层，不仅容易上手，还便于与第三方库或既有项目整合</a:t>
            </a:r>
            <a:endParaRPr lang="en-US" altLang="zh-CN" dirty="0" smtClean="0">
              <a:solidFill>
                <a:srgbClr val="6AE7FF"/>
              </a:solidFill>
            </a:endParaRPr>
          </a:p>
          <a:p>
            <a:r>
              <a:rPr lang="en-US" altLang="zh-CN" dirty="0" smtClean="0">
                <a:solidFill>
                  <a:srgbClr val="6AE7FF"/>
                </a:solidFill>
              </a:rPr>
              <a:t>          </a:t>
            </a:r>
            <a:r>
              <a:rPr lang="en-US" altLang="zh-CN" dirty="0" err="1" smtClean="0">
                <a:solidFill>
                  <a:srgbClr val="6AE7FF"/>
                </a:solidFill>
              </a:rPr>
              <a:t>vue</a:t>
            </a:r>
            <a:r>
              <a:rPr lang="zh-CN" altLang="en-US" dirty="0" smtClean="0">
                <a:solidFill>
                  <a:srgbClr val="6AE7FF"/>
                </a:solidFill>
              </a:rPr>
              <a:t>简单容易上手，但使用</a:t>
            </a:r>
            <a:r>
              <a:rPr lang="en-US" altLang="zh-CN" dirty="0" err="1" smtClean="0">
                <a:solidFill>
                  <a:srgbClr val="6AE7FF"/>
                </a:solidFill>
              </a:rPr>
              <a:t>vue</a:t>
            </a:r>
            <a:r>
              <a:rPr lang="zh-CN" altLang="en-US" dirty="0" smtClean="0">
                <a:solidFill>
                  <a:srgbClr val="6AE7FF"/>
                </a:solidFill>
              </a:rPr>
              <a:t>思路要有所转变，以前用</a:t>
            </a:r>
            <a:r>
              <a:rPr lang="en-US" altLang="zh-CN" dirty="0" err="1" smtClean="0">
                <a:solidFill>
                  <a:srgbClr val="6AE7FF"/>
                </a:solidFill>
              </a:rPr>
              <a:t>jq</a:t>
            </a:r>
            <a:r>
              <a:rPr lang="zh-CN" altLang="en-US" dirty="0" smtClean="0">
                <a:solidFill>
                  <a:srgbClr val="6AE7FF"/>
                </a:solidFill>
              </a:rPr>
              <a:t>随便拿全局变量和修改</a:t>
            </a:r>
            <a:r>
              <a:rPr lang="en-US" altLang="zh-CN" dirty="0" err="1" smtClean="0">
                <a:solidFill>
                  <a:srgbClr val="6AE7FF"/>
                </a:solidFill>
              </a:rPr>
              <a:t>dom</a:t>
            </a:r>
            <a:r>
              <a:rPr lang="zh-CN" altLang="en-US" dirty="0" smtClean="0">
                <a:solidFill>
                  <a:srgbClr val="6AE7FF"/>
                </a:solidFill>
              </a:rPr>
              <a:t>锤子现在不能用了，</a:t>
            </a:r>
            <a:r>
              <a:rPr lang="en-US" altLang="zh-CN" dirty="0" err="1" smtClean="0">
                <a:solidFill>
                  <a:srgbClr val="6AE7FF"/>
                </a:solidFill>
              </a:rPr>
              <a:t>vue</a:t>
            </a:r>
            <a:r>
              <a:rPr lang="zh-CN" altLang="en-US" dirty="0" smtClean="0">
                <a:solidFill>
                  <a:srgbClr val="6AE7FF"/>
                </a:solidFill>
              </a:rPr>
              <a:t>只关注数据本身，不用再繁琐的操作</a:t>
            </a:r>
            <a:r>
              <a:rPr lang="en-US" altLang="zh-CN" dirty="0" err="1" smtClean="0">
                <a:solidFill>
                  <a:srgbClr val="6AE7FF"/>
                </a:solidFill>
              </a:rPr>
              <a:t>dom</a:t>
            </a:r>
            <a:r>
              <a:rPr lang="zh-CN" altLang="en-US" dirty="0" smtClean="0">
                <a:solidFill>
                  <a:srgbClr val="6AE7FF"/>
                </a:solidFill>
              </a:rPr>
              <a:t>，注册时间，监听事件，取消事件</a:t>
            </a:r>
            <a:endParaRPr lang="en-US" altLang="zh-CN" dirty="0" smtClean="0">
              <a:solidFill>
                <a:srgbClr val="6AE7FF"/>
              </a:solidFill>
            </a:endParaRPr>
          </a:p>
          <a:p>
            <a:r>
              <a:rPr lang="en-US" altLang="zh-CN" dirty="0" smtClean="0">
                <a:solidFill>
                  <a:srgbClr val="6AE7FF"/>
                </a:solidFill>
              </a:rPr>
              <a:t>          </a:t>
            </a:r>
            <a:r>
              <a:rPr lang="zh-CN" altLang="en-US" dirty="0" smtClean="0">
                <a:solidFill>
                  <a:srgbClr val="6AE7FF"/>
                </a:solidFill>
              </a:rPr>
              <a:t>使用</a:t>
            </a:r>
            <a:r>
              <a:rPr lang="en-US" altLang="zh-CN" dirty="0" err="1" smtClean="0">
                <a:solidFill>
                  <a:srgbClr val="6AE7FF"/>
                </a:solidFill>
              </a:rPr>
              <a:t>vue</a:t>
            </a:r>
            <a:r>
              <a:rPr lang="zh-CN" altLang="en-US" dirty="0" smtClean="0">
                <a:solidFill>
                  <a:srgbClr val="6AE7FF"/>
                </a:solidFill>
              </a:rPr>
              <a:t>必要的环境是不能缺少的，首先是</a:t>
            </a:r>
            <a:r>
              <a:rPr lang="en-US" altLang="zh-CN" dirty="0" smtClean="0">
                <a:solidFill>
                  <a:srgbClr val="6AE7FF"/>
                </a:solidFill>
              </a:rPr>
              <a:t>node.js</a:t>
            </a:r>
            <a:r>
              <a:rPr lang="zh-CN" altLang="en-US" dirty="0" smtClean="0">
                <a:solidFill>
                  <a:srgbClr val="6AE7FF"/>
                </a:solidFill>
              </a:rPr>
              <a:t>（可以理解为运行在服务端的</a:t>
            </a:r>
            <a:r>
              <a:rPr lang="en-US" altLang="zh-CN" dirty="0" smtClean="0">
                <a:solidFill>
                  <a:srgbClr val="6AE7FF"/>
                </a:solidFill>
              </a:rPr>
              <a:t>JavaScript</a:t>
            </a:r>
            <a:r>
              <a:rPr lang="zh-CN" altLang="en-US" dirty="0" smtClean="0">
                <a:solidFill>
                  <a:srgbClr val="6AE7FF"/>
                </a:solidFill>
              </a:rPr>
              <a:t>）其次是</a:t>
            </a:r>
            <a:r>
              <a:rPr lang="en-US" altLang="zh-CN" dirty="0" err="1" smtClean="0">
                <a:solidFill>
                  <a:srgbClr val="6AE7FF"/>
                </a:solidFill>
              </a:rPr>
              <a:t>cnpm,vue-cli</a:t>
            </a:r>
            <a:r>
              <a:rPr lang="zh-CN" altLang="en-US" dirty="0" smtClean="0">
                <a:solidFill>
                  <a:srgbClr val="6AE7FF"/>
                </a:solidFill>
              </a:rPr>
              <a:t>脚手架</a:t>
            </a:r>
            <a:endParaRPr lang="en-US" altLang="zh-CN" dirty="0" smtClean="0">
              <a:solidFill>
                <a:srgbClr val="6AE7FF"/>
              </a:solidFill>
            </a:endParaRPr>
          </a:p>
          <a:p>
            <a:r>
              <a:rPr lang="en-US" altLang="zh-CN" dirty="0" smtClean="0">
                <a:solidFill>
                  <a:srgbClr val="6AE7FF"/>
                </a:solidFill>
              </a:rPr>
              <a:t> </a:t>
            </a:r>
            <a:r>
              <a:rPr lang="en-US" altLang="zh-CN" dirty="0" smtClean="0">
                <a:solidFill>
                  <a:srgbClr val="6AE7FF"/>
                </a:solidFill>
              </a:rPr>
              <a:t>          </a:t>
            </a:r>
            <a:r>
              <a:rPr lang="en-US" altLang="zh-CN" dirty="0" err="1" smtClean="0">
                <a:solidFill>
                  <a:srgbClr val="6AE7FF"/>
                </a:solidFill>
              </a:rPr>
              <a:t>vue</a:t>
            </a:r>
            <a:r>
              <a:rPr lang="zh-CN" altLang="en-US" dirty="0" smtClean="0">
                <a:solidFill>
                  <a:srgbClr val="6AE7FF"/>
                </a:solidFill>
              </a:rPr>
              <a:t>还</a:t>
            </a:r>
            <a:r>
              <a:rPr lang="zh-CN" altLang="en-US" dirty="0" smtClean="0">
                <a:solidFill>
                  <a:srgbClr val="6AE7FF"/>
                </a:solidFill>
              </a:rPr>
              <a:t>能和各种组件继承使用，比如</a:t>
            </a:r>
            <a:r>
              <a:rPr lang="en-US" altLang="zh-CN" dirty="0" err="1" smtClean="0">
                <a:solidFill>
                  <a:srgbClr val="6AE7FF"/>
                </a:solidFill>
              </a:rPr>
              <a:t>Esey</a:t>
            </a:r>
            <a:r>
              <a:rPr lang="en-US" altLang="zh-CN" dirty="0" smtClean="0">
                <a:solidFill>
                  <a:srgbClr val="6AE7FF"/>
                </a:solidFill>
              </a:rPr>
              <a:t>-UI</a:t>
            </a:r>
            <a:r>
              <a:rPr lang="zh-CN" altLang="en-US" dirty="0" smtClean="0">
                <a:solidFill>
                  <a:srgbClr val="6AE7FF"/>
                </a:solidFill>
              </a:rPr>
              <a:t>，</a:t>
            </a:r>
            <a:r>
              <a:rPr lang="en-US" altLang="zh-CN" dirty="0" smtClean="0">
                <a:solidFill>
                  <a:srgbClr val="6AE7FF"/>
                </a:solidFill>
              </a:rPr>
              <a:t>Angular.js</a:t>
            </a:r>
            <a:r>
              <a:rPr lang="zh-CN" altLang="en-US" dirty="0" smtClean="0">
                <a:solidFill>
                  <a:srgbClr val="6AE7FF"/>
                </a:solidFill>
              </a:rPr>
              <a:t>，</a:t>
            </a:r>
            <a:r>
              <a:rPr lang="en-US" altLang="zh-CN" dirty="0" smtClean="0">
                <a:solidFill>
                  <a:srgbClr val="6AE7FF"/>
                </a:solidFill>
              </a:rPr>
              <a:t>Element-UI</a:t>
            </a:r>
            <a:r>
              <a:rPr lang="zh-CN" altLang="en-US" dirty="0" smtClean="0">
                <a:solidFill>
                  <a:srgbClr val="6AE7FF"/>
                </a:solidFill>
              </a:rPr>
              <a:t>。我最熟悉的觉也觉得最好用的就是和</a:t>
            </a:r>
            <a:r>
              <a:rPr lang="en-US" altLang="zh-CN" dirty="0" err="1" smtClean="0">
                <a:solidFill>
                  <a:srgbClr val="6AE7FF"/>
                </a:solidFill>
              </a:rPr>
              <a:t>ElementUI</a:t>
            </a:r>
            <a:r>
              <a:rPr lang="zh-CN" altLang="en-US" dirty="0" smtClean="0">
                <a:solidFill>
                  <a:srgbClr val="6AE7FF"/>
                </a:solidFill>
              </a:rPr>
              <a:t>进行集成使用了，而且</a:t>
            </a:r>
            <a:r>
              <a:rPr lang="en-US" altLang="zh-CN" dirty="0" err="1" smtClean="0">
                <a:solidFill>
                  <a:srgbClr val="6AE7FF"/>
                </a:solidFill>
              </a:rPr>
              <a:t>ElementUI</a:t>
            </a:r>
            <a:r>
              <a:rPr lang="zh-CN" altLang="en-US" dirty="0" smtClean="0">
                <a:solidFill>
                  <a:srgbClr val="6AE7FF"/>
                </a:solidFill>
              </a:rPr>
              <a:t>里面的布局容器，禁用按钮等各种各样的样式咱们粘进来直接使用就好了。</a:t>
            </a:r>
            <a:endParaRPr lang="en-US" altLang="zh-CN" dirty="0" smtClean="0">
              <a:solidFill>
                <a:srgbClr val="6AE7FF"/>
              </a:solidFill>
            </a:endParaRPr>
          </a:p>
          <a:p>
            <a:r>
              <a:rPr lang="en-US" altLang="zh-CN" dirty="0" smtClean="0">
                <a:solidFill>
                  <a:srgbClr val="6AE7FF"/>
                </a:solidFill>
              </a:rPr>
              <a:t>           </a:t>
            </a:r>
            <a:r>
              <a:rPr lang="zh-CN" altLang="en-US" dirty="0" smtClean="0">
                <a:solidFill>
                  <a:srgbClr val="6AE7FF"/>
                </a:solidFill>
              </a:rPr>
              <a:t>当然一些必要的命令要熟记才能更好的操作</a:t>
            </a:r>
            <a:r>
              <a:rPr lang="en-US" altLang="zh-CN" dirty="0" err="1" smtClean="0">
                <a:solidFill>
                  <a:srgbClr val="6AE7FF"/>
                </a:solidFill>
              </a:rPr>
              <a:t>vue</a:t>
            </a:r>
            <a:r>
              <a:rPr lang="zh-CN" altLang="en-US" dirty="0" smtClean="0">
                <a:solidFill>
                  <a:srgbClr val="6AE7FF"/>
                </a:solidFill>
              </a:rPr>
              <a:t>，创建项目</a:t>
            </a:r>
            <a:r>
              <a:rPr lang="en-US" altLang="zh-CN" dirty="0" err="1" smtClean="0">
                <a:solidFill>
                  <a:srgbClr val="6AE7FF"/>
                </a:solidFill>
              </a:rPr>
              <a:t>Npm</a:t>
            </a:r>
            <a:r>
              <a:rPr lang="en-US" altLang="zh-CN" dirty="0" smtClean="0">
                <a:solidFill>
                  <a:srgbClr val="6AE7FF"/>
                </a:solidFill>
              </a:rPr>
              <a:t> init </a:t>
            </a:r>
            <a:r>
              <a:rPr lang="en-US" altLang="zh-CN" dirty="0" err="1" smtClean="0">
                <a:solidFill>
                  <a:srgbClr val="6AE7FF"/>
                </a:solidFill>
              </a:rPr>
              <a:t>webpack</a:t>
            </a:r>
            <a:r>
              <a:rPr lang="en-US" altLang="zh-CN" dirty="0" smtClean="0">
                <a:solidFill>
                  <a:srgbClr val="6AE7FF"/>
                </a:solidFill>
              </a:rPr>
              <a:t> </a:t>
            </a:r>
            <a:r>
              <a:rPr lang="zh-CN" altLang="en-US" dirty="0" smtClean="0">
                <a:solidFill>
                  <a:srgbClr val="6AE7FF"/>
                </a:solidFill>
              </a:rPr>
              <a:t>（项目名称），下载</a:t>
            </a:r>
            <a:r>
              <a:rPr lang="en-US" altLang="zh-CN" dirty="0" smtClean="0">
                <a:solidFill>
                  <a:srgbClr val="6AE7FF"/>
                </a:solidFill>
              </a:rPr>
              <a:t>Element-UI</a:t>
            </a:r>
            <a:r>
              <a:rPr lang="zh-CN" altLang="en-US" dirty="0" smtClean="0">
                <a:solidFill>
                  <a:srgbClr val="6AE7FF"/>
                </a:solidFill>
              </a:rPr>
              <a:t>组件：</a:t>
            </a:r>
            <a:r>
              <a:rPr lang="en-US" altLang="zh-CN" dirty="0" err="1" smtClean="0">
                <a:solidFill>
                  <a:srgbClr val="6AE7FF"/>
                </a:solidFill>
              </a:rPr>
              <a:t>Npm</a:t>
            </a:r>
            <a:r>
              <a:rPr lang="en-US" altLang="zh-CN" dirty="0" smtClean="0">
                <a:solidFill>
                  <a:srgbClr val="6AE7FF"/>
                </a:solidFill>
              </a:rPr>
              <a:t> install </a:t>
            </a:r>
            <a:r>
              <a:rPr lang="en-US" altLang="zh-CN" dirty="0" smtClean="0">
                <a:solidFill>
                  <a:srgbClr val="6AE7FF"/>
                </a:solidFill>
              </a:rPr>
              <a:t>Element-UI</a:t>
            </a:r>
            <a:r>
              <a:rPr lang="zh-CN" altLang="en-US" dirty="0" smtClean="0">
                <a:solidFill>
                  <a:srgbClr val="6AE7FF"/>
                </a:solidFill>
              </a:rPr>
              <a:t>，启动一个项目：</a:t>
            </a:r>
            <a:r>
              <a:rPr lang="en-US" altLang="zh-CN" dirty="0" err="1" smtClean="0">
                <a:solidFill>
                  <a:srgbClr val="6AE7FF"/>
                </a:solidFill>
              </a:rPr>
              <a:t>Npm</a:t>
            </a:r>
            <a:r>
              <a:rPr lang="en-US" altLang="zh-CN" dirty="0" smtClean="0">
                <a:solidFill>
                  <a:srgbClr val="6AE7FF"/>
                </a:solidFill>
              </a:rPr>
              <a:t> run dev</a:t>
            </a:r>
            <a:r>
              <a:rPr lang="zh-CN" altLang="en-US" dirty="0" smtClean="0">
                <a:solidFill>
                  <a:srgbClr val="6AE7FF"/>
                </a:solidFill>
              </a:rPr>
              <a:t>。  这些指令完全够用了</a:t>
            </a:r>
            <a:r>
              <a:rPr lang="zh-CN" altLang="en-US" dirty="0" smtClean="0">
                <a:solidFill>
                  <a:srgbClr val="6AE7FF"/>
                </a:solidFill>
              </a:rPr>
              <a:t>。另外</a:t>
            </a:r>
            <a:r>
              <a:rPr lang="en-US" altLang="zh-CN" dirty="0" err="1" smtClean="0">
                <a:solidFill>
                  <a:srgbClr val="6AE7FF"/>
                </a:solidFill>
              </a:rPr>
              <a:t>Vue</a:t>
            </a:r>
            <a:r>
              <a:rPr lang="zh-CN" altLang="en-US" dirty="0" smtClean="0">
                <a:solidFill>
                  <a:srgbClr val="6AE7FF"/>
                </a:solidFill>
              </a:rPr>
              <a:t>里面的一些指令可能和别的框架不一样，比如绑定时间：</a:t>
            </a:r>
            <a:r>
              <a:rPr lang="en-US" altLang="zh-CN" dirty="0" smtClean="0">
                <a:solidFill>
                  <a:srgbClr val="6AE7FF"/>
                </a:solidFill>
              </a:rPr>
              <a:t>V-model</a:t>
            </a:r>
            <a:r>
              <a:rPr lang="zh-CN" altLang="en-US" dirty="0" smtClean="0">
                <a:solidFill>
                  <a:srgbClr val="6AE7FF"/>
                </a:solidFill>
              </a:rPr>
              <a:t>，</a:t>
            </a:r>
            <a:r>
              <a:rPr lang="en-US" altLang="zh-CN" dirty="0" smtClean="0">
                <a:solidFill>
                  <a:srgbClr val="6AE7FF"/>
                </a:solidFill>
              </a:rPr>
              <a:t>V-</a:t>
            </a:r>
            <a:r>
              <a:rPr lang="en-US" altLang="zh-CN" dirty="0" err="1" smtClean="0">
                <a:solidFill>
                  <a:srgbClr val="6AE7FF"/>
                </a:solidFill>
              </a:rPr>
              <a:t>bulid</a:t>
            </a:r>
            <a:r>
              <a:rPr lang="zh-CN" altLang="en-US" dirty="0" smtClean="0">
                <a:solidFill>
                  <a:srgbClr val="6AE7FF"/>
                </a:solidFill>
              </a:rPr>
              <a:t>。 遍历一个集合：</a:t>
            </a:r>
            <a:r>
              <a:rPr lang="en-US" altLang="zh-CN" dirty="0" smtClean="0">
                <a:solidFill>
                  <a:srgbClr val="6AE7FF"/>
                </a:solidFill>
              </a:rPr>
              <a:t>V-for</a:t>
            </a:r>
            <a:r>
              <a:rPr lang="zh-CN" altLang="en-US" dirty="0" smtClean="0">
                <a:solidFill>
                  <a:srgbClr val="6AE7FF"/>
                </a:solidFill>
              </a:rPr>
              <a:t>、 判断：</a:t>
            </a:r>
            <a:r>
              <a:rPr lang="en-US" altLang="zh-CN" dirty="0" smtClean="0">
                <a:solidFill>
                  <a:srgbClr val="6AE7FF"/>
                </a:solidFill>
              </a:rPr>
              <a:t>V-if</a:t>
            </a:r>
            <a:r>
              <a:rPr lang="zh-CN" altLang="en-US" dirty="0" smtClean="0">
                <a:solidFill>
                  <a:srgbClr val="6AE7FF"/>
                </a:solidFill>
              </a:rPr>
              <a:t>。</a:t>
            </a:r>
            <a:endParaRPr lang="zh-CN" altLang="en-US" dirty="0" smtClean="0">
              <a:solidFill>
                <a:srgbClr val="6AE7FF"/>
              </a:solidFill>
            </a:endParaRPr>
          </a:p>
          <a:p>
            <a:r>
              <a:rPr lang="zh-CN" altLang="en-US" dirty="0" smtClean="0">
                <a:solidFill>
                  <a:srgbClr val="6AE7FF"/>
                </a:solidFill>
              </a:rPr>
              <a:t>如果说你想要一个什么样的页面，咱们之间</a:t>
            </a:r>
            <a:r>
              <a:rPr lang="en-US" altLang="zh-CN" dirty="0" smtClean="0">
                <a:solidFill>
                  <a:srgbClr val="6AE7FF"/>
                </a:solidFill>
              </a:rPr>
              <a:t>Element-UI</a:t>
            </a:r>
            <a:r>
              <a:rPr lang="zh-CN" altLang="en-US" dirty="0" smtClean="0">
                <a:solidFill>
                  <a:srgbClr val="6AE7FF"/>
                </a:solidFill>
              </a:rPr>
              <a:t>里面之间沾好布局容器，需要什么样的效果，咱们之间在</a:t>
            </a:r>
            <a:r>
              <a:rPr lang="en-US" altLang="zh-CN" dirty="0" smtClean="0">
                <a:solidFill>
                  <a:srgbClr val="6AE7FF"/>
                </a:solidFill>
              </a:rPr>
              <a:t>Element-UI</a:t>
            </a:r>
            <a:r>
              <a:rPr lang="zh-CN" altLang="en-US" dirty="0" smtClean="0">
                <a:solidFill>
                  <a:srgbClr val="6AE7FF"/>
                </a:solidFill>
              </a:rPr>
              <a:t>里面去找，</a:t>
            </a:r>
            <a:endParaRPr lang="zh-CN" altLang="en-US" dirty="0" smtClean="0">
              <a:solidFill>
                <a:srgbClr val="6AE7FF"/>
              </a:solidFill>
            </a:endParaRPr>
          </a:p>
          <a:p>
            <a:r>
              <a:rPr lang="zh-CN" altLang="en-US" dirty="0" smtClean="0">
                <a:solidFill>
                  <a:srgbClr val="6AE7FF"/>
                </a:solidFill>
              </a:rPr>
              <a:t>只要可以找到相似的咱们就能修改一些细节完成咱们的需求，如果找不到的话，咱们也可以去</a:t>
            </a:r>
            <a:r>
              <a:rPr lang="en-US" altLang="zh-CN" dirty="0" smtClean="0">
                <a:solidFill>
                  <a:srgbClr val="6AE7FF"/>
                </a:solidFill>
              </a:rPr>
              <a:t>Element-UI</a:t>
            </a:r>
            <a:r>
              <a:rPr lang="zh-CN" altLang="en-US" dirty="0" smtClean="0">
                <a:solidFill>
                  <a:srgbClr val="6AE7FF"/>
                </a:solidFill>
              </a:rPr>
              <a:t>里面去找一些样式参数，都是咱们</a:t>
            </a:r>
            <a:endParaRPr lang="zh-CN" altLang="en-US" dirty="0" smtClean="0">
              <a:solidFill>
                <a:srgbClr val="6AE7FF"/>
              </a:solidFill>
            </a:endParaRPr>
          </a:p>
          <a:p>
            <a:r>
              <a:rPr lang="zh-CN" altLang="en-US" dirty="0" smtClean="0">
                <a:solidFill>
                  <a:srgbClr val="6AE7FF"/>
                </a:solidFill>
              </a:rPr>
              <a:t>进行拼装使用的，很好用，很方便。像树形菜单，还有导航栏，还有禁用按钮，倒计时按钮都是有的。</a:t>
            </a:r>
            <a:endParaRPr lang="en-US" altLang="zh-CN" dirty="0" smtClean="0">
              <a:solidFill>
                <a:srgbClr val="6AE7FF"/>
              </a:solidFill>
            </a:endParaRPr>
          </a:p>
          <a:p>
            <a:r>
              <a:rPr lang="en-US" altLang="zh-CN" sz="2000" dirty="0" smtClean="0">
                <a:solidFill>
                  <a:srgbClr val="6AE7FF"/>
                </a:solidFill>
              </a:rPr>
              <a:t>    	</a:t>
            </a:r>
            <a:endParaRPr lang="en-US" altLang="zh-CN" sz="2000" dirty="0" smtClean="0">
              <a:solidFill>
                <a:srgbClr val="6AE7FF"/>
              </a:solidFill>
            </a:endParaRPr>
          </a:p>
        </p:txBody>
      </p:sp>
      <p:sp>
        <p:nvSpPr>
          <p:cNvPr id="11" name="椭圆 10"/>
          <p:cNvSpPr/>
          <p:nvPr/>
        </p:nvSpPr>
        <p:spPr>
          <a:xfrm>
            <a:off x="291192" y="3008268"/>
            <a:ext cx="1413510" cy="1413510"/>
          </a:xfrm>
          <a:prstGeom prst="ellipse">
            <a:avLst/>
          </a:prstGeom>
          <a:blipFill rotWithShape="1">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7" presetClass="entr" presetSubtype="2"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ppt_x+#ppt_w/2"/>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cTn>
                              </p:par>
                              <p:par>
                                <p:cTn id="20" presetID="2" presetClass="entr" presetSubtype="2" fill="hold" grpId="1"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0" grpId="0" bldLvl="0" animBg="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smtClean="0">
                <a:solidFill>
                  <a:srgbClr val="10FBFE"/>
                </a:solidFill>
                <a:latin typeface="微软雅黑" panose="020B0503020204020204" charset="-122"/>
                <a:ea typeface="微软雅黑" panose="020B0503020204020204" charset="-122"/>
              </a:rPr>
              <a:t>我</a:t>
            </a:r>
            <a:r>
              <a:rPr lang="zh-CN" altLang="en-US" sz="2400" dirty="0" smtClean="0">
                <a:solidFill>
                  <a:srgbClr val="10FBFE"/>
                </a:solidFill>
                <a:latin typeface="微软雅黑" panose="020B0503020204020204" charset="-122"/>
                <a:ea typeface="微软雅黑" panose="020B0503020204020204" charset="-122"/>
              </a:rPr>
              <a:t>负责的模块</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我负责的模块</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2839720" y="212661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5770880" y="212661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8711565" y="20961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4422775" y="267716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741553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10311130" y="262572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2258060" y="3567430"/>
            <a:ext cx="2252345"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2000" dirty="0" smtClean="0">
                <a:solidFill>
                  <a:srgbClr val="01C3E3"/>
                </a:solidFill>
                <a:latin typeface="微软雅黑" panose="020B0503020204020204" charset="-122"/>
                <a:ea typeface="微软雅黑" panose="020B0503020204020204" charset="-122"/>
              </a:rPr>
              <a:t>注册登录：基于</a:t>
            </a:r>
            <a:r>
              <a:rPr lang="en-US" altLang="zh-CN" sz="2000" dirty="0" smtClean="0">
                <a:solidFill>
                  <a:srgbClr val="01C3E3"/>
                </a:solidFill>
                <a:latin typeface="微软雅黑" panose="020B0503020204020204" charset="-122"/>
                <a:ea typeface="微软雅黑" panose="020B0503020204020204" charset="-122"/>
              </a:rPr>
              <a:t>JWT</a:t>
            </a:r>
            <a:endParaRPr lang="zh-CN" altLang="en-US" sz="20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5240020" y="3516630"/>
            <a:ext cx="2252345"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2000" dirty="0" smtClean="0">
                <a:solidFill>
                  <a:srgbClr val="01C3E3"/>
                </a:solidFill>
                <a:latin typeface="微软雅黑" panose="020B0503020204020204" charset="-122"/>
                <a:ea typeface="微软雅黑" panose="020B0503020204020204" charset="-122"/>
              </a:rPr>
              <a:t>搜索：基于</a:t>
            </a:r>
            <a:r>
              <a:rPr lang="en-US" altLang="zh-CN" sz="2000" dirty="0" err="1" smtClean="0">
                <a:solidFill>
                  <a:srgbClr val="01C3E3"/>
                </a:solidFill>
                <a:latin typeface="微软雅黑" panose="020B0503020204020204" charset="-122"/>
                <a:ea typeface="微软雅黑" panose="020B0503020204020204" charset="-122"/>
              </a:rPr>
              <a:t>ElasticSearch</a:t>
            </a:r>
            <a:endParaRPr lang="zh-CN" altLang="en-US" sz="2000" dirty="0">
              <a:solidFill>
                <a:srgbClr val="01C3E3"/>
              </a:solidFill>
              <a:latin typeface="微软雅黑" panose="020B0503020204020204" charset="-122"/>
              <a:ea typeface="微软雅黑" panose="020B0503020204020204" charset="-122"/>
            </a:endParaRPr>
          </a:p>
        </p:txBody>
      </p:sp>
      <p:sp>
        <p:nvSpPr>
          <p:cNvPr id="23" name="矩形 22"/>
          <p:cNvSpPr/>
          <p:nvPr/>
        </p:nvSpPr>
        <p:spPr>
          <a:xfrm>
            <a:off x="8524745" y="3647440"/>
            <a:ext cx="1635256" cy="646331"/>
          </a:xfrm>
          <a:prstGeom prst="rect">
            <a:avLst/>
          </a:prstGeom>
        </p:spPr>
        <p:txBody>
          <a:bodyPr wrap="square">
            <a:spAutoFit/>
          </a:bodyPr>
          <a:lstStyle/>
          <a:p>
            <a:r>
              <a:rPr lang="zh-CN" altLang="en-US" dirty="0" smtClean="0">
                <a:solidFill>
                  <a:srgbClr val="6AE7FF"/>
                </a:solidFill>
                <a:latin typeface="微软雅黑" panose="020B0503020204020204" charset="-122"/>
                <a:ea typeface="微软雅黑" panose="020B0503020204020204" charset="-122"/>
              </a:rPr>
              <a:t>评论：基于</a:t>
            </a:r>
            <a:r>
              <a:rPr lang="en-US" altLang="zh-CN" dirty="0" err="1" smtClean="0">
                <a:solidFill>
                  <a:srgbClr val="6AE7FF"/>
                </a:solidFill>
                <a:latin typeface="微软雅黑" panose="020B0503020204020204" charset="-122"/>
                <a:ea typeface="微软雅黑" panose="020B0503020204020204" charset="-122"/>
              </a:rPr>
              <a:t>MongoDB</a:t>
            </a:r>
            <a:endParaRPr lang="en-US" altLang="zh-CN" dirty="0">
              <a:solidFill>
                <a:srgbClr val="6AE7FF"/>
              </a:solidFill>
              <a:latin typeface="微软雅黑" panose="020B0503020204020204" charset="-122"/>
              <a:ea typeface="微软雅黑" panose="020B0503020204020204" charset="-122"/>
            </a:endParaRPr>
          </a:p>
        </p:txBody>
      </p:sp>
      <p:grpSp>
        <p:nvGrpSpPr>
          <p:cNvPr id="29" name="组合 25"/>
          <p:cNvGrpSpPr/>
          <p:nvPr/>
        </p:nvGrpSpPr>
        <p:grpSpPr bwMode="auto">
          <a:xfrm>
            <a:off x="1624330" y="2676525"/>
            <a:ext cx="782955" cy="130810"/>
            <a:chOff x="2879812" y="1149947"/>
            <a:chExt cx="648072" cy="108000"/>
          </a:xfrm>
        </p:grpSpPr>
        <p:cxnSp>
          <p:nvCxnSpPr>
            <p:cNvPr id="30" name="直接连接符 2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25608"/>
                                        </p:tgtEl>
                                        <p:attrNameLst>
                                          <p:attrName>style.visibility</p:attrName>
                                        </p:attrNameLst>
                                      </p:cBhvr>
                                      <p:to>
                                        <p:strVal val="visible"/>
                                      </p:to>
                                    </p:set>
                                    <p:animEffect transition="in" filter="wipe(left)">
                                      <p:cBhvr>
                                        <p:cTn id="53" dur="500"/>
                                        <p:tgtEl>
                                          <p:spTgt spid="25608"/>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467"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8" name="TextBox 7"/>
          <p:cNvSpPr txBox="1"/>
          <p:nvPr/>
        </p:nvSpPr>
        <p:spPr>
          <a:xfrm>
            <a:off x="1198880" y="375920"/>
            <a:ext cx="6894131" cy="1231106"/>
          </a:xfrm>
          <a:prstGeom prst="rect">
            <a:avLst/>
          </a:prstGeom>
          <a:noFill/>
        </p:spPr>
        <p:txBody>
          <a:bodyPr wrap="none" rtlCol="0">
            <a:spAutoFit/>
          </a:bodyPr>
          <a:lstStyle/>
          <a:p>
            <a:r>
              <a:rPr lang="zh-CN" altLang="en-US" sz="2800" dirty="0" smtClean="0">
                <a:solidFill>
                  <a:srgbClr val="6AE7FF"/>
                </a:solidFill>
              </a:rPr>
              <a:t>什么是</a:t>
            </a:r>
            <a:r>
              <a:rPr lang="en-US" altLang="zh-CN" sz="2800" dirty="0" smtClean="0">
                <a:solidFill>
                  <a:srgbClr val="6AE7FF"/>
                </a:solidFill>
              </a:rPr>
              <a:t>JWT</a:t>
            </a:r>
            <a:r>
              <a:rPr lang="zh-CN" altLang="en-US" sz="2800" dirty="0" smtClean="0">
                <a:solidFill>
                  <a:srgbClr val="6AE7FF"/>
                </a:solidFill>
              </a:rPr>
              <a:t>？</a:t>
            </a:r>
            <a:endParaRPr lang="en-US" altLang="zh-CN" sz="2800" dirty="0" smtClean="0">
              <a:solidFill>
                <a:srgbClr val="6AE7FF"/>
              </a:solidFill>
            </a:endParaRPr>
          </a:p>
          <a:p>
            <a:r>
              <a:rPr lang="en-US" altLang="zh-CN" sz="2800" dirty="0" smtClean="0">
                <a:solidFill>
                  <a:srgbClr val="6AE7FF"/>
                </a:solidFill>
              </a:rPr>
              <a:t>	</a:t>
            </a:r>
            <a:r>
              <a:rPr lang="en-US" altLang="zh-CN" dirty="0" smtClean="0">
                <a:solidFill>
                  <a:srgbClr val="6AE7FF"/>
                </a:solidFill>
              </a:rPr>
              <a:t>JWT</a:t>
            </a:r>
            <a:r>
              <a:rPr lang="zh-CN" altLang="en-US" dirty="0" smtClean="0">
                <a:solidFill>
                  <a:srgbClr val="6AE7FF"/>
                </a:solidFill>
              </a:rPr>
              <a:t>是一种非常轻巧的规范，可以理解它是一个</a:t>
            </a:r>
            <a:r>
              <a:rPr lang="en-US" altLang="zh-CN" dirty="0" smtClean="0">
                <a:solidFill>
                  <a:srgbClr val="6AE7FF"/>
                </a:solidFill>
              </a:rPr>
              <a:t>Token</a:t>
            </a:r>
            <a:r>
              <a:rPr lang="zh-CN" altLang="en-US" dirty="0" smtClean="0">
                <a:solidFill>
                  <a:srgbClr val="6AE7FF"/>
                </a:solidFill>
              </a:rPr>
              <a:t>令牌</a:t>
            </a:r>
            <a:endParaRPr lang="en-US" altLang="zh-CN" dirty="0" smtClean="0">
              <a:solidFill>
                <a:srgbClr val="6AE7FF"/>
              </a:solidFill>
            </a:endParaRPr>
          </a:p>
          <a:p>
            <a:r>
              <a:rPr lang="en-US" altLang="zh-CN" dirty="0" smtClean="0">
                <a:solidFill>
                  <a:srgbClr val="6AE7FF"/>
                </a:solidFill>
              </a:rPr>
              <a:t>	</a:t>
            </a:r>
            <a:r>
              <a:rPr lang="en-US" altLang="zh-CN" dirty="0" smtClean="0">
                <a:solidFill>
                  <a:srgbClr val="6AE7FF"/>
                </a:solidFill>
              </a:rPr>
              <a:t>	</a:t>
            </a:r>
            <a:endParaRPr lang="zh-CN" altLang="en-US" dirty="0">
              <a:solidFill>
                <a:srgbClr val="6AE7FF"/>
              </a:solidFill>
            </a:endParaRPr>
          </a:p>
        </p:txBody>
      </p:sp>
      <p:grpSp>
        <p:nvGrpSpPr>
          <p:cNvPr id="10" name="组合 9"/>
          <p:cNvGrpSpPr/>
          <p:nvPr/>
        </p:nvGrpSpPr>
        <p:grpSpPr>
          <a:xfrm>
            <a:off x="399090" y="1467664"/>
            <a:ext cx="595168" cy="595168"/>
            <a:chOff x="6096000" y="4371976"/>
            <a:chExt cx="595168" cy="595168"/>
          </a:xfrm>
        </p:grpSpPr>
        <p:sp>
          <p:nvSpPr>
            <p:cNvPr id="11"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2"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sp>
        <p:nvSpPr>
          <p:cNvPr id="13" name="TextBox 12"/>
          <p:cNvSpPr txBox="1"/>
          <p:nvPr/>
        </p:nvSpPr>
        <p:spPr>
          <a:xfrm>
            <a:off x="1229360" y="1666240"/>
            <a:ext cx="7591437" cy="369332"/>
          </a:xfrm>
          <a:prstGeom prst="rect">
            <a:avLst/>
          </a:prstGeom>
          <a:noFill/>
        </p:spPr>
        <p:txBody>
          <a:bodyPr wrap="none" rtlCol="0">
            <a:spAutoFit/>
          </a:bodyPr>
          <a:lstStyle/>
          <a:p>
            <a:r>
              <a:rPr lang="en-US" altLang="zh-CN" dirty="0" smtClean="0">
                <a:solidFill>
                  <a:srgbClr val="6AE7FF"/>
                </a:solidFill>
              </a:rPr>
              <a:t>JWT</a:t>
            </a:r>
            <a:r>
              <a:rPr lang="zh-CN" altLang="en-US" dirty="0" smtClean="0">
                <a:solidFill>
                  <a:srgbClr val="6AE7FF"/>
                </a:solidFill>
              </a:rPr>
              <a:t>的优势是支持跨域，无状态不需要存</a:t>
            </a:r>
            <a:r>
              <a:rPr lang="en-US" altLang="zh-CN" dirty="0" smtClean="0">
                <a:solidFill>
                  <a:srgbClr val="6AE7FF"/>
                </a:solidFill>
              </a:rPr>
              <a:t>Session</a:t>
            </a:r>
            <a:r>
              <a:rPr lang="zh-CN" altLang="en-US" dirty="0" smtClean="0">
                <a:solidFill>
                  <a:srgbClr val="6AE7FF"/>
                </a:solidFill>
              </a:rPr>
              <a:t>，</a:t>
            </a:r>
            <a:r>
              <a:rPr lang="en-US" altLang="zh-CN" dirty="0" smtClean="0">
                <a:solidFill>
                  <a:srgbClr val="6AE7FF"/>
                </a:solidFill>
              </a:rPr>
              <a:t>Token</a:t>
            </a:r>
            <a:r>
              <a:rPr lang="zh-CN" altLang="en-US" dirty="0" smtClean="0">
                <a:solidFill>
                  <a:srgbClr val="6AE7FF"/>
                </a:solidFill>
              </a:rPr>
              <a:t>本身包含用户信息</a:t>
            </a:r>
            <a:endParaRPr lang="zh-CN" altLang="en-US" dirty="0">
              <a:solidFill>
                <a:srgbClr val="6AE7FF"/>
              </a:solidFill>
            </a:endParaRPr>
          </a:p>
        </p:txBody>
      </p:sp>
      <p:sp>
        <p:nvSpPr>
          <p:cNvPr id="14" name="TextBox 13"/>
          <p:cNvSpPr txBox="1"/>
          <p:nvPr/>
        </p:nvSpPr>
        <p:spPr>
          <a:xfrm>
            <a:off x="4175760" y="2296160"/>
            <a:ext cx="3048000" cy="461665"/>
          </a:xfrm>
          <a:prstGeom prst="rect">
            <a:avLst/>
          </a:prstGeom>
          <a:noFill/>
        </p:spPr>
        <p:txBody>
          <a:bodyPr wrap="square" rtlCol="0">
            <a:spAutoFit/>
          </a:bodyPr>
          <a:lstStyle/>
          <a:p>
            <a:r>
              <a:rPr lang="en-US" altLang="zh-CN" sz="2400" dirty="0" smtClean="0">
                <a:solidFill>
                  <a:srgbClr val="6AE7FF"/>
                </a:solidFill>
              </a:rPr>
              <a:t>JWT</a:t>
            </a:r>
            <a:r>
              <a:rPr lang="zh-CN" altLang="en-US" sz="2400" dirty="0" smtClean="0">
                <a:solidFill>
                  <a:srgbClr val="6AE7FF"/>
                </a:solidFill>
              </a:rPr>
              <a:t>由三个部分组成</a:t>
            </a:r>
            <a:endParaRPr lang="zh-CN" altLang="en-US" sz="2400" dirty="0">
              <a:solidFill>
                <a:srgbClr val="6AE7FF"/>
              </a:solidFill>
            </a:endParaRPr>
          </a:p>
        </p:txBody>
      </p:sp>
      <p:grpSp>
        <p:nvGrpSpPr>
          <p:cNvPr id="15" name="组合 18"/>
          <p:cNvGrpSpPr/>
          <p:nvPr/>
        </p:nvGrpSpPr>
        <p:grpSpPr bwMode="auto">
          <a:xfrm>
            <a:off x="2110740" y="4457700"/>
            <a:ext cx="754380" cy="753110"/>
            <a:chOff x="0" y="0"/>
            <a:chExt cx="871174" cy="874617"/>
          </a:xfrm>
        </p:grpSpPr>
        <p:sp>
          <p:nvSpPr>
            <p:cNvPr id="1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17"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18" name="组合 18"/>
          <p:cNvGrpSpPr/>
          <p:nvPr/>
        </p:nvGrpSpPr>
        <p:grpSpPr bwMode="auto">
          <a:xfrm>
            <a:off x="5392420" y="2882900"/>
            <a:ext cx="754380" cy="753110"/>
            <a:chOff x="0" y="0"/>
            <a:chExt cx="871174" cy="874617"/>
          </a:xfrm>
        </p:grpSpPr>
        <p:sp>
          <p:nvSpPr>
            <p:cNvPr id="19"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20"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21" name="组合 18"/>
          <p:cNvGrpSpPr/>
          <p:nvPr/>
        </p:nvGrpSpPr>
        <p:grpSpPr bwMode="auto">
          <a:xfrm>
            <a:off x="8496300" y="4371340"/>
            <a:ext cx="754380" cy="753110"/>
            <a:chOff x="0" y="0"/>
            <a:chExt cx="871174" cy="874617"/>
          </a:xfrm>
        </p:grpSpPr>
        <p:sp>
          <p:nvSpPr>
            <p:cNvPr id="22"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23"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sp>
        <p:nvSpPr>
          <p:cNvPr id="24" name="TextBox 23"/>
          <p:cNvSpPr txBox="1"/>
          <p:nvPr/>
        </p:nvSpPr>
        <p:spPr>
          <a:xfrm>
            <a:off x="1513840" y="5380672"/>
            <a:ext cx="1709122" cy="1477328"/>
          </a:xfrm>
          <a:prstGeom prst="rect">
            <a:avLst/>
          </a:prstGeom>
          <a:noFill/>
        </p:spPr>
        <p:txBody>
          <a:bodyPr wrap="none" rtlCol="0">
            <a:spAutoFit/>
          </a:bodyPr>
          <a:lstStyle/>
          <a:p>
            <a:r>
              <a:rPr lang="zh-CN" altLang="en-US" dirty="0" smtClean="0">
                <a:solidFill>
                  <a:srgbClr val="6AE7FF"/>
                </a:solidFill>
              </a:rPr>
              <a:t>头部：</a:t>
            </a:r>
            <a:endParaRPr lang="en-US" altLang="zh-CN" dirty="0" smtClean="0">
              <a:solidFill>
                <a:srgbClr val="6AE7FF"/>
              </a:solidFill>
            </a:endParaRPr>
          </a:p>
          <a:p>
            <a:r>
              <a:rPr lang="en-US" altLang="zh-CN" dirty="0" smtClean="0">
                <a:solidFill>
                  <a:srgbClr val="6AE7FF"/>
                </a:solidFill>
              </a:rPr>
              <a:t> </a:t>
            </a:r>
            <a:r>
              <a:rPr lang="en-US" altLang="zh-CN" dirty="0" smtClean="0">
                <a:solidFill>
                  <a:srgbClr val="6AE7FF"/>
                </a:solidFill>
              </a:rPr>
              <a:t>{</a:t>
            </a:r>
            <a:br>
              <a:rPr lang="en-US" altLang="zh-CN" dirty="0" smtClean="0">
                <a:solidFill>
                  <a:srgbClr val="6AE7FF"/>
                </a:solidFill>
              </a:rPr>
            </a:br>
            <a:r>
              <a:rPr lang="en-US" altLang="zh-CN" dirty="0" smtClean="0">
                <a:solidFill>
                  <a:srgbClr val="6AE7FF"/>
                </a:solidFill>
              </a:rPr>
              <a:t>  "</a:t>
            </a:r>
            <a:r>
              <a:rPr lang="en-US" altLang="zh-CN" dirty="0" err="1" smtClean="0">
                <a:solidFill>
                  <a:srgbClr val="6AE7FF"/>
                </a:solidFill>
              </a:rPr>
              <a:t>alg</a:t>
            </a:r>
            <a:r>
              <a:rPr lang="en-US" altLang="zh-CN" dirty="0" smtClean="0">
                <a:solidFill>
                  <a:srgbClr val="6AE7FF"/>
                </a:solidFill>
              </a:rPr>
              <a:t>": "HS256",</a:t>
            </a:r>
            <a:br>
              <a:rPr lang="en-US" altLang="zh-CN" dirty="0" smtClean="0">
                <a:solidFill>
                  <a:srgbClr val="6AE7FF"/>
                </a:solidFill>
              </a:rPr>
            </a:br>
            <a:r>
              <a:rPr lang="en-US" altLang="zh-CN" dirty="0" smtClean="0">
                <a:solidFill>
                  <a:srgbClr val="6AE7FF"/>
                </a:solidFill>
              </a:rPr>
              <a:t>  "</a:t>
            </a:r>
            <a:r>
              <a:rPr lang="en-US" altLang="zh-CN" dirty="0" err="1" smtClean="0">
                <a:solidFill>
                  <a:srgbClr val="6AE7FF"/>
                </a:solidFill>
              </a:rPr>
              <a:t>typ</a:t>
            </a:r>
            <a:r>
              <a:rPr lang="en-US" altLang="zh-CN" dirty="0" smtClean="0">
                <a:solidFill>
                  <a:srgbClr val="6AE7FF"/>
                </a:solidFill>
              </a:rPr>
              <a:t>": "JWT"</a:t>
            </a:r>
            <a:br>
              <a:rPr lang="en-US" altLang="zh-CN" dirty="0" smtClean="0">
                <a:solidFill>
                  <a:srgbClr val="6AE7FF"/>
                </a:solidFill>
              </a:rPr>
            </a:br>
            <a:r>
              <a:rPr lang="en-US" altLang="zh-CN" dirty="0" smtClean="0">
                <a:solidFill>
                  <a:srgbClr val="6AE7FF"/>
                </a:solidFill>
              </a:rPr>
              <a:t> }</a:t>
            </a:r>
            <a:r>
              <a:rPr lang="en-US" altLang="zh-CN" dirty="0" smtClean="0"/>
              <a:t>	</a:t>
            </a:r>
            <a:endParaRPr lang="zh-CN" altLang="en-US" dirty="0">
              <a:solidFill>
                <a:srgbClr val="6AE7FF"/>
              </a:solidFill>
            </a:endParaRPr>
          </a:p>
        </p:txBody>
      </p:sp>
      <p:sp>
        <p:nvSpPr>
          <p:cNvPr id="25" name="TextBox 24"/>
          <p:cNvSpPr txBox="1"/>
          <p:nvPr/>
        </p:nvSpPr>
        <p:spPr>
          <a:xfrm>
            <a:off x="4267200" y="3505201"/>
            <a:ext cx="3078480" cy="3693319"/>
          </a:xfrm>
          <a:prstGeom prst="rect">
            <a:avLst/>
          </a:prstGeom>
          <a:noFill/>
        </p:spPr>
        <p:txBody>
          <a:bodyPr wrap="square" rtlCol="0">
            <a:spAutoFit/>
          </a:bodyPr>
          <a:lstStyle/>
          <a:p>
            <a:r>
              <a:rPr lang="zh-CN" altLang="en-US" dirty="0" smtClean="0">
                <a:solidFill>
                  <a:srgbClr val="6AE7FF"/>
                </a:solidFill>
              </a:rPr>
              <a:t>载荷</a:t>
            </a:r>
            <a:r>
              <a:rPr lang="zh-CN" altLang="en-US" dirty="0" smtClean="0">
                <a:solidFill>
                  <a:srgbClr val="6AE7FF"/>
                </a:solidFill>
              </a:rPr>
              <a:t>部分：</a:t>
            </a:r>
            <a:endParaRPr lang="zh-CN" altLang="en-US" dirty="0" smtClean="0">
              <a:solidFill>
                <a:srgbClr val="6AE7FF"/>
              </a:solidFill>
            </a:endParaRPr>
          </a:p>
          <a:p>
            <a:r>
              <a:rPr lang="en-US" altLang="zh-CN" dirty="0" smtClean="0">
                <a:solidFill>
                  <a:srgbClr val="6AE7FF"/>
                </a:solidFill>
              </a:rPr>
              <a:t>{</a:t>
            </a:r>
            <a:br>
              <a:rPr lang="en-US" altLang="zh-CN" dirty="0" smtClean="0">
                <a:solidFill>
                  <a:srgbClr val="6AE7FF"/>
                </a:solidFill>
              </a:rPr>
            </a:br>
            <a:r>
              <a:rPr lang="en-US" altLang="zh-CN" dirty="0" smtClean="0">
                <a:solidFill>
                  <a:srgbClr val="6AE7FF"/>
                </a:solidFill>
              </a:rPr>
              <a:t>  "</a:t>
            </a:r>
            <a:r>
              <a:rPr lang="en-US" altLang="zh-CN" dirty="0" err="1" smtClean="0">
                <a:solidFill>
                  <a:srgbClr val="6AE7FF"/>
                </a:solidFill>
              </a:rPr>
              <a:t>iss</a:t>
            </a:r>
            <a:r>
              <a:rPr lang="en-US" altLang="zh-CN" dirty="0" smtClean="0">
                <a:solidFill>
                  <a:srgbClr val="6AE7FF"/>
                </a:solidFill>
              </a:rPr>
              <a:t>": "</a:t>
            </a:r>
            <a:r>
              <a:rPr lang="zh-CN" altLang="en-US" dirty="0" smtClean="0">
                <a:solidFill>
                  <a:srgbClr val="6AE7FF"/>
                </a:solidFill>
              </a:rPr>
              <a:t>发行者</a:t>
            </a:r>
            <a:r>
              <a:rPr lang="en-US" altLang="zh-CN" dirty="0" smtClean="0">
                <a:solidFill>
                  <a:srgbClr val="6AE7FF"/>
                </a:solidFill>
              </a:rPr>
              <a:t>",</a:t>
            </a:r>
            <a:br>
              <a:rPr lang="en-US" altLang="zh-CN" dirty="0" smtClean="0">
                <a:solidFill>
                  <a:srgbClr val="6AE7FF"/>
                </a:solidFill>
              </a:rPr>
            </a:br>
            <a:r>
              <a:rPr lang="en-US" altLang="zh-CN" dirty="0" smtClean="0">
                <a:solidFill>
                  <a:srgbClr val="6AE7FF"/>
                </a:solidFill>
              </a:rPr>
              <a:t>  "sub": </a:t>
            </a:r>
            <a:r>
              <a:rPr lang="zh-CN" altLang="en-US" dirty="0" smtClean="0">
                <a:solidFill>
                  <a:srgbClr val="6AE7FF"/>
                </a:solidFill>
              </a:rPr>
              <a:t>主题</a:t>
            </a:r>
            <a:r>
              <a:rPr lang="en-US" altLang="zh-CN" dirty="0" smtClean="0">
                <a:solidFill>
                  <a:srgbClr val="6AE7FF"/>
                </a:solidFill>
              </a:rPr>
              <a:t>",</a:t>
            </a:r>
            <a:br>
              <a:rPr lang="en-US" altLang="zh-CN" dirty="0" smtClean="0">
                <a:solidFill>
                  <a:srgbClr val="6AE7FF"/>
                </a:solidFill>
              </a:rPr>
            </a:br>
            <a:r>
              <a:rPr lang="en-US" altLang="zh-CN" dirty="0" smtClean="0">
                <a:solidFill>
                  <a:srgbClr val="6AE7FF"/>
                </a:solidFill>
              </a:rPr>
              <a:t>  "</a:t>
            </a:r>
            <a:r>
              <a:rPr lang="en-US" altLang="zh-CN" dirty="0" err="1" smtClean="0">
                <a:solidFill>
                  <a:srgbClr val="6AE7FF"/>
                </a:solidFill>
                <a:hlinkClick r:id="rId2"/>
              </a:rPr>
              <a:t>aud</a:t>
            </a:r>
            <a:r>
              <a:rPr lang="en-US" altLang="zh-CN" dirty="0" smtClean="0">
                <a:solidFill>
                  <a:srgbClr val="6AE7FF"/>
                </a:solidFill>
              </a:rPr>
              <a:t>": “</a:t>
            </a:r>
            <a:r>
              <a:rPr lang="zh-CN" altLang="en-US" dirty="0" smtClean="0">
                <a:solidFill>
                  <a:srgbClr val="6AE7FF"/>
                </a:solidFill>
              </a:rPr>
              <a:t>观众”，</a:t>
            </a:r>
            <a:endParaRPr lang="zh-CN" altLang="en-US" dirty="0" smtClean="0">
              <a:solidFill>
                <a:srgbClr val="6AE7FF"/>
              </a:solidFill>
            </a:endParaRPr>
          </a:p>
          <a:p>
            <a:r>
              <a:rPr lang="zh-CN" altLang="en-US" dirty="0" smtClean="0">
                <a:solidFill>
                  <a:srgbClr val="6AE7FF"/>
                </a:solidFill>
              </a:rPr>
              <a:t>  </a:t>
            </a:r>
            <a:r>
              <a:rPr lang="en-US" altLang="zh-CN" dirty="0" smtClean="0">
                <a:solidFill>
                  <a:srgbClr val="6AE7FF"/>
                </a:solidFill>
              </a:rPr>
              <a:t>"exp":"</a:t>
            </a:r>
            <a:r>
              <a:rPr lang="zh-CN" altLang="en-US" dirty="0" smtClean="0">
                <a:solidFill>
                  <a:srgbClr val="6AE7FF"/>
                </a:solidFill>
              </a:rPr>
              <a:t>过期时间</a:t>
            </a:r>
            <a:r>
              <a:rPr lang="en-US" altLang="zh-CN" dirty="0" smtClean="0">
                <a:solidFill>
                  <a:srgbClr val="6AE7FF"/>
                </a:solidFill>
              </a:rPr>
              <a:t>",</a:t>
            </a:r>
            <a:endParaRPr lang="en-US" altLang="zh-CN" dirty="0" smtClean="0">
              <a:solidFill>
                <a:srgbClr val="6AE7FF"/>
              </a:solidFill>
            </a:endParaRPr>
          </a:p>
          <a:p>
            <a:r>
              <a:rPr lang="en-US" altLang="zh-CN" dirty="0" smtClean="0">
                <a:solidFill>
                  <a:srgbClr val="6AE7FF"/>
                </a:solidFill>
              </a:rPr>
              <a:t>  "</a:t>
            </a:r>
            <a:r>
              <a:rPr lang="en-US" altLang="zh-CN" dirty="0" err="1" smtClean="0">
                <a:solidFill>
                  <a:srgbClr val="6AE7FF"/>
                </a:solidFill>
              </a:rPr>
              <a:t>iat</a:t>
            </a:r>
            <a:r>
              <a:rPr lang="en-US" altLang="zh-CN" dirty="0" smtClean="0">
                <a:solidFill>
                  <a:srgbClr val="6AE7FF"/>
                </a:solidFill>
              </a:rPr>
              <a:t>":"</a:t>
            </a:r>
            <a:r>
              <a:rPr lang="zh-CN" altLang="en-US" dirty="0" smtClean="0">
                <a:solidFill>
                  <a:srgbClr val="6AE7FF"/>
                </a:solidFill>
              </a:rPr>
              <a:t>签发时间</a:t>
            </a:r>
            <a:r>
              <a:rPr lang="en-US" altLang="zh-CN" dirty="0" smtClean="0">
                <a:solidFill>
                  <a:srgbClr val="6AE7FF"/>
                </a:solidFill>
              </a:rPr>
              <a:t>"</a:t>
            </a:r>
            <a:endParaRPr lang="en-US" altLang="zh-CN" dirty="0" smtClean="0">
              <a:solidFill>
                <a:srgbClr val="6AE7FF"/>
              </a:solidFill>
            </a:endParaRPr>
          </a:p>
          <a:p>
            <a:r>
              <a:rPr lang="zh-CN" altLang="en-US" dirty="0" smtClean="0">
                <a:solidFill>
                  <a:srgbClr val="6AE7FF"/>
                </a:solidFill>
              </a:rPr>
              <a:t>以下可以添加自定义数据</a:t>
            </a:r>
            <a:endParaRPr lang="zh-CN" altLang="en-US" dirty="0" smtClean="0">
              <a:solidFill>
                <a:srgbClr val="6AE7FF"/>
              </a:solidFill>
            </a:endParaRPr>
          </a:p>
          <a:p>
            <a:r>
              <a:rPr lang="zh-CN" altLang="en-US" dirty="0" smtClean="0">
                <a:solidFill>
                  <a:srgbClr val="6AE7FF"/>
                </a:solidFill>
              </a:rPr>
              <a:t>    </a:t>
            </a:r>
            <a:r>
              <a:rPr lang="en-US" altLang="zh-CN" dirty="0" smtClean="0">
                <a:solidFill>
                  <a:srgbClr val="6AE7FF"/>
                </a:solidFill>
              </a:rPr>
              <a:t>"</a:t>
            </a:r>
            <a:r>
              <a:rPr lang="en-US" altLang="zh-CN" dirty="0" err="1" smtClean="0">
                <a:solidFill>
                  <a:srgbClr val="6AE7FF"/>
                </a:solidFill>
              </a:rPr>
              <a:t>userid</a:t>
            </a:r>
            <a:r>
              <a:rPr lang="en-US" altLang="zh-CN" dirty="0" smtClean="0">
                <a:solidFill>
                  <a:srgbClr val="6AE7FF"/>
                </a:solidFill>
              </a:rPr>
              <a:t>":"11111",</a:t>
            </a:r>
            <a:endParaRPr lang="en-US" altLang="zh-CN" dirty="0" smtClean="0">
              <a:solidFill>
                <a:srgbClr val="6AE7FF"/>
              </a:solidFill>
            </a:endParaRPr>
          </a:p>
          <a:p>
            <a:r>
              <a:rPr lang="en-US" altLang="zh-CN" dirty="0" smtClean="0">
                <a:solidFill>
                  <a:srgbClr val="6AE7FF"/>
                </a:solidFill>
              </a:rPr>
              <a:t>    “</a:t>
            </a:r>
            <a:r>
              <a:rPr lang="en-US" altLang="zh-CN" dirty="0" err="1" smtClean="0">
                <a:solidFill>
                  <a:srgbClr val="6AE7FF"/>
                </a:solidFill>
              </a:rPr>
              <a:t>realname</a:t>
            </a:r>
            <a:r>
              <a:rPr lang="en-US" altLang="zh-CN" dirty="0" smtClean="0">
                <a:solidFill>
                  <a:srgbClr val="6AE7FF"/>
                </a:solidFill>
              </a:rPr>
              <a:t>":"</a:t>
            </a:r>
            <a:r>
              <a:rPr lang="zh-CN" altLang="en-US" dirty="0" smtClean="0">
                <a:solidFill>
                  <a:srgbClr val="6AE7FF"/>
                </a:solidFill>
              </a:rPr>
              <a:t>真实姓名</a:t>
            </a:r>
            <a:r>
              <a:rPr lang="en-US" altLang="zh-CN" dirty="0" smtClean="0">
                <a:solidFill>
                  <a:srgbClr val="6AE7FF"/>
                </a:solidFill>
              </a:rPr>
              <a:t>",</a:t>
            </a:r>
            <a:endParaRPr lang="en-US" altLang="zh-CN" dirty="0" smtClean="0">
              <a:solidFill>
                <a:srgbClr val="6AE7FF"/>
              </a:solidFill>
            </a:endParaRPr>
          </a:p>
          <a:p>
            <a:r>
              <a:rPr lang="en-US" altLang="zh-CN" dirty="0" smtClean="0">
                <a:solidFill>
                  <a:srgbClr val="6AE7FF"/>
                </a:solidFill>
              </a:rPr>
              <a:t>    "email":"",</a:t>
            </a:r>
            <a:br>
              <a:rPr lang="en-US" altLang="zh-CN" dirty="0" smtClean="0">
                <a:solidFill>
                  <a:srgbClr val="6AE7FF"/>
                </a:solidFill>
              </a:rPr>
            </a:br>
            <a:r>
              <a:rPr lang="en-US" altLang="zh-CN" dirty="0" smtClean="0">
                <a:solidFill>
                  <a:srgbClr val="6AE7FF"/>
                </a:solidFill>
              </a:rPr>
              <a:t>}</a:t>
            </a:r>
            <a:endParaRPr lang="en-US" altLang="zh-CN" dirty="0" smtClean="0">
              <a:solidFill>
                <a:srgbClr val="6AE7FF"/>
              </a:solidFill>
            </a:endParaRPr>
          </a:p>
          <a:p>
            <a:endParaRPr lang="zh-CN" altLang="en-US" dirty="0"/>
          </a:p>
        </p:txBody>
      </p:sp>
      <p:sp>
        <p:nvSpPr>
          <p:cNvPr id="26" name="TextBox 25"/>
          <p:cNvSpPr txBox="1"/>
          <p:nvPr/>
        </p:nvSpPr>
        <p:spPr>
          <a:xfrm>
            <a:off x="7543800" y="5386703"/>
            <a:ext cx="2875280" cy="1200329"/>
          </a:xfrm>
          <a:prstGeom prst="rect">
            <a:avLst/>
          </a:prstGeom>
          <a:noFill/>
        </p:spPr>
        <p:txBody>
          <a:bodyPr wrap="square" rtlCol="0">
            <a:spAutoFit/>
          </a:bodyPr>
          <a:lstStyle/>
          <a:p>
            <a:r>
              <a:rPr lang="zh-CN" altLang="en-US" dirty="0" smtClean="0">
                <a:solidFill>
                  <a:srgbClr val="6AE7FF"/>
                </a:solidFill>
              </a:rPr>
              <a:t>签名部分：</a:t>
            </a:r>
            <a:endParaRPr lang="en-US" altLang="zh-CN" dirty="0" smtClean="0">
              <a:solidFill>
                <a:srgbClr val="6AE7FF"/>
              </a:solidFill>
            </a:endParaRPr>
          </a:p>
          <a:p>
            <a:r>
              <a:rPr lang="en-US" altLang="zh-CN" dirty="0" smtClean="0">
                <a:solidFill>
                  <a:srgbClr val="6AE7FF"/>
                </a:solidFill>
              </a:rPr>
              <a:t>HMACSHA256(Base64(Header) + "." + Base64(Payload),  secret</a:t>
            </a:r>
            <a:r>
              <a:rPr lang="en-US" altLang="zh-CN" dirty="0" smtClean="0">
                <a:solidFill>
                  <a:srgbClr val="6AE7FF"/>
                </a:solidFill>
              </a:rPr>
              <a:t>)</a:t>
            </a:r>
            <a:endParaRPr lang="en-US" altLang="zh-CN" dirty="0" smtClean="0">
              <a:solidFill>
                <a:srgbClr val="6AE7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登录注册</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9" name="officeArt object" descr="../../../../../Downloads/通用注册登录流程.pn"/>
          <p:cNvPicPr/>
          <p:nvPr/>
        </p:nvPicPr>
        <p:blipFill>
          <a:blip r:embed="rId1" cstate="print"/>
          <a:stretch>
            <a:fillRect/>
          </a:stretch>
        </p:blipFill>
        <p:spPr>
          <a:xfrm>
            <a:off x="680720" y="1188720"/>
            <a:ext cx="9824720" cy="5354320"/>
          </a:xfrm>
          <a:prstGeom prst="rect">
            <a:avLst/>
          </a:prstGeom>
          <a:ln w="12700" cap="flat">
            <a:noFill/>
            <a:miter lim="4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搜索</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TextBox 6"/>
          <p:cNvSpPr txBox="1"/>
          <p:nvPr/>
        </p:nvSpPr>
        <p:spPr>
          <a:xfrm>
            <a:off x="1087120" y="1432560"/>
            <a:ext cx="10234023" cy="1661993"/>
          </a:xfrm>
          <a:prstGeom prst="rect">
            <a:avLst/>
          </a:prstGeom>
          <a:noFill/>
        </p:spPr>
        <p:txBody>
          <a:bodyPr wrap="square" rtlCol="0">
            <a:spAutoFit/>
          </a:bodyPr>
          <a:lstStyle/>
          <a:p>
            <a:r>
              <a:rPr lang="en-US" altLang="zh-CN" sz="2400" dirty="0" err="1" smtClean="0">
                <a:solidFill>
                  <a:srgbClr val="6AE7FF"/>
                </a:solidFill>
              </a:rPr>
              <a:t>ElasticSearch</a:t>
            </a:r>
            <a:r>
              <a:rPr lang="zh-CN" altLang="en-US" sz="2400" dirty="0" smtClean="0">
                <a:solidFill>
                  <a:srgbClr val="6AE7FF"/>
                </a:solidFill>
              </a:rPr>
              <a:t>：</a:t>
            </a:r>
            <a:endParaRPr lang="en-US" altLang="zh-CN" sz="2400" dirty="0" smtClean="0">
              <a:solidFill>
                <a:srgbClr val="6AE7FF"/>
              </a:solidFill>
            </a:endParaRPr>
          </a:p>
          <a:p>
            <a:r>
              <a:rPr lang="en-US" altLang="zh-CN" dirty="0" smtClean="0">
                <a:solidFill>
                  <a:srgbClr val="6AE7FF"/>
                </a:solidFill>
              </a:rPr>
              <a:t>          </a:t>
            </a:r>
            <a:r>
              <a:rPr lang="en-US" altLang="zh-CN" dirty="0" err="1" smtClean="0">
                <a:solidFill>
                  <a:srgbClr val="6AE7FF"/>
                </a:solidFill>
              </a:rPr>
              <a:t>Elasticsearch</a:t>
            </a:r>
            <a:r>
              <a:rPr lang="zh-CN" altLang="en-US" dirty="0" smtClean="0">
                <a:solidFill>
                  <a:srgbClr val="6AE7FF"/>
                </a:solidFill>
              </a:rPr>
              <a:t>是一个实时的分布式搜索和分析引擎。它可以帮助你用前所未有的速度去处理大规模数据</a:t>
            </a:r>
            <a:r>
              <a:rPr lang="zh-CN" altLang="en-US" dirty="0" smtClean="0">
                <a:solidFill>
                  <a:srgbClr val="6AE7FF"/>
                </a:solidFill>
              </a:rPr>
              <a:t>。</a:t>
            </a:r>
            <a:endParaRPr lang="en-US" altLang="zh-CN" dirty="0" smtClean="0">
              <a:solidFill>
                <a:srgbClr val="6AE7FF"/>
              </a:solidFill>
            </a:endParaRPr>
          </a:p>
          <a:p>
            <a:r>
              <a:rPr lang="en-US" altLang="zh-CN" dirty="0" smtClean="0">
                <a:solidFill>
                  <a:srgbClr val="6AE7FF"/>
                </a:solidFill>
              </a:rPr>
              <a:t>          </a:t>
            </a:r>
            <a:r>
              <a:rPr lang="en-US" altLang="zh-CN" dirty="0" err="1" smtClean="0">
                <a:solidFill>
                  <a:srgbClr val="6AE7FF"/>
                </a:solidFill>
              </a:rPr>
              <a:t>ElasticSearch</a:t>
            </a:r>
            <a:r>
              <a:rPr lang="zh-CN" altLang="en-US" dirty="0" smtClean="0">
                <a:solidFill>
                  <a:srgbClr val="6AE7FF"/>
                </a:solidFill>
              </a:rPr>
              <a:t>的使用非常简单，你甚至不用安装，开箱即用。部署也比较简单</a:t>
            </a:r>
            <a:endParaRPr lang="en-US" altLang="zh-CN" dirty="0" smtClean="0">
              <a:solidFill>
                <a:srgbClr val="6AE7FF"/>
              </a:solidFill>
            </a:endParaRPr>
          </a:p>
          <a:p>
            <a:r>
              <a:rPr lang="en-US" altLang="zh-CN" sz="2400" dirty="0" smtClean="0">
                <a:solidFill>
                  <a:srgbClr val="6AE7FF"/>
                </a:solidFill>
              </a:rPr>
              <a:t>	</a:t>
            </a:r>
            <a:endParaRPr lang="en-US" altLang="zh-CN" sz="2400" dirty="0" smtClean="0">
              <a:solidFill>
                <a:srgbClr val="6AE7FF"/>
              </a:solidFill>
            </a:endParaRPr>
          </a:p>
        </p:txBody>
      </p:sp>
      <p:grpSp>
        <p:nvGrpSpPr>
          <p:cNvPr id="8" name="组合 7"/>
          <p:cNvGrpSpPr/>
          <p:nvPr/>
        </p:nvGrpSpPr>
        <p:grpSpPr bwMode="auto">
          <a:xfrm>
            <a:off x="370115" y="3668123"/>
            <a:ext cx="782320" cy="769620"/>
            <a:chOff x="0" y="0"/>
            <a:chExt cx="871174" cy="874617"/>
          </a:xfrm>
        </p:grpSpPr>
        <p:sp>
          <p:nvSpPr>
            <p:cNvPr id="9" name="Freeform 6">
              <a:hlinkClick r:id="rId1"/>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10"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sp>
        <p:nvSpPr>
          <p:cNvPr id="11" name="TextBox 10"/>
          <p:cNvSpPr txBox="1"/>
          <p:nvPr/>
        </p:nvSpPr>
        <p:spPr>
          <a:xfrm>
            <a:off x="1338942" y="3886200"/>
            <a:ext cx="7749494" cy="2646878"/>
          </a:xfrm>
          <a:prstGeom prst="rect">
            <a:avLst/>
          </a:prstGeom>
          <a:noFill/>
        </p:spPr>
        <p:txBody>
          <a:bodyPr wrap="square" rtlCol="0">
            <a:spAutoFit/>
          </a:bodyPr>
          <a:lstStyle/>
          <a:p>
            <a:r>
              <a:rPr lang="zh-CN" altLang="en-US" sz="2000" dirty="0" smtClean="0">
                <a:solidFill>
                  <a:srgbClr val="6AE7FF"/>
                </a:solidFill>
              </a:rPr>
              <a:t>问题：</a:t>
            </a:r>
            <a:endParaRPr lang="en-US" altLang="zh-CN" sz="2000" dirty="0" smtClean="0">
              <a:solidFill>
                <a:srgbClr val="6AE7FF"/>
              </a:solidFill>
            </a:endParaRPr>
          </a:p>
          <a:p>
            <a:r>
              <a:rPr lang="en-US" altLang="zh-CN" sz="2000" dirty="0" smtClean="0">
                <a:solidFill>
                  <a:srgbClr val="6AE7FF"/>
                </a:solidFill>
              </a:rPr>
              <a:t>          </a:t>
            </a:r>
            <a:r>
              <a:rPr lang="zh-CN" altLang="en-US" dirty="0" smtClean="0">
                <a:solidFill>
                  <a:srgbClr val="6AE7FF"/>
                </a:solidFill>
              </a:rPr>
              <a:t>在使用</a:t>
            </a:r>
            <a:r>
              <a:rPr lang="en-US" altLang="zh-CN" dirty="0" err="1" smtClean="0">
                <a:solidFill>
                  <a:srgbClr val="6AE7FF"/>
                </a:solidFill>
              </a:rPr>
              <a:t>ElasticSearch</a:t>
            </a:r>
            <a:r>
              <a:rPr lang="zh-CN" altLang="en-US" dirty="0" smtClean="0">
                <a:solidFill>
                  <a:srgbClr val="6AE7FF"/>
                </a:solidFill>
              </a:rPr>
              <a:t>时我也遇到了一些问题</a:t>
            </a:r>
            <a:r>
              <a:rPr lang="en-US" altLang="zh-CN" dirty="0" err="1" smtClean="0">
                <a:solidFill>
                  <a:srgbClr val="6AE7FF"/>
                </a:solidFill>
              </a:rPr>
              <a:t>ElasticSearch</a:t>
            </a:r>
            <a:r>
              <a:rPr lang="zh-CN" altLang="en-US" dirty="0" smtClean="0">
                <a:solidFill>
                  <a:srgbClr val="6AE7FF"/>
                </a:solidFill>
              </a:rPr>
              <a:t>不能跨域访问</a:t>
            </a:r>
            <a:endParaRPr lang="en-US" altLang="zh-CN" dirty="0" smtClean="0">
              <a:solidFill>
                <a:srgbClr val="6AE7FF"/>
              </a:solidFill>
            </a:endParaRPr>
          </a:p>
          <a:p>
            <a:endParaRPr lang="en-US" altLang="zh-CN" dirty="0" smtClean="0">
              <a:solidFill>
                <a:srgbClr val="6AE7FF"/>
              </a:solidFill>
            </a:endParaRPr>
          </a:p>
          <a:p>
            <a:r>
              <a:rPr lang="zh-CN" altLang="en-US" dirty="0" smtClean="0">
                <a:solidFill>
                  <a:srgbClr val="6AE7FF"/>
                </a:solidFill>
              </a:rPr>
              <a:t>解决办法：</a:t>
            </a:r>
            <a:endParaRPr lang="en-US" altLang="zh-CN" dirty="0" smtClean="0">
              <a:solidFill>
                <a:srgbClr val="6AE7FF"/>
              </a:solidFill>
            </a:endParaRPr>
          </a:p>
          <a:p>
            <a:r>
              <a:rPr lang="en-US" altLang="zh-CN" dirty="0" smtClean="0">
                <a:solidFill>
                  <a:srgbClr val="6AE7FF"/>
                </a:solidFill>
              </a:rPr>
              <a:t>           </a:t>
            </a:r>
            <a:r>
              <a:rPr lang="zh-CN" altLang="en-US" dirty="0" smtClean="0">
                <a:solidFill>
                  <a:srgbClr val="6AE7FF"/>
                </a:solidFill>
              </a:rPr>
              <a:t>通过修改</a:t>
            </a:r>
            <a:r>
              <a:rPr lang="en-US" altLang="zh-CN" dirty="0" err="1" smtClean="0">
                <a:solidFill>
                  <a:srgbClr val="6AE7FF"/>
                </a:solidFill>
              </a:rPr>
              <a:t>ElasticSearch</a:t>
            </a:r>
            <a:r>
              <a:rPr lang="zh-CN" altLang="en-US" dirty="0" smtClean="0">
                <a:solidFill>
                  <a:srgbClr val="6AE7FF"/>
                </a:solidFill>
              </a:rPr>
              <a:t>的配置文件，在配置文件</a:t>
            </a:r>
            <a:r>
              <a:rPr lang="en-US" altLang="zh-CN" dirty="0" smtClean="0">
                <a:solidFill>
                  <a:srgbClr val="6AE7FF"/>
                </a:solidFill>
              </a:rPr>
              <a:t>ElasticSearch.yml</a:t>
            </a:r>
            <a:r>
              <a:rPr lang="zh-CN" altLang="en-US" dirty="0" smtClean="0">
                <a:solidFill>
                  <a:srgbClr val="6AE7FF"/>
                </a:solidFill>
              </a:rPr>
              <a:t>中加上</a:t>
            </a:r>
            <a:endParaRPr lang="en-US" altLang="zh-CN" dirty="0" smtClean="0">
              <a:solidFill>
                <a:srgbClr val="6AE7FF"/>
              </a:solidFill>
            </a:endParaRPr>
          </a:p>
          <a:p>
            <a:r>
              <a:rPr lang="en-US" altLang="zh-CN" dirty="0" smtClean="0">
                <a:solidFill>
                  <a:srgbClr val="6AE7FF"/>
                </a:solidFill>
              </a:rPr>
              <a:t>           </a:t>
            </a:r>
            <a:r>
              <a:rPr lang="en-US" altLang="zh-CN" dirty="0" err="1" smtClean="0">
                <a:solidFill>
                  <a:srgbClr val="6AE7FF"/>
                </a:solidFill>
              </a:rPr>
              <a:t>http.cors.enabled:true</a:t>
            </a:r>
            <a:endParaRPr lang="en-US" altLang="zh-CN" dirty="0" smtClean="0">
              <a:solidFill>
                <a:srgbClr val="6AE7FF"/>
              </a:solidFill>
            </a:endParaRPr>
          </a:p>
          <a:p>
            <a:r>
              <a:rPr lang="en-US" altLang="zh-CN" dirty="0" smtClean="0">
                <a:solidFill>
                  <a:srgbClr val="6AE7FF"/>
                </a:solidFill>
              </a:rPr>
              <a:t>           </a:t>
            </a:r>
            <a:r>
              <a:rPr lang="en-US" altLang="zh-CN" dirty="0" err="1" smtClean="0">
                <a:solidFill>
                  <a:srgbClr val="6AE7FF"/>
                </a:solidFill>
              </a:rPr>
              <a:t>http.cors.enabled</a:t>
            </a:r>
            <a:r>
              <a:rPr lang="en-US" altLang="zh-CN" dirty="0" smtClean="0">
                <a:solidFill>
                  <a:srgbClr val="6AE7FF"/>
                </a:solidFill>
              </a:rPr>
              <a:t>-origin</a:t>
            </a:r>
            <a:endParaRPr lang="en-US" altLang="zh-CN" dirty="0" smtClean="0">
              <a:solidFill>
                <a:srgbClr val="6AE7FF"/>
              </a:solidFill>
            </a:endParaRPr>
          </a:p>
          <a:p>
            <a:r>
              <a:rPr lang="en-US" altLang="zh-CN" dirty="0" smtClean="0">
                <a:solidFill>
                  <a:srgbClr val="6AE7FF"/>
                </a:solidFill>
              </a:rPr>
              <a:t> </a:t>
            </a:r>
            <a:r>
              <a:rPr lang="en-US" altLang="zh-CN" dirty="0" smtClean="0">
                <a:solidFill>
                  <a:srgbClr val="6AE7FF"/>
                </a:solidFill>
              </a:rPr>
              <a:t>          </a:t>
            </a:r>
            <a:r>
              <a:rPr lang="zh-CN" altLang="en-US" dirty="0" smtClean="0">
                <a:solidFill>
                  <a:srgbClr val="6AE7FF"/>
                </a:solidFill>
              </a:rPr>
              <a:t>也就是允许</a:t>
            </a:r>
            <a:r>
              <a:rPr lang="en-US" altLang="zh-CN" dirty="0" err="1" smtClean="0">
                <a:solidFill>
                  <a:srgbClr val="6AE7FF"/>
                </a:solidFill>
              </a:rPr>
              <a:t>ElasticSearch</a:t>
            </a:r>
            <a:r>
              <a:rPr lang="zh-CN" altLang="en-US" dirty="0" smtClean="0">
                <a:solidFill>
                  <a:srgbClr val="6AE7FF"/>
                </a:solidFill>
              </a:rPr>
              <a:t>跨域</a:t>
            </a:r>
            <a:endParaRPr lang="en-US" altLang="zh-CN" dirty="0" smtClean="0">
              <a:solidFill>
                <a:srgbClr val="6AE7FF"/>
              </a:solidFill>
            </a:endParaRPr>
          </a:p>
          <a:p>
            <a:endParaRPr lang="en-US" altLang="zh-CN" dirty="0" smtClean="0">
              <a:solidFill>
                <a:srgbClr val="6AE7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5</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charset="-122"/>
                <a:ea typeface="微软雅黑" panose="020B0503020204020204" charset="-122"/>
              </a:rPr>
              <a:t>IK</a:t>
            </a:r>
            <a:r>
              <a:rPr lang="zh-CN" altLang="en-US" sz="2000" b="1" dirty="0" smtClean="0">
                <a:solidFill>
                  <a:srgbClr val="10FBFE"/>
                </a:solidFill>
                <a:latin typeface="微软雅黑" panose="020B0503020204020204" charset="-122"/>
                <a:ea typeface="微软雅黑" panose="020B0503020204020204" charset="-122"/>
              </a:rPr>
              <a:t>分词器</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8" name="TextBox 7"/>
          <p:cNvSpPr txBox="1"/>
          <p:nvPr/>
        </p:nvSpPr>
        <p:spPr>
          <a:xfrm>
            <a:off x="1415143" y="1600200"/>
            <a:ext cx="9555480" cy="922020"/>
          </a:xfrm>
          <a:prstGeom prst="rect">
            <a:avLst/>
          </a:prstGeom>
          <a:noFill/>
        </p:spPr>
        <p:txBody>
          <a:bodyPr wrap="none" rtlCol="0">
            <a:spAutoFit/>
          </a:bodyPr>
          <a:lstStyle/>
          <a:p>
            <a:r>
              <a:rPr lang="zh-CN" altLang="en-US" dirty="0" smtClean="0">
                <a:solidFill>
                  <a:srgbClr val="6AE7FF"/>
                </a:solidFill>
              </a:rPr>
              <a:t>默认的分词器会把每个字看成一个词，比如“我是程序猿”默认的分词就会分为“我”“是”</a:t>
            </a:r>
            <a:endParaRPr lang="en-US" altLang="zh-CN" dirty="0" smtClean="0">
              <a:solidFill>
                <a:srgbClr val="6AE7FF"/>
              </a:solidFill>
            </a:endParaRPr>
          </a:p>
          <a:p>
            <a:r>
              <a:rPr lang="zh-CN" altLang="en-US" dirty="0" smtClean="0">
                <a:solidFill>
                  <a:srgbClr val="6AE7FF"/>
                </a:solidFill>
              </a:rPr>
              <a:t>“程”“序”“猿”</a:t>
            </a:r>
            <a:endParaRPr lang="en-US" altLang="zh-CN" dirty="0" smtClean="0">
              <a:solidFill>
                <a:srgbClr val="6AE7FF"/>
              </a:solidFill>
            </a:endParaRPr>
          </a:p>
          <a:p>
            <a:r>
              <a:rPr lang="zh-CN" altLang="en-US" dirty="0" smtClean="0">
                <a:solidFill>
                  <a:srgbClr val="6AE7FF"/>
                </a:solidFill>
              </a:rPr>
              <a:t>解决这个问题就用到了我们的</a:t>
            </a:r>
            <a:r>
              <a:rPr lang="en-US" altLang="zh-CN" dirty="0" smtClean="0">
                <a:solidFill>
                  <a:srgbClr val="6AE7FF"/>
                </a:solidFill>
              </a:rPr>
              <a:t>IK</a:t>
            </a:r>
            <a:r>
              <a:rPr lang="zh-CN" altLang="en-US" dirty="0" smtClean="0">
                <a:solidFill>
                  <a:srgbClr val="6AE7FF"/>
                </a:solidFill>
              </a:rPr>
              <a:t>分词器了</a:t>
            </a:r>
            <a:endParaRPr lang="en-US" altLang="zh-CN" dirty="0" smtClean="0">
              <a:solidFill>
                <a:srgbClr val="6AE7FF"/>
              </a:solidFill>
            </a:endParaRPr>
          </a:p>
        </p:txBody>
      </p:sp>
      <p:grpSp>
        <p:nvGrpSpPr>
          <p:cNvPr id="9" name="组合 21"/>
          <p:cNvGrpSpPr/>
          <p:nvPr/>
        </p:nvGrpSpPr>
        <p:grpSpPr bwMode="auto">
          <a:xfrm>
            <a:off x="264795" y="3369310"/>
            <a:ext cx="862965" cy="753110"/>
            <a:chOff x="0" y="0"/>
            <a:chExt cx="871174" cy="874617"/>
          </a:xfrm>
        </p:grpSpPr>
        <p:sp>
          <p:nvSpPr>
            <p:cNvPr id="10"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11"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sp>
        <p:nvSpPr>
          <p:cNvPr id="12" name="TextBox 11"/>
          <p:cNvSpPr txBox="1"/>
          <p:nvPr/>
        </p:nvSpPr>
        <p:spPr>
          <a:xfrm>
            <a:off x="1306287" y="3592286"/>
            <a:ext cx="4299857" cy="1754326"/>
          </a:xfrm>
          <a:prstGeom prst="rect">
            <a:avLst/>
          </a:prstGeom>
          <a:noFill/>
        </p:spPr>
        <p:txBody>
          <a:bodyPr wrap="square" rtlCol="0">
            <a:spAutoFit/>
          </a:bodyPr>
          <a:lstStyle/>
          <a:p>
            <a:r>
              <a:rPr lang="en-US" altLang="zh-CN" dirty="0" smtClean="0">
                <a:solidFill>
                  <a:srgbClr val="6AE7FF"/>
                </a:solidFill>
              </a:rPr>
              <a:t>IK</a:t>
            </a:r>
            <a:r>
              <a:rPr lang="zh-CN" altLang="en-US" dirty="0" smtClean="0">
                <a:solidFill>
                  <a:srgbClr val="6AE7FF"/>
                </a:solidFill>
              </a:rPr>
              <a:t>分词器的使用</a:t>
            </a:r>
            <a:endParaRPr lang="en-US" altLang="zh-CN" dirty="0" smtClean="0">
              <a:solidFill>
                <a:srgbClr val="6AE7FF"/>
              </a:solidFill>
            </a:endParaRPr>
          </a:p>
          <a:p>
            <a:r>
              <a:rPr lang="en-US" altLang="zh-CN" dirty="0" smtClean="0">
                <a:solidFill>
                  <a:srgbClr val="6AE7FF"/>
                </a:solidFill>
              </a:rPr>
              <a:t>        </a:t>
            </a:r>
            <a:r>
              <a:rPr lang="en-US" altLang="zh-CN" dirty="0" smtClean="0">
                <a:solidFill>
                  <a:srgbClr val="6AE7FF"/>
                </a:solidFill>
              </a:rPr>
              <a:t> </a:t>
            </a:r>
            <a:r>
              <a:rPr lang="en-US" altLang="zh-CN" dirty="0" err="1" smtClean="0">
                <a:solidFill>
                  <a:srgbClr val="6AE7FF"/>
                </a:solidFill>
              </a:rPr>
              <a:t>Ik</a:t>
            </a:r>
            <a:r>
              <a:rPr lang="zh-CN" altLang="en-US" dirty="0" smtClean="0">
                <a:solidFill>
                  <a:srgbClr val="6AE7FF"/>
                </a:solidFill>
              </a:rPr>
              <a:t>分词器的使用相当简单</a:t>
            </a:r>
            <a:r>
              <a:rPr lang="zh-CN" altLang="zh-CN" dirty="0" smtClean="0">
                <a:solidFill>
                  <a:srgbClr val="6AE7FF"/>
                </a:solidFill>
              </a:rPr>
              <a:t>解压出来以后，给这个文件夹重命名为</a:t>
            </a:r>
            <a:r>
              <a:rPr lang="en-US" altLang="zh-CN" dirty="0" smtClean="0">
                <a:solidFill>
                  <a:srgbClr val="6AE7FF"/>
                </a:solidFill>
              </a:rPr>
              <a:t>IK</a:t>
            </a:r>
            <a:r>
              <a:rPr lang="zh-CN" altLang="zh-CN" dirty="0" smtClean="0">
                <a:solidFill>
                  <a:srgbClr val="6AE7FF"/>
                </a:solidFill>
              </a:rPr>
              <a:t>，之后把这个文件夹拷贝到</a:t>
            </a:r>
            <a:r>
              <a:rPr lang="en-US" altLang="zh-CN" dirty="0" err="1" smtClean="0">
                <a:solidFill>
                  <a:srgbClr val="6AE7FF"/>
                </a:solidFill>
              </a:rPr>
              <a:t>ElasticSearch</a:t>
            </a:r>
            <a:r>
              <a:rPr lang="en-US" altLang="zh-CN" dirty="0" smtClean="0">
                <a:solidFill>
                  <a:srgbClr val="6AE7FF"/>
                </a:solidFill>
              </a:rPr>
              <a:t>/</a:t>
            </a:r>
            <a:r>
              <a:rPr lang="en-US" altLang="zh-CN" dirty="0" err="1" smtClean="0">
                <a:solidFill>
                  <a:srgbClr val="6AE7FF"/>
                </a:solidFill>
              </a:rPr>
              <a:t>plugins</a:t>
            </a:r>
            <a:r>
              <a:rPr lang="zh-CN" altLang="zh-CN" dirty="0" smtClean="0">
                <a:solidFill>
                  <a:srgbClr val="6AE7FF"/>
                </a:solidFill>
              </a:rPr>
              <a:t>目录下，重新启动就可以加载</a:t>
            </a:r>
            <a:r>
              <a:rPr lang="en-US" altLang="zh-CN" dirty="0" smtClean="0">
                <a:solidFill>
                  <a:srgbClr val="6AE7FF"/>
                </a:solidFill>
              </a:rPr>
              <a:t>IK</a:t>
            </a:r>
            <a:r>
              <a:rPr lang="zh-CN" altLang="zh-CN" dirty="0" smtClean="0">
                <a:solidFill>
                  <a:srgbClr val="6AE7FF"/>
                </a:solidFill>
              </a:rPr>
              <a:t>分词器</a:t>
            </a:r>
            <a:endParaRPr lang="zh-CN" altLang="zh-CN" dirty="0" smtClean="0">
              <a:solidFill>
                <a:srgbClr val="6AE7FF"/>
              </a:solidFill>
            </a:endParaRPr>
          </a:p>
          <a:p>
            <a:endParaRPr lang="zh-CN" altLang="en-US" dirty="0">
              <a:solidFill>
                <a:srgbClr val="6AE7FF"/>
              </a:solidFill>
            </a:endParaRPr>
          </a:p>
        </p:txBody>
      </p:sp>
      <p:grpSp>
        <p:nvGrpSpPr>
          <p:cNvPr id="16" name="组合 21"/>
          <p:cNvGrpSpPr/>
          <p:nvPr/>
        </p:nvGrpSpPr>
        <p:grpSpPr bwMode="auto">
          <a:xfrm>
            <a:off x="6491334" y="3314700"/>
            <a:ext cx="768350" cy="753110"/>
            <a:chOff x="0" y="0"/>
            <a:chExt cx="871174" cy="874617"/>
          </a:xfrm>
        </p:grpSpPr>
        <p:sp>
          <p:nvSpPr>
            <p:cNvPr id="17"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1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sp>
        <p:nvSpPr>
          <p:cNvPr id="19" name="TextBox 18"/>
          <p:cNvSpPr txBox="1"/>
          <p:nvPr/>
        </p:nvSpPr>
        <p:spPr>
          <a:xfrm>
            <a:off x="7543800" y="3526973"/>
            <a:ext cx="4310743" cy="1200329"/>
          </a:xfrm>
          <a:prstGeom prst="rect">
            <a:avLst/>
          </a:prstGeom>
          <a:noFill/>
        </p:spPr>
        <p:txBody>
          <a:bodyPr wrap="square" rtlCol="0">
            <a:spAutoFit/>
          </a:bodyPr>
          <a:lstStyle/>
          <a:p>
            <a:r>
              <a:rPr lang="en-US" altLang="zh-CN" dirty="0" smtClean="0">
                <a:solidFill>
                  <a:srgbClr val="6AE7FF"/>
                </a:solidFill>
              </a:rPr>
              <a:t>IK</a:t>
            </a:r>
            <a:r>
              <a:rPr lang="zh-CN" altLang="zh-CN" dirty="0" smtClean="0">
                <a:solidFill>
                  <a:srgbClr val="6AE7FF"/>
                </a:solidFill>
              </a:rPr>
              <a:t>分词器提供了两个分词算法，</a:t>
            </a:r>
            <a:r>
              <a:rPr lang="en-US" altLang="zh-CN" dirty="0" err="1" smtClean="0">
                <a:solidFill>
                  <a:srgbClr val="6AE7FF"/>
                </a:solidFill>
              </a:rPr>
              <a:t>ik_smart</a:t>
            </a:r>
            <a:r>
              <a:rPr lang="zh-CN" altLang="zh-CN" dirty="0" smtClean="0">
                <a:solidFill>
                  <a:srgbClr val="6AE7FF"/>
                </a:solidFill>
              </a:rPr>
              <a:t>和</a:t>
            </a:r>
            <a:r>
              <a:rPr lang="en-US" altLang="zh-CN" dirty="0" err="1" smtClean="0">
                <a:solidFill>
                  <a:srgbClr val="6AE7FF"/>
                </a:solidFill>
              </a:rPr>
              <a:t>ik_max_word</a:t>
            </a:r>
            <a:r>
              <a:rPr lang="zh-CN" altLang="zh-CN" dirty="0" smtClean="0">
                <a:solidFill>
                  <a:srgbClr val="6AE7FF"/>
                </a:solidFill>
              </a:rPr>
              <a:t>其中</a:t>
            </a:r>
            <a:r>
              <a:rPr lang="en-US" altLang="zh-CN" dirty="0" err="1" smtClean="0">
                <a:solidFill>
                  <a:srgbClr val="6AE7FF"/>
                </a:solidFill>
              </a:rPr>
              <a:t>ik_smart</a:t>
            </a:r>
            <a:r>
              <a:rPr lang="zh-CN" altLang="zh-CN" dirty="0" smtClean="0">
                <a:solidFill>
                  <a:srgbClr val="6AE7FF"/>
                </a:solidFill>
              </a:rPr>
              <a:t>为最少切分，</a:t>
            </a:r>
            <a:r>
              <a:rPr lang="en-US" altLang="zh-CN" dirty="0" err="1" smtClean="0">
                <a:solidFill>
                  <a:srgbClr val="6AE7FF"/>
                </a:solidFill>
              </a:rPr>
              <a:t>ik_max_word</a:t>
            </a:r>
            <a:r>
              <a:rPr lang="zh-CN" altLang="zh-CN" dirty="0" smtClean="0">
                <a:solidFill>
                  <a:srgbClr val="6AE7FF"/>
                </a:solidFill>
              </a:rPr>
              <a:t>为最细粒度</a:t>
            </a:r>
            <a:r>
              <a:rPr lang="zh-CN" altLang="zh-CN" dirty="0" smtClean="0">
                <a:solidFill>
                  <a:srgbClr val="6AE7FF"/>
                </a:solidFill>
              </a:rPr>
              <a:t>划分</a:t>
            </a:r>
            <a:r>
              <a:rPr lang="zh-CN" altLang="en-US" dirty="0" smtClean="0">
                <a:solidFill>
                  <a:srgbClr val="6AE7FF"/>
                </a:solidFill>
              </a:rPr>
              <a:t>，可以根据需求来选择适合的算法</a:t>
            </a:r>
            <a:endParaRPr lang="zh-CN" altLang="en-US" dirty="0">
              <a:solidFill>
                <a:srgbClr val="6AE7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endParaRPr lang="zh-CN" altLang="en-US" sz="6600">
              <a:solidFill>
                <a:srgbClr val="10FBFE"/>
              </a:solidFill>
              <a:latin typeface="微软雅黑" panose="020B0503020204020204" charset="-122"/>
              <a:ea typeface="微软雅黑" panose="020B0503020204020204" charset="-122"/>
            </a:endParaRPr>
          </a:p>
        </p:txBody>
      </p:sp>
      <p:sp>
        <p:nvSpPr>
          <p:cNvPr id="8" name="文本框 7"/>
          <p:cNvSpPr txBox="1"/>
          <p:nvPr/>
        </p:nvSpPr>
        <p:spPr>
          <a:xfrm>
            <a:off x="1521167" y="3209339"/>
            <a:ext cx="9202420" cy="2554545"/>
          </a:xfrm>
          <a:prstGeom prst="rect">
            <a:avLst/>
          </a:prstGeom>
          <a:noFill/>
        </p:spPr>
        <p:txBody>
          <a:bodyPr wrap="square" rtlCol="0">
            <a:spAutoFit/>
          </a:bodyPr>
          <a:lstStyle/>
          <a:p>
            <a:pPr>
              <a:lnSpc>
                <a:spcPct val="200000"/>
              </a:lnSpc>
            </a:pPr>
            <a:r>
              <a:rPr lang="en-US" altLang="zh-CN" sz="1600" dirty="0" smtClean="0">
                <a:solidFill>
                  <a:srgbClr val="6AE7FF"/>
                </a:solidFill>
              </a:rPr>
              <a:t>  </a:t>
            </a:r>
            <a:r>
              <a:rPr lang="en-US" altLang="zh-CN" sz="1600" dirty="0" smtClean="0">
                <a:solidFill>
                  <a:srgbClr val="6AE7FF"/>
                </a:solidFill>
              </a:rPr>
              <a:t>      </a:t>
            </a:r>
            <a:r>
              <a:rPr lang="zh-CN" altLang="en-US" sz="1600" dirty="0" smtClean="0">
                <a:solidFill>
                  <a:srgbClr val="6AE7FF"/>
                </a:solidFill>
              </a:rPr>
              <a:t>在自媒体时代，各种不同的声音来自四面八方，“主流媒体”的声音逐渐变弱，人们不再接受被一个“统一的声音”告知对或错，每一个人都在从独立获得的资讯中，对事物做出判断。</a:t>
            </a:r>
            <a:endParaRPr lang="en-US" altLang="zh-CN" sz="1600" dirty="0" smtClean="0">
              <a:solidFill>
                <a:srgbClr val="6AE7FF"/>
              </a:solidFill>
            </a:endParaRPr>
          </a:p>
          <a:p>
            <a:pPr>
              <a:lnSpc>
                <a:spcPct val="200000"/>
              </a:lnSpc>
            </a:pPr>
            <a:r>
              <a:rPr lang="en-US" altLang="zh-CN" sz="1600" dirty="0" smtClean="0">
                <a:solidFill>
                  <a:srgbClr val="6AE7FF"/>
                </a:solidFill>
              </a:rPr>
              <a:t> </a:t>
            </a:r>
            <a:r>
              <a:rPr lang="en-US" altLang="zh-CN" sz="1600" dirty="0" smtClean="0">
                <a:solidFill>
                  <a:srgbClr val="6AE7FF"/>
                </a:solidFill>
              </a:rPr>
              <a:t>        </a:t>
            </a:r>
            <a:r>
              <a:rPr lang="zh-CN" altLang="en-US" sz="1600" dirty="0" smtClean="0">
                <a:solidFill>
                  <a:srgbClr val="6AE7FF"/>
                </a:solidFill>
              </a:rPr>
              <a:t>其实这就是一个由“点对面”到“点对点”的一个过程，人们通过个体发散，形成自己的“声音网”这也就是自媒体存在的意义。</a:t>
            </a:r>
            <a:endParaRPr lang="en-US" altLang="zh-CN" sz="1600" dirty="0" smtClean="0">
              <a:solidFill>
                <a:srgbClr val="6AE7FF"/>
              </a:solidFill>
            </a:endParaRPr>
          </a:p>
          <a:p>
            <a:pPr>
              <a:lnSpc>
                <a:spcPct val="200000"/>
              </a:lnSpc>
            </a:pPr>
            <a:endParaRPr sz="1600" dirty="0">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6</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7410359" cy="400110"/>
          </a:xfrm>
          <a:prstGeom prst="rect">
            <a:avLst/>
          </a:prstGeom>
          <a:noFill/>
        </p:spPr>
        <p:txBody>
          <a:bodyPr wrap="square" rtlCol="0">
            <a:spAutoFit/>
          </a:bodyPr>
          <a:lstStyle/>
          <a:p>
            <a:r>
              <a:rPr lang="en-US" altLang="zh-CN" sz="2000" b="1" dirty="0" err="1" smtClean="0">
                <a:solidFill>
                  <a:srgbClr val="10FBFE"/>
                </a:solidFill>
                <a:latin typeface="微软雅黑" panose="020B0503020204020204" charset="-122"/>
                <a:ea typeface="微软雅黑" panose="020B0503020204020204" charset="-122"/>
              </a:rPr>
              <a:t>Mysql</a:t>
            </a:r>
            <a:r>
              <a:rPr lang="zh-CN" altLang="en-US" sz="2000" b="1" dirty="0" smtClean="0">
                <a:solidFill>
                  <a:srgbClr val="10FBFE"/>
                </a:solidFill>
                <a:latin typeface="微软雅黑" panose="020B0503020204020204" charset="-122"/>
                <a:ea typeface="微软雅黑" panose="020B0503020204020204" charset="-122"/>
              </a:rPr>
              <a:t>导</a:t>
            </a:r>
            <a:r>
              <a:rPr lang="zh-CN" altLang="en-US" sz="2000" b="1" dirty="0" smtClean="0">
                <a:solidFill>
                  <a:srgbClr val="10FBFE"/>
                </a:solidFill>
                <a:latin typeface="微软雅黑" panose="020B0503020204020204" charset="-122"/>
                <a:ea typeface="微软雅黑" panose="020B0503020204020204" charset="-122"/>
              </a:rPr>
              <a:t>入索引库到</a:t>
            </a:r>
            <a:r>
              <a:rPr lang="en-US" altLang="zh-CN" sz="2000" b="1" dirty="0" err="1" smtClean="0">
                <a:solidFill>
                  <a:srgbClr val="10FBFE"/>
                </a:solidFill>
                <a:latin typeface="微软雅黑" panose="020B0503020204020204" charset="-122"/>
                <a:ea typeface="微软雅黑" panose="020B0503020204020204" charset="-122"/>
              </a:rPr>
              <a:t>ElasticSearch</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矩形 6"/>
          <p:cNvSpPr/>
          <p:nvPr/>
        </p:nvSpPr>
        <p:spPr>
          <a:xfrm>
            <a:off x="1428365" y="1350219"/>
            <a:ext cx="9130777" cy="1661993"/>
          </a:xfrm>
          <a:prstGeom prst="rect">
            <a:avLst/>
          </a:prstGeom>
        </p:spPr>
        <p:txBody>
          <a:bodyPr wrap="square">
            <a:spAutoFit/>
          </a:bodyPr>
          <a:lstStyle/>
          <a:p>
            <a:r>
              <a:rPr lang="en-US" altLang="zh-CN" sz="2400" dirty="0" err="1" smtClean="0">
                <a:solidFill>
                  <a:srgbClr val="6AE7FF"/>
                </a:solidFill>
                <a:latin typeface="+mj-ea"/>
                <a:ea typeface="+mj-ea"/>
              </a:rPr>
              <a:t>Logstash</a:t>
            </a:r>
            <a:r>
              <a:rPr lang="zh-CN" altLang="en-US" sz="2400" dirty="0" smtClean="0">
                <a:solidFill>
                  <a:srgbClr val="6AE7FF"/>
                </a:solidFill>
                <a:latin typeface="+mj-ea"/>
                <a:ea typeface="+mj-ea"/>
              </a:rPr>
              <a:t>：</a:t>
            </a:r>
            <a:endParaRPr lang="en-US" altLang="zh-CN" sz="2400" dirty="0" smtClean="0">
              <a:solidFill>
                <a:srgbClr val="6AE7FF"/>
              </a:solidFill>
              <a:latin typeface="+mj-ea"/>
              <a:ea typeface="+mj-ea"/>
            </a:endParaRPr>
          </a:p>
          <a:p>
            <a:r>
              <a:rPr lang="en-US" altLang="zh-CN" sz="2400" dirty="0" smtClean="0">
                <a:solidFill>
                  <a:srgbClr val="6AE7FF"/>
                </a:solidFill>
                <a:latin typeface="+mj-ea"/>
                <a:ea typeface="+mj-ea"/>
              </a:rPr>
              <a:t>	</a:t>
            </a:r>
            <a:r>
              <a:rPr lang="zh-CN" altLang="en-US" dirty="0" smtClean="0">
                <a:solidFill>
                  <a:srgbClr val="6AE7FF"/>
                </a:solidFill>
                <a:latin typeface="+mn-ea"/>
              </a:rPr>
              <a:t>什么是</a:t>
            </a:r>
            <a:r>
              <a:rPr lang="en-US" altLang="zh-CN" dirty="0" err="1" smtClean="0">
                <a:solidFill>
                  <a:srgbClr val="6AE7FF"/>
                </a:solidFill>
                <a:latin typeface="+mn-ea"/>
              </a:rPr>
              <a:t>Logstash</a:t>
            </a:r>
            <a:r>
              <a:rPr lang="zh-CN" altLang="en-US" dirty="0" smtClean="0">
                <a:solidFill>
                  <a:srgbClr val="6AE7FF"/>
                </a:solidFill>
                <a:latin typeface="+mn-ea"/>
              </a:rPr>
              <a:t>？</a:t>
            </a:r>
            <a:endParaRPr lang="en-US" altLang="zh-CN" dirty="0" smtClean="0">
              <a:solidFill>
                <a:srgbClr val="6AE7FF"/>
              </a:solidFill>
              <a:latin typeface="+mn-ea"/>
            </a:endParaRPr>
          </a:p>
          <a:p>
            <a:r>
              <a:rPr lang="en-US" altLang="zh-CN" dirty="0" smtClean="0">
                <a:solidFill>
                  <a:srgbClr val="6AE7FF"/>
                </a:solidFill>
                <a:latin typeface="+mn-ea"/>
              </a:rPr>
              <a:t>    </a:t>
            </a:r>
            <a:r>
              <a:rPr lang="en-US" altLang="zh-CN" dirty="0" err="1" smtClean="0">
                <a:solidFill>
                  <a:srgbClr val="6AE7FF"/>
                </a:solidFill>
                <a:latin typeface="+mn-ea"/>
              </a:rPr>
              <a:t>Logstash</a:t>
            </a:r>
            <a:r>
              <a:rPr lang="zh-CN" altLang="en-US" dirty="0" smtClean="0">
                <a:solidFill>
                  <a:srgbClr val="6AE7FF"/>
                </a:solidFill>
                <a:latin typeface="+mn-ea"/>
              </a:rPr>
              <a:t>是一个轻量级的日志处理框架，可以方便的把分散的多样化的日志搜集起来，并进行自定义的处理，然后传输到指定位置</a:t>
            </a:r>
            <a:endParaRPr lang="en-US" altLang="zh-CN" dirty="0" smtClean="0">
              <a:solidFill>
                <a:srgbClr val="6AE7FF"/>
              </a:solidFill>
              <a:latin typeface="+mn-ea"/>
            </a:endParaRPr>
          </a:p>
          <a:p>
            <a:endParaRPr lang="zh-CN" altLang="en-US" dirty="0">
              <a:solidFill>
                <a:srgbClr val="6AE7FF"/>
              </a:solidFill>
              <a:latin typeface="+mn-ea"/>
            </a:endParaRPr>
          </a:p>
        </p:txBody>
      </p:sp>
      <p:grpSp>
        <p:nvGrpSpPr>
          <p:cNvPr id="8" name="组合 21"/>
          <p:cNvGrpSpPr/>
          <p:nvPr/>
        </p:nvGrpSpPr>
        <p:grpSpPr bwMode="auto">
          <a:xfrm>
            <a:off x="471533" y="4185558"/>
            <a:ext cx="768350" cy="753110"/>
            <a:chOff x="0" y="0"/>
            <a:chExt cx="871174" cy="874617"/>
          </a:xfrm>
        </p:grpSpPr>
        <p:sp>
          <p:nvSpPr>
            <p:cNvPr id="9"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10"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sp>
        <p:nvSpPr>
          <p:cNvPr id="12" name="TextBox 11"/>
          <p:cNvSpPr txBox="1"/>
          <p:nvPr/>
        </p:nvSpPr>
        <p:spPr>
          <a:xfrm>
            <a:off x="1513114" y="3223966"/>
            <a:ext cx="9154886" cy="3139321"/>
          </a:xfrm>
          <a:prstGeom prst="rect">
            <a:avLst/>
          </a:prstGeom>
          <a:noFill/>
        </p:spPr>
        <p:txBody>
          <a:bodyPr wrap="square" rtlCol="0">
            <a:spAutoFit/>
          </a:bodyPr>
          <a:lstStyle/>
          <a:p>
            <a:r>
              <a:rPr lang="en-US" altLang="zh-CN" dirty="0" err="1" smtClean="0">
                <a:solidFill>
                  <a:srgbClr val="6AE7FF"/>
                </a:solidFill>
              </a:rPr>
              <a:t>Mysql</a:t>
            </a:r>
            <a:r>
              <a:rPr lang="zh-CN" altLang="zh-CN" dirty="0" smtClean="0">
                <a:solidFill>
                  <a:srgbClr val="6AE7FF"/>
                </a:solidFill>
              </a:rPr>
              <a:t>数据库导入</a:t>
            </a:r>
            <a:r>
              <a:rPr lang="en-US" altLang="zh-CN" dirty="0" err="1" smtClean="0">
                <a:solidFill>
                  <a:srgbClr val="6AE7FF"/>
                </a:solidFill>
              </a:rPr>
              <a:t>ElasticSearch</a:t>
            </a:r>
            <a:endParaRPr lang="zh-CN" altLang="zh-CN" dirty="0" smtClean="0">
              <a:solidFill>
                <a:srgbClr val="6AE7FF"/>
              </a:solidFill>
            </a:endParaRPr>
          </a:p>
          <a:p>
            <a:pPr lvl="0"/>
            <a:r>
              <a:rPr lang="en-US" altLang="zh-CN" dirty="0" smtClean="0">
                <a:solidFill>
                  <a:srgbClr val="6AE7FF"/>
                </a:solidFill>
              </a:rPr>
              <a:t>1.</a:t>
            </a:r>
            <a:r>
              <a:rPr lang="zh-CN" altLang="zh-CN" dirty="0" smtClean="0">
                <a:solidFill>
                  <a:srgbClr val="6AE7FF"/>
                </a:solidFill>
              </a:rPr>
              <a:t>在</a:t>
            </a:r>
            <a:r>
              <a:rPr lang="en-US" altLang="zh-CN" dirty="0" err="1" smtClean="0">
                <a:solidFill>
                  <a:srgbClr val="6AE7FF"/>
                </a:solidFill>
              </a:rPr>
              <a:t>Logstash</a:t>
            </a:r>
            <a:r>
              <a:rPr lang="zh-CN" altLang="zh-CN" dirty="0" smtClean="0">
                <a:solidFill>
                  <a:srgbClr val="6AE7FF"/>
                </a:solidFill>
              </a:rPr>
              <a:t>中创建文件夹</a:t>
            </a:r>
            <a:r>
              <a:rPr lang="en-US" altLang="zh-CN" dirty="0" err="1" smtClean="0">
                <a:solidFill>
                  <a:srgbClr val="6AE7FF"/>
                </a:solidFill>
              </a:rPr>
              <a:t>Mysqletc</a:t>
            </a:r>
            <a:r>
              <a:rPr lang="zh-CN" altLang="zh-CN" dirty="0" smtClean="0">
                <a:solidFill>
                  <a:srgbClr val="6AE7FF"/>
                </a:solidFill>
              </a:rPr>
              <a:t>文件夹。</a:t>
            </a:r>
            <a:endParaRPr lang="zh-CN" altLang="zh-CN" dirty="0" smtClean="0">
              <a:solidFill>
                <a:srgbClr val="6AE7FF"/>
              </a:solidFill>
            </a:endParaRPr>
          </a:p>
          <a:p>
            <a:pPr lvl="0"/>
            <a:r>
              <a:rPr lang="en-US" altLang="zh-CN" dirty="0" smtClean="0">
                <a:solidFill>
                  <a:srgbClr val="6AE7FF"/>
                </a:solidFill>
              </a:rPr>
              <a:t>2.</a:t>
            </a:r>
            <a:r>
              <a:rPr lang="zh-CN" altLang="zh-CN" dirty="0" smtClean="0">
                <a:solidFill>
                  <a:srgbClr val="6AE7FF"/>
                </a:solidFill>
              </a:rPr>
              <a:t>文件夹</a:t>
            </a:r>
            <a:r>
              <a:rPr lang="zh-CN" altLang="zh-CN" dirty="0" smtClean="0">
                <a:solidFill>
                  <a:srgbClr val="6AE7FF"/>
                </a:solidFill>
              </a:rPr>
              <a:t>下创建</a:t>
            </a:r>
            <a:r>
              <a:rPr lang="en-US" altLang="zh-CN" dirty="0" err="1" smtClean="0">
                <a:solidFill>
                  <a:srgbClr val="6AE7FF"/>
                </a:solidFill>
              </a:rPr>
              <a:t>Mysql.config</a:t>
            </a:r>
            <a:r>
              <a:rPr lang="zh-CN" altLang="zh-CN" dirty="0" smtClean="0">
                <a:solidFill>
                  <a:srgbClr val="6AE7FF"/>
                </a:solidFill>
              </a:rPr>
              <a:t>（名称随意），内容如下</a:t>
            </a:r>
            <a:endParaRPr lang="zh-CN" altLang="zh-CN" dirty="0" smtClean="0">
              <a:solidFill>
                <a:srgbClr val="6AE7FF"/>
              </a:solidFill>
            </a:endParaRPr>
          </a:p>
          <a:p>
            <a:r>
              <a:rPr lang="zh-CN" altLang="zh-CN" dirty="0" smtClean="0">
                <a:solidFill>
                  <a:srgbClr val="6AE7FF"/>
                </a:solidFill>
              </a:rPr>
              <a:t>主要配置：</a:t>
            </a:r>
            <a:endParaRPr lang="zh-CN" altLang="zh-CN" dirty="0" smtClean="0">
              <a:solidFill>
                <a:srgbClr val="6AE7FF"/>
              </a:solidFill>
            </a:endParaRPr>
          </a:p>
          <a:p>
            <a:r>
              <a:rPr lang="en-US" altLang="zh-CN" dirty="0" err="1" smtClean="0">
                <a:solidFill>
                  <a:srgbClr val="6AE7FF"/>
                </a:solidFill>
              </a:rPr>
              <a:t>mysql</a:t>
            </a:r>
            <a:r>
              <a:rPr lang="zh-CN" altLang="zh-CN" dirty="0" smtClean="0">
                <a:solidFill>
                  <a:srgbClr val="6AE7FF"/>
                </a:solidFill>
              </a:rPr>
              <a:t>中对应的数据库和</a:t>
            </a:r>
            <a:r>
              <a:rPr lang="en-US" altLang="zh-CN" dirty="0" err="1" smtClean="0">
                <a:solidFill>
                  <a:srgbClr val="6AE7FF"/>
                </a:solidFill>
              </a:rPr>
              <a:t>Mysql</a:t>
            </a:r>
            <a:r>
              <a:rPr lang="zh-CN" altLang="zh-CN" dirty="0" smtClean="0">
                <a:solidFill>
                  <a:srgbClr val="6AE7FF"/>
                </a:solidFill>
              </a:rPr>
              <a:t>数据库的连接信息。</a:t>
            </a:r>
            <a:endParaRPr lang="zh-CN" altLang="zh-CN" dirty="0" smtClean="0">
              <a:solidFill>
                <a:srgbClr val="6AE7FF"/>
              </a:solidFill>
            </a:endParaRPr>
          </a:p>
          <a:p>
            <a:r>
              <a:rPr lang="zh-CN" altLang="zh-CN" dirty="0" smtClean="0">
                <a:solidFill>
                  <a:srgbClr val="6AE7FF"/>
                </a:solidFill>
              </a:rPr>
              <a:t>和对应着要执行的</a:t>
            </a:r>
            <a:r>
              <a:rPr lang="en-US" altLang="zh-CN" dirty="0" err="1" smtClean="0">
                <a:solidFill>
                  <a:srgbClr val="6AE7FF"/>
                </a:solidFill>
              </a:rPr>
              <a:t>sql</a:t>
            </a:r>
            <a:r>
              <a:rPr lang="zh-CN" altLang="zh-CN" dirty="0" smtClean="0">
                <a:solidFill>
                  <a:srgbClr val="6AE7FF"/>
                </a:solidFill>
              </a:rPr>
              <a:t>的绝对路径</a:t>
            </a:r>
            <a:endParaRPr lang="zh-CN" altLang="zh-CN" dirty="0" smtClean="0">
              <a:solidFill>
                <a:srgbClr val="6AE7FF"/>
              </a:solidFill>
            </a:endParaRPr>
          </a:p>
          <a:p>
            <a:r>
              <a:rPr lang="zh-CN" altLang="zh-CN" dirty="0" smtClean="0">
                <a:solidFill>
                  <a:srgbClr val="6AE7FF"/>
                </a:solidFill>
              </a:rPr>
              <a:t>定义更新的时段</a:t>
            </a:r>
            <a:endParaRPr lang="zh-CN" altLang="zh-CN" dirty="0" smtClean="0">
              <a:solidFill>
                <a:srgbClr val="6AE7FF"/>
              </a:solidFill>
            </a:endParaRPr>
          </a:p>
          <a:p>
            <a:r>
              <a:rPr lang="en-US" altLang="zh-CN" dirty="0" err="1" smtClean="0">
                <a:solidFill>
                  <a:srgbClr val="6AE7FF"/>
                </a:solidFill>
              </a:rPr>
              <a:t>ElasticSearch</a:t>
            </a:r>
            <a:r>
              <a:rPr lang="zh-CN" altLang="zh-CN" dirty="0" smtClean="0">
                <a:solidFill>
                  <a:srgbClr val="6AE7FF"/>
                </a:solidFill>
              </a:rPr>
              <a:t>的</a:t>
            </a:r>
            <a:r>
              <a:rPr lang="en-US" altLang="zh-CN" dirty="0" err="1" smtClean="0">
                <a:solidFill>
                  <a:srgbClr val="6AE7FF"/>
                </a:solidFill>
              </a:rPr>
              <a:t>Ip</a:t>
            </a:r>
            <a:r>
              <a:rPr lang="zh-CN" altLang="zh-CN" dirty="0" smtClean="0">
                <a:solidFill>
                  <a:srgbClr val="6AE7FF"/>
                </a:solidFill>
              </a:rPr>
              <a:t>地址和端口</a:t>
            </a:r>
            <a:endParaRPr lang="zh-CN" altLang="zh-CN" dirty="0" smtClean="0">
              <a:solidFill>
                <a:srgbClr val="6AE7FF"/>
              </a:solidFill>
            </a:endParaRPr>
          </a:p>
          <a:p>
            <a:r>
              <a:rPr lang="en-US" altLang="zh-CN" dirty="0" err="1" smtClean="0">
                <a:solidFill>
                  <a:srgbClr val="6AE7FF"/>
                </a:solidFill>
              </a:rPr>
              <a:t>ElasticSearch</a:t>
            </a:r>
            <a:r>
              <a:rPr lang="zh-CN" altLang="zh-CN" dirty="0" smtClean="0">
                <a:solidFill>
                  <a:srgbClr val="6AE7FF"/>
                </a:solidFill>
              </a:rPr>
              <a:t>的索引名称（自己定义的）</a:t>
            </a:r>
            <a:endParaRPr lang="zh-CN" altLang="zh-CN" dirty="0" smtClean="0">
              <a:solidFill>
                <a:srgbClr val="6AE7FF"/>
              </a:solidFill>
            </a:endParaRPr>
          </a:p>
          <a:p>
            <a:pPr lvl="0"/>
            <a:r>
              <a:rPr lang="en-US" altLang="zh-CN" dirty="0" smtClean="0">
                <a:solidFill>
                  <a:srgbClr val="6AE7FF"/>
                </a:solidFill>
              </a:rPr>
              <a:t>3.</a:t>
            </a:r>
            <a:r>
              <a:rPr lang="zh-CN" altLang="zh-CN" dirty="0" smtClean="0">
                <a:solidFill>
                  <a:srgbClr val="6AE7FF"/>
                </a:solidFill>
              </a:rPr>
              <a:t>将</a:t>
            </a:r>
            <a:r>
              <a:rPr lang="en-US" altLang="zh-CN" dirty="0" err="1" smtClean="0">
                <a:solidFill>
                  <a:srgbClr val="6AE7FF"/>
                </a:solidFill>
              </a:rPr>
              <a:t>mysql</a:t>
            </a:r>
            <a:r>
              <a:rPr lang="zh-CN" altLang="zh-CN" dirty="0" smtClean="0">
                <a:solidFill>
                  <a:srgbClr val="6AE7FF"/>
                </a:solidFill>
              </a:rPr>
              <a:t>的驱动包拷贝到</a:t>
            </a:r>
            <a:r>
              <a:rPr lang="en-US" altLang="zh-CN" dirty="0" err="1" smtClean="0">
                <a:solidFill>
                  <a:srgbClr val="6AE7FF"/>
                </a:solidFill>
              </a:rPr>
              <a:t>logstash</a:t>
            </a:r>
            <a:r>
              <a:rPr lang="en-US" altLang="zh-CN" dirty="0" smtClean="0">
                <a:solidFill>
                  <a:srgbClr val="6AE7FF"/>
                </a:solidFill>
              </a:rPr>
              <a:t>/</a:t>
            </a:r>
            <a:r>
              <a:rPr lang="en-US" altLang="zh-CN" dirty="0" err="1" smtClean="0">
                <a:solidFill>
                  <a:srgbClr val="6AE7FF"/>
                </a:solidFill>
              </a:rPr>
              <a:t>mysqletc</a:t>
            </a:r>
            <a:r>
              <a:rPr lang="en-US" altLang="zh-CN" dirty="0" smtClean="0">
                <a:solidFill>
                  <a:srgbClr val="6AE7FF"/>
                </a:solidFill>
              </a:rPr>
              <a:t>/</a:t>
            </a:r>
            <a:r>
              <a:rPr lang="zh-CN" altLang="zh-CN" dirty="0" smtClean="0">
                <a:solidFill>
                  <a:srgbClr val="6AE7FF"/>
                </a:solidFill>
              </a:rPr>
              <a:t>下</a:t>
            </a:r>
            <a:endParaRPr lang="zh-CN" altLang="zh-CN" dirty="0" smtClean="0">
              <a:solidFill>
                <a:srgbClr val="6AE7FF"/>
              </a:solidFill>
            </a:endParaRPr>
          </a:p>
          <a:p>
            <a:pPr lvl="0"/>
            <a:r>
              <a:rPr lang="en-US" altLang="zh-CN" dirty="0" smtClean="0">
                <a:solidFill>
                  <a:srgbClr val="6AE7FF"/>
                </a:solidFill>
              </a:rPr>
              <a:t>4.</a:t>
            </a:r>
            <a:r>
              <a:rPr lang="zh-CN" altLang="zh-CN" dirty="0" smtClean="0">
                <a:solidFill>
                  <a:srgbClr val="6AE7FF"/>
                </a:solidFill>
              </a:rPr>
              <a:t>命令行</a:t>
            </a:r>
            <a:r>
              <a:rPr lang="zh-CN" altLang="zh-CN" dirty="0" smtClean="0">
                <a:solidFill>
                  <a:srgbClr val="6AE7FF"/>
                </a:solidFill>
              </a:rPr>
              <a:t>下执行</a:t>
            </a:r>
            <a:r>
              <a:rPr lang="en-US" altLang="zh-CN" dirty="0" smtClean="0">
                <a:solidFill>
                  <a:srgbClr val="6AE7FF"/>
                </a:solidFill>
              </a:rPr>
              <a:t> </a:t>
            </a:r>
            <a:r>
              <a:rPr lang="en-US" altLang="zh-CN" dirty="0" err="1" smtClean="0">
                <a:solidFill>
                  <a:srgbClr val="6AE7FF"/>
                </a:solidFill>
              </a:rPr>
              <a:t>Logstash</a:t>
            </a:r>
            <a:r>
              <a:rPr lang="en-US" altLang="zh-CN" dirty="0" smtClean="0">
                <a:solidFill>
                  <a:srgbClr val="6AE7FF"/>
                </a:solidFill>
              </a:rPr>
              <a:t> –f../</a:t>
            </a:r>
            <a:r>
              <a:rPr lang="en-US" altLang="zh-CN" dirty="0" err="1" smtClean="0">
                <a:solidFill>
                  <a:srgbClr val="6AE7FF"/>
                </a:solidFill>
              </a:rPr>
              <a:t>mysqletc</a:t>
            </a:r>
            <a:r>
              <a:rPr lang="en-US" altLang="zh-CN" dirty="0" smtClean="0">
                <a:solidFill>
                  <a:srgbClr val="6AE7FF"/>
                </a:solidFill>
              </a:rPr>
              <a:t>/</a:t>
            </a:r>
            <a:r>
              <a:rPr lang="en-US" altLang="zh-CN" dirty="0" err="1" smtClean="0">
                <a:solidFill>
                  <a:srgbClr val="6AE7FF"/>
                </a:solidFill>
              </a:rPr>
              <a:t>mysql.conf</a:t>
            </a:r>
            <a:endParaRPr lang="en-US" altLang="zh-CN" dirty="0" smtClean="0">
              <a:solidFill>
                <a:srgbClr val="6AE7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7</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评论</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8" name="箭头: 右 10"/>
          <p:cNvSpPr/>
          <p:nvPr/>
        </p:nvSpPr>
        <p:spPr>
          <a:xfrm rot="8306032">
            <a:off x="3622024" y="2811941"/>
            <a:ext cx="469638" cy="223142"/>
          </a:xfrm>
          <a:prstGeom prst="right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1" name="箭头: 右 104"/>
          <p:cNvSpPr/>
          <p:nvPr/>
        </p:nvSpPr>
        <p:spPr>
          <a:xfrm>
            <a:off x="5838439" y="3767638"/>
            <a:ext cx="469638" cy="223142"/>
          </a:xfrm>
          <a:prstGeom prst="right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TextBox 14"/>
          <p:cNvSpPr txBox="1"/>
          <p:nvPr/>
        </p:nvSpPr>
        <p:spPr>
          <a:xfrm>
            <a:off x="4060370" y="1219201"/>
            <a:ext cx="6907660" cy="1477328"/>
          </a:xfrm>
          <a:prstGeom prst="rect">
            <a:avLst/>
          </a:prstGeom>
          <a:noFill/>
        </p:spPr>
        <p:txBody>
          <a:bodyPr wrap="none" rtlCol="0">
            <a:spAutoFit/>
          </a:bodyPr>
          <a:lstStyle/>
          <a:p>
            <a:r>
              <a:rPr lang="zh-CN" altLang="zh-CN" dirty="0" smtClean="0">
                <a:solidFill>
                  <a:srgbClr val="6AE7FF"/>
                </a:solidFill>
              </a:rPr>
              <a:t>评论功能的实现是用</a:t>
            </a:r>
            <a:r>
              <a:rPr lang="en-US" altLang="zh-CN" dirty="0" err="1" smtClean="0">
                <a:solidFill>
                  <a:srgbClr val="6AE7FF"/>
                </a:solidFill>
              </a:rPr>
              <a:t>MongoDB</a:t>
            </a:r>
            <a:r>
              <a:rPr lang="zh-CN" altLang="zh-CN" dirty="0" smtClean="0">
                <a:solidFill>
                  <a:srgbClr val="6AE7FF"/>
                </a:solidFill>
              </a:rPr>
              <a:t>来实现的，为什么要用</a:t>
            </a:r>
            <a:r>
              <a:rPr lang="en-US" altLang="zh-CN" dirty="0" err="1" smtClean="0">
                <a:solidFill>
                  <a:srgbClr val="6AE7FF"/>
                </a:solidFill>
              </a:rPr>
              <a:t>MongoDB</a:t>
            </a:r>
            <a:r>
              <a:rPr lang="zh-CN" altLang="zh-CN" dirty="0" smtClean="0">
                <a:solidFill>
                  <a:srgbClr val="6AE7FF"/>
                </a:solidFill>
              </a:rPr>
              <a:t>呢</a:t>
            </a:r>
            <a:r>
              <a:rPr lang="zh-CN" altLang="zh-CN" dirty="0" smtClean="0">
                <a:solidFill>
                  <a:srgbClr val="6AE7FF"/>
                </a:solidFill>
              </a:rPr>
              <a:t>？</a:t>
            </a:r>
            <a:endParaRPr lang="en-US" altLang="zh-CN" dirty="0" smtClean="0">
              <a:solidFill>
                <a:srgbClr val="6AE7FF"/>
              </a:solidFill>
            </a:endParaRPr>
          </a:p>
          <a:p>
            <a:r>
              <a:rPr lang="zh-CN" altLang="zh-CN" dirty="0" smtClean="0">
                <a:solidFill>
                  <a:srgbClr val="6AE7FF"/>
                </a:solidFill>
              </a:rPr>
              <a:t>这里</a:t>
            </a:r>
            <a:r>
              <a:rPr lang="zh-CN" altLang="zh-CN" dirty="0" smtClean="0">
                <a:solidFill>
                  <a:srgbClr val="6AE7FF"/>
                </a:solidFill>
              </a:rPr>
              <a:t>要说一下这个评论的一个</a:t>
            </a:r>
            <a:r>
              <a:rPr lang="zh-CN" altLang="zh-CN" dirty="0" smtClean="0">
                <a:solidFill>
                  <a:srgbClr val="6AE7FF"/>
                </a:solidFill>
              </a:rPr>
              <a:t>特点</a:t>
            </a:r>
            <a:r>
              <a:rPr lang="zh-CN" altLang="en-US" dirty="0" smtClean="0">
                <a:solidFill>
                  <a:srgbClr val="6AE7FF"/>
                </a:solidFill>
              </a:rPr>
              <a:t>：</a:t>
            </a:r>
            <a:endParaRPr lang="zh-CN" altLang="zh-CN" dirty="0" smtClean="0">
              <a:solidFill>
                <a:srgbClr val="6AE7FF"/>
              </a:solidFill>
            </a:endParaRPr>
          </a:p>
          <a:p>
            <a:pPr lvl="0"/>
            <a:r>
              <a:rPr lang="en-US" altLang="zh-CN" dirty="0" smtClean="0">
                <a:solidFill>
                  <a:srgbClr val="6AE7FF"/>
                </a:solidFill>
              </a:rPr>
              <a:t>1.</a:t>
            </a:r>
            <a:r>
              <a:rPr lang="zh-CN" altLang="zh-CN" dirty="0" smtClean="0">
                <a:solidFill>
                  <a:srgbClr val="6AE7FF"/>
                </a:solidFill>
              </a:rPr>
              <a:t>数据</a:t>
            </a:r>
            <a:r>
              <a:rPr lang="zh-CN" altLang="zh-CN" dirty="0" smtClean="0">
                <a:solidFill>
                  <a:srgbClr val="6AE7FF"/>
                </a:solidFill>
              </a:rPr>
              <a:t>访问量大</a:t>
            </a:r>
            <a:endParaRPr lang="zh-CN" altLang="zh-CN" dirty="0" smtClean="0">
              <a:solidFill>
                <a:srgbClr val="6AE7FF"/>
              </a:solidFill>
            </a:endParaRPr>
          </a:p>
          <a:p>
            <a:pPr lvl="0"/>
            <a:r>
              <a:rPr lang="en-US" altLang="zh-CN" dirty="0" smtClean="0">
                <a:solidFill>
                  <a:srgbClr val="6AE7FF"/>
                </a:solidFill>
              </a:rPr>
              <a:t>2.</a:t>
            </a:r>
            <a:r>
              <a:rPr lang="zh-CN" altLang="zh-CN" dirty="0" smtClean="0">
                <a:solidFill>
                  <a:srgbClr val="6AE7FF"/>
                </a:solidFill>
              </a:rPr>
              <a:t>写入</a:t>
            </a:r>
            <a:r>
              <a:rPr lang="zh-CN" altLang="zh-CN" dirty="0" smtClean="0">
                <a:solidFill>
                  <a:srgbClr val="6AE7FF"/>
                </a:solidFill>
              </a:rPr>
              <a:t>操作频繁</a:t>
            </a:r>
            <a:endParaRPr lang="zh-CN" altLang="zh-CN" dirty="0" smtClean="0">
              <a:solidFill>
                <a:srgbClr val="6AE7FF"/>
              </a:solidFill>
            </a:endParaRPr>
          </a:p>
          <a:p>
            <a:pPr lvl="0"/>
            <a:r>
              <a:rPr lang="en-US" altLang="zh-CN" dirty="0" smtClean="0">
                <a:solidFill>
                  <a:srgbClr val="6AE7FF"/>
                </a:solidFill>
              </a:rPr>
              <a:t>3.</a:t>
            </a:r>
            <a:r>
              <a:rPr lang="zh-CN" altLang="zh-CN" dirty="0" smtClean="0">
                <a:solidFill>
                  <a:srgbClr val="6AE7FF"/>
                </a:solidFill>
              </a:rPr>
              <a:t>价值较低</a:t>
            </a:r>
            <a:endParaRPr lang="zh-CN" altLang="zh-CN" dirty="0" smtClean="0">
              <a:solidFill>
                <a:srgbClr val="6AE7FF"/>
              </a:solidFill>
            </a:endParaRPr>
          </a:p>
        </p:txBody>
      </p:sp>
      <p:sp>
        <p:nvSpPr>
          <p:cNvPr id="18" name="TextBox 17"/>
          <p:cNvSpPr txBox="1"/>
          <p:nvPr/>
        </p:nvSpPr>
        <p:spPr>
          <a:xfrm>
            <a:off x="304801" y="3418115"/>
            <a:ext cx="5421086" cy="1200329"/>
          </a:xfrm>
          <a:prstGeom prst="rect">
            <a:avLst/>
          </a:prstGeom>
          <a:noFill/>
        </p:spPr>
        <p:txBody>
          <a:bodyPr wrap="square" rtlCol="0">
            <a:spAutoFit/>
          </a:bodyPr>
          <a:lstStyle/>
          <a:p>
            <a:r>
              <a:rPr lang="en-US" altLang="zh-CN" dirty="0" smtClean="0">
                <a:solidFill>
                  <a:srgbClr val="6AE7FF"/>
                </a:solidFill>
              </a:rPr>
              <a:t> </a:t>
            </a:r>
            <a:r>
              <a:rPr lang="en-US" altLang="zh-CN" dirty="0" smtClean="0">
                <a:solidFill>
                  <a:srgbClr val="6AE7FF"/>
                </a:solidFill>
              </a:rPr>
              <a:t>        </a:t>
            </a:r>
            <a:r>
              <a:rPr lang="zh-CN" altLang="zh-CN" dirty="0" smtClean="0">
                <a:solidFill>
                  <a:srgbClr val="6AE7FF"/>
                </a:solidFill>
              </a:rPr>
              <a:t>对于</a:t>
            </a:r>
            <a:r>
              <a:rPr lang="zh-CN" altLang="zh-CN" dirty="0" smtClean="0">
                <a:solidFill>
                  <a:srgbClr val="6AE7FF"/>
                </a:solidFill>
              </a:rPr>
              <a:t>这样的数据我们更适合使用</a:t>
            </a:r>
            <a:r>
              <a:rPr lang="en-US" altLang="zh-CN" dirty="0" err="1" smtClean="0">
                <a:solidFill>
                  <a:srgbClr val="6AE7FF"/>
                </a:solidFill>
              </a:rPr>
              <a:t>MongoDB</a:t>
            </a:r>
            <a:r>
              <a:rPr lang="zh-CN" altLang="zh-CN" dirty="0" smtClean="0">
                <a:solidFill>
                  <a:srgbClr val="6AE7FF"/>
                </a:solidFill>
              </a:rPr>
              <a:t>来实现数据的存储，</a:t>
            </a:r>
            <a:r>
              <a:rPr lang="en-US" altLang="zh-CN" dirty="0" err="1" smtClean="0">
                <a:solidFill>
                  <a:srgbClr val="6AE7FF"/>
                </a:solidFill>
              </a:rPr>
              <a:t>MongoDB</a:t>
            </a:r>
            <a:r>
              <a:rPr lang="zh-CN" altLang="zh-CN" dirty="0" smtClean="0">
                <a:solidFill>
                  <a:srgbClr val="6AE7FF"/>
                </a:solidFill>
              </a:rPr>
              <a:t>是一个介于关系型数据库和非关系型数据库之间，但严格意义上来说它是一个非关系型数据库。</a:t>
            </a:r>
            <a:endParaRPr lang="zh-CN" altLang="zh-CN" dirty="0">
              <a:solidFill>
                <a:srgbClr val="6AE7FF"/>
              </a:solidFill>
            </a:endParaRPr>
          </a:p>
        </p:txBody>
      </p:sp>
      <p:sp>
        <p:nvSpPr>
          <p:cNvPr id="19" name="TextBox 18"/>
          <p:cNvSpPr txBox="1"/>
          <p:nvPr/>
        </p:nvSpPr>
        <p:spPr>
          <a:xfrm>
            <a:off x="6683830" y="3374572"/>
            <a:ext cx="5127172" cy="1754326"/>
          </a:xfrm>
          <a:prstGeom prst="rect">
            <a:avLst/>
          </a:prstGeom>
          <a:noFill/>
        </p:spPr>
        <p:txBody>
          <a:bodyPr wrap="square" rtlCol="0">
            <a:spAutoFit/>
          </a:bodyPr>
          <a:lstStyle/>
          <a:p>
            <a:r>
              <a:rPr lang="en-US" altLang="zh-CN" dirty="0" smtClean="0">
                <a:solidFill>
                  <a:srgbClr val="6AE7FF"/>
                </a:solidFill>
              </a:rPr>
              <a:t>         </a:t>
            </a:r>
            <a:r>
              <a:rPr lang="en-US" altLang="zh-CN" dirty="0" err="1" smtClean="0">
                <a:solidFill>
                  <a:srgbClr val="6AE7FF"/>
                </a:solidFill>
              </a:rPr>
              <a:t>MongoDB</a:t>
            </a:r>
            <a:r>
              <a:rPr lang="zh-CN" altLang="zh-CN" dirty="0" smtClean="0">
                <a:solidFill>
                  <a:srgbClr val="6AE7FF"/>
                </a:solidFill>
              </a:rPr>
              <a:t>也可以说是一个面向文档的数据库，是非关系型数据库中功能最丰富，最像关系型数据库的，它的数据结构非常松散，是一个类似</a:t>
            </a:r>
            <a:r>
              <a:rPr lang="en-US" altLang="zh-CN" dirty="0" err="1" smtClean="0">
                <a:solidFill>
                  <a:srgbClr val="6AE7FF"/>
                </a:solidFill>
              </a:rPr>
              <a:t>json</a:t>
            </a:r>
            <a:r>
              <a:rPr lang="zh-CN" altLang="zh-CN" dirty="0" smtClean="0">
                <a:solidFill>
                  <a:srgbClr val="6AE7FF"/>
                </a:solidFill>
              </a:rPr>
              <a:t>的</a:t>
            </a:r>
            <a:r>
              <a:rPr lang="en-US" altLang="zh-CN" dirty="0" err="1" smtClean="0">
                <a:solidFill>
                  <a:srgbClr val="6AE7FF"/>
                </a:solidFill>
              </a:rPr>
              <a:t>bson</a:t>
            </a:r>
            <a:r>
              <a:rPr lang="zh-CN" altLang="zh-CN" dirty="0" smtClean="0">
                <a:solidFill>
                  <a:srgbClr val="6AE7FF"/>
                </a:solidFill>
              </a:rPr>
              <a:t>格式，因此可以存储比较复杂的数据类型</a:t>
            </a:r>
            <a:r>
              <a:rPr lang="zh-CN" altLang="zh-CN" dirty="0" smtClean="0"/>
              <a:t>。</a:t>
            </a:r>
            <a:endParaRPr lang="zh-CN" altLang="zh-CN" dirty="0" smtClean="0"/>
          </a:p>
          <a:p>
            <a:endParaRPr lang="zh-CN" altLang="en-US" dirty="0"/>
          </a:p>
        </p:txBody>
      </p:sp>
      <p:sp>
        <p:nvSpPr>
          <p:cNvPr id="20" name="箭头: 右 104"/>
          <p:cNvSpPr/>
          <p:nvPr/>
        </p:nvSpPr>
        <p:spPr>
          <a:xfrm rot="8216288">
            <a:off x="8396582" y="4682037"/>
            <a:ext cx="469638" cy="223142"/>
          </a:xfrm>
          <a:prstGeom prst="right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TextBox 20"/>
          <p:cNvSpPr txBox="1"/>
          <p:nvPr/>
        </p:nvSpPr>
        <p:spPr>
          <a:xfrm>
            <a:off x="3309258" y="4963885"/>
            <a:ext cx="4746172" cy="1754326"/>
          </a:xfrm>
          <a:prstGeom prst="rect">
            <a:avLst/>
          </a:prstGeom>
          <a:noFill/>
        </p:spPr>
        <p:txBody>
          <a:bodyPr wrap="square" rtlCol="0">
            <a:spAutoFit/>
          </a:bodyPr>
          <a:lstStyle/>
          <a:p>
            <a:r>
              <a:rPr lang="en-US" altLang="zh-CN" dirty="0" smtClean="0">
                <a:solidFill>
                  <a:srgbClr val="6AE7FF"/>
                </a:solidFill>
              </a:rPr>
              <a:t>         </a:t>
            </a:r>
            <a:r>
              <a:rPr lang="en-US" altLang="zh-CN" dirty="0" err="1" smtClean="0">
                <a:solidFill>
                  <a:srgbClr val="6AE7FF"/>
                </a:solidFill>
              </a:rPr>
              <a:t>MongoDB</a:t>
            </a:r>
            <a:r>
              <a:rPr lang="zh-CN" altLang="zh-CN" dirty="0" smtClean="0">
                <a:solidFill>
                  <a:srgbClr val="6AE7FF"/>
                </a:solidFill>
              </a:rPr>
              <a:t>的逻辑结构是一种层次结构。主要由文档，集合，数据库这三个部分组成。</a:t>
            </a:r>
            <a:endParaRPr lang="zh-CN" altLang="zh-CN" dirty="0" smtClean="0">
              <a:solidFill>
                <a:srgbClr val="6AE7FF"/>
              </a:solidFill>
            </a:endParaRPr>
          </a:p>
          <a:p>
            <a:r>
              <a:rPr lang="en-US" altLang="zh-CN" dirty="0" err="1" smtClean="0">
                <a:solidFill>
                  <a:srgbClr val="6AE7FF"/>
                </a:solidFill>
              </a:rPr>
              <a:t>MongoDB</a:t>
            </a:r>
            <a:r>
              <a:rPr lang="zh-CN" altLang="zh-CN" dirty="0" smtClean="0">
                <a:solidFill>
                  <a:srgbClr val="6AE7FF"/>
                </a:solidFill>
              </a:rPr>
              <a:t>的文档相当于关系数据库中的一行记录，多个文档组成一个集合，相当于关系数据库的表，多个集合逻辑上组织在一起就是数据库</a:t>
            </a:r>
            <a:r>
              <a:rPr lang="zh-CN" altLang="zh-CN" dirty="0" smtClean="0">
                <a:solidFill>
                  <a:srgbClr val="6AE7FF"/>
                </a:solidFill>
              </a:rPr>
              <a:t>。</a:t>
            </a:r>
            <a:endParaRPr lang="zh-CN" altLang="zh-CN" dirty="0" smtClean="0">
              <a:solidFill>
                <a:srgbClr val="6AE7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cstate="screen"/>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dirty="0">
                <a:solidFill>
                  <a:srgbClr val="6AE7FF"/>
                </a:solidFill>
                <a:effectLst/>
                <a:latin typeface="微软雅黑" panose="020B0503020204020204" charset="-122"/>
                <a:ea typeface="微软雅黑" panose="020B0503020204020204" charset="-122"/>
              </a:rPr>
              <a:t>THANK YOU</a:t>
            </a:r>
            <a:endParaRPr lang="en-US" sz="6600" b="1" dirty="0">
              <a:solidFill>
                <a:srgbClr val="6AE7FF"/>
              </a:solidFill>
              <a:effectLst/>
              <a:latin typeface="微软雅黑" panose="020B0503020204020204" charset="-122"/>
              <a:ea typeface="微软雅黑" panose="020B0503020204020204" charset="-122"/>
            </a:endParaRP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smtClean="0">
                <a:solidFill>
                  <a:srgbClr val="6AE7FF"/>
                </a:solidFill>
              </a:rPr>
              <a:t>表现渠道</a:t>
            </a:r>
            <a:endParaRPr lang="zh-CN" altLang="zh-CN" sz="2000" b="1" dirty="0">
              <a:solidFill>
                <a:srgbClr val="6AE7FF"/>
              </a:solidFill>
            </a:endParaRPr>
          </a:p>
        </p:txBody>
      </p:sp>
      <p:grpSp>
        <p:nvGrpSpPr>
          <p:cNvPr id="10" name="组合 9"/>
          <p:cNvGrpSpPr/>
          <p:nvPr/>
        </p:nvGrpSpPr>
        <p:grpSpPr>
          <a:xfrm>
            <a:off x="449402" y="576534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1719890" y="577550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2878618" y="577550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027186" y="576534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30836" name="TextBox 35"/>
          <p:cNvSpPr txBox="1">
            <a:spLocks noChangeArrowheads="1"/>
          </p:cNvSpPr>
          <p:nvPr/>
        </p:nvSpPr>
        <p:spPr bwMode="auto">
          <a:xfrm>
            <a:off x="166290" y="1148080"/>
            <a:ext cx="5243909"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zh-CN" sz="1400" dirty="0" smtClean="0">
                <a:solidFill>
                  <a:srgbClr val="6AE7FF"/>
                </a:solidFill>
                <a:latin typeface="+mn-ea"/>
                <a:ea typeface="+mn-ea"/>
              </a:rPr>
              <a:t>近年</a:t>
            </a:r>
            <a:r>
              <a:rPr lang="zh-CN" altLang="en-US" sz="1400" dirty="0" smtClean="0">
                <a:solidFill>
                  <a:srgbClr val="6AE7FF"/>
                </a:solidFill>
              </a:rPr>
              <a:t>论坛、博客、微博、微信以及新兴的</a:t>
            </a:r>
            <a:r>
              <a:rPr lang="zh-CN" altLang="en-US" sz="1400" dirty="0" smtClean="0">
                <a:solidFill>
                  <a:srgbClr val="6AE7FF"/>
                </a:solidFill>
                <a:hlinkClick r:id="rId1"/>
              </a:rPr>
              <a:t>视频</a:t>
            </a:r>
            <a:r>
              <a:rPr lang="zh-CN" altLang="en-US" sz="1400" dirty="0" smtClean="0">
                <a:solidFill>
                  <a:srgbClr val="6AE7FF"/>
                </a:solidFill>
              </a:rPr>
              <a:t>网站构成了自媒体现存的主要表达渠道，然而随着个人用户对互联网的深度使用，以阔地网络为代表的</a:t>
            </a:r>
            <a:r>
              <a:rPr lang="zh-CN" altLang="en-US" sz="1400" dirty="0" smtClean="0">
                <a:solidFill>
                  <a:srgbClr val="6AE7FF"/>
                </a:solidFill>
                <a:hlinkClick r:id="rId2"/>
              </a:rPr>
              <a:t>个人门户</a:t>
            </a:r>
            <a:r>
              <a:rPr lang="zh-CN" altLang="en-US" sz="1400" dirty="0" smtClean="0">
                <a:solidFill>
                  <a:srgbClr val="6AE7FF"/>
                </a:solidFill>
              </a:rPr>
              <a:t>类网站将成为自媒体的新兴载体。理由在于：</a:t>
            </a:r>
            <a:endParaRPr lang="zh-CN" altLang="en-US" sz="1400" dirty="0" smtClean="0">
              <a:solidFill>
                <a:srgbClr val="6AE7FF"/>
              </a:solidFill>
            </a:endParaRPr>
          </a:p>
          <a:p>
            <a:r>
              <a:rPr lang="zh-CN" altLang="en-US" sz="1400" dirty="0" smtClean="0">
                <a:solidFill>
                  <a:srgbClr val="6AE7FF"/>
                </a:solidFill>
              </a:rPr>
              <a:t>其一，除了传统博客的信息发布功能，个人门户的个性化聚合功能还能精准并即时地获取信息，从而构成一条双向的即时信息通道。这种通道的存在有利于培养更加广大的信息受众，从而支持起更加旺盛的信息表达诉求。</a:t>
            </a:r>
            <a:endParaRPr lang="zh-CN" altLang="en-US" sz="1400" dirty="0" smtClean="0">
              <a:solidFill>
                <a:srgbClr val="6AE7FF"/>
              </a:solidFill>
            </a:endParaRPr>
          </a:p>
          <a:p>
            <a:r>
              <a:rPr lang="zh-CN" altLang="en-US" sz="1400" dirty="0" smtClean="0">
                <a:solidFill>
                  <a:srgbClr val="6AE7FF"/>
                </a:solidFill>
              </a:rPr>
              <a:t>其二，个人门户能够将数据挖掘和智能推送结合在一起，从而通过一种用户乐于接受的方式推动自媒体的传播，例如阔地首创的阔地热闻模式，会自动将每天推荐人数最多的并且是用户感兴趣领域的内容自动推动给用户。而传统的博客虽然也有排行榜显示信息的热度，但是无法达到</a:t>
            </a:r>
            <a:r>
              <a:rPr lang="zh-CN" altLang="en-US" sz="1400" dirty="0" smtClean="0">
                <a:solidFill>
                  <a:srgbClr val="6AE7FF"/>
                </a:solidFill>
                <a:hlinkClick r:id="rId3"/>
              </a:rPr>
              <a:t>信息推送</a:t>
            </a:r>
            <a:r>
              <a:rPr lang="zh-CN" altLang="en-US" sz="1400" dirty="0" smtClean="0">
                <a:solidFill>
                  <a:srgbClr val="6AE7FF"/>
                </a:solidFill>
              </a:rPr>
              <a:t>的智能程度。</a:t>
            </a:r>
            <a:endParaRPr lang="zh-CN" altLang="en-US" sz="1400" dirty="0" smtClean="0">
              <a:solidFill>
                <a:srgbClr val="6AE7FF"/>
              </a:solidFill>
            </a:endParaRPr>
          </a:p>
          <a:p>
            <a:r>
              <a:rPr lang="zh-CN" altLang="en-US" sz="1400" dirty="0" smtClean="0">
                <a:solidFill>
                  <a:srgbClr val="6AE7FF"/>
                </a:solidFill>
              </a:rPr>
              <a:t>其三，个人门户建立的社区生态链加强了用户之间的联系纽带，使得信息的发布者与接受者们沟通更加紧密，联系也更加稳固。我们都知道，每一个成功的自媒体背后必然存在一拨支持群体，博客所能提供的简单留言评论的方式已不足以满足建议一个忠实粉丝圈的需求，传统的做法是再辅以论坛和即时通讯，但是所有这些功能需求都已经被聚合到个人门户这种新兴载体中，因此个人门户理所当然地将成为自媒体的最佳</a:t>
            </a:r>
            <a:r>
              <a:rPr lang="zh-CN" altLang="en-US" sz="1400" dirty="0" smtClean="0">
                <a:solidFill>
                  <a:srgbClr val="6AE7FF"/>
                </a:solidFill>
                <a:hlinkClick r:id="rId4"/>
              </a:rPr>
              <a:t>表达</a:t>
            </a:r>
            <a:r>
              <a:rPr lang="zh-CN" altLang="en-US" sz="1400" dirty="0" smtClean="0">
                <a:solidFill>
                  <a:srgbClr val="6AE7FF"/>
                </a:solidFill>
              </a:rPr>
              <a:t>途径</a:t>
            </a:r>
            <a:r>
              <a:rPr lang="zh-CN" altLang="en-US" sz="1200" dirty="0" smtClean="0">
                <a:solidFill>
                  <a:srgbClr val="6AE7FF"/>
                </a:solidFill>
              </a:rPr>
              <a:t>。</a:t>
            </a:r>
            <a:endParaRPr lang="zh-CN" altLang="en-US" sz="1200" dirty="0" smtClean="0">
              <a:solidFill>
                <a:srgbClr val="6AE7FF"/>
              </a:solidFill>
            </a:endParaRPr>
          </a:p>
          <a:p>
            <a:endParaRPr lang="en-US" altLang="zh-CN" sz="1200" dirty="0">
              <a:solidFill>
                <a:schemeClr val="bg1"/>
              </a:solidFill>
              <a:ea typeface="微软雅黑" panose="020B0503020204020204" charset="-122"/>
            </a:endParaRPr>
          </a:p>
        </p:txBody>
      </p:sp>
      <p:pic>
        <p:nvPicPr>
          <p:cNvPr id="64514" name="Picture 2" descr="https://gss3.bdstatic.com/7Po3dSag_xI4khGkpoWK1HF6hhy/baike/c0%3Dbaike80%2C5%2C5%2C80%2C26/sign=e67885056709c93d13ff06a5fe5493b9/f3d3572c11dfa9eca57c991c62d0f703918fc16f.jpg"/>
          <p:cNvPicPr>
            <a:picLocks noChangeAspect="1" noChangeArrowheads="1"/>
          </p:cNvPicPr>
          <p:nvPr/>
        </p:nvPicPr>
        <p:blipFill>
          <a:blip r:embed="rId5" cstate="print"/>
          <a:srcRect/>
          <a:stretch>
            <a:fillRect/>
          </a:stretch>
        </p:blipFill>
        <p:spPr bwMode="auto">
          <a:xfrm>
            <a:off x="6221095" y="1407477"/>
            <a:ext cx="5248275" cy="3086101"/>
          </a:xfrm>
          <a:prstGeom prst="rect">
            <a:avLst/>
          </a:prstGeom>
          <a:noFill/>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836"/>
                                        </p:tgtEl>
                                        <p:attrNameLst>
                                          <p:attrName>style.visibility</p:attrName>
                                        </p:attrNameLst>
                                      </p:cBhvr>
                                      <p:to>
                                        <p:strVal val="visible"/>
                                      </p:to>
                                    </p:set>
                                    <p:animEffect transition="in" filter="wipe(left)">
                                      <p:cBhvr>
                                        <p:cTn id="16" dur="500"/>
                                        <p:tgtEl>
                                          <p:spTgt spid="30836"/>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特性</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5494655" y="441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1" cstate="print"/>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5494338" y="229012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2" cstate="screen"/>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5514340" y="418496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3" cstate="print"/>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1" name="文本框 13"/>
          <p:cNvSpPr txBox="1">
            <a:spLocks noChangeArrowheads="1"/>
          </p:cNvSpPr>
          <p:nvPr/>
        </p:nvSpPr>
        <p:spPr bwMode="auto">
          <a:xfrm>
            <a:off x="6990080" y="2214880"/>
            <a:ext cx="52019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000" dirty="0" smtClean="0">
                <a:solidFill>
                  <a:srgbClr val="6AE7FF"/>
                </a:solidFill>
              </a:rPr>
              <a:t> </a:t>
            </a:r>
            <a:r>
              <a:rPr lang="en-US" altLang="zh-CN" sz="2000" dirty="0" smtClean="0">
                <a:solidFill>
                  <a:srgbClr val="6AE7FF"/>
                </a:solidFill>
              </a:rPr>
              <a:t>       </a:t>
            </a:r>
            <a:r>
              <a:rPr lang="zh-CN" altLang="en-US" sz="2000" dirty="0" smtClean="0">
                <a:solidFill>
                  <a:srgbClr val="6AE7FF"/>
                </a:solidFill>
              </a:rPr>
              <a:t>自</a:t>
            </a:r>
            <a:r>
              <a:rPr lang="zh-CN" altLang="en-US" sz="2000" dirty="0" smtClean="0">
                <a:solidFill>
                  <a:srgbClr val="6AE7FF"/>
                </a:solidFill>
              </a:rPr>
              <a:t>媒体向传统媒体发出挑战。以</a:t>
            </a:r>
            <a:r>
              <a:rPr lang="zh-CN" altLang="en-US" sz="2000" dirty="0" smtClean="0">
                <a:solidFill>
                  <a:srgbClr val="6AE7FF"/>
                </a:solidFill>
                <a:hlinkClick r:id="rId4"/>
              </a:rPr>
              <a:t>播客</a:t>
            </a:r>
            <a:r>
              <a:rPr lang="zh-CN" altLang="en-US" sz="2000" dirty="0" smtClean="0">
                <a:solidFill>
                  <a:srgbClr val="6AE7FF"/>
                </a:solidFill>
              </a:rPr>
              <a:t>为新兴形式的自媒体使得原来处于新闻制造边缘的受众成为</a:t>
            </a:r>
            <a:r>
              <a:rPr lang="zh-CN" altLang="en-US" sz="2000" dirty="0" smtClean="0">
                <a:solidFill>
                  <a:srgbClr val="6AE7FF"/>
                </a:solidFill>
                <a:hlinkClick r:id="rId5"/>
              </a:rPr>
              <a:t>新闻信息</a:t>
            </a:r>
            <a:r>
              <a:rPr lang="zh-CN" altLang="en-US" sz="2000" dirty="0" smtClean="0">
                <a:solidFill>
                  <a:srgbClr val="6AE7FF"/>
                </a:solidFill>
              </a:rPr>
              <a:t>传播的中坚力量，传统媒体受到自媒体的挑战。</a:t>
            </a:r>
            <a:endParaRPr lang="zh-CN" altLang="en-US" sz="2000" b="1" dirty="0">
              <a:solidFill>
                <a:srgbClr val="6AE7FF"/>
              </a:solidFill>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7212330" y="894080"/>
            <a:ext cx="382333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4000" b="1" dirty="0" smtClean="0">
                <a:solidFill>
                  <a:srgbClr val="10FBFE"/>
                </a:solidFill>
                <a:latin typeface="微软雅黑" panose="020B0503020204020204" charset="-122"/>
                <a:ea typeface="微软雅黑" panose="020B0503020204020204" charset="-122"/>
                <a:sym typeface="+mn-ea"/>
              </a:rPr>
              <a:t>发展趋势</a:t>
            </a:r>
            <a:endParaRPr lang="zh-CN" altLang="en-US" sz="4000"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7349490" y="180975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2051" name="Rectangle 3"/>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r>
              <a:rPr kumimoji="0" 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电商行业技术要求很高、高可用、海量数据的存储。</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2" name="Rectangle 4"/>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r>
              <a:rPr kumimoji="0" 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电商行业技术要求很高、高可用、海量数据的存储。</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62466" name="Picture 2" descr="https://gss3.bdstatic.com/7Po3dSag_xI4khGkpoWK1HF6hhy/baike/c0%3Dbaike80%2C5%2C5%2C80%2C26/sign=7dbbcc7a728da9775a228e79d138937c/b3b7d0a20cf431adfcc44c704a36acaf2edd9860.jpg"/>
          <p:cNvPicPr>
            <a:picLocks noChangeAspect="1" noChangeArrowheads="1"/>
          </p:cNvPicPr>
          <p:nvPr/>
        </p:nvPicPr>
        <p:blipFill>
          <a:blip r:embed="rId6" cstate="print"/>
          <a:srcRect/>
          <a:stretch>
            <a:fillRect/>
          </a:stretch>
        </p:blipFill>
        <p:spPr bwMode="auto">
          <a:xfrm>
            <a:off x="0" y="1414462"/>
            <a:ext cx="4905375" cy="3838576"/>
          </a:xfrm>
          <a:prstGeom prst="rect">
            <a:avLst/>
          </a:prstGeom>
          <a:noFill/>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特点</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r>
                <a:rPr lang="zh-CN" altLang="en-US" sz="2800" dirty="0" smtClean="0"/>
                <a:t>自媒体特点</a:t>
              </a:r>
              <a:endParaRPr sz="2800" dirty="0"/>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sp>
        <p:nvSpPr>
          <p:cNvPr id="59" name="矩形 58"/>
          <p:cNvSpPr/>
          <p:nvPr/>
        </p:nvSpPr>
        <p:spPr>
          <a:xfrm>
            <a:off x="2976354" y="3383280"/>
            <a:ext cx="2144286" cy="1015663"/>
          </a:xfrm>
          <a:prstGeom prst="rect">
            <a:avLst/>
          </a:prstGeom>
        </p:spPr>
        <p:txBody>
          <a:bodyPr wrap="square">
            <a:spAutoFit/>
          </a:bodyPr>
          <a:lstStyle/>
          <a:p>
            <a:r>
              <a:rPr lang="zh-CN" altLang="en-US" sz="2000" dirty="0" smtClean="0"/>
              <a:t>平民化个性化</a:t>
            </a:r>
            <a:endParaRPr lang="zh-CN" altLang="en-US" sz="2000" dirty="0" smtClean="0"/>
          </a:p>
          <a:p>
            <a:r>
              <a:rPr lang="zh-CN" altLang="en-US" sz="2000" dirty="0" smtClean="0"/>
              <a:t>低门槛易操作</a:t>
            </a:r>
            <a:endParaRPr lang="zh-CN" altLang="en-US" sz="2000" dirty="0" smtClean="0"/>
          </a:p>
          <a:p>
            <a:r>
              <a:rPr lang="zh-CN" altLang="en-US" sz="2000" dirty="0" smtClean="0"/>
              <a:t>交互强传播快</a:t>
            </a:r>
            <a:endParaRPr lang="zh-CN" altLang="en-US" sz="2000" dirty="0"/>
          </a:p>
        </p:txBody>
      </p:sp>
      <p:sp>
        <p:nvSpPr>
          <p:cNvPr id="62" name="矩形 61"/>
          <p:cNvSpPr/>
          <p:nvPr/>
        </p:nvSpPr>
        <p:spPr>
          <a:xfrm>
            <a:off x="2793474" y="4678680"/>
            <a:ext cx="4262646" cy="1200329"/>
          </a:xfrm>
          <a:prstGeom prst="rect">
            <a:avLst/>
          </a:prstGeom>
        </p:spPr>
        <p:txBody>
          <a:bodyPr wrap="square">
            <a:spAutoFit/>
          </a:bodyPr>
          <a:lstStyle/>
          <a:p>
            <a:pPr lvl="0"/>
            <a:r>
              <a:rPr lang="zh-CN" altLang="en-US" dirty="0" smtClean="0"/>
              <a:t>力量来源</a:t>
            </a:r>
            <a:endParaRPr lang="zh-CN" altLang="zh-CN" dirty="0" smtClean="0"/>
          </a:p>
          <a:p>
            <a:pPr lvl="0"/>
            <a:r>
              <a:rPr lang="en-US" altLang="zh-CN" dirty="0" smtClean="0"/>
              <a:t>1.</a:t>
            </a:r>
            <a:r>
              <a:rPr lang="zh-CN" altLang="en-US" dirty="0" smtClean="0"/>
              <a:t>多样化</a:t>
            </a:r>
            <a:endParaRPr lang="zh-CN" altLang="zh-CN" dirty="0" smtClean="0"/>
          </a:p>
          <a:p>
            <a:pPr lvl="0"/>
            <a:r>
              <a:rPr lang="en-US" altLang="zh-CN" dirty="0" smtClean="0"/>
              <a:t>2.</a:t>
            </a:r>
            <a:r>
              <a:rPr lang="zh-CN" altLang="en-US" dirty="0" smtClean="0"/>
              <a:t>平面化</a:t>
            </a:r>
            <a:endParaRPr lang="zh-CN" altLang="zh-CN" dirty="0" smtClean="0"/>
          </a:p>
          <a:p>
            <a:pPr lvl="0"/>
            <a:r>
              <a:rPr lang="en-US" altLang="zh-CN" dirty="0" smtClean="0"/>
              <a:t>3.</a:t>
            </a:r>
            <a:r>
              <a:rPr lang="zh-CN" altLang="en-US" dirty="0" smtClean="0"/>
              <a:t>普泛化</a:t>
            </a:r>
            <a:endParaRPr lang="zh-CN" altLang="zh-CN"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fill="hold"/>
                                        <p:tgtEl>
                                          <p:spTgt spid="50"/>
                                        </p:tgtEl>
                                        <p:attrNameLst>
                                          <p:attrName>ppt_x</p:attrName>
                                        </p:attrNameLst>
                                      </p:cBhvr>
                                      <p:tavLst>
                                        <p:tav tm="0">
                                          <p:val>
                                            <p:strVal val="1+#ppt_w/2"/>
                                          </p:val>
                                        </p:tav>
                                        <p:tav tm="100000">
                                          <p:val>
                                            <p:strVal val="#ppt_x"/>
                                          </p:val>
                                        </p:tav>
                                      </p:tavLst>
                                    </p:anim>
                                    <p:anim calcmode="lin" valueType="num">
                                      <p:cBhvr additive="base">
                                        <p:cTn id="29" dur="500" fill="hold"/>
                                        <p:tgtEl>
                                          <p:spTgt spid="5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p:cTn id="33" dur="500" fill="hold"/>
                                        <p:tgtEl>
                                          <p:spTgt spid="64"/>
                                        </p:tgtEl>
                                        <p:attrNameLst>
                                          <p:attrName>ppt_w</p:attrName>
                                        </p:attrNameLst>
                                      </p:cBhvr>
                                      <p:tavLst>
                                        <p:tav tm="0">
                                          <p:val>
                                            <p:fltVal val="0"/>
                                          </p:val>
                                        </p:tav>
                                        <p:tav tm="100000">
                                          <p:val>
                                            <p:strVal val="#ppt_w"/>
                                          </p:val>
                                        </p:tav>
                                      </p:tavLst>
                                    </p:anim>
                                    <p:anim calcmode="lin" valueType="num">
                                      <p:cBhvr>
                                        <p:cTn id="34" dur="500" fill="hold"/>
                                        <p:tgtEl>
                                          <p:spTgt spid="64"/>
                                        </p:tgtEl>
                                        <p:attrNameLst>
                                          <p:attrName>ppt_h</p:attrName>
                                        </p:attrNameLst>
                                      </p:cBhvr>
                                      <p:tavLst>
                                        <p:tav tm="0">
                                          <p:val>
                                            <p:fltVal val="0"/>
                                          </p:val>
                                        </p:tav>
                                        <p:tav tm="100000">
                                          <p:val>
                                            <p:strVal val="#ppt_h"/>
                                          </p:val>
                                        </p:tav>
                                      </p:tavLst>
                                    </p:anim>
                                    <p:animEffect transition="in" filter="fade">
                                      <p:cBhvr>
                                        <p:cTn id="35" dur="500"/>
                                        <p:tgtEl>
                                          <p:spTgt spid="64"/>
                                        </p:tgtEl>
                                      </p:cBhvr>
                                    </p:animEffect>
                                  </p:childTnLst>
                                </p:cTn>
                              </p:par>
                            </p:childTnLst>
                          </p:cTn>
                        </p:par>
                        <p:par>
                          <p:cTn id="36" fill="hold">
                            <p:stCondLst>
                              <p:cond delay="3000"/>
                            </p:stCondLst>
                            <p:childTnLst>
                              <p:par>
                                <p:cTn id="37" presetID="2" presetClass="entr" presetSubtype="2"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1+#ppt_w/2"/>
                                          </p:val>
                                        </p:tav>
                                        <p:tav tm="100000">
                                          <p:val>
                                            <p:strVal val="#ppt_x"/>
                                          </p:val>
                                        </p:tav>
                                      </p:tavLst>
                                    </p:anim>
                                    <p:anim calcmode="lin" valueType="num">
                                      <p:cBhvr additive="base">
                                        <p:cTn id="40" dur="500" fill="hold"/>
                                        <p:tgtEl>
                                          <p:spTgt spid="51"/>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53" presetClass="entr" presetSubtype="16"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 calcmode="lin" valueType="num">
                                      <p:cBhvr>
                                        <p:cTn id="44" dur="500" fill="hold"/>
                                        <p:tgtEl>
                                          <p:spTgt spid="65"/>
                                        </p:tgtEl>
                                        <p:attrNameLst>
                                          <p:attrName>ppt_w</p:attrName>
                                        </p:attrNameLst>
                                      </p:cBhvr>
                                      <p:tavLst>
                                        <p:tav tm="0">
                                          <p:val>
                                            <p:fltVal val="0"/>
                                          </p:val>
                                        </p:tav>
                                        <p:tav tm="100000">
                                          <p:val>
                                            <p:strVal val="#ppt_w"/>
                                          </p:val>
                                        </p:tav>
                                      </p:tavLst>
                                    </p:anim>
                                    <p:anim calcmode="lin" valueType="num">
                                      <p:cBhvr>
                                        <p:cTn id="45" dur="500" fill="hold"/>
                                        <p:tgtEl>
                                          <p:spTgt spid="65"/>
                                        </p:tgtEl>
                                        <p:attrNameLst>
                                          <p:attrName>ppt_h</p:attrName>
                                        </p:attrNameLst>
                                      </p:cBhvr>
                                      <p:tavLst>
                                        <p:tav tm="0">
                                          <p:val>
                                            <p:fltVal val="0"/>
                                          </p:val>
                                        </p:tav>
                                        <p:tav tm="100000">
                                          <p:val>
                                            <p:strVal val="#ppt_h"/>
                                          </p:val>
                                        </p:tav>
                                      </p:tavLst>
                                    </p:anim>
                                    <p:animEffect transition="in" filter="fade">
                                      <p:cBhvr>
                                        <p:cTn id="4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2762885" y="1786890"/>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01</a:t>
            </a:r>
            <a:endParaRPr lang="en-US" altLang="zh-CN" sz="4000" b="1" dirty="0">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4390390" y="187325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6AE7FF"/>
                </a:solidFill>
                <a:latin typeface="微软雅黑" panose="020B0503020204020204" charset="-122"/>
                <a:ea typeface="微软雅黑" panose="020B0503020204020204" charset="-122"/>
              </a:rPr>
              <a:t>项目简介</a:t>
            </a: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2744470" y="2640330"/>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02</a:t>
            </a:r>
            <a:endParaRPr lang="en-US" altLang="zh-CN" sz="4000" b="1" dirty="0">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4382135" y="275717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6AE7FF"/>
                </a:solidFill>
                <a:latin typeface="微软雅黑" panose="020B0503020204020204" charset="-122"/>
                <a:ea typeface="微软雅黑" panose="020B0503020204020204" charset="-122"/>
              </a:rPr>
              <a:t>功能模块</a:t>
            </a:r>
            <a:endParaRPr lang="zh-CN" altLang="en-US" sz="2000" b="1"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2762885" y="3494405"/>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endParaRPr lang="en-US" altLang="zh-CN" sz="4000" b="1" dirty="0">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4380230" y="362140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6AE7FF"/>
                </a:solidFill>
                <a:latin typeface="微软雅黑" panose="020B0503020204020204" charset="-122"/>
                <a:ea typeface="微软雅黑" panose="020B0503020204020204" charset="-122"/>
              </a:rPr>
              <a:t>技术架构</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2764790" y="4398645"/>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endParaRPr lang="en-US" altLang="zh-CN" sz="4000" b="1" dirty="0">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4382135" y="450532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6AE7FF"/>
                </a:solidFill>
                <a:latin typeface="微软雅黑" panose="020B0503020204020204" charset="-122"/>
                <a:ea typeface="微软雅黑" panose="020B0503020204020204" charset="-122"/>
              </a:rPr>
              <a:t>我负责的模块</a:t>
            </a:r>
            <a:endParaRPr lang="zh-CN" altLang="en-US" sz="2000" b="1" dirty="0">
              <a:solidFill>
                <a:srgbClr val="6AE7FF"/>
              </a:solidFill>
              <a:latin typeface="微软雅黑" panose="020B0503020204020204" charset="-122"/>
              <a:ea typeface="微软雅黑" panose="020B0503020204020204" charset="-122"/>
            </a:endParaRPr>
          </a:p>
        </p:txBody>
      </p:sp>
      <p:sp>
        <p:nvSpPr>
          <p:cNvPr id="14" name="文本框 31"/>
          <p:cNvSpPr txBox="1"/>
          <p:nvPr/>
        </p:nvSpPr>
        <p:spPr>
          <a:xfrm>
            <a:off x="2764790" y="5282565"/>
            <a:ext cx="819785" cy="706755"/>
          </a:xfrm>
          <a:prstGeom prst="rect">
            <a:avLst/>
          </a:prstGeom>
          <a:noFill/>
        </p:spPr>
        <p:txBody>
          <a:bodyPr wrap="square" rtlCol="0">
            <a:spAutoFit/>
          </a:bodyPr>
          <a:lstStyle/>
          <a:p>
            <a:pPr algn="r"/>
            <a:r>
              <a:rPr lang="en-US" altLang="zh-CN" sz="4000" b="1" dirty="0" smtClean="0">
                <a:solidFill>
                  <a:srgbClr val="6AE7FF"/>
                </a:solidFill>
                <a:latin typeface="微软雅黑" panose="020B0503020204020204" charset="-122"/>
                <a:ea typeface="微软雅黑" panose="020B0503020204020204" charset="-122"/>
              </a:rPr>
              <a:t>05</a:t>
            </a:r>
            <a:endParaRPr lang="en-US" altLang="zh-CN" sz="4000" b="1" dirty="0">
              <a:solidFill>
                <a:srgbClr val="6AE7FF"/>
              </a:solidFill>
              <a:latin typeface="微软雅黑" panose="020B0503020204020204" charset="-122"/>
              <a:ea typeface="微软雅黑" panose="020B0503020204020204" charset="-122"/>
            </a:endParaRPr>
          </a:p>
        </p:txBody>
      </p:sp>
      <p:sp>
        <p:nvSpPr>
          <p:cNvPr id="15" name="圆角矩形 14"/>
          <p:cNvSpPr/>
          <p:nvPr/>
        </p:nvSpPr>
        <p:spPr>
          <a:xfrm>
            <a:off x="4382135" y="539940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6AE7FF"/>
                </a:solidFill>
                <a:latin typeface="微软雅黑" panose="020B0503020204020204" charset="-122"/>
                <a:ea typeface="微软雅黑" panose="020B0503020204020204" charset="-122"/>
              </a:rPr>
              <a:t>结语</a:t>
            </a:r>
            <a:endParaRPr lang="zh-CN" altLang="en-US" sz="2000" b="1" dirty="0">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par>
                          <p:cTn id="60" fill="hold">
                            <p:stCondLst>
                              <p:cond delay="5100"/>
                            </p:stCondLst>
                            <p:childTnLst>
                              <p:par>
                                <p:cTn id="61" presetID="53" presetClass="entr" presetSubtype="16"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Effect transition="in" filter="fade">
                                      <p:cBhvr>
                                        <p:cTn id="65" dur="500"/>
                                        <p:tgtEl>
                                          <p:spTgt spid="14"/>
                                        </p:tgtEl>
                                      </p:cBhvr>
                                    </p:animEffect>
                                  </p:childTnLst>
                                </p:cTn>
                              </p:par>
                            </p:childTnLst>
                          </p:cTn>
                        </p:par>
                        <p:par>
                          <p:cTn id="66" fill="hold">
                            <p:stCondLst>
                              <p:cond delay="5600"/>
                            </p:stCondLst>
                            <p:childTnLst>
                              <p:par>
                                <p:cTn id="67" presetID="29" presetClass="entr" presetSubtype="0" fill="hold" grpId="1"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ppt_x</p:attrName>
                                        </p:attrNameLst>
                                      </p:cBhvr>
                                      <p:tavLst>
                                        <p:tav tm="0">
                                          <p:val>
                                            <p:strVal val="#ppt_x-.2"/>
                                          </p:val>
                                        </p:tav>
                                        <p:tav tm="100000">
                                          <p:val>
                                            <p:strVal val="#ppt_x"/>
                                          </p:val>
                                        </p:tav>
                                      </p:tavLst>
                                    </p:anim>
                                    <p:anim calcmode="lin" valueType="num">
                                      <p:cBhvr>
                                        <p:cTn id="70"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P spid="14" grpId="0"/>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smtClean="0">
                <a:solidFill>
                  <a:srgbClr val="10FBFE"/>
                </a:solidFill>
                <a:latin typeface="微软雅黑" panose="020B0503020204020204" charset="-122"/>
                <a:ea typeface="微软雅黑" panose="020B0503020204020204" charset="-122"/>
              </a:rPr>
              <a:t>项目简介</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4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smtClean="0">
                <a:solidFill>
                  <a:srgbClr val="10FBFE"/>
                </a:solidFill>
                <a:latin typeface="微软雅黑" panose="020B0503020204020204" charset="-122"/>
                <a:ea typeface="微软雅黑" panose="020B0503020204020204" charset="-122"/>
              </a:rPr>
              <a:t>项目简介</a:t>
            </a:r>
            <a:r>
              <a:rPr lang="en-US" altLang="zh-CN" sz="2000" b="1" dirty="0" smtClean="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7493025" y="2559809"/>
            <a:ext cx="3949065" cy="2592703"/>
            <a:chOff x="6762750" y="1238250"/>
            <a:chExt cx="5265420" cy="3456934"/>
          </a:xfrm>
        </p:grpSpPr>
        <p:sp>
          <p:nvSpPr>
            <p:cNvPr id="8198" name="矩形 16"/>
            <p:cNvSpPr>
              <a:spLocks noChangeArrowheads="1"/>
            </p:cNvSpPr>
            <p:nvPr/>
          </p:nvSpPr>
          <p:spPr bwMode="auto">
            <a:xfrm>
              <a:off x="7373197" y="1619248"/>
              <a:ext cx="4654973" cy="307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smtClean="0">
                  <a:solidFill>
                    <a:srgbClr val="6AE7FF"/>
                  </a:solidFill>
                  <a:latin typeface="微软雅黑" panose="020B0503020204020204" charset="-122"/>
                  <a:ea typeface="微软雅黑" panose="020B0503020204020204" charset="-122"/>
                </a:rPr>
                <a:t>汽车之家就是致力于把传统的“点到面”的传播方式转化为“点到点”的传播平台，平台实现了资源消息的互换，社交等功能，同时为用户提供了个性化的主题推荐，实现内容与用户的精准连接</a:t>
              </a:r>
              <a:endParaRPr lang="en-US" altLang="zh-CN" sz="1600" dirty="0">
                <a:solidFill>
                  <a:srgbClr val="6AE7FF"/>
                </a:solidFill>
                <a:latin typeface="微软雅黑" panose="020B0503020204020204" charset="-122"/>
                <a:ea typeface="微软雅黑" panose="020B0503020204020204" charset="-122"/>
              </a:endParaRPr>
            </a:p>
          </p:txBody>
        </p:sp>
        <p:sp>
          <p:nvSpPr>
            <p:cNvPr id="819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dirty="0" smtClean="0">
                  <a:solidFill>
                    <a:srgbClr val="10FBFE"/>
                  </a:solidFill>
                  <a:latin typeface="微软雅黑" panose="020B0503020204020204" charset="-122"/>
                  <a:ea typeface="微软雅黑" panose="020B0503020204020204" charset="-122"/>
                  <a:sym typeface="+mn-ea"/>
                </a:rPr>
                <a:t>0.2</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147478" y="1775998"/>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7" name="组合 26"/>
          <p:cNvGrpSpPr/>
          <p:nvPr/>
        </p:nvGrpSpPr>
        <p:grpSpPr>
          <a:xfrm>
            <a:off x="232483" y="1641646"/>
            <a:ext cx="3644900" cy="3209627"/>
            <a:chOff x="6762750" y="1238250"/>
            <a:chExt cx="4859867" cy="4279504"/>
          </a:xfrm>
        </p:grpSpPr>
        <p:sp>
          <p:nvSpPr>
            <p:cNvPr id="28" name="矩形 16"/>
            <p:cNvSpPr>
              <a:spLocks noChangeArrowheads="1"/>
            </p:cNvSpPr>
            <p:nvPr/>
          </p:nvSpPr>
          <p:spPr bwMode="auto">
            <a:xfrm>
              <a:off x="7373197" y="1619250"/>
              <a:ext cx="4249420" cy="38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smtClean="0">
                  <a:solidFill>
                    <a:srgbClr val="6AE7FF"/>
                  </a:solidFill>
                </a:rPr>
                <a:t>媒介即</a:t>
              </a:r>
              <a:r>
                <a:rPr lang="zh-CN" altLang="en-US" sz="1600" dirty="0" smtClean="0">
                  <a:solidFill>
                    <a:srgbClr val="6AE7FF"/>
                  </a:solidFill>
                </a:rPr>
                <a:t>讯息</a:t>
              </a:r>
              <a:endParaRPr lang="en-US" altLang="zh-CN" sz="1600" dirty="0" smtClean="0">
                <a:solidFill>
                  <a:srgbClr val="6AE7FF"/>
                </a:solidFill>
              </a:endParaRPr>
            </a:p>
            <a:p>
              <a:r>
                <a:rPr lang="zh-CN" altLang="en-US" sz="1600" dirty="0" smtClean="0">
                  <a:solidFill>
                    <a:srgbClr val="6AE7FF"/>
                  </a:solidFill>
                </a:rPr>
                <a:t>自媒体有别于由专业媒体机构主导的信息传播，它是由普通大众主导的信息传播活动，由传统的“点到面”的传播，转化为“点到点”的一种对等的传播概念。同时，它也是指为个体提供信息生产、</a:t>
              </a:r>
              <a:r>
                <a:rPr lang="zh-CN" altLang="en-US" sz="1600" dirty="0" smtClean="0">
                  <a:solidFill>
                    <a:srgbClr val="6AE7FF"/>
                  </a:solidFill>
                  <a:hlinkClick r:id="rId1"/>
                </a:rPr>
                <a:t>积累</a:t>
              </a:r>
              <a:r>
                <a:rPr lang="zh-CN" altLang="en-US" sz="1600" dirty="0" smtClean="0">
                  <a:solidFill>
                    <a:srgbClr val="6AE7FF"/>
                  </a:solidFill>
                </a:rPr>
                <a:t>、共享、传播内容兼具私密性和公开性的信息</a:t>
              </a:r>
              <a:r>
                <a:rPr lang="zh-CN" altLang="en-US" sz="1600" dirty="0" smtClean="0">
                  <a:solidFill>
                    <a:srgbClr val="6AE7FF"/>
                  </a:solidFill>
                  <a:hlinkClick r:id="rId2"/>
                </a:rPr>
                <a:t>传播</a:t>
              </a:r>
              <a:r>
                <a:rPr lang="zh-CN" altLang="en-US" sz="1600" dirty="0" smtClean="0">
                  <a:solidFill>
                    <a:srgbClr val="6AE7FF"/>
                  </a:solidFill>
                </a:rPr>
                <a:t>方式。</a:t>
              </a:r>
              <a:endParaRPr lang="zh-CN" altLang="en-US" sz="1600" dirty="0" smtClean="0">
                <a:solidFill>
                  <a:srgbClr val="6AE7FF"/>
                </a:solidFill>
              </a:endParaRPr>
            </a:p>
            <a:p>
              <a:pPr>
                <a:lnSpc>
                  <a:spcPct val="150000"/>
                </a:lnSpc>
              </a:pPr>
              <a:endParaRPr lang="en-US" altLang="zh-CN" sz="1600" dirty="0">
                <a:solidFill>
                  <a:srgbClr val="6AE7FF"/>
                </a:solidFill>
                <a:latin typeface="微软雅黑" panose="020B0503020204020204" charset="-122"/>
                <a:ea typeface="微软雅黑" panose="020B0503020204020204" charset="-122"/>
              </a:endParaRPr>
            </a:p>
          </p:txBody>
        </p:sp>
        <p:sp>
          <p:nvSpPr>
            <p:cNvPr id="29"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smtClean="0">
                  <a:solidFill>
                    <a:srgbClr val="6AE7FF"/>
                  </a:solidFill>
                </a:rPr>
                <a:t>0.1</a:t>
              </a:r>
              <a:endParaRPr lang="zh-CN" altLang="en-US" b="1" dirty="0">
                <a:solidFill>
                  <a:srgbClr val="6AE7FF"/>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smtClean="0">
                <a:solidFill>
                  <a:srgbClr val="6AE7FF"/>
                </a:solidFill>
              </a:rPr>
              <a:t>02</a:t>
            </a:r>
            <a:endParaRPr lang="en-US" altLang="zh-CN" sz="9600" dirty="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smtClean="0">
                <a:solidFill>
                  <a:srgbClr val="10FBFE"/>
                </a:solidFill>
                <a:latin typeface="微软雅黑" panose="020B0503020204020204" charset="-122"/>
                <a:ea typeface="微软雅黑" panose="020B0503020204020204" charset="-122"/>
              </a:rPr>
              <a:t>功能模块</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4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tags/tag1.xml><?xml version="1.0" encoding="utf-8"?>
<p:tagLst xmlns:p="http://schemas.openxmlformats.org/presentationml/2006/main">
  <p:tag name="ISPRING_PRESENTATION_TITLE" val="PowerPoint 演示文稿"/>
  <p:tag name="KSO_WM_DOC_GUID" val="{2db965c7-d723-4c58-8de5-a7b164c617b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Phoenix</Template>
  <TotalTime>0</TotalTime>
  <Words>5177</Words>
  <Application>WPS 演示</Application>
  <PresentationFormat>自定义</PresentationFormat>
  <Paragraphs>275</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Calibri</vt:lpstr>
      <vt:lpstr>Times New Roman</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互联网云计算</dc:title>
  <dc:creator>第一PPT模板网-WWW.1PPT.COM</dc:creator>
  <cp:keywords>第一PPT模板网-WWW.1PPT.COM</cp:keywords>
  <dc:description>www.1ppt.com</dc:description>
  <cp:lastModifiedBy>摩羯先生</cp:lastModifiedBy>
  <cp:revision>138</cp:revision>
  <dcterms:created xsi:type="dcterms:W3CDTF">2017-07-15T13:06:00Z</dcterms:created>
  <dcterms:modified xsi:type="dcterms:W3CDTF">2019-05-05T00:58:52Z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