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4"/>
  </p:handoutMasterIdLst>
  <p:sldIdLst>
    <p:sldId id="256" r:id="rId3"/>
    <p:sldId id="257" r:id="rId5"/>
    <p:sldId id="273" r:id="rId6"/>
    <p:sldId id="274" r:id="rId7"/>
    <p:sldId id="265" r:id="rId8"/>
    <p:sldId id="276" r:id="rId9"/>
    <p:sldId id="275" r:id="rId10"/>
    <p:sldId id="277" r:id="rId11"/>
    <p:sldId id="278" r:id="rId12"/>
    <p:sldId id="280" r:id="rId13"/>
    <p:sldId id="279" r:id="rId14"/>
    <p:sldId id="282" r:id="rId15"/>
    <p:sldId id="283" r:id="rId16"/>
    <p:sldId id="284" r:id="rId17"/>
    <p:sldId id="285" r:id="rId18"/>
    <p:sldId id="286" r:id="rId19"/>
    <p:sldId id="288" r:id="rId20"/>
    <p:sldId id="289" r:id="rId21"/>
    <p:sldId id="290" r:id="rId22"/>
    <p:sldId id="291" r:id="rId23"/>
    <p:sldId id="292" r:id="rId24"/>
    <p:sldId id="293" r:id="rId25"/>
    <p:sldId id="295" r:id="rId26"/>
    <p:sldId id="296" r:id="rId27"/>
    <p:sldId id="297" r:id="rId28"/>
    <p:sldId id="299" r:id="rId29"/>
    <p:sldId id="298" r:id="rId30"/>
    <p:sldId id="300" r:id="rId31"/>
    <p:sldId id="301" r:id="rId32"/>
    <p:sldId id="302" r:id="rId33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tags" Target="tags/tag10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1.xml"/><Relationship Id="rId2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2.xml"/><Relationship Id="rId2" Type="http://schemas.openxmlformats.org/officeDocument/2006/relationships/image" Target="../media/image2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3.xml"/><Relationship Id="rId2" Type="http://schemas.openxmlformats.org/officeDocument/2006/relationships/image" Target="../media/image16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4.xml"/><Relationship Id="rId2" Type="http://schemas.openxmlformats.org/officeDocument/2006/relationships/image" Target="../media/image17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5.xml"/><Relationship Id="rId2" Type="http://schemas.openxmlformats.org/officeDocument/2006/relationships/image" Target="../media/image18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6.xml"/><Relationship Id="rId2" Type="http://schemas.openxmlformats.org/officeDocument/2006/relationships/image" Target="../media/image19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7.xml"/><Relationship Id="rId2" Type="http://schemas.openxmlformats.org/officeDocument/2006/relationships/image" Target="../media/image20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8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9.xml"/><Relationship Id="rId2" Type="http://schemas.openxmlformats.org/officeDocument/2006/relationships/image" Target="../media/image2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90.xml"/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1.xml"/><Relationship Id="rId2" Type="http://schemas.openxmlformats.org/officeDocument/2006/relationships/image" Target="../media/image26.png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92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3.xml"/><Relationship Id="rId2" Type="http://schemas.openxmlformats.org/officeDocument/2006/relationships/image" Target="../media/image29.png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4.xml"/><Relationship Id="rId2" Type="http://schemas.openxmlformats.org/officeDocument/2006/relationships/image" Target="../media/image30.png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95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6.xml"/><Relationship Id="rId2" Type="http://schemas.openxmlformats.org/officeDocument/2006/relationships/image" Target="../media/image33.png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97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98.xml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9.xml"/><Relationship Id="rId2" Type="http://schemas.openxmlformats.org/officeDocument/2006/relationships/image" Target="../media/image39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1.xml"/><Relationship Id="rId1" Type="http://schemas.openxmlformats.org/officeDocument/2006/relationships/tags" Target="../tags/tag100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74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6.xml"/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7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8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tags" Target="../tags/tag7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p2p</a:t>
            </a:r>
            <a:r>
              <a:rPr lang="zh-CN" altLang="en-US"/>
              <a:t>金融</a:t>
            </a:r>
            <a:r>
              <a:rPr lang="zh-CN" altLang="en-US"/>
              <a:t>项目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  				                     1606C</a:t>
            </a:r>
            <a:r>
              <a:rPr lang="zh-CN" altLang="en-US"/>
              <a:t>翟鸿业</a:t>
            </a:r>
            <a:r>
              <a:rPr lang="en-US" altLang="zh-CN"/>
              <a:t>   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    </a:t>
            </a:r>
            <a:r>
              <a:t>邮箱的发送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8360" y="1760220"/>
            <a:ext cx="8728710" cy="41541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>
                <a:sym typeface="+mn-ea"/>
              </a:rPr>
              <a:t>蓝源Eloan-P2P平台_</a:t>
            </a:r>
            <a:r>
              <a:rPr>
                <a:sym typeface="+mn-ea"/>
              </a:rPr>
              <a:t>个人用户</a:t>
            </a:r>
            <a:r>
              <a:rPr lang="en-US" altLang="zh-CN">
                <a:sym typeface="+mn-ea"/>
              </a:rPr>
              <a:t>(</a:t>
            </a:r>
            <a:r>
              <a:rPr>
                <a:sym typeface="+mn-ea"/>
              </a:rPr>
              <a:t>实名</a:t>
            </a:r>
            <a:r>
              <a:rPr>
                <a:sym typeface="+mn-ea"/>
              </a:rPr>
              <a:t>认证</a:t>
            </a:r>
            <a:r>
              <a:rPr lang="en-US" altLang="zh-CN">
                <a:sym typeface="+mn-ea"/>
              </a:rPr>
              <a:t>)</a:t>
            </a:r>
            <a:endParaRPr lang="zh-CN" altLang="en-US"/>
          </a:p>
        </p:txBody>
      </p:sp>
      <p:pic>
        <p:nvPicPr>
          <p:cNvPr id="33" name="内容占位符 32" descr="log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9925" y="106680"/>
            <a:ext cx="1308100" cy="495300"/>
          </a:xfrm>
          <a:prstGeom prst="rect">
            <a:avLst/>
          </a:prstGeom>
        </p:spPr>
      </p:pic>
      <p:pic>
        <p:nvPicPr>
          <p:cNvPr id="4" name="图片 3" descr="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560" y="1066165"/>
            <a:ext cx="8703310" cy="57315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21840"/>
            <a:ext cx="10852237" cy="648000"/>
          </a:xfrm>
        </p:spPr>
        <p:txBody>
          <a:bodyPr/>
          <a:p>
            <a:pPr algn="ctr"/>
            <a:r>
              <a:rPr lang="en-US" altLang="zh-CN">
                <a:sym typeface="+mn-ea"/>
              </a:rPr>
              <a:t>蓝源Eloan-P2P平台_</a:t>
            </a:r>
            <a:r>
              <a:rPr>
                <a:sym typeface="+mn-ea"/>
              </a:rPr>
              <a:t>个人用户</a:t>
            </a:r>
            <a:r>
              <a:rPr lang="en-US" altLang="zh-CN">
                <a:sym typeface="+mn-ea"/>
              </a:rPr>
              <a:t>(</a:t>
            </a:r>
            <a:r>
              <a:rPr>
                <a:sym typeface="+mn-ea"/>
              </a:rPr>
              <a:t>实名认证</a:t>
            </a:r>
            <a:r>
              <a:rPr lang="en-US" altLang="zh-CN">
                <a:sym typeface="+mn-ea"/>
              </a:rPr>
              <a:t>)_2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通过</a:t>
            </a:r>
            <a:r>
              <a:rPr lang="en-US" altLang="zh-CN"/>
              <a:t>uploadify</a:t>
            </a:r>
            <a:r>
              <a:t>插件进行</a:t>
            </a:r>
          </a:p>
          <a:p>
            <a:pPr marL="0" indent="0">
              <a:buNone/>
            </a:pPr>
            <a:r>
              <a:t>图片上传</a:t>
            </a:r>
          </a:p>
        </p:txBody>
      </p:sp>
      <p:pic>
        <p:nvPicPr>
          <p:cNvPr id="4" name="图片 3" descr="实名认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23740" y="1180465"/>
            <a:ext cx="6666230" cy="4937125"/>
          </a:xfrm>
          <a:prstGeom prst="rect">
            <a:avLst/>
          </a:prstGeom>
        </p:spPr>
      </p:pic>
      <p:pic>
        <p:nvPicPr>
          <p:cNvPr id="33" name="内容占位符 32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" y="86360"/>
            <a:ext cx="1308100" cy="4953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>
                <a:sym typeface="+mn-ea"/>
              </a:rPr>
              <a:t>蓝源Eloan-P2P平台_</a:t>
            </a:r>
            <a:r>
              <a:rPr>
                <a:sym typeface="+mn-ea"/>
              </a:rPr>
              <a:t>风控业务分析</a:t>
            </a:r>
            <a:br>
              <a:rPr lang="en-US" altLang="zh-CN"/>
            </a:br>
            <a:endParaRPr lang="zh-CN" altLang="en-US"/>
          </a:p>
        </p:txBody>
      </p:sp>
      <p:pic>
        <p:nvPicPr>
          <p:cNvPr id="33" name="内容占位符 32" descr="log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9925" y="96520"/>
            <a:ext cx="1308100" cy="495300"/>
          </a:xfrm>
          <a:prstGeom prst="rect">
            <a:avLst/>
          </a:prstGeom>
        </p:spPr>
      </p:pic>
      <p:pic>
        <p:nvPicPr>
          <p:cNvPr id="4" name="图片 3" descr="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030" y="1010285"/>
            <a:ext cx="10188575" cy="53924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>
                <a:sym typeface="+mn-ea"/>
              </a:rPr>
              <a:t>蓝源Eloan-P2P平台_</a:t>
            </a:r>
            <a:r>
              <a:rPr>
                <a:sym typeface="+mn-ea"/>
              </a:rPr>
              <a:t>风控后台</a:t>
            </a:r>
            <a:endParaRPr lang="zh-CN" altLang="en-US"/>
          </a:p>
        </p:txBody>
      </p:sp>
      <p:pic>
        <p:nvPicPr>
          <p:cNvPr id="33" name="内容占位符 32" descr="log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9925" y="112395"/>
            <a:ext cx="1308100" cy="495300"/>
          </a:xfrm>
          <a:prstGeom prst="rect">
            <a:avLst/>
          </a:prstGeom>
        </p:spPr>
      </p:pic>
      <p:pic>
        <p:nvPicPr>
          <p:cNvPr id="5" name="图片 4" descr="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540" y="1162685"/>
            <a:ext cx="9790430" cy="55892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>
                <a:sym typeface="+mn-ea"/>
              </a:rPr>
              <a:t>蓝源Eloan-P2P平台_</a:t>
            </a:r>
            <a:r>
              <a:rPr>
                <a:sym typeface="+mn-ea"/>
              </a:rPr>
              <a:t>风控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33" name="内容占位符 32" descr="log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9925" y="62230"/>
            <a:ext cx="1308100" cy="495300"/>
          </a:xfrm>
          <a:prstGeom prst="rect">
            <a:avLst/>
          </a:prstGeom>
        </p:spPr>
      </p:pic>
      <p:pic>
        <p:nvPicPr>
          <p:cNvPr id="4" name="图片 3" descr="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540" y="1477010"/>
            <a:ext cx="4293870" cy="4127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30985" y="1734820"/>
            <a:ext cx="3481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条件满足后</a:t>
            </a:r>
            <a:r>
              <a:rPr lang="en-US" altLang="zh-CN"/>
              <a:t>,</a:t>
            </a:r>
            <a:r>
              <a:rPr lang="zh-CN" altLang="en-US"/>
              <a:t>用户可以申请贷款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>
                <a:sym typeface="+mn-ea"/>
              </a:rPr>
              <a:t>蓝源Eloan-P2P平台_</a:t>
            </a:r>
            <a:r>
              <a:rPr>
                <a:sym typeface="+mn-ea"/>
              </a:rPr>
              <a:t>借款流程</a:t>
            </a:r>
            <a:r>
              <a:rPr lang="en-US" altLang="zh-CN">
                <a:sym typeface="+mn-ea"/>
              </a:rPr>
              <a:t>(</a:t>
            </a:r>
            <a:r>
              <a:rPr>
                <a:sym typeface="+mn-ea"/>
              </a:rPr>
              <a:t>总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</p:txBody>
      </p:sp>
      <p:pic>
        <p:nvPicPr>
          <p:cNvPr id="33" name="内容占位符 32" descr="log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9925" y="27305"/>
            <a:ext cx="1308100" cy="495300"/>
          </a:xfrm>
          <a:prstGeom prst="rect">
            <a:avLst/>
          </a:prstGeom>
        </p:spPr>
      </p:pic>
      <p:pic>
        <p:nvPicPr>
          <p:cNvPr id="3" name="图片 2" descr="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1487170"/>
            <a:ext cx="11062335" cy="48406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>
                <a:sym typeface="+mn-ea"/>
              </a:rPr>
              <a:t>蓝源Eloan-P2P平台_</a:t>
            </a:r>
            <a:r>
              <a:rPr>
                <a:sym typeface="+mn-ea"/>
              </a:rPr>
              <a:t>借款界面</a:t>
            </a:r>
            <a:endParaRPr lang="en-US" altLang="zh-CN">
              <a:sym typeface="+mn-ea"/>
            </a:endParaRPr>
          </a:p>
        </p:txBody>
      </p:sp>
      <p:pic>
        <p:nvPicPr>
          <p:cNvPr id="33" name="内容占位符 32" descr="log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9925" y="57150"/>
            <a:ext cx="1308100" cy="495300"/>
          </a:xfrm>
          <a:prstGeom prst="rect">
            <a:avLst/>
          </a:prstGeom>
        </p:spPr>
      </p:pic>
      <p:pic>
        <p:nvPicPr>
          <p:cNvPr id="3" name="图片 2" descr="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510" y="1061085"/>
            <a:ext cx="8631555" cy="55968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76655" y="1752600"/>
            <a:ext cx="186563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再次判断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额外判断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>
                <a:sym typeface="+mn-ea"/>
              </a:rPr>
              <a:t>蓝源Eloan-P2P平台_ </a:t>
            </a:r>
            <a:r>
              <a:rPr>
                <a:sym typeface="+mn-ea"/>
              </a:rPr>
              <a:t>后台审核</a:t>
            </a:r>
            <a:r>
              <a:rPr>
                <a:sym typeface="+mn-ea"/>
              </a:rPr>
              <a:t>界面</a:t>
            </a:r>
            <a:br>
              <a:rPr lang="en-US" altLang="zh-CN">
                <a:sym typeface="+mn-ea"/>
              </a:rPr>
            </a:br>
            <a:endParaRPr lang="zh-CN" altLang="en-US"/>
          </a:p>
        </p:txBody>
      </p:sp>
      <p:pic>
        <p:nvPicPr>
          <p:cNvPr id="33" name="内容占位符 32" descr="log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9925" y="86995"/>
            <a:ext cx="1308100" cy="495300"/>
          </a:xfrm>
          <a:prstGeom prst="rect">
            <a:avLst/>
          </a:prstGeom>
        </p:spPr>
      </p:pic>
      <p:pic>
        <p:nvPicPr>
          <p:cNvPr id="3" name="图片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603" y="798513"/>
            <a:ext cx="5272405" cy="13100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065" y="2397760"/>
            <a:ext cx="6253480" cy="41490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697865" y="3103880"/>
            <a:ext cx="1406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实体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>
                <a:sym typeface="+mn-ea"/>
              </a:rPr>
              <a:t>蓝源Eloan-P2P平台_</a:t>
            </a:r>
            <a:r>
              <a:rPr>
                <a:sym typeface="+mn-ea"/>
              </a:rPr>
              <a:t>标的列表/投标</a:t>
            </a:r>
            <a:endParaRPr>
              <a:sym typeface="+mn-ea"/>
            </a:endParaRPr>
          </a:p>
        </p:txBody>
      </p:sp>
      <p:pic>
        <p:nvPicPr>
          <p:cNvPr id="33" name="内容占位符 32" descr="log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9925" y="127000"/>
            <a:ext cx="1308100" cy="495300"/>
          </a:xfrm>
          <a:prstGeom prst="rect">
            <a:avLst/>
          </a:prstGeom>
        </p:spPr>
      </p:pic>
      <p:pic>
        <p:nvPicPr>
          <p:cNvPr id="5" name="图片 4" descr="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20" y="1967865"/>
            <a:ext cx="11059795" cy="33013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5" name="内容占位符 44" descr="b21bb051f8198618479a4f7c4ced2e738ad4e66d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12010" y="1296035"/>
            <a:ext cx="7967345" cy="5041265"/>
          </a:xfrm>
          <a:prstGeom prst="rect">
            <a:avLst/>
          </a:prstGeom>
        </p:spPr>
      </p:pic>
      <p:grpSp>
        <p:nvGrpSpPr>
          <p:cNvPr id="71" name="组合 70"/>
          <p:cNvGrpSpPr/>
          <p:nvPr>
            <p:custDataLst>
              <p:tags r:id="rId2"/>
            </p:custDataLst>
          </p:nvPr>
        </p:nvGrpSpPr>
        <p:grpSpPr>
          <a:xfrm>
            <a:off x="3132455" y="276225"/>
            <a:ext cx="5925820" cy="861060"/>
            <a:chOff x="3648073" y="3692771"/>
            <a:chExt cx="4895856" cy="712177"/>
          </a:xfrm>
        </p:grpSpPr>
        <p:sp>
          <p:nvSpPr>
            <p:cNvPr id="72" name="任意多边形 71"/>
            <p:cNvSpPr/>
            <p:nvPr>
              <p:custDataLst>
                <p:tags r:id="rId3"/>
              </p:custDataLst>
            </p:nvPr>
          </p:nvSpPr>
          <p:spPr>
            <a:xfrm>
              <a:off x="7568714" y="3692771"/>
              <a:ext cx="580293" cy="712177"/>
            </a:xfrm>
            <a:custGeom>
              <a:avLst/>
              <a:gdLst>
                <a:gd name="connsiteX0" fmla="*/ 0 w 580293"/>
                <a:gd name="connsiteY0" fmla="*/ 0 h 712177"/>
                <a:gd name="connsiteX1" fmla="*/ 580293 w 580293"/>
                <a:gd name="connsiteY1" fmla="*/ 298119 h 712177"/>
                <a:gd name="connsiteX2" fmla="*/ 580293 w 580293"/>
                <a:gd name="connsiteY2" fmla="*/ 712177 h 712177"/>
                <a:gd name="connsiteX3" fmla="*/ 0 w 580293"/>
                <a:gd name="connsiteY3" fmla="*/ 414058 h 712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0293" h="712177">
                  <a:moveTo>
                    <a:pt x="0" y="0"/>
                  </a:moveTo>
                  <a:lnTo>
                    <a:pt x="580293" y="298119"/>
                  </a:lnTo>
                  <a:lnTo>
                    <a:pt x="580293" y="712177"/>
                  </a:lnTo>
                  <a:lnTo>
                    <a:pt x="0" y="414058"/>
                  </a:lnTo>
                  <a:close/>
                </a:path>
              </a:pathLst>
            </a:custGeom>
            <a:solidFill>
              <a:srgbClr val="FA8550">
                <a:lumMod val="75000"/>
              </a:srgbClr>
            </a:solidFill>
            <a:ln>
              <a:noFill/>
            </a:ln>
          </p:spPr>
          <p:style>
            <a:lnRef idx="2">
              <a:srgbClr val="FA8550">
                <a:shade val="50000"/>
              </a:srgbClr>
            </a:lnRef>
            <a:fillRef idx="1">
              <a:srgbClr val="FA8550"/>
            </a:fillRef>
            <a:effectRef idx="0">
              <a:srgbClr val="FA8550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73" name="任意多边形 72"/>
            <p:cNvSpPr/>
            <p:nvPr>
              <p:custDataLst>
                <p:tags r:id="rId4"/>
              </p:custDataLst>
            </p:nvPr>
          </p:nvSpPr>
          <p:spPr>
            <a:xfrm>
              <a:off x="8149008" y="3991710"/>
              <a:ext cx="394921" cy="413238"/>
            </a:xfrm>
            <a:custGeom>
              <a:avLst/>
              <a:gdLst>
                <a:gd name="connsiteX0" fmla="*/ 0 w 394921"/>
                <a:gd name="connsiteY0" fmla="*/ 0 h 413238"/>
                <a:gd name="connsiteX1" fmla="*/ 207744 w 394921"/>
                <a:gd name="connsiteY1" fmla="*/ 0 h 413238"/>
                <a:gd name="connsiteX2" fmla="*/ 394921 w 394921"/>
                <a:gd name="connsiteY2" fmla="*/ 206619 h 413238"/>
                <a:gd name="connsiteX3" fmla="*/ 207744 w 394921"/>
                <a:gd name="connsiteY3" fmla="*/ 413238 h 413238"/>
                <a:gd name="connsiteX4" fmla="*/ 0 w 394921"/>
                <a:gd name="connsiteY4" fmla="*/ 413238 h 413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921" h="413238">
                  <a:moveTo>
                    <a:pt x="0" y="0"/>
                  </a:moveTo>
                  <a:lnTo>
                    <a:pt x="207744" y="0"/>
                  </a:lnTo>
                  <a:cubicBezTo>
                    <a:pt x="311119" y="0"/>
                    <a:pt x="394921" y="92506"/>
                    <a:pt x="394921" y="206619"/>
                  </a:cubicBezTo>
                  <a:cubicBezTo>
                    <a:pt x="394921" y="320731"/>
                    <a:pt x="311119" y="413238"/>
                    <a:pt x="207744" y="413238"/>
                  </a:cubicBezTo>
                  <a:lnTo>
                    <a:pt x="0" y="41323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rgbClr val="FA8550">
                <a:shade val="50000"/>
              </a:srgbClr>
            </a:lnRef>
            <a:fillRef idx="1">
              <a:srgbClr val="FA8550"/>
            </a:fillRef>
            <a:effectRef idx="0">
              <a:srgbClr val="FA8550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 dirty="0">
                <a:solidFill>
                  <a:srgbClr val="FE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74" name="矩形 73"/>
            <p:cNvSpPr/>
            <p:nvPr>
              <p:custDataLst>
                <p:tags r:id="rId5"/>
              </p:custDataLst>
            </p:nvPr>
          </p:nvSpPr>
          <p:spPr>
            <a:xfrm>
              <a:off x="4623288" y="3692771"/>
              <a:ext cx="2945424" cy="413239"/>
            </a:xfrm>
            <a:prstGeom prst="rect">
              <a:avLst/>
            </a:prstGeom>
            <a:ln>
              <a:noFill/>
            </a:ln>
          </p:spPr>
          <p:style>
            <a:lnRef idx="2">
              <a:srgbClr val="FA8550">
                <a:shade val="50000"/>
              </a:srgbClr>
            </a:lnRef>
            <a:fillRef idx="1">
              <a:srgbClr val="FA8550"/>
            </a:fillRef>
            <a:effectRef idx="0">
              <a:srgbClr val="FA8550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p>
              <a:pPr marL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100000"/>
              </a:pPr>
              <a:r>
                <a:rPr lang="en-US" altLang="zh-CN" dirty="0">
                  <a:solidFill>
                    <a:sysClr val="window" lastClr="FFFFFF"/>
                  </a:solidFill>
                  <a:sym typeface="Arial" panose="020B0604020202020204" pitchFamily="34" charset="0"/>
                </a:rPr>
                <a:t>p2p</a:t>
              </a:r>
              <a:r>
                <a:rPr lang="zh-CN" altLang="en-US" dirty="0">
                  <a:solidFill>
                    <a:sysClr val="window" lastClr="FFFFFF"/>
                  </a:solidFill>
                  <a:sym typeface="Arial" panose="020B0604020202020204" pitchFamily="34" charset="0"/>
                </a:rPr>
                <a:t>金融项目是什么</a:t>
              </a:r>
              <a:endParaRPr lang="zh-CN" altLang="en-US" dirty="0">
                <a:solidFill>
                  <a:sysClr val="window" lastClr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76" name="任意多边形 75"/>
            <p:cNvSpPr/>
            <p:nvPr>
              <p:custDataLst>
                <p:tags r:id="rId6"/>
              </p:custDataLst>
            </p:nvPr>
          </p:nvSpPr>
          <p:spPr>
            <a:xfrm>
              <a:off x="3648073" y="3991709"/>
              <a:ext cx="394921" cy="413238"/>
            </a:xfrm>
            <a:custGeom>
              <a:avLst/>
              <a:gdLst>
                <a:gd name="connsiteX0" fmla="*/ 187177 w 394921"/>
                <a:gd name="connsiteY0" fmla="*/ 0 h 374354"/>
                <a:gd name="connsiteX1" fmla="*/ 394921 w 394921"/>
                <a:gd name="connsiteY1" fmla="*/ 0 h 374354"/>
                <a:gd name="connsiteX2" fmla="*/ 394921 w 394921"/>
                <a:gd name="connsiteY2" fmla="*/ 374354 h 374354"/>
                <a:gd name="connsiteX3" fmla="*/ 187177 w 394921"/>
                <a:gd name="connsiteY3" fmla="*/ 374354 h 374354"/>
                <a:gd name="connsiteX4" fmla="*/ 0 w 394921"/>
                <a:gd name="connsiteY4" fmla="*/ 187177 h 374354"/>
                <a:gd name="connsiteX5" fmla="*/ 187177 w 394921"/>
                <a:gd name="connsiteY5" fmla="*/ 0 h 37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4921" h="374354">
                  <a:moveTo>
                    <a:pt x="187177" y="0"/>
                  </a:moveTo>
                  <a:lnTo>
                    <a:pt x="394921" y="0"/>
                  </a:lnTo>
                  <a:lnTo>
                    <a:pt x="394921" y="374354"/>
                  </a:lnTo>
                  <a:lnTo>
                    <a:pt x="187177" y="374354"/>
                  </a:lnTo>
                  <a:cubicBezTo>
                    <a:pt x="83802" y="374354"/>
                    <a:pt x="0" y="290552"/>
                    <a:pt x="0" y="187177"/>
                  </a:cubicBezTo>
                  <a:cubicBezTo>
                    <a:pt x="0" y="83802"/>
                    <a:pt x="83802" y="0"/>
                    <a:pt x="187177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rgbClr val="FA8550">
                <a:shade val="50000"/>
              </a:srgbClr>
            </a:lnRef>
            <a:fillRef idx="1">
              <a:srgbClr val="FA8550"/>
            </a:fillRef>
            <a:effectRef idx="0">
              <a:srgbClr val="FA8550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 dirty="0">
                <a:solidFill>
                  <a:srgbClr val="FE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77" name="任意多边形 76"/>
            <p:cNvSpPr/>
            <p:nvPr>
              <p:custDataLst>
                <p:tags r:id="rId7"/>
              </p:custDataLst>
            </p:nvPr>
          </p:nvSpPr>
          <p:spPr>
            <a:xfrm>
              <a:off x="4042995" y="3692771"/>
              <a:ext cx="580292" cy="712177"/>
            </a:xfrm>
            <a:custGeom>
              <a:avLst/>
              <a:gdLst>
                <a:gd name="connsiteX0" fmla="*/ 580292 w 580292"/>
                <a:gd name="connsiteY0" fmla="*/ 0 h 712177"/>
                <a:gd name="connsiteX1" fmla="*/ 580292 w 580292"/>
                <a:gd name="connsiteY1" fmla="*/ 414058 h 712177"/>
                <a:gd name="connsiteX2" fmla="*/ 0 w 580292"/>
                <a:gd name="connsiteY2" fmla="*/ 712177 h 712177"/>
                <a:gd name="connsiteX3" fmla="*/ 0 w 580292"/>
                <a:gd name="connsiteY3" fmla="*/ 298119 h 712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0292" h="712177">
                  <a:moveTo>
                    <a:pt x="580292" y="0"/>
                  </a:moveTo>
                  <a:lnTo>
                    <a:pt x="580292" y="414058"/>
                  </a:lnTo>
                  <a:lnTo>
                    <a:pt x="0" y="712177"/>
                  </a:lnTo>
                  <a:lnTo>
                    <a:pt x="0" y="298119"/>
                  </a:lnTo>
                  <a:close/>
                </a:path>
              </a:pathLst>
            </a:custGeom>
            <a:solidFill>
              <a:srgbClr val="FA8550">
                <a:lumMod val="75000"/>
              </a:srgbClr>
            </a:solidFill>
            <a:ln>
              <a:noFill/>
            </a:ln>
          </p:spPr>
          <p:style>
            <a:lnRef idx="2">
              <a:srgbClr val="FA8550">
                <a:shade val="50000"/>
              </a:srgbClr>
            </a:lnRef>
            <a:fillRef idx="1">
              <a:srgbClr val="FA8550"/>
            </a:fillRef>
            <a:effectRef idx="0">
              <a:srgbClr val="FA8550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</p:grpSp>
    </p:spTree>
    <p:custDataLst>
      <p:tags r:id="rId8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32000"/>
            <a:ext cx="10852237" cy="648000"/>
          </a:xfrm>
        </p:spPr>
        <p:txBody>
          <a:bodyPr/>
          <a:p>
            <a:pPr algn="ctr"/>
            <a:r>
              <a:rPr lang="en-US" altLang="zh-CN">
                <a:sym typeface="+mn-ea"/>
              </a:rPr>
              <a:t>蓝源Eloan-P2P平台_</a:t>
            </a:r>
            <a:r>
              <a:rPr>
                <a:sym typeface="+mn-ea"/>
              </a:rPr>
              <a:t>线上充值</a:t>
            </a:r>
            <a:br>
              <a:rPr>
                <a:sym typeface="+mn-ea"/>
              </a:rPr>
            </a:br>
            <a:endParaRPr lang="zh-CN" altLang="en-US"/>
          </a:p>
        </p:txBody>
      </p:sp>
      <p:pic>
        <p:nvPicPr>
          <p:cNvPr id="4" name="图片 3" descr="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40605" y="1079500"/>
            <a:ext cx="6681470" cy="5405755"/>
          </a:xfrm>
          <a:prstGeom prst="rect">
            <a:avLst/>
          </a:prstGeom>
        </p:spPr>
      </p:pic>
      <p:pic>
        <p:nvPicPr>
          <p:cNvPr id="33" name="内容占位符 32" descr="logo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925" y="96520"/>
            <a:ext cx="1308100" cy="495300"/>
          </a:xfrm>
          <a:prstGeom prst="rect">
            <a:avLst/>
          </a:prstGeom>
        </p:spPr>
      </p:pic>
      <p:pic>
        <p:nvPicPr>
          <p:cNvPr id="3" name="图片 2" descr="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15" y="781050"/>
            <a:ext cx="4316095" cy="59023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562175"/>
            <a:ext cx="10852237" cy="648000"/>
          </a:xfrm>
        </p:spPr>
        <p:txBody>
          <a:bodyPr/>
          <a:p>
            <a:pPr algn="ctr"/>
            <a:r>
              <a:rPr lang="en-US" altLang="zh-CN">
                <a:sym typeface="+mn-ea"/>
              </a:rPr>
              <a:t>蓝源Eloan-P2P平台_</a:t>
            </a:r>
            <a:r>
              <a:rPr>
                <a:sym typeface="+mn-ea"/>
              </a:rPr>
              <a:t>线下充值</a:t>
            </a:r>
            <a:endParaRPr lang="zh-CN" altLang="en-US"/>
          </a:p>
        </p:txBody>
      </p:sp>
      <p:pic>
        <p:nvPicPr>
          <p:cNvPr id="33" name="内容占位符 32" descr="log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9925" y="66675"/>
            <a:ext cx="1308100" cy="495300"/>
          </a:xfrm>
          <a:prstGeom prst="rect">
            <a:avLst/>
          </a:prstGeom>
        </p:spPr>
      </p:pic>
      <p:pic>
        <p:nvPicPr>
          <p:cNvPr id="4" name="图片 3" descr="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060" y="1079500"/>
            <a:ext cx="9639300" cy="56464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81530"/>
            <a:ext cx="10852237" cy="648000"/>
          </a:xfrm>
        </p:spPr>
        <p:txBody>
          <a:bodyPr/>
          <a:p>
            <a:pPr algn="ctr"/>
            <a:r>
              <a:rPr lang="en-US" altLang="zh-CN"/>
              <a:t> </a:t>
            </a:r>
            <a:r>
              <a:rPr lang="en-US" altLang="zh-CN">
                <a:sym typeface="+mn-ea"/>
              </a:rPr>
              <a:t>蓝源Eloan-P2P平台_</a:t>
            </a:r>
            <a:r>
              <a:rPr>
                <a:sym typeface="+mn-ea"/>
              </a:rPr>
              <a:t>投标</a:t>
            </a:r>
            <a:br>
              <a:rPr lang="zh-CN" altLang="en-US"/>
            </a:br>
            <a:endParaRPr lang="en-US" altLang="zh-CN"/>
          </a:p>
        </p:txBody>
      </p:sp>
      <p:pic>
        <p:nvPicPr>
          <p:cNvPr id="33" name="内容占位符 32" descr="log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9925" y="116205"/>
            <a:ext cx="1308100" cy="495300"/>
          </a:xfrm>
          <a:prstGeom prst="rect">
            <a:avLst/>
          </a:prstGeom>
        </p:spPr>
      </p:pic>
      <p:pic>
        <p:nvPicPr>
          <p:cNvPr id="3" name="图片 2" descr="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565" y="1289685"/>
            <a:ext cx="4386580" cy="5320030"/>
          </a:xfrm>
          <a:prstGeom prst="rect">
            <a:avLst/>
          </a:prstGeom>
        </p:spPr>
      </p:pic>
      <p:pic>
        <p:nvPicPr>
          <p:cNvPr id="4" name="图片 3" descr="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" y="1058545"/>
            <a:ext cx="6061075" cy="563435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蓝源Eloan-P2P平台_</a:t>
            </a:r>
            <a:r>
              <a:rPr>
                <a:sym typeface="+mn-ea"/>
              </a:rPr>
              <a:t>投标</a:t>
            </a:r>
            <a:r>
              <a:rPr lang="en-US" altLang="zh-CN">
                <a:sym typeface="+mn-ea"/>
              </a:rPr>
              <a:t>(2)</a:t>
            </a:r>
            <a:endParaRPr lang="en-US" altLang="zh-CN">
              <a:sym typeface="+mn-ea"/>
            </a:endParaRPr>
          </a:p>
        </p:txBody>
      </p:sp>
      <p:pic>
        <p:nvPicPr>
          <p:cNvPr id="33" name="内容占位符 32" descr="log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9925" y="96520"/>
            <a:ext cx="1308100" cy="495300"/>
          </a:xfrm>
          <a:prstGeom prst="rect">
            <a:avLst/>
          </a:prstGeom>
        </p:spPr>
      </p:pic>
      <p:pic>
        <p:nvPicPr>
          <p:cNvPr id="4" name="图片 3" descr="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805" y="1878965"/>
            <a:ext cx="4206240" cy="35928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>
                <a:sym typeface="+mn-ea"/>
              </a:rPr>
              <a:t> 蓝源Eloan-P2P平台_</a:t>
            </a:r>
            <a:r>
              <a:rPr>
                <a:sym typeface="+mn-ea"/>
              </a:rPr>
              <a:t>满标一审</a:t>
            </a:r>
            <a:br>
              <a:rPr lang="en-US" altLang="zh-CN">
                <a:sym typeface="+mn-ea"/>
              </a:rPr>
            </a:br>
            <a:endParaRPr lang="zh-CN" altLang="en-US"/>
          </a:p>
        </p:txBody>
      </p:sp>
      <p:pic>
        <p:nvPicPr>
          <p:cNvPr id="33" name="内容占位符 32" descr="log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9925" y="96520"/>
            <a:ext cx="1308100" cy="495300"/>
          </a:xfrm>
          <a:prstGeom prst="rect">
            <a:avLst/>
          </a:prstGeom>
        </p:spPr>
      </p:pic>
      <p:pic>
        <p:nvPicPr>
          <p:cNvPr id="5" name="图片 4" descr="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10" y="1697355"/>
            <a:ext cx="4478655" cy="34626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>
                <a:sym typeface="+mn-ea"/>
              </a:rPr>
              <a:t> 蓝源Eloan-P2P平台_</a:t>
            </a:r>
            <a:r>
              <a:rPr>
                <a:sym typeface="+mn-ea"/>
              </a:rPr>
              <a:t>满标二审</a:t>
            </a:r>
            <a:endParaRPr lang="zh-CN" altLang="en-US"/>
          </a:p>
        </p:txBody>
      </p:sp>
      <p:pic>
        <p:nvPicPr>
          <p:cNvPr id="33" name="内容占位符 32" descr="log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9925" y="86995"/>
            <a:ext cx="1308100" cy="495300"/>
          </a:xfrm>
          <a:prstGeom prst="rect">
            <a:avLst/>
          </a:prstGeom>
        </p:spPr>
      </p:pic>
      <p:pic>
        <p:nvPicPr>
          <p:cNvPr id="4" name="图片 3" descr="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110" y="1691005"/>
            <a:ext cx="6958965" cy="3106420"/>
          </a:xfrm>
          <a:prstGeom prst="rect">
            <a:avLst/>
          </a:prstGeom>
        </p:spPr>
      </p:pic>
      <p:pic>
        <p:nvPicPr>
          <p:cNvPr id="5" name="图片 4" descr="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5" y="1025525"/>
            <a:ext cx="3718560" cy="55943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>
                <a:sym typeface="+mn-ea"/>
              </a:rPr>
              <a:t>蓝源Eloan-P2P平台_</a:t>
            </a:r>
            <a:r>
              <a:rPr>
                <a:sym typeface="+mn-ea"/>
              </a:rPr>
              <a:t>提现</a:t>
            </a:r>
            <a:endParaRPr>
              <a:sym typeface="+mn-ea"/>
            </a:endParaRPr>
          </a:p>
        </p:txBody>
      </p:sp>
      <p:pic>
        <p:nvPicPr>
          <p:cNvPr id="33" name="内容占位符 32" descr="log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9925" y="76835"/>
            <a:ext cx="1308100" cy="495300"/>
          </a:xfrm>
          <a:prstGeom prst="rect">
            <a:avLst/>
          </a:prstGeom>
        </p:spPr>
      </p:pic>
      <p:pic>
        <p:nvPicPr>
          <p:cNvPr id="4" name="图片 3" descr="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015" y="1938020"/>
            <a:ext cx="9147175" cy="37509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 	</a:t>
            </a:r>
            <a:r>
              <a:rPr lang="en-US" altLang="zh-CN">
                <a:sym typeface="+mn-ea"/>
              </a:rPr>
              <a:t> 蓝源Eloan-P2P平台_</a:t>
            </a:r>
            <a:r>
              <a:rPr>
                <a:sym typeface="+mn-ea"/>
              </a:rPr>
              <a:t>银行卡绑定</a:t>
            </a:r>
            <a:br>
              <a:rPr lang="zh-CN" altLang="en-US"/>
            </a:br>
            <a:endParaRPr lang="en-US" altLang="zh-CN"/>
          </a:p>
        </p:txBody>
      </p:sp>
      <p:pic>
        <p:nvPicPr>
          <p:cNvPr id="33" name="内容占位符 32" descr="log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9925" y="116840"/>
            <a:ext cx="1308100" cy="495300"/>
          </a:xfrm>
          <a:prstGeom prst="rect">
            <a:avLst/>
          </a:prstGeom>
        </p:spPr>
      </p:pic>
      <p:pic>
        <p:nvPicPr>
          <p:cNvPr id="4" name="图片 3" descr="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" y="1211580"/>
            <a:ext cx="4442460" cy="1341120"/>
          </a:xfrm>
          <a:prstGeom prst="rect">
            <a:avLst/>
          </a:prstGeom>
        </p:spPr>
      </p:pic>
      <p:pic>
        <p:nvPicPr>
          <p:cNvPr id="5" name="图片 4" descr="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" y="2944495"/>
            <a:ext cx="7787640" cy="23469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>
                <a:sym typeface="+mn-ea"/>
              </a:rPr>
              <a:t> 蓝源Eloan-P2P平台_</a:t>
            </a:r>
            <a:r>
              <a:rPr>
                <a:sym typeface="+mn-ea"/>
              </a:rPr>
              <a:t>提现申请</a:t>
            </a:r>
            <a:endParaRPr>
              <a:sym typeface="+mn-ea"/>
            </a:endParaRPr>
          </a:p>
        </p:txBody>
      </p:sp>
      <p:pic>
        <p:nvPicPr>
          <p:cNvPr id="33" name="内容占位符 32" descr="log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9925" y="86360"/>
            <a:ext cx="1308100" cy="495300"/>
          </a:xfrm>
          <a:prstGeom prst="rect">
            <a:avLst/>
          </a:prstGeom>
        </p:spPr>
      </p:pic>
      <p:pic>
        <p:nvPicPr>
          <p:cNvPr id="4" name="图片 3" descr="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" y="1421765"/>
            <a:ext cx="6042025" cy="2552065"/>
          </a:xfrm>
          <a:prstGeom prst="rect">
            <a:avLst/>
          </a:prstGeom>
        </p:spPr>
      </p:pic>
      <p:pic>
        <p:nvPicPr>
          <p:cNvPr id="5" name="图片 4" descr="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10" y="4465320"/>
            <a:ext cx="5646420" cy="701040"/>
          </a:xfrm>
          <a:prstGeom prst="rect">
            <a:avLst/>
          </a:prstGeom>
        </p:spPr>
      </p:pic>
      <p:pic>
        <p:nvPicPr>
          <p:cNvPr id="6" name="图片 5" descr="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2475" y="1753870"/>
            <a:ext cx="4419600" cy="93535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>
                <a:sym typeface="+mn-ea"/>
              </a:rPr>
              <a:t>蓝源Eloan-P2P平台_</a:t>
            </a:r>
            <a:r>
              <a:rPr>
                <a:sym typeface="+mn-ea"/>
              </a:rPr>
              <a:t>提现审核</a:t>
            </a:r>
            <a:endParaRPr lang="zh-CN" altLang="en-US"/>
          </a:p>
        </p:txBody>
      </p:sp>
      <p:pic>
        <p:nvPicPr>
          <p:cNvPr id="33" name="内容占位符 32" descr="log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9925" y="106680"/>
            <a:ext cx="1308100" cy="495300"/>
          </a:xfrm>
          <a:prstGeom prst="rect">
            <a:avLst/>
          </a:prstGeom>
        </p:spPr>
      </p:pic>
      <p:pic>
        <p:nvPicPr>
          <p:cNvPr id="4" name="图片 3" descr="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" y="1353185"/>
            <a:ext cx="7978140" cy="37712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23110"/>
            <a:ext cx="10852237" cy="648000"/>
          </a:xfrm>
        </p:spPr>
        <p:txBody>
          <a:bodyPr/>
          <a:p>
            <a:r>
              <a:rPr lang="en-US" altLang="zh-CN"/>
              <a:t>   			  </a:t>
            </a:r>
            <a:r>
              <a:rPr lang="en-US" altLang="zh-CN">
                <a:sym typeface="+mn-ea"/>
              </a:rPr>
              <a:t> 蓝源Eloan-P2P平台_</a:t>
            </a:r>
            <a:r>
              <a:rPr>
                <a:sym typeface="+mn-ea"/>
              </a:rPr>
              <a:t>前台</a:t>
            </a:r>
            <a:endParaRPr>
              <a:sym typeface="+mn-ea"/>
            </a:endParaRPr>
          </a:p>
        </p:txBody>
      </p:sp>
      <p:pic>
        <p:nvPicPr>
          <p:cNvPr id="33" name="内容占位符 32" descr="log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9925" y="209550"/>
            <a:ext cx="1308100" cy="495300"/>
          </a:xfrm>
          <a:prstGeom prst="rect">
            <a:avLst/>
          </a:prstGeom>
        </p:spPr>
      </p:pic>
      <p:pic>
        <p:nvPicPr>
          <p:cNvPr id="5" name="图片 4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15" y="1214755"/>
            <a:ext cx="10819130" cy="51993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谢谢观看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>
                <a:sym typeface="+mn-ea"/>
              </a:rPr>
              <a:t> 蓝源Eloan-P2P平台_</a:t>
            </a:r>
            <a:r>
              <a:rPr>
                <a:sym typeface="+mn-ea"/>
              </a:rPr>
              <a:t>后台</a:t>
            </a:r>
            <a:endParaRPr>
              <a:sym typeface="+mn-ea"/>
            </a:endParaRPr>
          </a:p>
        </p:txBody>
      </p:sp>
      <p:pic>
        <p:nvPicPr>
          <p:cNvPr id="33" name="内容占位符 32" descr="log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9925" y="81280"/>
            <a:ext cx="1308100" cy="495300"/>
          </a:xfrm>
          <a:prstGeom prst="rect">
            <a:avLst/>
          </a:prstGeom>
        </p:spPr>
      </p:pic>
      <p:pic>
        <p:nvPicPr>
          <p:cNvPr id="4" name="图片 3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100" y="1243330"/>
            <a:ext cx="8215630" cy="55835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altLang="zh-CN"/>
              <a:t>    </a:t>
            </a:r>
            <a:endParaRPr lang="en-US" altLang="zh-CN"/>
          </a:p>
          <a:p>
            <a:r>
              <a:rPr lang="en-US" altLang="zh-CN"/>
              <a:t>       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    </a:t>
            </a:r>
            <a:endParaRPr lang="en-US" altLang="zh-CN"/>
          </a:p>
        </p:txBody>
      </p:sp>
      <p:sp>
        <p:nvSpPr>
          <p:cNvPr id="46" name="内容占位符 45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 altLang="zh-CN" dirty="0" smtClean="0">
              <a:ea typeface="微软雅黑" panose="020B0503020204020204" charset="-122"/>
              <a:sym typeface="+mn-ea"/>
            </a:endParaRPr>
          </a:p>
          <a:p>
            <a:endParaRPr lang="en-US" altLang="zh-CN" dirty="0" smtClean="0">
              <a:ea typeface="微软雅黑" panose="020B0503020204020204" charset="-122"/>
              <a:sym typeface="+mn-ea"/>
            </a:endParaRPr>
          </a:p>
          <a:p>
            <a:r>
              <a:rPr lang="en-US" altLang="zh-CN" dirty="0" smtClean="0">
                <a:ea typeface="微软雅黑" panose="020B0503020204020204" charset="-122"/>
                <a:sym typeface="+mn-ea"/>
              </a:rPr>
              <a:t>子项目划分：</a:t>
            </a:r>
            <a:endParaRPr lang="en-US" altLang="zh-CN" dirty="0" smtClean="0">
              <a:ea typeface="微软雅黑" panose="020B0503020204020204" charset="-122"/>
            </a:endParaRPr>
          </a:p>
          <a:p>
            <a:r>
              <a:rPr lang="en-US" altLang="zh-CN" dirty="0" smtClean="0">
                <a:ea typeface="微软雅黑" panose="020B0503020204020204" charset="-122"/>
                <a:sym typeface="+mn-ea"/>
              </a:rPr>
              <a:t>Core：包括mgrtool和uiweb中重复用到的组件，主要包括domain，mapper和service；</a:t>
            </a:r>
            <a:endParaRPr lang="en-US" altLang="zh-CN" dirty="0" smtClean="0">
              <a:ea typeface="微软雅黑" panose="020B0503020204020204" charset="-122"/>
            </a:endParaRPr>
          </a:p>
          <a:p>
            <a:r>
              <a:rPr lang="en-US" altLang="zh-CN" dirty="0" smtClean="0">
                <a:ea typeface="微软雅黑" panose="020B0503020204020204" charset="-122"/>
                <a:sym typeface="+mn-ea"/>
              </a:rPr>
              <a:t>Mgrsite：主要包括后台管理相关的交互操作和视图层控制；</a:t>
            </a:r>
            <a:endParaRPr lang="en-US" altLang="zh-CN" dirty="0" smtClean="0">
              <a:ea typeface="微软雅黑" panose="020B0503020204020204" charset="-122"/>
            </a:endParaRPr>
          </a:p>
          <a:p>
            <a:r>
              <a:rPr lang="en-US" altLang="zh-CN" dirty="0" smtClean="0">
                <a:ea typeface="微软雅黑" panose="020B0503020204020204" charset="-122"/>
                <a:sym typeface="+mn-ea"/>
              </a:rPr>
              <a:t>Website：主要包括用户操作和web网站的交互操作和视图层控制；</a:t>
            </a:r>
            <a:endParaRPr lang="en-US" altLang="zh-CN" dirty="0" smtClean="0">
              <a:ea typeface="微软雅黑" panose="020B0503020204020204" charset="-122"/>
            </a:endParaRPr>
          </a:p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/>
        </p:nvSpPr>
        <p:spPr>
          <a:xfrm>
            <a:off x="909776" y="4735170"/>
            <a:ext cx="7323909" cy="7407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51435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i="0" kern="1000" baseline="0">
                <a:solidFill>
                  <a:schemeClr val="accent1">
                    <a:lumMod val="75000"/>
                  </a:schemeClr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endParaRPr lang="en-US" altLang="zh-CN" sz="3200" dirty="0" smtClean="0">
              <a:ea typeface="微软雅黑" panose="020B0503020204020204" charset="-122"/>
            </a:endParaRPr>
          </a:p>
        </p:txBody>
      </p:sp>
      <p:sp>
        <p:nvSpPr>
          <p:cNvPr id="4" name="标题 5"/>
          <p:cNvSpPr>
            <a:spLocks noGrp="1"/>
          </p:cNvSpPr>
          <p:nvPr/>
        </p:nvSpPr>
        <p:spPr>
          <a:xfrm>
            <a:off x="973276" y="4898365"/>
            <a:ext cx="7323909" cy="7407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51435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i="0" kern="1000" baseline="0">
                <a:solidFill>
                  <a:schemeClr val="accent1">
                    <a:lumMod val="75000"/>
                  </a:schemeClr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endParaRPr lang="en-US" altLang="zh-CN" sz="3200" dirty="0" smtClean="0">
              <a:ea typeface="微软雅黑" panose="020B0503020204020204" charset="-122"/>
            </a:endParaRPr>
          </a:p>
          <a:p>
            <a:endParaRPr lang="en-US" altLang="zh-CN" sz="3200" dirty="0" smtClean="0">
              <a:ea typeface="微软雅黑" panose="020B0503020204020204" charset="-122"/>
            </a:endParaRPr>
          </a:p>
        </p:txBody>
      </p:sp>
      <p:pic>
        <p:nvPicPr>
          <p:cNvPr id="33" name="图片 3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23825"/>
            <a:ext cx="1308100" cy="495300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669925" y="619125"/>
            <a:ext cx="108508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400">
                <a:sym typeface="+mn-ea"/>
              </a:rPr>
              <a:t> 蓝源Eloan-P2P平台_</a:t>
            </a:r>
            <a:r>
              <a:rPr sz="2400">
                <a:sym typeface="+mn-ea"/>
              </a:rPr>
              <a:t>模块划分</a:t>
            </a:r>
            <a:r>
              <a:rPr lang="en-US" altLang="zh-CN" sz="2400">
                <a:sym typeface="+mn-ea"/>
              </a:rPr>
              <a:t>	</a:t>
            </a:r>
            <a:endParaRPr lang="zh-CN" altLang="en-US" sz="2400"/>
          </a:p>
        </p:txBody>
      </p:sp>
      <p:pic>
        <p:nvPicPr>
          <p:cNvPr id="2" name="图片 2" descr="cda1ec61119ea602(05-23-18-25-0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455" y="1665605"/>
            <a:ext cx="4816475" cy="397319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altLang="zh-CN"/>
              <a:t>     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蓝源Eloan-P2P平台_</a:t>
            </a:r>
            <a:r>
              <a:rPr>
                <a:sym typeface="+mn-ea"/>
              </a:rPr>
              <a:t>前台</a:t>
            </a:r>
            <a:r>
              <a:rPr lang="en-US" altLang="zh-CN">
                <a:sym typeface="+mn-ea"/>
              </a:rPr>
              <a:t>(</a:t>
            </a:r>
            <a:r>
              <a:rPr>
                <a:sym typeface="+mn-ea"/>
              </a:rPr>
              <a:t>注册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</p:txBody>
      </p:sp>
      <p:pic>
        <p:nvPicPr>
          <p:cNvPr id="4" name="内容占位符 3" descr="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975" y="1568450"/>
            <a:ext cx="10812780" cy="4495800"/>
          </a:xfrm>
          <a:prstGeom prst="rect">
            <a:avLst/>
          </a:prstGeom>
        </p:spPr>
      </p:pic>
      <p:pic>
        <p:nvPicPr>
          <p:cNvPr id="33" name="内容占位符 32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5" y="107950"/>
            <a:ext cx="1308100" cy="4953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23110"/>
            <a:ext cx="10852237" cy="648000"/>
          </a:xfrm>
        </p:spPr>
        <p:txBody>
          <a:bodyPr/>
          <a:p>
            <a:pPr algn="ctr"/>
            <a:r>
              <a:rPr lang="en-US" altLang="zh-CN"/>
              <a:t>   </a:t>
            </a:r>
            <a:r>
              <a:rPr lang="en-US" altLang="zh-CN">
                <a:sym typeface="+mn-ea"/>
              </a:rPr>
              <a:t>蓝源Eloan-P2P平台_</a:t>
            </a:r>
            <a:r>
              <a:rPr>
                <a:sym typeface="+mn-ea"/>
              </a:rPr>
              <a:t>前台</a:t>
            </a:r>
            <a:r>
              <a:rPr lang="en-US" altLang="zh-CN">
                <a:sym typeface="+mn-ea"/>
              </a:rPr>
              <a:t>(</a:t>
            </a:r>
            <a:r>
              <a:rPr>
                <a:sym typeface="+mn-ea"/>
              </a:rPr>
              <a:t>登录</a:t>
            </a:r>
            <a:r>
              <a:rPr lang="en-US" altLang="zh-CN">
                <a:sym typeface="+mn-ea"/>
              </a:rPr>
              <a:t>)</a:t>
            </a:r>
            <a:br>
              <a:rPr>
                <a:sym typeface="+mn-ea"/>
              </a:rPr>
            </a:br>
            <a:endParaRPr lang="en-US" altLang="zh-CN"/>
          </a:p>
        </p:txBody>
      </p:sp>
      <p:pic>
        <p:nvPicPr>
          <p:cNvPr id="33" name="内容占位符 32" descr="log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9925" y="135255"/>
            <a:ext cx="1308100" cy="4953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70" y="2019300"/>
            <a:ext cx="9232900" cy="253873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		</a:t>
            </a:r>
            <a:r>
              <a:rPr lang="en-US" altLang="zh-CN">
                <a:sym typeface="+mn-ea"/>
              </a:rPr>
              <a:t>蓝源Eloan-P2P平台_</a:t>
            </a:r>
            <a:r>
              <a:rPr>
                <a:sym typeface="+mn-ea"/>
              </a:rPr>
              <a:t>前台</a:t>
            </a:r>
            <a:r>
              <a:rPr lang="en-US" altLang="zh-CN">
                <a:sym typeface="+mn-ea"/>
              </a:rPr>
              <a:t>(</a:t>
            </a:r>
            <a:r>
              <a:rPr>
                <a:sym typeface="+mn-ea"/>
              </a:rPr>
              <a:t>个人中心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</p:txBody>
      </p:sp>
      <p:pic>
        <p:nvPicPr>
          <p:cNvPr id="33" name="内容占位符 32" descr="log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42950" y="99060"/>
            <a:ext cx="1308100" cy="495300"/>
          </a:xfrm>
          <a:prstGeom prst="rect">
            <a:avLst/>
          </a:prstGeom>
        </p:spPr>
      </p:pic>
      <p:pic>
        <p:nvPicPr>
          <p:cNvPr id="3" name="图片 -21474826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95" y="1274445"/>
            <a:ext cx="9706610" cy="543877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>
                <a:sym typeface="+mn-ea"/>
              </a:rPr>
              <a:t>蓝源Eloan-P2P平台_</a:t>
            </a:r>
            <a:r>
              <a:rPr>
                <a:sym typeface="+mn-ea"/>
              </a:rPr>
              <a:t>个人用户</a:t>
            </a:r>
            <a:r>
              <a:rPr lang="en-US" altLang="zh-CN">
                <a:sym typeface="+mn-ea"/>
              </a:rPr>
              <a:t>(</a:t>
            </a:r>
            <a:r>
              <a:rPr>
                <a:sym typeface="+mn-ea"/>
              </a:rPr>
              <a:t>手机邮箱</a:t>
            </a:r>
            <a:r>
              <a:rPr>
                <a:sym typeface="+mn-ea"/>
              </a:rPr>
              <a:t>认证</a:t>
            </a:r>
            <a:r>
              <a:rPr>
                <a:sym typeface="+mn-ea"/>
              </a:rPr>
              <a:t>绑定</a:t>
            </a:r>
            <a:r>
              <a:rPr lang="en-US" altLang="zh-CN">
                <a:sym typeface="+mn-ea"/>
              </a:rPr>
              <a:t>)</a:t>
            </a:r>
            <a:br>
              <a:rPr lang="en-US" altLang="zh-CN"/>
            </a:br>
            <a:endParaRPr lang="zh-CN" altLang="en-US"/>
          </a:p>
        </p:txBody>
      </p:sp>
      <p:pic>
        <p:nvPicPr>
          <p:cNvPr id="33" name="内容占位符 32" descr="logo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69925" y="106045"/>
            <a:ext cx="1308100" cy="495300"/>
          </a:xfrm>
          <a:prstGeom prst="rect">
            <a:avLst/>
          </a:prstGeom>
        </p:spPr>
      </p:pic>
      <p:pic>
        <p:nvPicPr>
          <p:cNvPr id="5" name="内容占位符 4" descr="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6100" y="927100"/>
            <a:ext cx="5113020" cy="2339340"/>
          </a:xfrm>
          <a:prstGeom prst="rect">
            <a:avLst/>
          </a:prstGeom>
        </p:spPr>
      </p:pic>
      <p:pic>
        <p:nvPicPr>
          <p:cNvPr id="6" name="图片 5" descr="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895" y="1270000"/>
            <a:ext cx="5417820" cy="1653540"/>
          </a:xfrm>
          <a:prstGeom prst="rect">
            <a:avLst/>
          </a:prstGeom>
        </p:spPr>
      </p:pic>
      <p:pic>
        <p:nvPicPr>
          <p:cNvPr id="7" name="图片 6" descr="验证邮箱的思路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7895" y="3043555"/>
            <a:ext cx="5726430" cy="3780790"/>
          </a:xfrm>
          <a:prstGeom prst="rect">
            <a:avLst/>
          </a:prstGeom>
        </p:spPr>
      </p:pic>
      <p:pic>
        <p:nvPicPr>
          <p:cNvPr id="8" name="图片 7" descr="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445" y="3133090"/>
            <a:ext cx="3974465" cy="360172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ISCONTENTSTITLE" val="0"/>
  <p:tag name="KSO_WM_UNIT_PRESET_TEXT" val="谢谢观看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5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ID" val="custom20187308_15"/>
  <p:tag name="KSO_WM_TEMPLATE_SUBCATEGORY" val="0"/>
  <p:tag name="KSO_WM_SLIDE_TYPE" val="endPage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187308"/>
  <p:tag name="KSO_WM_SLIDE_LAYOUT" val="a"/>
  <p:tag name="KSO_WM_SLIDE_LAYOUT_CNT" val="1"/>
</p:tagLst>
</file>

<file path=ppt/tags/tag102.xml><?xml version="1.0" encoding="utf-8"?>
<p:tagLst xmlns:p="http://schemas.openxmlformats.org/presentationml/2006/main">
  <p:tag name="KSO_WM_DOC_GUID" val="{591ebf66-62c1-4394-8f51-2b10b240b4da}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03_1*i*1"/>
  <p:tag name="KSO_WM_TEMPLATE_CATEGORY" val="diagram"/>
  <p:tag name="KSO_WM_TEMPLATE_INDEX" val="160403"/>
  <p:tag name="KSO_WM_UNIT_INDEX" val="1"/>
</p:tagLst>
</file>

<file path=ppt/tags/tag66.xml><?xml version="1.0" encoding="utf-8"?>
<p:tagLst xmlns:p="http://schemas.openxmlformats.org/presentationml/2006/main">
  <p:tag name="KSO_WM_TEMPLATE_CATEGORY" val="diagram"/>
  <p:tag name="KSO_WM_TEMPLATE_INDEX" val="160403"/>
  <p:tag name="KSO_WM_UNIT_TYPE" val="l_i"/>
  <p:tag name="KSO_WM_UNIT_INDEX" val="1_1"/>
  <p:tag name="KSO_WM_UNIT_ID" val="256*l_i*1_1"/>
  <p:tag name="KSO_WM_UNIT_CLEAR" val="1"/>
  <p:tag name="KSO_WM_UNIT_LAYERLEVEL" val="1_1"/>
  <p:tag name="KSO_WM_BEAUTIFY_FLAG" val="#wm#"/>
  <p:tag name="KSO_WM_DIAGRAM_GROUP_CODE" val="l1-1"/>
  <p:tag name="KSO_WM_TAG_VERSION" val="1.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7.xml><?xml version="1.0" encoding="utf-8"?>
<p:tagLst xmlns:p="http://schemas.openxmlformats.org/presentationml/2006/main">
  <p:tag name="KSO_WM_TEMPLATE_CATEGORY" val="diagram"/>
  <p:tag name="KSO_WM_TEMPLATE_INDEX" val="160403"/>
  <p:tag name="KSO_WM_UNIT_TYPE" val="l_i"/>
  <p:tag name="KSO_WM_UNIT_INDEX" val="1_2"/>
  <p:tag name="KSO_WM_UNIT_ID" val="256*l_i*1_2"/>
  <p:tag name="KSO_WM_UNIT_CLEAR" val="1"/>
  <p:tag name="KSO_WM_UNIT_LAYERLEVEL" val="1_1"/>
  <p:tag name="KSO_WM_BEAUTIFY_FLAG" val="#wm#"/>
  <p:tag name="KSO_WM_DIAGRAM_GROUP_CODE" val="l1-1"/>
  <p:tag name="KSO_WM_TAG_VERSION" val="1.0"/>
  <p:tag name="KSO_WM_UNIT_FILL_FORE_SCHEMECOLOR_INDEX" val="5"/>
  <p:tag name="KSO_WM_UNIT_FILL_TYPE" val="1"/>
  <p:tag name="KSO_WM_UNIT_USESOURCEFORMAT_APPLY" val="1"/>
</p:tagLst>
</file>

<file path=ppt/tags/tag68.xml><?xml version="1.0" encoding="utf-8"?>
<p:tagLst xmlns:p="http://schemas.openxmlformats.org/presentationml/2006/main">
  <p:tag name="KSO_WM_TEMPLATE_CATEGORY" val="diagram"/>
  <p:tag name="KSO_WM_TEMPLATE_INDEX" val="160403"/>
  <p:tag name="KSO_WM_UNIT_TYPE" val="l_h_f"/>
  <p:tag name="KSO_WM_UNIT_INDEX" val="1_1_1"/>
  <p:tag name="KSO_WM_UNIT_ID" val="256*l_h_f*1_1_1"/>
  <p:tag name="KSO_WM_UNIT_CLEAR" val="1"/>
  <p:tag name="KSO_WM_UNIT_LAYERLEVEL" val="1_1_1"/>
  <p:tag name="KSO_WM_UNIT_VALUE" val="12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DIAGRAM_GROUP_CODE" val="l1-1"/>
  <p:tag name="KSO_WM_TAG_VERSION" val="1.0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69.xml><?xml version="1.0" encoding="utf-8"?>
<p:tagLst xmlns:p="http://schemas.openxmlformats.org/presentationml/2006/main">
  <p:tag name="KSO_WM_TEMPLATE_CATEGORY" val="diagram"/>
  <p:tag name="KSO_WM_TEMPLATE_INDEX" val="160403"/>
  <p:tag name="KSO_WM_UNIT_TYPE" val="l_i"/>
  <p:tag name="KSO_WM_UNIT_INDEX" val="1_3"/>
  <p:tag name="KSO_WM_UNIT_ID" val="256*l_i*1_3"/>
  <p:tag name="KSO_WM_UNIT_CLEAR" val="1"/>
  <p:tag name="KSO_WM_UNIT_LAYERLEVEL" val="1_1"/>
  <p:tag name="KSO_WM_BEAUTIFY_FLAG" val="#wm#"/>
  <p:tag name="KSO_WM_DIAGRAM_GROUP_CODE" val="l1-1"/>
  <p:tag name="KSO_WM_TAG_VERSION" val="1.0"/>
  <p:tag name="KSO_WM_UNIT_FILL_FORE_SCHEMECOLOR_INDEX" val="5"/>
  <p:tag name="KSO_WM_UNIT_FILL_TYPE" val="1"/>
  <p:tag name="KSO_WM_UNIT_USESOURCEFORMAT_APPLY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TEMPLATE_CATEGORY" val="diagram"/>
  <p:tag name="KSO_WM_TEMPLATE_INDEX" val="160403"/>
  <p:tag name="KSO_WM_UNIT_TYPE" val="l_i"/>
  <p:tag name="KSO_WM_UNIT_INDEX" val="1_4"/>
  <p:tag name="KSO_WM_UNIT_ID" val="256*l_i*1_4"/>
  <p:tag name="KSO_WM_UNIT_CLEAR" val="1"/>
  <p:tag name="KSO_WM_UNIT_LAYERLEVEL" val="1_1"/>
  <p:tag name="KSO_WM_BEAUTIFY_FLAG" val="#wm#"/>
  <p:tag name="KSO_WM_DIAGRAM_GROUP_CODE" val="l1-1"/>
  <p:tag name="KSO_WM_TAG_VERSION" val="1.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LIDE_ITEM_CNT" val="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LIDE_ITEM_CNT" val="1"/>
</p:tagLst>
</file>

<file path=ppt/tags/tag75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798</Words>
  <Application>WPS 演示</Application>
  <PresentationFormat>宽屏</PresentationFormat>
  <Paragraphs>99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Arial Unicode MS</vt:lpstr>
      <vt:lpstr>Office 主题​​</vt:lpstr>
      <vt:lpstr>p2p金融项目</vt:lpstr>
      <vt:lpstr>PowerPoint 演示文稿</vt:lpstr>
      <vt:lpstr>   			   蓝源Eloan-P2P平台_前台</vt:lpstr>
      <vt:lpstr> 蓝源Eloan-P2P平台_后台</vt:lpstr>
      <vt:lpstr>PowerPoint 演示文稿</vt:lpstr>
      <vt:lpstr>      蓝源Eloan-P2P平台_前台(注册)</vt:lpstr>
      <vt:lpstr>   蓝源Eloan-P2P平台_前台(登录) </vt:lpstr>
      <vt:lpstr>  		蓝源Eloan-P2P平台_前台(个人中心)</vt:lpstr>
      <vt:lpstr>蓝源Eloan-P2P平台_个人用户(手机邮箱认证绑定) </vt:lpstr>
      <vt:lpstr>    邮箱的发送</vt:lpstr>
      <vt:lpstr>蓝源Eloan-P2P平台_个人用户(实名认证)</vt:lpstr>
      <vt:lpstr>蓝源Eloan-P2P平台_个人用户(实名认证)_2</vt:lpstr>
      <vt:lpstr>蓝源Eloan-P2P平台_风控业务分析 </vt:lpstr>
      <vt:lpstr>蓝源Eloan-P2P平台_风控后台</vt:lpstr>
      <vt:lpstr>蓝源Eloan-P2P平台_风控 </vt:lpstr>
      <vt:lpstr>蓝源Eloan-P2P平台_借款流程(总)</vt:lpstr>
      <vt:lpstr>蓝源Eloan-P2P平台_借款界面</vt:lpstr>
      <vt:lpstr>蓝源Eloan-P2P平台_ 后台审核界面 </vt:lpstr>
      <vt:lpstr>蓝源Eloan-P2P平台_标的列表/投标</vt:lpstr>
      <vt:lpstr>蓝源Eloan-P2P平台_线上充值 </vt:lpstr>
      <vt:lpstr>蓝源Eloan-P2P平台_线下充值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肉夹馍</cp:lastModifiedBy>
  <cp:revision>5</cp:revision>
  <dcterms:created xsi:type="dcterms:W3CDTF">2019-04-06T10:51:00Z</dcterms:created>
  <dcterms:modified xsi:type="dcterms:W3CDTF">2019-04-08T12:50:44Z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