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428" r:id="rId7"/>
    <p:sldId id="313" r:id="rId8"/>
    <p:sldId id="429" r:id="rId9"/>
    <p:sldId id="430" r:id="rId10"/>
    <p:sldId id="431" r:id="rId11"/>
    <p:sldId id="263" r:id="rId12"/>
    <p:sldId id="421" r:id="rId14"/>
    <p:sldId id="264" r:id="rId15"/>
    <p:sldId id="289" r:id="rId16"/>
    <p:sldId id="290" r:id="rId17"/>
    <p:sldId id="291" r:id="rId18"/>
    <p:sldId id="293" r:id="rId19"/>
    <p:sldId id="302" r:id="rId20"/>
    <p:sldId id="303" r:id="rId21"/>
    <p:sldId id="265" r:id="rId22"/>
    <p:sldId id="371" r:id="rId23"/>
    <p:sldId id="267" r:id="rId24"/>
    <p:sldId id="268" r:id="rId25"/>
    <p:sldId id="273" r:id="rId26"/>
    <p:sldId id="277" r:id="rId27"/>
    <p:sldId id="394" r:id="rId28"/>
    <p:sldId id="387" r:id="rId29"/>
    <p:sldId id="426" r:id="rId30"/>
    <p:sldId id="427" r:id="rId31"/>
    <p:sldId id="396" r:id="rId32"/>
    <p:sldId id="385" r:id="rId33"/>
    <p:sldId id="398" r:id="rId34"/>
    <p:sldId id="410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32" y="-84"/>
      </p:cViewPr>
      <p:guideLst>
        <p:guide orient="horz" pos="2160"/>
        <p:guide pos="28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9CA85-455A-4E3B-97EF-6802B2B00DF2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83BC5-792F-4226-B703-0B4F9507FD4C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2DC58-540A-4CD1-AFCA-B9F5143469AE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75658-1C05-4864-A9A0-3B50F4EC3D3E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78A18-4AE7-476E-B9E3-A68F27B81AF9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45E71-1DE5-47A6-A50F-49835B2DA215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16ED5-F9EF-43F8-8936-FEFA54A3DC0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552B6-9691-4813-9CC7-74B9A58B1C2F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12A7C-DD9F-42A6-BE04-BDEDE8386FD4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53384-DE98-481F-8C64-B167790E98E7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1B755-A94F-456A-873B-A3C12BD5A540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A879B-DC41-43C4-88AA-23F39F71976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68F86-6723-45E0-920F-A1558F4C1B30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C1F1D-AE37-4482-BDED-A986F1690F7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E5DEF-4185-4417-9205-057915765BAF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A9E67-C4AA-4A71-88CC-9EFA7A66D9C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FB061-74CD-4DA2-B7F6-AC6CC5ECCAB7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8CA60-61E0-42E2-8EFC-8B977776A0A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54EFC-CB94-4693-905B-D9C986A7556F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E3B75-F495-485A-92C5-AA8C0F8BBB37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1CB16-736C-4D45-92EA-876C196AE596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64BC4-1C2E-4C67-B00A-2A16E6A5A87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0E712-56A2-4B3A-B64F-BCBC6E23A0FD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DE301-451D-4581-9A46-689523AB3A50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2F2">
            <a:alpha val="5607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单击此处编辑母版标题样式</a:t>
            </a:r>
            <a:endParaRPr lang="zh-CN" smtClean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  <a:endParaRPr lang="zh-CN" smtClean="0">
              <a:sym typeface="Calibri" panose="020F0502020204030204" pitchFamily="34" charset="0"/>
            </a:endParaRP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  <a:endParaRPr lang="zh-CN" smtClean="0">
              <a:sym typeface="Calibri" panose="020F0502020204030204" pitchFamily="34" charset="0"/>
            </a:endParaRP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  <a:endParaRPr lang="zh-CN" smtClean="0">
              <a:sym typeface="Calibri" panose="020F0502020204030204" pitchFamily="34" charset="0"/>
            </a:endParaRP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  <a:endParaRPr lang="zh-CN" smtClean="0">
              <a:sym typeface="Calibri" panose="020F0502020204030204" pitchFamily="34" charset="0"/>
            </a:endParaRP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  <a:endParaRPr lang="zh-CN" smtClean="0">
              <a:sym typeface="Calibri" panose="020F0502020204030204" pitchFamily="34" charset="0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B6F6948-157C-4232-B7E5-17A2DC1E33FC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6B02D58-98EA-41C2-B6E9-DA1879B8714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直接连接符 4"/>
          <p:cNvSpPr>
            <a:spLocks noChangeShapeType="1"/>
          </p:cNvSpPr>
          <p:nvPr/>
        </p:nvSpPr>
        <p:spPr bwMode="auto">
          <a:xfrm>
            <a:off x="-23813" y="3419475"/>
            <a:ext cx="9180513" cy="3175"/>
          </a:xfrm>
          <a:prstGeom prst="line">
            <a:avLst/>
          </a:prstGeom>
          <a:noFill/>
          <a:ln w="15875">
            <a:solidFill>
              <a:srgbClr val="7F7F7F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75" name="组合 8"/>
          <p:cNvGrpSpPr/>
          <p:nvPr/>
        </p:nvGrpSpPr>
        <p:grpSpPr bwMode="auto">
          <a:xfrm>
            <a:off x="2605088" y="1462088"/>
            <a:ext cx="3895725" cy="3895725"/>
            <a:chOff x="0" y="0"/>
            <a:chExt cx="3895230" cy="3895230"/>
          </a:xfrm>
        </p:grpSpPr>
        <p:sp>
          <p:nvSpPr>
            <p:cNvPr id="3082" name="椭圆 5"/>
            <p:cNvSpPr>
              <a:spLocks noChangeArrowheads="1"/>
            </p:cNvSpPr>
            <p:nvPr/>
          </p:nvSpPr>
          <p:spPr bwMode="auto">
            <a:xfrm>
              <a:off x="0" y="0"/>
              <a:ext cx="3895230" cy="38952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3" name="椭圆 6"/>
            <p:cNvSpPr>
              <a:spLocks noChangeArrowheads="1"/>
            </p:cNvSpPr>
            <p:nvPr/>
          </p:nvSpPr>
          <p:spPr bwMode="auto">
            <a:xfrm>
              <a:off x="314080" y="314085"/>
              <a:ext cx="3305379" cy="3305379"/>
            </a:xfrm>
            <a:prstGeom prst="ellipse">
              <a:avLst/>
            </a:prstGeom>
            <a:solidFill>
              <a:srgbClr val="35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zh-CN" altLang="en-US" sz="4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金融平台P2P</a:t>
              </a:r>
              <a:endPara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84" name="椭圆 7"/>
            <p:cNvSpPr>
              <a:spLocks noChangeArrowheads="1"/>
            </p:cNvSpPr>
            <p:nvPr/>
          </p:nvSpPr>
          <p:spPr bwMode="auto">
            <a:xfrm>
              <a:off x="192980" y="209224"/>
              <a:ext cx="3510808" cy="3510000"/>
            </a:xfrm>
            <a:prstGeom prst="ellipse">
              <a:avLst/>
            </a:prstGeom>
            <a:noFill/>
            <a:ln w="9525">
              <a:solidFill>
                <a:srgbClr val="7F7F7F"/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76" name="椭圆 10"/>
          <p:cNvSpPr>
            <a:spLocks noChangeArrowheads="1"/>
          </p:cNvSpPr>
          <p:nvPr/>
        </p:nvSpPr>
        <p:spPr bwMode="auto">
          <a:xfrm>
            <a:off x="7143750" y="2857500"/>
            <a:ext cx="1143000" cy="1143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椭圆 11"/>
          <p:cNvSpPr>
            <a:spLocks noChangeArrowheads="1"/>
          </p:cNvSpPr>
          <p:nvPr/>
        </p:nvSpPr>
        <p:spPr bwMode="auto">
          <a:xfrm>
            <a:off x="7283450" y="2990850"/>
            <a:ext cx="863600" cy="865188"/>
          </a:xfrm>
          <a:prstGeom prst="ellipse">
            <a:avLst/>
          </a:prstGeom>
          <a:solidFill>
            <a:srgbClr val="6CAC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zh-CN" sz="4400">
              <a:solidFill>
                <a:schemeClr val="bg1"/>
              </a:solidFill>
              <a:latin typeface="方正特粗光辉简体" pitchFamily="2" charset="-122"/>
              <a:ea typeface="方正特粗光辉简体" pitchFamily="2" charset="-122"/>
              <a:sym typeface="方正特粗光辉简体" pitchFamily="2" charset="-122"/>
            </a:endParaRPr>
          </a:p>
        </p:txBody>
      </p:sp>
      <p:sp>
        <p:nvSpPr>
          <p:cNvPr id="3078" name="椭圆 12"/>
          <p:cNvSpPr>
            <a:spLocks noChangeArrowheads="1"/>
          </p:cNvSpPr>
          <p:nvPr/>
        </p:nvSpPr>
        <p:spPr bwMode="auto">
          <a:xfrm>
            <a:off x="7200900" y="2919413"/>
            <a:ext cx="1006475" cy="1008062"/>
          </a:xfrm>
          <a:prstGeom prst="ellipse">
            <a:avLst/>
          </a:prstGeom>
          <a:noFill/>
          <a:ln w="9525">
            <a:solidFill>
              <a:srgbClr val="7F7F7F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椭圆 13"/>
          <p:cNvSpPr>
            <a:spLocks noChangeArrowheads="1"/>
          </p:cNvSpPr>
          <p:nvPr/>
        </p:nvSpPr>
        <p:spPr bwMode="auto">
          <a:xfrm>
            <a:off x="785813" y="2857500"/>
            <a:ext cx="1143000" cy="1143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椭圆 14"/>
          <p:cNvSpPr>
            <a:spLocks noChangeArrowheads="1"/>
          </p:cNvSpPr>
          <p:nvPr/>
        </p:nvSpPr>
        <p:spPr bwMode="auto">
          <a:xfrm>
            <a:off x="923925" y="2990850"/>
            <a:ext cx="865188" cy="865188"/>
          </a:xfrm>
          <a:prstGeom prst="ellipse">
            <a:avLst/>
          </a:prstGeom>
          <a:solidFill>
            <a:srgbClr val="39A3C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zh-CN" sz="4400">
              <a:solidFill>
                <a:schemeClr val="bg1"/>
              </a:solidFill>
              <a:latin typeface="方正特粗光辉简体" pitchFamily="2" charset="-122"/>
              <a:ea typeface="方正特粗光辉简体" pitchFamily="2" charset="-122"/>
              <a:sym typeface="方正特粗光辉简体" pitchFamily="2" charset="-122"/>
            </a:endParaRPr>
          </a:p>
        </p:txBody>
      </p:sp>
      <p:sp>
        <p:nvSpPr>
          <p:cNvPr id="3081" name="椭圆 15"/>
          <p:cNvSpPr>
            <a:spLocks noChangeArrowheads="1"/>
          </p:cNvSpPr>
          <p:nvPr/>
        </p:nvSpPr>
        <p:spPr bwMode="auto">
          <a:xfrm>
            <a:off x="842963" y="2919413"/>
            <a:ext cx="1008062" cy="1008062"/>
          </a:xfrm>
          <a:prstGeom prst="ellipse">
            <a:avLst/>
          </a:prstGeom>
          <a:noFill/>
          <a:ln w="9525">
            <a:solidFill>
              <a:srgbClr val="7F7F7F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接连接符 6"/>
          <p:cNvSpPr>
            <a:spLocks noChangeShapeType="1"/>
          </p:cNvSpPr>
          <p:nvPr/>
        </p:nvSpPr>
        <p:spPr bwMode="auto">
          <a:xfrm>
            <a:off x="277813" y="785813"/>
            <a:ext cx="755650" cy="1587"/>
          </a:xfrm>
          <a:prstGeom prst="line">
            <a:avLst/>
          </a:prstGeom>
          <a:noFill/>
          <a:ln w="15875">
            <a:solidFill>
              <a:srgbClr val="6CAC00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直接连接符 5"/>
          <p:cNvSpPr>
            <a:spLocks noChangeShapeType="1"/>
          </p:cNvSpPr>
          <p:nvPr/>
        </p:nvSpPr>
        <p:spPr bwMode="auto">
          <a:xfrm rot="5400000">
            <a:off x="614363" y="376237"/>
            <a:ext cx="755650" cy="3175"/>
          </a:xfrm>
          <a:prstGeom prst="line">
            <a:avLst/>
          </a:prstGeom>
          <a:noFill/>
          <a:ln w="15875">
            <a:solidFill>
              <a:srgbClr val="6CAC00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20" name="组合 4"/>
          <p:cNvGrpSpPr/>
          <p:nvPr/>
        </p:nvGrpSpPr>
        <p:grpSpPr bwMode="auto">
          <a:xfrm>
            <a:off x="714375" y="500063"/>
            <a:ext cx="571500" cy="571500"/>
            <a:chOff x="0" y="0"/>
            <a:chExt cx="1143008" cy="1143008"/>
          </a:xfrm>
        </p:grpSpPr>
        <p:sp>
          <p:nvSpPr>
            <p:cNvPr id="9244" name="椭圆 1"/>
            <p:cNvSpPr>
              <a:spLocks noChangeArrowheads="1"/>
            </p:cNvSpPr>
            <p:nvPr/>
          </p:nvSpPr>
          <p:spPr bwMode="auto">
            <a:xfrm>
              <a:off x="0" y="0"/>
              <a:ext cx="1143008" cy="1143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45" name="椭圆 2"/>
            <p:cNvSpPr>
              <a:spLocks noChangeArrowheads="1"/>
            </p:cNvSpPr>
            <p:nvPr/>
          </p:nvSpPr>
          <p:spPr bwMode="auto">
            <a:xfrm>
              <a:off x="139088" y="134068"/>
              <a:ext cx="864000" cy="864000"/>
            </a:xfrm>
            <a:prstGeom prst="ellipse">
              <a:avLst/>
            </a:prstGeom>
            <a:solidFill>
              <a:srgbClr val="6C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zh-CN" sz="440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  <a:sym typeface="方正特粗光辉简体" pitchFamily="2" charset="-122"/>
              </a:endParaRPr>
            </a:p>
          </p:txBody>
        </p:sp>
        <p:sp>
          <p:nvSpPr>
            <p:cNvPr id="9246" name="椭圆 3"/>
            <p:cNvSpPr>
              <a:spLocks noChangeArrowheads="1"/>
            </p:cNvSpPr>
            <p:nvPr/>
          </p:nvSpPr>
          <p:spPr bwMode="auto">
            <a:xfrm>
              <a:off x="56628" y="61394"/>
              <a:ext cx="1008000" cy="1008000"/>
            </a:xfrm>
            <a:prstGeom prst="ellipse">
              <a:avLst/>
            </a:prstGeom>
            <a:noFill/>
            <a:ln w="9525">
              <a:solidFill>
                <a:srgbClr val="7F7F7F"/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221" name="直接连接符 7"/>
          <p:cNvSpPr>
            <a:spLocks noChangeShapeType="1"/>
          </p:cNvSpPr>
          <p:nvPr/>
        </p:nvSpPr>
        <p:spPr bwMode="auto">
          <a:xfrm rot="5400000">
            <a:off x="-2479675" y="3538538"/>
            <a:ext cx="5507037" cy="1588"/>
          </a:xfrm>
          <a:prstGeom prst="line">
            <a:avLst/>
          </a:prstGeom>
          <a:noFill/>
          <a:ln w="15875">
            <a:solidFill>
              <a:srgbClr val="6CAC00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直接连接符 8"/>
          <p:cNvSpPr>
            <a:spLocks noChangeShapeType="1"/>
          </p:cNvSpPr>
          <p:nvPr/>
        </p:nvSpPr>
        <p:spPr bwMode="auto">
          <a:xfrm>
            <a:off x="285750" y="6286500"/>
            <a:ext cx="684213" cy="1588"/>
          </a:xfrm>
          <a:prstGeom prst="line">
            <a:avLst/>
          </a:prstGeom>
          <a:noFill/>
          <a:ln w="15875">
            <a:solidFill>
              <a:srgbClr val="6CAC00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直接连接符 9"/>
          <p:cNvSpPr>
            <a:spLocks noChangeShapeType="1"/>
          </p:cNvSpPr>
          <p:nvPr/>
        </p:nvSpPr>
        <p:spPr bwMode="auto">
          <a:xfrm rot="5400000">
            <a:off x="656431" y="6592094"/>
            <a:ext cx="612775" cy="1588"/>
          </a:xfrm>
          <a:prstGeom prst="line">
            <a:avLst/>
          </a:prstGeom>
          <a:noFill/>
          <a:ln w="15875">
            <a:solidFill>
              <a:srgbClr val="6CAC00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4" name="矩形 10"/>
          <p:cNvSpPr>
            <a:spLocks noChangeArrowheads="1"/>
          </p:cNvSpPr>
          <p:nvPr/>
        </p:nvSpPr>
        <p:spPr bwMode="auto">
          <a:xfrm>
            <a:off x="1428750" y="466725"/>
            <a:ext cx="4929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sz="2400" b="1">
                <a:ea typeface="微软雅黑" panose="020B0503020204020204" pitchFamily="34" charset="-122"/>
                <a:sym typeface="Arial" panose="020B0604020202020204" pitchFamily="34" charset="0"/>
              </a:rPr>
              <a:t>前台系统功能介绍</a:t>
            </a:r>
            <a:endParaRPr lang="zh-CN" altLang="en-US" sz="240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42" name="椭圆 46"/>
          <p:cNvSpPr>
            <a:spLocks noChangeArrowheads="1"/>
          </p:cNvSpPr>
          <p:nvPr/>
        </p:nvSpPr>
        <p:spPr bwMode="auto">
          <a:xfrm>
            <a:off x="2537460" y="1941830"/>
            <a:ext cx="2882265" cy="2806700"/>
          </a:xfrm>
          <a:prstGeom prst="ellipse">
            <a:avLst/>
          </a:prstGeom>
          <a:noFill/>
          <a:ln w="28575">
            <a:solidFill>
              <a:srgbClr val="D8D8D8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34" name="矩形 58"/>
          <p:cNvSpPr>
            <a:spLocks noChangeArrowheads="1"/>
          </p:cNvSpPr>
          <p:nvPr/>
        </p:nvSpPr>
        <p:spPr bwMode="auto">
          <a:xfrm>
            <a:off x="6271895" y="1857375"/>
            <a:ext cx="3071813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Aft>
                <a:spcPts val="600"/>
              </a:spcAft>
              <a:buClrTx/>
              <a:buSzTx/>
            </a:pPr>
            <a:r>
              <a:rPr lang="zh-CN" altLang="en-US" sz="1800" b="1">
                <a:solidFill>
                  <a:srgbClr val="000000"/>
                </a:solidFill>
                <a:ea typeface="微软雅黑" panose="020B0503020204020204" pitchFamily="34" charset="-122"/>
              </a:rPr>
              <a:t>我要借款</a:t>
            </a:r>
            <a:endParaRPr lang="zh-CN" altLang="en-US" sz="1800" b="1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9235" name="矩形 59"/>
          <p:cNvSpPr>
            <a:spLocks noChangeArrowheads="1"/>
          </p:cNvSpPr>
          <p:nvPr/>
        </p:nvSpPr>
        <p:spPr bwMode="auto">
          <a:xfrm>
            <a:off x="6189345" y="3470910"/>
            <a:ext cx="3071813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b="1"/>
              <a:t>我要充值</a:t>
            </a:r>
            <a:endParaRPr lang="zh-CN" altLang="en-US" b="1"/>
          </a:p>
        </p:txBody>
      </p:sp>
      <p:pic>
        <p:nvPicPr>
          <p:cNvPr id="9237" name="图片 61" descr="3dicon_32.png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1714500"/>
            <a:ext cx="50006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8" name="图片 62" descr="3dicon_32.png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3179128"/>
            <a:ext cx="5000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9" name="图片 63" descr="3dicon_32.png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8" y="1857375"/>
            <a:ext cx="50006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2" descr="3dicon_32.png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288983"/>
            <a:ext cx="5000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3" descr="3dicon_32.png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872355"/>
            <a:ext cx="50006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9"/>
          <p:cNvSpPr>
            <a:spLocks noChangeArrowheads="1"/>
          </p:cNvSpPr>
          <p:nvPr/>
        </p:nvSpPr>
        <p:spPr bwMode="auto">
          <a:xfrm>
            <a:off x="1169670" y="1851025"/>
            <a:ext cx="216852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>
              <a:lnSpc>
                <a:spcPct val="150000"/>
              </a:lnSpc>
              <a:spcAft>
                <a:spcPts val="600"/>
              </a:spcAft>
              <a:buClrTx/>
              <a:buSzTx/>
            </a:pPr>
            <a:r>
              <a:rPr lang="zh-CN" altLang="en-US" sz="1800" b="1">
                <a:solidFill>
                  <a:srgbClr val="000000"/>
                </a:solidFill>
                <a:ea typeface="微软雅黑" panose="020B0503020204020204" pitchFamily="34" charset="-122"/>
              </a:rPr>
              <a:t>我要开户</a:t>
            </a:r>
            <a:endParaRPr lang="zh-CN" altLang="en-US" sz="1800" b="1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59"/>
          <p:cNvSpPr>
            <a:spLocks noChangeArrowheads="1"/>
          </p:cNvSpPr>
          <p:nvPr/>
        </p:nvSpPr>
        <p:spPr bwMode="auto">
          <a:xfrm>
            <a:off x="1298575" y="3311525"/>
            <a:ext cx="3071813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Aft>
                <a:spcPts val="600"/>
              </a:spcAft>
              <a:buClrTx/>
              <a:buSzTx/>
            </a:pPr>
            <a:r>
              <a:rPr lang="zh-CN" altLang="en-US" sz="1800" b="1">
                <a:solidFill>
                  <a:srgbClr val="000000"/>
                </a:solidFill>
                <a:ea typeface="微软雅黑" panose="020B0503020204020204" pitchFamily="34" charset="-122"/>
              </a:rPr>
              <a:t>我要提现</a:t>
            </a:r>
            <a:endParaRPr lang="zh-CN" altLang="en-US" sz="1800" b="1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59"/>
          <p:cNvSpPr>
            <a:spLocks noChangeArrowheads="1"/>
          </p:cNvSpPr>
          <p:nvPr/>
        </p:nvSpPr>
        <p:spPr bwMode="auto">
          <a:xfrm>
            <a:off x="1428750" y="4872355"/>
            <a:ext cx="3071813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b="1"/>
              <a:t>我要还款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3183890" y="2800985"/>
            <a:ext cx="17627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特粗光辉简体" pitchFamily="2" charset="-122"/>
                <a:ea typeface="方正特粗光辉简体" pitchFamily="2" charset="-122"/>
                <a:sym typeface="方正特粗光辉简体" pitchFamily="2" charset="-122"/>
              </a:rPr>
              <a:t>03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直接连接符 9"/>
          <p:cNvSpPr>
            <a:spLocks noChangeShapeType="1"/>
          </p:cNvSpPr>
          <p:nvPr/>
        </p:nvSpPr>
        <p:spPr bwMode="auto">
          <a:xfrm rot="5400000">
            <a:off x="927894" y="5357019"/>
            <a:ext cx="3000375" cy="1587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" name="直接连接符 5"/>
          <p:cNvSpPr>
            <a:spLocks noChangeShapeType="1"/>
          </p:cNvSpPr>
          <p:nvPr/>
        </p:nvSpPr>
        <p:spPr bwMode="auto">
          <a:xfrm>
            <a:off x="3057525" y="3414713"/>
            <a:ext cx="6119813" cy="1587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直接连接符 4"/>
          <p:cNvSpPr>
            <a:spLocks noChangeShapeType="1"/>
          </p:cNvSpPr>
          <p:nvPr/>
        </p:nvSpPr>
        <p:spPr bwMode="auto">
          <a:xfrm>
            <a:off x="-23813" y="3419475"/>
            <a:ext cx="1800226" cy="3175"/>
          </a:xfrm>
          <a:prstGeom prst="line">
            <a:avLst/>
          </a:prstGeom>
          <a:noFill/>
          <a:ln w="15875">
            <a:solidFill>
              <a:srgbClr val="6CAC00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椭圆 1"/>
          <p:cNvSpPr>
            <a:spLocks noChangeArrowheads="1"/>
          </p:cNvSpPr>
          <p:nvPr/>
        </p:nvSpPr>
        <p:spPr bwMode="auto">
          <a:xfrm>
            <a:off x="1449388" y="2470150"/>
            <a:ext cx="1908175" cy="19081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椭圆 2"/>
          <p:cNvSpPr>
            <a:spLocks noChangeArrowheads="1"/>
          </p:cNvSpPr>
          <p:nvPr/>
        </p:nvSpPr>
        <p:spPr bwMode="auto">
          <a:xfrm>
            <a:off x="1574800" y="2603500"/>
            <a:ext cx="1652588" cy="1652588"/>
          </a:xfrm>
          <a:prstGeom prst="ellipse">
            <a:avLst/>
          </a:prstGeom>
          <a:solidFill>
            <a:srgbClr val="39A3CD"/>
          </a:solidFill>
          <a:ln w="60325">
            <a:solidFill>
              <a:srgbClr val="00B0F0"/>
            </a:solidFill>
            <a:bevel/>
          </a:ln>
        </p:spPr>
        <p:txBody>
          <a:bodyPr lIns="0" tIns="0" rIns="0" bIns="0" anchor="ctr"/>
          <a:lstStyle/>
          <a:p>
            <a:pPr algn="ctr"/>
            <a:r>
              <a:rPr lang="en-US" altLang="zh-CN" sz="720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  <a:sym typeface="方正特粗光辉简体" pitchFamily="2" charset="-122"/>
              </a:rPr>
              <a:t>01</a:t>
            </a:r>
            <a:endParaRPr lang="zh-CN" altLang="en-US"/>
          </a:p>
        </p:txBody>
      </p:sp>
      <p:sp>
        <p:nvSpPr>
          <p:cNvPr id="11271" name="矩形 6"/>
          <p:cNvSpPr>
            <a:spLocks noChangeArrowheads="1"/>
          </p:cNvSpPr>
          <p:nvPr/>
        </p:nvSpPr>
        <p:spPr bwMode="auto">
          <a:xfrm>
            <a:off x="3571875" y="2571750"/>
            <a:ext cx="4929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我要开户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2" name="矩形 7"/>
          <p:cNvSpPr>
            <a:spLocks noChangeArrowheads="1"/>
          </p:cNvSpPr>
          <p:nvPr/>
        </p:nvSpPr>
        <p:spPr bwMode="auto">
          <a:xfrm>
            <a:off x="3571875" y="3500438"/>
            <a:ext cx="528637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接连接符 7"/>
          <p:cNvSpPr>
            <a:spLocks noChangeShapeType="1"/>
          </p:cNvSpPr>
          <p:nvPr/>
        </p:nvSpPr>
        <p:spPr bwMode="auto">
          <a:xfrm>
            <a:off x="958850" y="1069975"/>
            <a:ext cx="7199313" cy="1588"/>
          </a:xfrm>
          <a:prstGeom prst="line">
            <a:avLst/>
          </a:prstGeom>
          <a:noFill/>
          <a:ln w="15875">
            <a:solidFill>
              <a:srgbClr val="6CAC00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" name="直接连接符 1"/>
          <p:cNvSpPr>
            <a:spLocks noChangeShapeType="1"/>
          </p:cNvSpPr>
          <p:nvPr/>
        </p:nvSpPr>
        <p:spPr bwMode="auto">
          <a:xfrm rot="5400000">
            <a:off x="614363" y="376237"/>
            <a:ext cx="755650" cy="3175"/>
          </a:xfrm>
          <a:prstGeom prst="line">
            <a:avLst/>
          </a:prstGeom>
          <a:noFill/>
          <a:ln w="15875">
            <a:solidFill>
              <a:srgbClr val="6CAC00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44" name="组合 4"/>
          <p:cNvGrpSpPr/>
          <p:nvPr/>
        </p:nvGrpSpPr>
        <p:grpSpPr bwMode="auto">
          <a:xfrm>
            <a:off x="706755" y="256858"/>
            <a:ext cx="571500" cy="571500"/>
            <a:chOff x="0" y="0"/>
            <a:chExt cx="1143008" cy="1143008"/>
          </a:xfrm>
        </p:grpSpPr>
        <p:sp>
          <p:nvSpPr>
            <p:cNvPr id="10253" name="椭圆 3"/>
            <p:cNvSpPr>
              <a:spLocks noChangeArrowheads="1"/>
            </p:cNvSpPr>
            <p:nvPr/>
          </p:nvSpPr>
          <p:spPr bwMode="auto">
            <a:xfrm>
              <a:off x="0" y="0"/>
              <a:ext cx="1143008" cy="1143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54" name="椭圆 4"/>
            <p:cNvSpPr>
              <a:spLocks noChangeArrowheads="1"/>
            </p:cNvSpPr>
            <p:nvPr/>
          </p:nvSpPr>
          <p:spPr bwMode="auto">
            <a:xfrm>
              <a:off x="139088" y="134068"/>
              <a:ext cx="864000" cy="864000"/>
            </a:xfrm>
            <a:prstGeom prst="ellipse">
              <a:avLst/>
            </a:prstGeom>
            <a:solidFill>
              <a:srgbClr val="6C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zh-CN" sz="440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  <a:sym typeface="方正特粗光辉简体" pitchFamily="2" charset="-122"/>
              </a:endParaRPr>
            </a:p>
          </p:txBody>
        </p:sp>
        <p:sp>
          <p:nvSpPr>
            <p:cNvPr id="10255" name="椭圆 5"/>
            <p:cNvSpPr>
              <a:spLocks noChangeArrowheads="1"/>
            </p:cNvSpPr>
            <p:nvPr/>
          </p:nvSpPr>
          <p:spPr bwMode="auto">
            <a:xfrm>
              <a:off x="56628" y="61394"/>
              <a:ext cx="1008000" cy="1008000"/>
            </a:xfrm>
            <a:prstGeom prst="ellipse">
              <a:avLst/>
            </a:prstGeom>
            <a:noFill/>
            <a:ln w="9525">
              <a:solidFill>
                <a:srgbClr val="7F7F7F"/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245" name="矩形 6"/>
          <p:cNvSpPr>
            <a:spLocks noChangeArrowheads="1"/>
          </p:cNvSpPr>
          <p:nvPr/>
        </p:nvSpPr>
        <p:spPr bwMode="auto">
          <a:xfrm>
            <a:off x="1464310" y="148590"/>
            <a:ext cx="4929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sz="2400" b="1">
                <a:ea typeface="微软雅黑" panose="020B0503020204020204" pitchFamily="34" charset="-122"/>
                <a:sym typeface="Arial" panose="020B0604020202020204" pitchFamily="34" charset="0"/>
              </a:rPr>
              <a:t>前台用户操作流程</a:t>
            </a:r>
            <a:endParaRPr lang="zh-CN" altLang="en-US" sz="240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6" name="直接连接符 8"/>
          <p:cNvSpPr>
            <a:spLocks noChangeShapeType="1"/>
          </p:cNvSpPr>
          <p:nvPr/>
        </p:nvSpPr>
        <p:spPr bwMode="auto">
          <a:xfrm rot="5400000">
            <a:off x="6954838" y="2259013"/>
            <a:ext cx="2376487" cy="1587"/>
          </a:xfrm>
          <a:prstGeom prst="line">
            <a:avLst/>
          </a:prstGeom>
          <a:noFill/>
          <a:ln w="15875">
            <a:solidFill>
              <a:srgbClr val="6CAC00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直接连接符 9"/>
          <p:cNvSpPr>
            <a:spLocks noChangeShapeType="1"/>
          </p:cNvSpPr>
          <p:nvPr/>
        </p:nvSpPr>
        <p:spPr bwMode="auto">
          <a:xfrm>
            <a:off x="8143875" y="3429000"/>
            <a:ext cx="1008063" cy="1588"/>
          </a:xfrm>
          <a:prstGeom prst="line">
            <a:avLst/>
          </a:prstGeom>
          <a:noFill/>
          <a:ln w="15875">
            <a:solidFill>
              <a:srgbClr val="6CAC00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290" y="0"/>
            <a:ext cx="7219315" cy="6711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1223010" cy="3121660"/>
          </a:xfrm>
        </p:spPr>
        <p:txBody>
          <a:bodyPr vert="eaVert"/>
          <a:p>
            <a:pPr algn="ctr"/>
            <a:r>
              <a:rPr lang="zh-CN" altLang="en-US" sz="3200"/>
              <a:t>用户注册功能</a:t>
            </a:r>
            <a:endParaRPr lang="zh-CN" altLang="en-US" sz="32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8B16ED5-F9EF-43F8-8936-FEFA54A3DC0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7205" y="274955"/>
            <a:ext cx="3818890" cy="2249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50" y="2868295"/>
            <a:ext cx="3700780" cy="2206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1520" y="3396615"/>
            <a:ext cx="675005" cy="27184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200"/>
              <a:t>用户登录功能</a:t>
            </a:r>
            <a:endParaRPr lang="zh-CN" altLang="en-US"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205" y="5111750"/>
            <a:ext cx="397256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登录注册相关逻辑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8B16ED5-F9EF-43F8-8936-FEFA54A3DC0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6990" y="1313815"/>
            <a:ext cx="67830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508000" eaLnBrk="1" latinLnBrk="0" hangingPunct="1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我们在做注册时，对用户名密码进行验证，主要包括用户名不能重复，前台进行输入框的验证，注册成功的同时创建个人账户信息和个人信息。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508000" eaLnBrk="1" latinLnBrk="0" hangingPunct="1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用户完成平台注册之后，使用httpclient调用存管银行接口，会让用户在存管银行进行实名认证，需要用户填写要绑定的银行卡，真实姓名等相关信息。存管银行会为用户开通存管账户。之后的用户借款、投资、充值、提现都是通过存管银行进行资金流转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508000" eaLnBrk="1" latinLnBrk="0" hangingPunct="1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8B16ED5-F9EF-43F8-8936-FEFA54A3DC0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64970" y="497205"/>
            <a:ext cx="5814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个人中心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" y="1230630"/>
            <a:ext cx="8923020" cy="51257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用户借款前审核逻辑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8B16ED5-F9EF-43F8-8936-FEFA54A3DC0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8515" y="1242695"/>
            <a:ext cx="7797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首先实名认证：如下图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540" y="1570990"/>
            <a:ext cx="6355080" cy="47853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8B16ED5-F9EF-43F8-8936-FEFA54A3DC0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5685" y="378460"/>
            <a:ext cx="7305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手机号码绑定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715" y="1154430"/>
            <a:ext cx="4594860" cy="2133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49985" y="3493770"/>
            <a:ext cx="637032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手机号绑定逻辑</a:t>
            </a:r>
            <a:r>
              <a:rPr lang="zh-CN" altLang="en-US"/>
              <a:t>：</a:t>
            </a:r>
            <a:endParaRPr lang="zh-CN" altLang="en-US"/>
          </a:p>
          <a:p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用户点击我要注册时，会跳转到注册页面，页面上需要输入用户的手机号，获取验证码，我们使用了阿里大于和云通讯两个短信平台来实现发送验证码。就比如说阿里大于，我们调用阿里大于接口，传递手机号，随机的四位验证码，和在阿里云注册时的签名、模板等参数，来完成验证码的发送。</a:t>
            </a:r>
            <a:endParaRPr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8B16ED5-F9EF-43F8-8936-FEFA54A3DC0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1180" y="409575"/>
            <a:ext cx="8042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/>
          </a:p>
          <a:p>
            <a:pPr algn="l"/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874395" y="597535"/>
            <a:ext cx="77298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</a:t>
            </a:r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为了防止用户多次点击获取验证码，我们把验证码以string类型形式存储到redis中，key是用户的手机号，value是获取的验证码。存储redis有四个参数，key、value、过期时间和时间类型（小时、分钟、秒等）我们当时设置的验证码过期时间为60秒。在60秒之内用户不可以对同一个手机号重复发送验证码。当用户输入验证码之后，会向后台发送请求，判断验证码是否正确。因为当前验证码存到了redis里面，所以我们从redis里面获取验证码，同时设置了过期时间，所以也能防止用户输入过期的验证码。</a:t>
            </a:r>
            <a:endParaRPr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直接连接符 9"/>
          <p:cNvSpPr>
            <a:spLocks noChangeShapeType="1"/>
          </p:cNvSpPr>
          <p:nvPr/>
        </p:nvSpPr>
        <p:spPr bwMode="auto">
          <a:xfrm rot="5400000">
            <a:off x="927894" y="5357019"/>
            <a:ext cx="3000375" cy="1587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" name="直接连接符 5"/>
          <p:cNvSpPr>
            <a:spLocks noChangeShapeType="1"/>
          </p:cNvSpPr>
          <p:nvPr/>
        </p:nvSpPr>
        <p:spPr bwMode="auto">
          <a:xfrm>
            <a:off x="3057525" y="3414713"/>
            <a:ext cx="6119813" cy="1587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直接连接符 4"/>
          <p:cNvSpPr>
            <a:spLocks noChangeShapeType="1"/>
          </p:cNvSpPr>
          <p:nvPr/>
        </p:nvSpPr>
        <p:spPr bwMode="auto">
          <a:xfrm>
            <a:off x="-23813" y="3419475"/>
            <a:ext cx="1800226" cy="3175"/>
          </a:xfrm>
          <a:prstGeom prst="line">
            <a:avLst/>
          </a:prstGeom>
          <a:noFill/>
          <a:ln w="15875">
            <a:solidFill>
              <a:srgbClr val="6CAC00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椭圆 1"/>
          <p:cNvSpPr>
            <a:spLocks noChangeArrowheads="1"/>
          </p:cNvSpPr>
          <p:nvPr/>
        </p:nvSpPr>
        <p:spPr bwMode="auto">
          <a:xfrm>
            <a:off x="1449388" y="2470150"/>
            <a:ext cx="1908175" cy="19081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椭圆 2"/>
          <p:cNvSpPr>
            <a:spLocks noChangeArrowheads="1"/>
          </p:cNvSpPr>
          <p:nvPr/>
        </p:nvSpPr>
        <p:spPr bwMode="auto">
          <a:xfrm>
            <a:off x="1574800" y="2603500"/>
            <a:ext cx="1652588" cy="1652588"/>
          </a:xfrm>
          <a:prstGeom prst="ellipse">
            <a:avLst/>
          </a:prstGeom>
          <a:solidFill>
            <a:srgbClr val="39A3CD"/>
          </a:solidFill>
          <a:ln w="60325">
            <a:solidFill>
              <a:srgbClr val="00B0F0"/>
            </a:solidFill>
            <a:bevel/>
          </a:ln>
        </p:spPr>
        <p:txBody>
          <a:bodyPr lIns="0" tIns="0" rIns="0" bIns="0" anchor="ctr"/>
          <a:lstStyle/>
          <a:p>
            <a:pPr algn="ctr"/>
            <a:r>
              <a:rPr lang="en-US" altLang="zh-CN" sz="720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  <a:sym typeface="方正特粗光辉简体" pitchFamily="2" charset="-122"/>
              </a:rPr>
              <a:t>02</a:t>
            </a:r>
            <a:endParaRPr lang="zh-CN" altLang="en-US"/>
          </a:p>
        </p:txBody>
      </p:sp>
      <p:sp>
        <p:nvSpPr>
          <p:cNvPr id="11271" name="矩形 6"/>
          <p:cNvSpPr>
            <a:spLocks noChangeArrowheads="1"/>
          </p:cNvSpPr>
          <p:nvPr/>
        </p:nvSpPr>
        <p:spPr bwMode="auto">
          <a:xfrm>
            <a:off x="3571875" y="2571750"/>
            <a:ext cx="4929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我要借款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2" name="矩形 7"/>
          <p:cNvSpPr>
            <a:spLocks noChangeArrowheads="1"/>
          </p:cNvSpPr>
          <p:nvPr/>
        </p:nvSpPr>
        <p:spPr bwMode="auto">
          <a:xfrm>
            <a:off x="3571875" y="3500438"/>
            <a:ext cx="528637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30"/>
          <p:cNvGrpSpPr/>
          <p:nvPr/>
        </p:nvGrpSpPr>
        <p:grpSpPr bwMode="auto">
          <a:xfrm>
            <a:off x="-23813" y="2500313"/>
            <a:ext cx="9155113" cy="2286000"/>
            <a:chOff x="0" y="0"/>
            <a:chExt cx="9156040" cy="2857520"/>
          </a:xfrm>
        </p:grpSpPr>
        <p:sp>
          <p:nvSpPr>
            <p:cNvPr id="4120" name="直接连接符 7"/>
            <p:cNvSpPr>
              <a:spLocks noChangeShapeType="1"/>
            </p:cNvSpPr>
            <p:nvPr/>
          </p:nvSpPr>
          <p:spPr bwMode="auto">
            <a:xfrm>
              <a:off x="0" y="1419952"/>
              <a:ext cx="972000" cy="1588"/>
            </a:xfrm>
            <a:prstGeom prst="line">
              <a:avLst/>
            </a:prstGeom>
            <a:noFill/>
            <a:ln w="15875">
              <a:solidFill>
                <a:srgbClr val="7F7F7F"/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直接连接符 9"/>
            <p:cNvSpPr>
              <a:spLocks noChangeShapeType="1"/>
            </p:cNvSpPr>
            <p:nvPr/>
          </p:nvSpPr>
          <p:spPr bwMode="auto">
            <a:xfrm rot="5400000" flipH="1" flipV="1">
              <a:off x="631757" y="321471"/>
              <a:ext cx="1428760" cy="785818"/>
            </a:xfrm>
            <a:prstGeom prst="line">
              <a:avLst/>
            </a:prstGeom>
            <a:noFill/>
            <a:ln w="15875">
              <a:solidFill>
                <a:srgbClr val="7F7F7F"/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直接连接符 11"/>
            <p:cNvSpPr>
              <a:spLocks noChangeShapeType="1"/>
            </p:cNvSpPr>
            <p:nvPr/>
          </p:nvSpPr>
          <p:spPr bwMode="auto">
            <a:xfrm rot="16200000" flipH="1">
              <a:off x="1346137" y="392909"/>
              <a:ext cx="2857520" cy="2071702"/>
            </a:xfrm>
            <a:prstGeom prst="line">
              <a:avLst/>
            </a:prstGeom>
            <a:noFill/>
            <a:ln w="15875">
              <a:solidFill>
                <a:srgbClr val="7F7F7F"/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直接连接符 18"/>
            <p:cNvSpPr>
              <a:spLocks noChangeShapeType="1"/>
            </p:cNvSpPr>
            <p:nvPr/>
          </p:nvSpPr>
          <p:spPr bwMode="auto">
            <a:xfrm rot="5400000" flipH="1" flipV="1">
              <a:off x="3274963" y="535785"/>
              <a:ext cx="2857520" cy="1785950"/>
            </a:xfrm>
            <a:prstGeom prst="line">
              <a:avLst/>
            </a:prstGeom>
            <a:noFill/>
            <a:ln w="15875">
              <a:solidFill>
                <a:srgbClr val="7F7F7F"/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直接连接符 21"/>
            <p:cNvSpPr>
              <a:spLocks noChangeShapeType="1"/>
            </p:cNvSpPr>
            <p:nvPr/>
          </p:nvSpPr>
          <p:spPr bwMode="auto">
            <a:xfrm rot="16200000" flipH="1">
              <a:off x="5096632" y="500066"/>
              <a:ext cx="2857520" cy="1857388"/>
            </a:xfrm>
            <a:prstGeom prst="line">
              <a:avLst/>
            </a:prstGeom>
            <a:noFill/>
            <a:ln w="15875">
              <a:solidFill>
                <a:srgbClr val="7F7F7F"/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直接连接符 23"/>
            <p:cNvSpPr>
              <a:spLocks noChangeShapeType="1"/>
            </p:cNvSpPr>
            <p:nvPr/>
          </p:nvSpPr>
          <p:spPr bwMode="auto">
            <a:xfrm rot="5400000" flipH="1" flipV="1">
              <a:off x="7096896" y="1785950"/>
              <a:ext cx="1428760" cy="714380"/>
            </a:xfrm>
            <a:prstGeom prst="line">
              <a:avLst/>
            </a:prstGeom>
            <a:noFill/>
            <a:ln w="15875">
              <a:solidFill>
                <a:srgbClr val="7F7F7F"/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直接连接符 29"/>
            <p:cNvSpPr>
              <a:spLocks noChangeShapeType="1"/>
            </p:cNvSpPr>
            <p:nvPr/>
          </p:nvSpPr>
          <p:spPr bwMode="auto">
            <a:xfrm>
              <a:off x="8184040" y="1416234"/>
              <a:ext cx="972000" cy="1588"/>
            </a:xfrm>
            <a:prstGeom prst="line">
              <a:avLst/>
            </a:prstGeom>
            <a:noFill/>
            <a:ln w="15875">
              <a:solidFill>
                <a:srgbClr val="7F7F7F"/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9" name="矩形 6"/>
          <p:cNvSpPr>
            <a:spLocks noChangeArrowheads="1"/>
          </p:cNvSpPr>
          <p:nvPr/>
        </p:nvSpPr>
        <p:spPr bwMode="auto">
          <a:xfrm>
            <a:off x="1285875" y="571500"/>
            <a:ext cx="12858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sz="2000" b="1"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100" name="组合 61"/>
          <p:cNvGrpSpPr/>
          <p:nvPr/>
        </p:nvGrpSpPr>
        <p:grpSpPr bwMode="auto">
          <a:xfrm>
            <a:off x="1428750" y="2439988"/>
            <a:ext cx="673100" cy="539750"/>
            <a:chOff x="0" y="0"/>
            <a:chExt cx="673422" cy="540000"/>
          </a:xfrm>
        </p:grpSpPr>
        <p:sp>
          <p:nvSpPr>
            <p:cNvPr id="4117" name="椭圆 32"/>
            <p:cNvSpPr>
              <a:spLocks noChangeArrowheads="1"/>
            </p:cNvSpPr>
            <p:nvPr/>
          </p:nvSpPr>
          <p:spPr bwMode="auto">
            <a:xfrm>
              <a:off x="0" y="0"/>
              <a:ext cx="540000" cy="540000"/>
            </a:xfrm>
            <a:prstGeom prst="ellipse">
              <a:avLst/>
            </a:prstGeom>
            <a:solidFill>
              <a:srgbClr val="6CAC00"/>
            </a:solidFill>
            <a:ln w="76200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8" name="等腰三角形 60"/>
            <p:cNvSpPr>
              <a:spLocks noChangeArrowheads="1"/>
            </p:cNvSpPr>
            <p:nvPr/>
          </p:nvSpPr>
          <p:spPr bwMode="auto">
            <a:xfrm rot="5400000">
              <a:off x="441963" y="159703"/>
              <a:ext cx="248604" cy="214314"/>
            </a:xfrm>
            <a:prstGeom prst="triangle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9" name="椭圆 59"/>
            <p:cNvSpPr>
              <a:spLocks noChangeArrowheads="1"/>
            </p:cNvSpPr>
            <p:nvPr/>
          </p:nvSpPr>
          <p:spPr bwMode="auto">
            <a:xfrm>
              <a:off x="44766" y="30480"/>
              <a:ext cx="468000" cy="468000"/>
            </a:xfrm>
            <a:prstGeom prst="ellipse">
              <a:avLst/>
            </a:prstGeom>
            <a:solidFill>
              <a:srgbClr val="6C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01" name="矩形 62"/>
          <p:cNvSpPr>
            <a:spLocks noChangeArrowheads="1"/>
          </p:cNvSpPr>
          <p:nvPr/>
        </p:nvSpPr>
        <p:spPr bwMode="auto">
          <a:xfrm>
            <a:off x="2071688" y="2384425"/>
            <a:ext cx="28575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b="1">
                <a:ea typeface="微软雅黑" panose="020B0503020204020204" pitchFamily="34" charset="-122"/>
                <a:sym typeface="Arial" panose="020B0604020202020204" pitchFamily="34" charset="0"/>
              </a:rPr>
              <a:t>需求分析</a:t>
            </a:r>
            <a:endParaRPr lang="zh-CN" altLang="en-US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102" name="组合 63"/>
          <p:cNvGrpSpPr/>
          <p:nvPr/>
        </p:nvGrpSpPr>
        <p:grpSpPr bwMode="auto">
          <a:xfrm>
            <a:off x="5343525" y="2432050"/>
            <a:ext cx="674688" cy="539750"/>
            <a:chOff x="0" y="0"/>
            <a:chExt cx="673422" cy="540000"/>
          </a:xfrm>
        </p:grpSpPr>
        <p:sp>
          <p:nvSpPr>
            <p:cNvPr id="4114" name="椭圆 64"/>
            <p:cNvSpPr>
              <a:spLocks noChangeArrowheads="1"/>
            </p:cNvSpPr>
            <p:nvPr/>
          </p:nvSpPr>
          <p:spPr bwMode="auto">
            <a:xfrm>
              <a:off x="0" y="0"/>
              <a:ext cx="540000" cy="54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5" name="等腰三角形 65"/>
            <p:cNvSpPr>
              <a:spLocks noChangeArrowheads="1"/>
            </p:cNvSpPr>
            <p:nvPr/>
          </p:nvSpPr>
          <p:spPr bwMode="auto">
            <a:xfrm rot="5400000">
              <a:off x="441963" y="159703"/>
              <a:ext cx="248604" cy="214314"/>
            </a:xfrm>
            <a:prstGeom prst="triangle">
              <a:avLst>
                <a:gd name="adj" fmla="val 50000"/>
              </a:avLst>
            </a:prstGeom>
            <a:solidFill>
              <a:srgbClr val="352F2F">
                <a:alpha val="4705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6" name="椭圆 66"/>
            <p:cNvSpPr>
              <a:spLocks noChangeArrowheads="1"/>
            </p:cNvSpPr>
            <p:nvPr/>
          </p:nvSpPr>
          <p:spPr bwMode="auto">
            <a:xfrm>
              <a:off x="37839" y="37407"/>
              <a:ext cx="468000" cy="468000"/>
            </a:xfrm>
            <a:prstGeom prst="ellipse">
              <a:avLst/>
            </a:prstGeom>
            <a:solidFill>
              <a:srgbClr val="35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03" name="矩形 67"/>
          <p:cNvSpPr>
            <a:spLocks noChangeArrowheads="1"/>
          </p:cNvSpPr>
          <p:nvPr/>
        </p:nvSpPr>
        <p:spPr bwMode="auto">
          <a:xfrm>
            <a:off x="6000750" y="2368550"/>
            <a:ext cx="28575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b="1">
                <a:ea typeface="微软雅黑" panose="020B0503020204020204" pitchFamily="34" charset="-122"/>
                <a:sym typeface="Arial" panose="020B0604020202020204" pitchFamily="34" charset="0"/>
              </a:rPr>
              <a:t>系统页面及功能介绍</a:t>
            </a:r>
            <a:endParaRPr lang="zh-CN" altLang="en-US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104" name="组合 68"/>
          <p:cNvGrpSpPr/>
          <p:nvPr/>
        </p:nvGrpSpPr>
        <p:grpSpPr bwMode="auto">
          <a:xfrm>
            <a:off x="3375025" y="4556125"/>
            <a:ext cx="665163" cy="539750"/>
            <a:chOff x="0" y="0"/>
            <a:chExt cx="665869" cy="540000"/>
          </a:xfrm>
        </p:grpSpPr>
        <p:sp>
          <p:nvSpPr>
            <p:cNvPr id="4111" name="椭圆 69"/>
            <p:cNvSpPr>
              <a:spLocks noChangeArrowheads="1"/>
            </p:cNvSpPr>
            <p:nvPr/>
          </p:nvSpPr>
          <p:spPr bwMode="auto">
            <a:xfrm>
              <a:off x="125869" y="0"/>
              <a:ext cx="540000" cy="54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2" name="等腰三角形 70"/>
            <p:cNvSpPr>
              <a:spLocks noChangeArrowheads="1"/>
            </p:cNvSpPr>
            <p:nvPr/>
          </p:nvSpPr>
          <p:spPr bwMode="auto">
            <a:xfrm rot="16200000" flipH="1">
              <a:off x="-17145" y="181475"/>
              <a:ext cx="248604" cy="214314"/>
            </a:xfrm>
            <a:prstGeom prst="triangle">
              <a:avLst>
                <a:gd name="adj" fmla="val 50000"/>
              </a:avLst>
            </a:prstGeom>
            <a:solidFill>
              <a:srgbClr val="39A3CD">
                <a:alpha val="811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3" name="椭圆 71"/>
            <p:cNvSpPr>
              <a:spLocks noChangeArrowheads="1"/>
            </p:cNvSpPr>
            <p:nvPr/>
          </p:nvSpPr>
          <p:spPr bwMode="auto">
            <a:xfrm>
              <a:off x="163708" y="38398"/>
              <a:ext cx="468000" cy="468000"/>
            </a:xfrm>
            <a:prstGeom prst="ellipse">
              <a:avLst/>
            </a:prstGeom>
            <a:solidFill>
              <a:srgbClr val="39A3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05" name="矩形 72"/>
          <p:cNvSpPr>
            <a:spLocks noChangeArrowheads="1"/>
          </p:cNvSpPr>
          <p:nvPr/>
        </p:nvSpPr>
        <p:spPr bwMode="auto">
          <a:xfrm>
            <a:off x="4214813" y="4500563"/>
            <a:ext cx="28575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r"/>
            <a:r>
              <a:rPr lang="zh-CN" altLang="en-US" b="1">
                <a:ea typeface="微软雅黑" panose="020B0503020204020204" pitchFamily="34" charset="-122"/>
                <a:sym typeface="Arial" panose="020B0604020202020204" pitchFamily="34" charset="0"/>
              </a:rPr>
              <a:t>项目总结</a:t>
            </a:r>
            <a:endParaRPr lang="zh-CN" altLang="en-US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106" name="组合 73"/>
          <p:cNvGrpSpPr/>
          <p:nvPr/>
        </p:nvGrpSpPr>
        <p:grpSpPr bwMode="auto">
          <a:xfrm>
            <a:off x="7023100" y="4541838"/>
            <a:ext cx="660400" cy="539750"/>
            <a:chOff x="0" y="0"/>
            <a:chExt cx="661104" cy="540000"/>
          </a:xfrm>
        </p:grpSpPr>
        <p:sp>
          <p:nvSpPr>
            <p:cNvPr id="4108" name="椭圆 74"/>
            <p:cNvSpPr>
              <a:spLocks noChangeArrowheads="1"/>
            </p:cNvSpPr>
            <p:nvPr/>
          </p:nvSpPr>
          <p:spPr bwMode="auto">
            <a:xfrm>
              <a:off x="121104" y="0"/>
              <a:ext cx="540000" cy="54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等腰三角形 75"/>
            <p:cNvSpPr>
              <a:spLocks noChangeArrowheads="1"/>
            </p:cNvSpPr>
            <p:nvPr/>
          </p:nvSpPr>
          <p:spPr bwMode="auto">
            <a:xfrm rot="16200000" flipH="1">
              <a:off x="-17145" y="170589"/>
              <a:ext cx="248604" cy="214314"/>
            </a:xfrm>
            <a:prstGeom prst="triangle">
              <a:avLst>
                <a:gd name="adj" fmla="val 50000"/>
              </a:avLst>
            </a:prstGeom>
            <a:solidFill>
              <a:srgbClr val="BFBFBF">
                <a:alpha val="811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76"/>
            <p:cNvSpPr>
              <a:spLocks noChangeArrowheads="1"/>
            </p:cNvSpPr>
            <p:nvPr/>
          </p:nvSpPr>
          <p:spPr bwMode="auto">
            <a:xfrm>
              <a:off x="165870" y="41366"/>
              <a:ext cx="468000" cy="468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07" name="矩形 77"/>
          <p:cNvSpPr>
            <a:spLocks noChangeArrowheads="1"/>
          </p:cNvSpPr>
          <p:nvPr/>
        </p:nvSpPr>
        <p:spPr bwMode="auto">
          <a:xfrm>
            <a:off x="428625" y="4533900"/>
            <a:ext cx="28575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r"/>
            <a:r>
              <a:rPr lang="zh-CN" altLang="en-US" b="1">
                <a:ea typeface="微软雅黑" panose="020B0503020204020204" pitchFamily="34" charset="-122"/>
                <a:sym typeface="Arial" panose="020B0604020202020204" pitchFamily="34" charset="0"/>
              </a:rPr>
              <a:t>数据库与数据</a:t>
            </a:r>
            <a:endParaRPr lang="zh-CN" altLang="en-US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1822450"/>
            <a:ext cx="8782050" cy="2857500"/>
          </a:xfrm>
          <a:prstGeom prst="rect">
            <a:avLst/>
          </a:prstGeom>
        </p:spPr>
      </p:pic>
      <p:sp>
        <p:nvSpPr>
          <p:cNvPr id="13314" name="直接连接符 6"/>
          <p:cNvSpPr>
            <a:spLocks noChangeShapeType="1"/>
          </p:cNvSpPr>
          <p:nvPr/>
        </p:nvSpPr>
        <p:spPr bwMode="auto">
          <a:xfrm>
            <a:off x="277813" y="785813"/>
            <a:ext cx="755650" cy="1587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3315" name="直接连接符 5"/>
          <p:cNvSpPr>
            <a:spLocks noChangeShapeType="1"/>
          </p:cNvSpPr>
          <p:nvPr/>
        </p:nvSpPr>
        <p:spPr bwMode="auto">
          <a:xfrm rot="5400000">
            <a:off x="614363" y="376237"/>
            <a:ext cx="755650" cy="3175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grpSp>
        <p:nvGrpSpPr>
          <p:cNvPr id="13316" name="组合 4"/>
          <p:cNvGrpSpPr/>
          <p:nvPr/>
        </p:nvGrpSpPr>
        <p:grpSpPr bwMode="auto">
          <a:xfrm>
            <a:off x="714375" y="500063"/>
            <a:ext cx="571500" cy="571500"/>
            <a:chOff x="0" y="0"/>
            <a:chExt cx="1143008" cy="1143008"/>
          </a:xfrm>
        </p:grpSpPr>
        <p:sp>
          <p:nvSpPr>
            <p:cNvPr id="13338" name="椭圆 1"/>
            <p:cNvSpPr>
              <a:spLocks noChangeArrowheads="1"/>
            </p:cNvSpPr>
            <p:nvPr/>
          </p:nvSpPr>
          <p:spPr bwMode="auto">
            <a:xfrm>
              <a:off x="0" y="0"/>
              <a:ext cx="1143008" cy="1143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39" name="椭圆 2"/>
            <p:cNvSpPr>
              <a:spLocks noChangeArrowheads="1"/>
            </p:cNvSpPr>
            <p:nvPr/>
          </p:nvSpPr>
          <p:spPr bwMode="auto">
            <a:xfrm>
              <a:off x="139088" y="134068"/>
              <a:ext cx="864000" cy="864000"/>
            </a:xfrm>
            <a:prstGeom prst="ellipse">
              <a:avLst/>
            </a:prstGeom>
            <a:solidFill>
              <a:srgbClr val="39A3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lIns="0" tIns="0" rIns="0" bIns="0" anchor="ctr"/>
            <a:p>
              <a:pPr algn="ctr"/>
              <a:endParaRPr lang="zh-CN" altLang="zh-CN" sz="440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  <a:sym typeface="方正特粗光辉简体" pitchFamily="2" charset="-122"/>
              </a:endParaRPr>
            </a:p>
          </p:txBody>
        </p:sp>
        <p:sp>
          <p:nvSpPr>
            <p:cNvPr id="13340" name="椭圆 3"/>
            <p:cNvSpPr>
              <a:spLocks noChangeArrowheads="1"/>
            </p:cNvSpPr>
            <p:nvPr/>
          </p:nvSpPr>
          <p:spPr bwMode="auto">
            <a:xfrm>
              <a:off x="56628" y="61394"/>
              <a:ext cx="1008000" cy="1008000"/>
            </a:xfrm>
            <a:prstGeom prst="ellipse">
              <a:avLst/>
            </a:prstGeom>
            <a:noFill/>
            <a:ln w="9525">
              <a:solidFill>
                <a:srgbClr val="7F7F7F"/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3317" name="直接连接符 7"/>
          <p:cNvSpPr>
            <a:spLocks noChangeShapeType="1"/>
          </p:cNvSpPr>
          <p:nvPr/>
        </p:nvSpPr>
        <p:spPr bwMode="auto">
          <a:xfrm rot="5400000">
            <a:off x="-2479675" y="3538538"/>
            <a:ext cx="5507037" cy="1588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3318" name="直接连接符 8"/>
          <p:cNvSpPr>
            <a:spLocks noChangeShapeType="1"/>
          </p:cNvSpPr>
          <p:nvPr/>
        </p:nvSpPr>
        <p:spPr bwMode="auto">
          <a:xfrm>
            <a:off x="285750" y="6286500"/>
            <a:ext cx="684213" cy="1588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3319" name="直接连接符 9"/>
          <p:cNvSpPr>
            <a:spLocks noChangeShapeType="1"/>
          </p:cNvSpPr>
          <p:nvPr/>
        </p:nvSpPr>
        <p:spPr bwMode="auto">
          <a:xfrm rot="5400000">
            <a:off x="656431" y="6592094"/>
            <a:ext cx="612775" cy="1588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3320" name="矩形 10"/>
          <p:cNvSpPr>
            <a:spLocks noChangeArrowheads="1"/>
          </p:cNvSpPr>
          <p:nvPr/>
        </p:nvSpPr>
        <p:spPr bwMode="auto">
          <a:xfrm>
            <a:off x="1428750" y="466725"/>
            <a:ext cx="4929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p>
            <a:r>
              <a:rPr lang="zh-CN" altLang="en-US" sz="2400" b="1">
                <a:ea typeface="微软雅黑" panose="020B0503020204020204" pitchFamily="34" charset="-122"/>
                <a:sym typeface="Arial" panose="020B0604020202020204" pitchFamily="34" charset="0"/>
              </a:rPr>
              <a:t>标的流程</a:t>
            </a:r>
            <a:endParaRPr lang="zh-CN" altLang="en-US" sz="240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直接连接符 6"/>
          <p:cNvSpPr>
            <a:spLocks noChangeShapeType="1"/>
          </p:cNvSpPr>
          <p:nvPr/>
        </p:nvSpPr>
        <p:spPr bwMode="auto">
          <a:xfrm>
            <a:off x="277813" y="785813"/>
            <a:ext cx="755650" cy="1587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1" name="直接连接符 5"/>
          <p:cNvSpPr>
            <a:spLocks noChangeShapeType="1"/>
          </p:cNvSpPr>
          <p:nvPr/>
        </p:nvSpPr>
        <p:spPr bwMode="auto">
          <a:xfrm rot="5400000">
            <a:off x="614363" y="376237"/>
            <a:ext cx="755650" cy="3175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92" name="组合 4"/>
          <p:cNvGrpSpPr/>
          <p:nvPr/>
        </p:nvGrpSpPr>
        <p:grpSpPr bwMode="auto">
          <a:xfrm>
            <a:off x="714375" y="500063"/>
            <a:ext cx="571500" cy="571500"/>
            <a:chOff x="0" y="0"/>
            <a:chExt cx="1143008" cy="1143008"/>
          </a:xfrm>
        </p:grpSpPr>
        <p:sp>
          <p:nvSpPr>
            <p:cNvPr id="12308" name="椭圆 1"/>
            <p:cNvSpPr>
              <a:spLocks noChangeArrowheads="1"/>
            </p:cNvSpPr>
            <p:nvPr/>
          </p:nvSpPr>
          <p:spPr bwMode="auto">
            <a:xfrm>
              <a:off x="0" y="0"/>
              <a:ext cx="1143008" cy="1143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9" name="椭圆 2"/>
            <p:cNvSpPr>
              <a:spLocks noChangeArrowheads="1"/>
            </p:cNvSpPr>
            <p:nvPr/>
          </p:nvSpPr>
          <p:spPr bwMode="auto">
            <a:xfrm>
              <a:off x="139088" y="134068"/>
              <a:ext cx="864000" cy="864000"/>
            </a:xfrm>
            <a:prstGeom prst="ellipse">
              <a:avLst/>
            </a:prstGeom>
            <a:solidFill>
              <a:srgbClr val="39A3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zh-CN" sz="440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  <a:sym typeface="方正特粗光辉简体" pitchFamily="2" charset="-122"/>
              </a:endParaRPr>
            </a:p>
          </p:txBody>
        </p:sp>
        <p:sp>
          <p:nvSpPr>
            <p:cNvPr id="12310" name="椭圆 3"/>
            <p:cNvSpPr>
              <a:spLocks noChangeArrowheads="1"/>
            </p:cNvSpPr>
            <p:nvPr/>
          </p:nvSpPr>
          <p:spPr bwMode="auto">
            <a:xfrm>
              <a:off x="56628" y="61394"/>
              <a:ext cx="1008000" cy="1008000"/>
            </a:xfrm>
            <a:prstGeom prst="ellipse">
              <a:avLst/>
            </a:prstGeom>
            <a:noFill/>
            <a:ln w="9525">
              <a:solidFill>
                <a:srgbClr val="7F7F7F"/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直接连接符 7"/>
          <p:cNvSpPr>
            <a:spLocks noChangeShapeType="1"/>
          </p:cNvSpPr>
          <p:nvPr/>
        </p:nvSpPr>
        <p:spPr bwMode="auto">
          <a:xfrm rot="5400000">
            <a:off x="-2479675" y="3538538"/>
            <a:ext cx="5507037" cy="1588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直接连接符 8"/>
          <p:cNvSpPr>
            <a:spLocks noChangeShapeType="1"/>
          </p:cNvSpPr>
          <p:nvPr/>
        </p:nvSpPr>
        <p:spPr bwMode="auto">
          <a:xfrm>
            <a:off x="285750" y="6286500"/>
            <a:ext cx="684213" cy="1588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直接连接符 9"/>
          <p:cNvSpPr>
            <a:spLocks noChangeShapeType="1"/>
          </p:cNvSpPr>
          <p:nvPr/>
        </p:nvSpPr>
        <p:spPr bwMode="auto">
          <a:xfrm rot="5400000">
            <a:off x="656431" y="6592094"/>
            <a:ext cx="612775" cy="1588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矩形 10"/>
          <p:cNvSpPr>
            <a:spLocks noChangeArrowheads="1"/>
          </p:cNvSpPr>
          <p:nvPr/>
        </p:nvSpPr>
        <p:spPr bwMode="auto">
          <a:xfrm>
            <a:off x="1428750" y="466725"/>
            <a:ext cx="4929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 sz="240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755" y="567055"/>
            <a:ext cx="258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1428750" y="439420"/>
            <a:ext cx="3470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发标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申请借款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225" y="899795"/>
            <a:ext cx="3329305" cy="3108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145" y="787400"/>
            <a:ext cx="3228340" cy="32207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33755" y="4144645"/>
            <a:ext cx="67379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1，在信用贷中，列出了申请信用贷的几个条件，必须要满足这几个条件，才能够去填写申请贷款的界面；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2，如果当前是登录用户，就可以马上看到当前用户针对这几个条件的满足与否，如果哪个条件没有满足，后面都会有个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×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，并且点击相应的连接，就能跳转到做这个认证的界面；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3，如果有任何一个条件没有满足，点击申请贷款都没有任何反应；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4，如果当前没有登录用户，也是可以看到这个页面；但是看到的页面内容都是静态的（右图是没有登录的情况）；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直接连接符 6"/>
          <p:cNvSpPr>
            <a:spLocks noChangeShapeType="1"/>
          </p:cNvSpPr>
          <p:nvPr/>
        </p:nvSpPr>
        <p:spPr bwMode="auto">
          <a:xfrm>
            <a:off x="277813" y="785813"/>
            <a:ext cx="755650" cy="1587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5" name="直接连接符 5"/>
          <p:cNvSpPr>
            <a:spLocks noChangeShapeType="1"/>
          </p:cNvSpPr>
          <p:nvPr/>
        </p:nvSpPr>
        <p:spPr bwMode="auto">
          <a:xfrm rot="5400000">
            <a:off x="614363" y="376237"/>
            <a:ext cx="755650" cy="3175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316" name="组合 4"/>
          <p:cNvGrpSpPr/>
          <p:nvPr/>
        </p:nvGrpSpPr>
        <p:grpSpPr bwMode="auto">
          <a:xfrm>
            <a:off x="714375" y="500063"/>
            <a:ext cx="571500" cy="571500"/>
            <a:chOff x="0" y="0"/>
            <a:chExt cx="1143008" cy="1143008"/>
          </a:xfrm>
        </p:grpSpPr>
        <p:sp>
          <p:nvSpPr>
            <p:cNvPr id="13338" name="椭圆 1"/>
            <p:cNvSpPr>
              <a:spLocks noChangeArrowheads="1"/>
            </p:cNvSpPr>
            <p:nvPr/>
          </p:nvSpPr>
          <p:spPr bwMode="auto">
            <a:xfrm>
              <a:off x="0" y="0"/>
              <a:ext cx="1143008" cy="1143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39" name="椭圆 2"/>
            <p:cNvSpPr>
              <a:spLocks noChangeArrowheads="1"/>
            </p:cNvSpPr>
            <p:nvPr/>
          </p:nvSpPr>
          <p:spPr bwMode="auto">
            <a:xfrm>
              <a:off x="139088" y="134068"/>
              <a:ext cx="864000" cy="864000"/>
            </a:xfrm>
            <a:prstGeom prst="ellipse">
              <a:avLst/>
            </a:prstGeom>
            <a:solidFill>
              <a:srgbClr val="39A3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zh-CN" sz="440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  <a:sym typeface="方正特粗光辉简体" pitchFamily="2" charset="-122"/>
              </a:endParaRPr>
            </a:p>
          </p:txBody>
        </p:sp>
        <p:sp>
          <p:nvSpPr>
            <p:cNvPr id="13340" name="椭圆 3"/>
            <p:cNvSpPr>
              <a:spLocks noChangeArrowheads="1"/>
            </p:cNvSpPr>
            <p:nvPr/>
          </p:nvSpPr>
          <p:spPr bwMode="auto">
            <a:xfrm>
              <a:off x="56628" y="61394"/>
              <a:ext cx="1008000" cy="1008000"/>
            </a:xfrm>
            <a:prstGeom prst="ellipse">
              <a:avLst/>
            </a:prstGeom>
            <a:noFill/>
            <a:ln w="9525">
              <a:solidFill>
                <a:srgbClr val="7F7F7F"/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3317" name="直接连接符 7"/>
          <p:cNvSpPr>
            <a:spLocks noChangeShapeType="1"/>
          </p:cNvSpPr>
          <p:nvPr/>
        </p:nvSpPr>
        <p:spPr bwMode="auto">
          <a:xfrm rot="5400000">
            <a:off x="-2479675" y="3538538"/>
            <a:ext cx="5507037" cy="1588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8" name="直接连接符 8"/>
          <p:cNvSpPr>
            <a:spLocks noChangeShapeType="1"/>
          </p:cNvSpPr>
          <p:nvPr/>
        </p:nvSpPr>
        <p:spPr bwMode="auto">
          <a:xfrm>
            <a:off x="285750" y="6286500"/>
            <a:ext cx="684213" cy="1588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直接连接符 9"/>
          <p:cNvSpPr>
            <a:spLocks noChangeShapeType="1"/>
          </p:cNvSpPr>
          <p:nvPr/>
        </p:nvSpPr>
        <p:spPr bwMode="auto">
          <a:xfrm rot="5400000">
            <a:off x="656431" y="6592094"/>
            <a:ext cx="612775" cy="1588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矩形 10"/>
          <p:cNvSpPr>
            <a:spLocks noChangeArrowheads="1"/>
          </p:cNvSpPr>
          <p:nvPr/>
        </p:nvSpPr>
        <p:spPr bwMode="auto">
          <a:xfrm>
            <a:off x="1428750" y="466725"/>
            <a:ext cx="4929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sz="2400" b="1">
                <a:ea typeface="微软雅黑" panose="020B0503020204020204" pitchFamily="34" charset="-122"/>
                <a:sym typeface="Arial" panose="020B0604020202020204" pitchFamily="34" charset="0"/>
              </a:rPr>
              <a:t>填写借款申请</a:t>
            </a:r>
            <a:endParaRPr lang="zh-CN" altLang="en-US" sz="240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1344930"/>
            <a:ext cx="8267700" cy="4168140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接连接符 6"/>
          <p:cNvSpPr>
            <a:spLocks noChangeShapeType="1"/>
          </p:cNvSpPr>
          <p:nvPr/>
        </p:nvSpPr>
        <p:spPr bwMode="auto">
          <a:xfrm>
            <a:off x="277813" y="785813"/>
            <a:ext cx="755650" cy="1587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9" name="直接连接符 5"/>
          <p:cNvSpPr>
            <a:spLocks noChangeShapeType="1"/>
          </p:cNvSpPr>
          <p:nvPr/>
        </p:nvSpPr>
        <p:spPr bwMode="auto">
          <a:xfrm rot="5400000">
            <a:off x="614363" y="376237"/>
            <a:ext cx="755650" cy="3175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40" name="组合 4"/>
          <p:cNvGrpSpPr/>
          <p:nvPr/>
        </p:nvGrpSpPr>
        <p:grpSpPr bwMode="auto">
          <a:xfrm>
            <a:off x="714375" y="500063"/>
            <a:ext cx="571500" cy="571500"/>
            <a:chOff x="0" y="0"/>
            <a:chExt cx="1143008" cy="1143008"/>
          </a:xfrm>
        </p:grpSpPr>
        <p:sp>
          <p:nvSpPr>
            <p:cNvPr id="14360" name="椭圆 1"/>
            <p:cNvSpPr>
              <a:spLocks noChangeArrowheads="1"/>
            </p:cNvSpPr>
            <p:nvPr/>
          </p:nvSpPr>
          <p:spPr bwMode="auto">
            <a:xfrm>
              <a:off x="0" y="0"/>
              <a:ext cx="1143008" cy="1143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61" name="椭圆 2"/>
            <p:cNvSpPr>
              <a:spLocks noChangeArrowheads="1"/>
            </p:cNvSpPr>
            <p:nvPr/>
          </p:nvSpPr>
          <p:spPr bwMode="auto">
            <a:xfrm>
              <a:off x="139088" y="134068"/>
              <a:ext cx="864000" cy="864000"/>
            </a:xfrm>
            <a:prstGeom prst="ellipse">
              <a:avLst/>
            </a:prstGeom>
            <a:solidFill>
              <a:srgbClr val="39A3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zh-CN" sz="440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  <a:sym typeface="方正特粗光辉简体" pitchFamily="2" charset="-122"/>
              </a:endParaRPr>
            </a:p>
          </p:txBody>
        </p:sp>
        <p:sp>
          <p:nvSpPr>
            <p:cNvPr id="14362" name="椭圆 3"/>
            <p:cNvSpPr>
              <a:spLocks noChangeArrowheads="1"/>
            </p:cNvSpPr>
            <p:nvPr/>
          </p:nvSpPr>
          <p:spPr bwMode="auto">
            <a:xfrm>
              <a:off x="56628" y="61394"/>
              <a:ext cx="1008000" cy="1008000"/>
            </a:xfrm>
            <a:prstGeom prst="ellipse">
              <a:avLst/>
            </a:prstGeom>
            <a:noFill/>
            <a:ln w="9525">
              <a:solidFill>
                <a:srgbClr val="7F7F7F"/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4341" name="直接连接符 7"/>
          <p:cNvSpPr>
            <a:spLocks noChangeShapeType="1"/>
          </p:cNvSpPr>
          <p:nvPr/>
        </p:nvSpPr>
        <p:spPr bwMode="auto">
          <a:xfrm rot="5400000">
            <a:off x="-2479675" y="3538538"/>
            <a:ext cx="5507037" cy="1588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直接连接符 8"/>
          <p:cNvSpPr>
            <a:spLocks noChangeShapeType="1"/>
          </p:cNvSpPr>
          <p:nvPr/>
        </p:nvSpPr>
        <p:spPr bwMode="auto">
          <a:xfrm>
            <a:off x="285750" y="6286500"/>
            <a:ext cx="684213" cy="1588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直接连接符 9"/>
          <p:cNvSpPr>
            <a:spLocks noChangeShapeType="1"/>
          </p:cNvSpPr>
          <p:nvPr/>
        </p:nvSpPr>
        <p:spPr bwMode="auto">
          <a:xfrm rot="5400000">
            <a:off x="727869" y="6592094"/>
            <a:ext cx="612775" cy="1587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矩形 10"/>
          <p:cNvSpPr>
            <a:spLocks noChangeArrowheads="1"/>
          </p:cNvSpPr>
          <p:nvPr/>
        </p:nvSpPr>
        <p:spPr bwMode="auto">
          <a:xfrm>
            <a:off x="1428750" y="466725"/>
            <a:ext cx="4929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sz="2400" b="1">
                <a:ea typeface="微软雅黑" panose="020B0503020204020204" pitchFamily="34" charset="-122"/>
                <a:sym typeface="Arial" panose="020B0604020202020204" pitchFamily="34" charset="0"/>
              </a:rPr>
              <a:t>借款申请</a:t>
            </a:r>
            <a:endParaRPr lang="zh-CN" altLang="en-US" sz="240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8235" y="1035050"/>
            <a:ext cx="734187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其中：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借款金额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：即本次申请的贷款额度；这个贷款额度的范围为：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最小贷款金额&lt;= 本次申请贷款额度 &lt;= 当前剩余信用额度，这里系统最小借款金额为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500.0000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借款利息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：用户填写本次借款想提供给投资人的利息（年化利率）；一般系统中对年化利率也会有一个范围控制（3%~20%）；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借款期限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：下拉列表，用户可以选择借款期限，一般选择1,3,6,9,12个月，选择多少个月，相当于借款就按照多少个月来分期还；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4，还款方式：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按月分期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；按等额本息法还款，每期的还款金额相同；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按月到期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；每月返还利息，到期返还本金；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最小投标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：投资人要投这个标，最小的投标金额；一般来说，系统都会规定一个默认的最小投标金额，一般是50，当然，一般投标也有最大投标金额，一般来说，一个人投标不能超过一个标的50%；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招标天数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：招标1~5天可选，意思就是从标审核之后，最大的等待招标时间，如果在招标时间之内投标完成，即进入一审，如果在招标时间内标没有投满，则标进入流标状态；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标的标题和内容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，就是贷款的标题和贷款说明了；一般在贷款说明说需要说清楚贷款的原因，目的，还款能力等；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直接连接符 7"/>
          <p:cNvSpPr>
            <a:spLocks noChangeShapeType="1"/>
          </p:cNvSpPr>
          <p:nvPr/>
        </p:nvSpPr>
        <p:spPr bwMode="auto">
          <a:xfrm>
            <a:off x="958850" y="1069975"/>
            <a:ext cx="7199313" cy="1588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3" name="直接连接符 1"/>
          <p:cNvSpPr>
            <a:spLocks noChangeShapeType="1"/>
          </p:cNvSpPr>
          <p:nvPr/>
        </p:nvSpPr>
        <p:spPr bwMode="auto">
          <a:xfrm rot="5400000">
            <a:off x="614363" y="376237"/>
            <a:ext cx="755650" cy="3175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64" name="组合 4"/>
          <p:cNvGrpSpPr/>
          <p:nvPr/>
        </p:nvGrpSpPr>
        <p:grpSpPr bwMode="auto">
          <a:xfrm>
            <a:off x="714375" y="500063"/>
            <a:ext cx="571500" cy="571500"/>
            <a:chOff x="0" y="0"/>
            <a:chExt cx="1143008" cy="1143008"/>
          </a:xfrm>
        </p:grpSpPr>
        <p:sp>
          <p:nvSpPr>
            <p:cNvPr id="15422" name="椭圆 3"/>
            <p:cNvSpPr>
              <a:spLocks noChangeArrowheads="1"/>
            </p:cNvSpPr>
            <p:nvPr/>
          </p:nvSpPr>
          <p:spPr bwMode="auto">
            <a:xfrm>
              <a:off x="0" y="0"/>
              <a:ext cx="1143008" cy="1143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423" name="椭圆 4"/>
            <p:cNvSpPr>
              <a:spLocks noChangeArrowheads="1"/>
            </p:cNvSpPr>
            <p:nvPr/>
          </p:nvSpPr>
          <p:spPr bwMode="auto">
            <a:xfrm>
              <a:off x="139088" y="134068"/>
              <a:ext cx="864000" cy="864000"/>
            </a:xfrm>
            <a:prstGeom prst="ellipse">
              <a:avLst/>
            </a:prstGeom>
            <a:solidFill>
              <a:srgbClr val="39A3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zh-CN" sz="440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  <a:sym typeface="方正特粗光辉简体" pitchFamily="2" charset="-122"/>
              </a:endParaRPr>
            </a:p>
          </p:txBody>
        </p:sp>
        <p:sp>
          <p:nvSpPr>
            <p:cNvPr id="15424" name="椭圆 5"/>
            <p:cNvSpPr>
              <a:spLocks noChangeArrowheads="1"/>
            </p:cNvSpPr>
            <p:nvPr/>
          </p:nvSpPr>
          <p:spPr bwMode="auto">
            <a:xfrm>
              <a:off x="56628" y="61394"/>
              <a:ext cx="1008000" cy="1008000"/>
            </a:xfrm>
            <a:prstGeom prst="ellipse">
              <a:avLst/>
            </a:prstGeom>
            <a:noFill/>
            <a:ln w="9525">
              <a:solidFill>
                <a:srgbClr val="7F7F7F"/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1428750" y="466725"/>
            <a:ext cx="4929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sz="2400" b="1">
                <a:ea typeface="微软雅黑" panose="020B0503020204020204" pitchFamily="34" charset="-122"/>
                <a:sym typeface="Arial" panose="020B0604020202020204" pitchFamily="34" charset="0"/>
              </a:rPr>
              <a:t>借款申请</a:t>
            </a:r>
            <a:endParaRPr lang="zh-CN" altLang="en-US" sz="240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66" name="直接连接符 8"/>
          <p:cNvSpPr>
            <a:spLocks noChangeShapeType="1"/>
          </p:cNvSpPr>
          <p:nvPr/>
        </p:nvSpPr>
        <p:spPr bwMode="auto">
          <a:xfrm rot="5400000">
            <a:off x="6954838" y="2259013"/>
            <a:ext cx="2376487" cy="1587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直接连接符 9"/>
          <p:cNvSpPr>
            <a:spLocks noChangeShapeType="1"/>
          </p:cNvSpPr>
          <p:nvPr/>
        </p:nvSpPr>
        <p:spPr bwMode="auto">
          <a:xfrm>
            <a:off x="8143875" y="3429000"/>
            <a:ext cx="1008063" cy="1588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7" name="圆角矩形 4"/>
          <p:cNvSpPr>
            <a:spLocks noChangeArrowheads="1"/>
          </p:cNvSpPr>
          <p:nvPr/>
        </p:nvSpPr>
        <p:spPr bwMode="auto">
          <a:xfrm>
            <a:off x="6093460" y="3740150"/>
            <a:ext cx="2028825" cy="80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240" tIns="15240" rIns="15240" bIns="15240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zh-CN" sz="2400" b="1">
                <a:solidFill>
                  <a:srgbClr val="FFFF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2400" b="1">
              <a:solidFill>
                <a:srgbClr val="FFFF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3625" y="1278255"/>
            <a:ext cx="64604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点击提交申请，贷款会有以下几种情况：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eaLnBrk="1" latinLnBrk="0" hangingPunct="1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1，如果当前用户已经有一个标的还在申请流程中（还款之前），就不能再次申请贷款；提示如下：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eaLnBrk="1" latinLnBrk="0" hangingPunct="1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eaLnBrk="1" latinLnBrk="0" hangingPunct="1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2，如果正常贷款，标的进入发标前审核状态，如果这时候，再次点击申请借款，也会发生如下提示；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615" y="3448050"/>
            <a:ext cx="7773670" cy="1492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直接连接符 9"/>
          <p:cNvSpPr>
            <a:spLocks noChangeShapeType="1"/>
          </p:cNvSpPr>
          <p:nvPr/>
        </p:nvSpPr>
        <p:spPr bwMode="auto">
          <a:xfrm rot="5400000">
            <a:off x="927894" y="5357019"/>
            <a:ext cx="3000375" cy="1587"/>
          </a:xfrm>
          <a:prstGeom prst="line">
            <a:avLst/>
          </a:prstGeom>
          <a:noFill/>
          <a:ln w="15875">
            <a:solidFill>
              <a:srgbClr val="A5A5A5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7" name="直接连接符 5"/>
          <p:cNvSpPr>
            <a:spLocks noChangeShapeType="1"/>
          </p:cNvSpPr>
          <p:nvPr/>
        </p:nvSpPr>
        <p:spPr bwMode="auto">
          <a:xfrm>
            <a:off x="3057525" y="3414713"/>
            <a:ext cx="6119813" cy="1587"/>
          </a:xfrm>
          <a:prstGeom prst="line">
            <a:avLst/>
          </a:prstGeom>
          <a:noFill/>
          <a:ln w="15875">
            <a:solidFill>
              <a:srgbClr val="A5A5A5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" name="直接连接符 4"/>
          <p:cNvSpPr>
            <a:spLocks noChangeShapeType="1"/>
          </p:cNvSpPr>
          <p:nvPr/>
        </p:nvSpPr>
        <p:spPr bwMode="auto">
          <a:xfrm>
            <a:off x="-23813" y="3419475"/>
            <a:ext cx="1800226" cy="3175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" name="椭圆 1"/>
          <p:cNvSpPr>
            <a:spLocks noChangeArrowheads="1"/>
          </p:cNvSpPr>
          <p:nvPr/>
        </p:nvSpPr>
        <p:spPr bwMode="auto">
          <a:xfrm>
            <a:off x="1449388" y="2470150"/>
            <a:ext cx="1908175" cy="19081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椭圆 2"/>
          <p:cNvSpPr>
            <a:spLocks noChangeArrowheads="1"/>
          </p:cNvSpPr>
          <p:nvPr/>
        </p:nvSpPr>
        <p:spPr bwMode="auto">
          <a:xfrm>
            <a:off x="1574800" y="2603500"/>
            <a:ext cx="1652588" cy="1652588"/>
          </a:xfrm>
          <a:prstGeom prst="ellipse">
            <a:avLst/>
          </a:prstGeom>
          <a:solidFill>
            <a:srgbClr val="A5A5A5"/>
          </a:solidFill>
          <a:ln w="60325">
            <a:solidFill>
              <a:srgbClr val="D8D8D8"/>
            </a:solidFill>
            <a:bevel/>
          </a:ln>
        </p:spPr>
        <p:txBody>
          <a:bodyPr lIns="0" tIns="0" rIns="0" bIns="0" anchor="ctr"/>
          <a:lstStyle/>
          <a:p>
            <a:pPr algn="ctr"/>
            <a:r>
              <a:rPr lang="en-US" altLang="zh-CN" sz="720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  <a:sym typeface="方正特粗光辉简体" pitchFamily="2" charset="-122"/>
              </a:rPr>
              <a:t>03</a:t>
            </a:r>
            <a:endParaRPr lang="zh-CN" altLang="en-US"/>
          </a:p>
        </p:txBody>
      </p:sp>
      <p:sp>
        <p:nvSpPr>
          <p:cNvPr id="16391" name="矩形 6"/>
          <p:cNvSpPr>
            <a:spLocks noChangeArrowheads="1"/>
          </p:cNvSpPr>
          <p:nvPr/>
        </p:nvSpPr>
        <p:spPr bwMode="auto">
          <a:xfrm>
            <a:off x="3571875" y="2571750"/>
            <a:ext cx="4929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sz="48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ea typeface="微软雅黑" panose="020B0503020204020204" pitchFamily="34" charset="-122"/>
                <a:sym typeface="Arial" panose="020B0604020202020204" pitchFamily="34" charset="0"/>
              </a:rPr>
              <a:t>提现申请</a:t>
            </a:r>
            <a:endParaRPr lang="zh-CN" altLang="en-US" sz="48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2"/>
          <p:cNvSpPr>
            <a:spLocks noGrp="1"/>
          </p:cNvSpPr>
          <p:nvPr/>
        </p:nvSpPr>
        <p:spPr>
          <a:xfrm>
            <a:off x="584200" y="6483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8B16ED5-F9EF-43F8-8936-FEFA54A3DC0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8434" name="直接连接符 6"/>
          <p:cNvSpPr>
            <a:spLocks noChangeShapeType="1"/>
          </p:cNvSpPr>
          <p:nvPr/>
        </p:nvSpPr>
        <p:spPr bwMode="auto">
          <a:xfrm>
            <a:off x="277813" y="785813"/>
            <a:ext cx="755650" cy="1587"/>
          </a:xfrm>
          <a:prstGeom prst="line">
            <a:avLst/>
          </a:prstGeom>
          <a:noFill/>
          <a:ln w="15875">
            <a:solidFill>
              <a:srgbClr val="A5A5A5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8435" name="直接连接符 5"/>
          <p:cNvSpPr>
            <a:spLocks noChangeShapeType="1"/>
          </p:cNvSpPr>
          <p:nvPr/>
        </p:nvSpPr>
        <p:spPr bwMode="auto">
          <a:xfrm rot="5400000">
            <a:off x="614363" y="376237"/>
            <a:ext cx="755650" cy="3175"/>
          </a:xfrm>
          <a:prstGeom prst="line">
            <a:avLst/>
          </a:prstGeom>
          <a:noFill/>
          <a:ln w="15875">
            <a:solidFill>
              <a:srgbClr val="A5A5A5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grpSp>
        <p:nvGrpSpPr>
          <p:cNvPr id="18436" name="组合 4"/>
          <p:cNvGrpSpPr/>
          <p:nvPr/>
        </p:nvGrpSpPr>
        <p:grpSpPr bwMode="auto">
          <a:xfrm>
            <a:off x="714375" y="500063"/>
            <a:ext cx="571500" cy="571500"/>
            <a:chOff x="0" y="0"/>
            <a:chExt cx="1143008" cy="1143008"/>
          </a:xfrm>
        </p:grpSpPr>
        <p:sp>
          <p:nvSpPr>
            <p:cNvPr id="18445" name="椭圆 1"/>
            <p:cNvSpPr>
              <a:spLocks noChangeArrowheads="1"/>
            </p:cNvSpPr>
            <p:nvPr/>
          </p:nvSpPr>
          <p:spPr bwMode="auto">
            <a:xfrm>
              <a:off x="0" y="0"/>
              <a:ext cx="1143008" cy="1143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46" name="椭圆 2"/>
            <p:cNvSpPr>
              <a:spLocks noChangeArrowheads="1"/>
            </p:cNvSpPr>
            <p:nvPr/>
          </p:nvSpPr>
          <p:spPr bwMode="auto">
            <a:xfrm>
              <a:off x="139088" y="134068"/>
              <a:ext cx="864000" cy="864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lIns="0" tIns="0" rIns="0" bIns="0" anchor="ctr"/>
            <a:p>
              <a:pPr algn="ctr"/>
              <a:endParaRPr lang="zh-CN" altLang="zh-CN" sz="440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  <a:sym typeface="方正特粗光辉简体" pitchFamily="2" charset="-122"/>
              </a:endParaRPr>
            </a:p>
          </p:txBody>
        </p:sp>
        <p:sp>
          <p:nvSpPr>
            <p:cNvPr id="18447" name="椭圆 3"/>
            <p:cNvSpPr>
              <a:spLocks noChangeArrowheads="1"/>
            </p:cNvSpPr>
            <p:nvPr/>
          </p:nvSpPr>
          <p:spPr bwMode="auto">
            <a:xfrm>
              <a:off x="56628" y="61394"/>
              <a:ext cx="1008000" cy="1008000"/>
            </a:xfrm>
            <a:prstGeom prst="ellipse">
              <a:avLst/>
            </a:prstGeom>
            <a:noFill/>
            <a:ln w="9525">
              <a:solidFill>
                <a:srgbClr val="7F7F7F"/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437" name="直接连接符 7"/>
          <p:cNvSpPr>
            <a:spLocks noChangeShapeType="1"/>
          </p:cNvSpPr>
          <p:nvPr/>
        </p:nvSpPr>
        <p:spPr bwMode="auto">
          <a:xfrm rot="5400000">
            <a:off x="-2479675" y="3538538"/>
            <a:ext cx="5507037" cy="1588"/>
          </a:xfrm>
          <a:prstGeom prst="line">
            <a:avLst/>
          </a:prstGeom>
          <a:noFill/>
          <a:ln w="15875">
            <a:solidFill>
              <a:srgbClr val="A5A5A5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8438" name="直接连接符 8"/>
          <p:cNvSpPr>
            <a:spLocks noChangeShapeType="1"/>
          </p:cNvSpPr>
          <p:nvPr/>
        </p:nvSpPr>
        <p:spPr bwMode="auto">
          <a:xfrm>
            <a:off x="285750" y="6286500"/>
            <a:ext cx="684213" cy="1588"/>
          </a:xfrm>
          <a:prstGeom prst="line">
            <a:avLst/>
          </a:prstGeom>
          <a:noFill/>
          <a:ln w="15875">
            <a:solidFill>
              <a:srgbClr val="A5A5A5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8439" name="直接连接符 9"/>
          <p:cNvSpPr>
            <a:spLocks noChangeShapeType="1"/>
          </p:cNvSpPr>
          <p:nvPr/>
        </p:nvSpPr>
        <p:spPr bwMode="auto">
          <a:xfrm rot="5400000">
            <a:off x="692944" y="6596857"/>
            <a:ext cx="612775" cy="1587"/>
          </a:xfrm>
          <a:prstGeom prst="line">
            <a:avLst/>
          </a:prstGeom>
          <a:noFill/>
          <a:ln w="15875">
            <a:solidFill>
              <a:srgbClr val="A5A5A5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8440" name="矩形 10"/>
          <p:cNvSpPr>
            <a:spLocks noChangeArrowheads="1"/>
          </p:cNvSpPr>
          <p:nvPr/>
        </p:nvSpPr>
        <p:spPr bwMode="auto">
          <a:xfrm>
            <a:off x="1428750" y="466725"/>
            <a:ext cx="4929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p>
            <a:r>
              <a:rPr lang="zh-CN" altLang="en-US" sz="2400" b="1">
                <a:ea typeface="微软雅黑" panose="020B0503020204020204" pitchFamily="34" charset="-122"/>
                <a:sym typeface="Arial" panose="020B0604020202020204" pitchFamily="34" charset="0"/>
              </a:rPr>
              <a:t>提现申请</a:t>
            </a:r>
            <a:endParaRPr lang="zh-CN" altLang="en-US" sz="240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3470" y="1561465"/>
            <a:ext cx="67906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用户点击我要提现时，会跳转到提现列表，列表上有用户的真实姓名，提现金额，实际到账金额，用户的手续费，用户完成提现申请后，后台会根据用户的提现申请进行审核，首先当前用户不能有多个提现申请，还有就是当前实际提现金额不能大于账户的可用余额，当审核通过后，会提示用户提现申请审核成功，跳转到存管银行的提现页面，页面上同样也有用户的真实姓名，提现金额，实际到账金额，用户的手续费以及银行卡号等。提现成功后，存管银行会将用户的存管账户钱直接打到用户提供的银行卡上，平台实时监控用户账户资金变化，通过存管银行反馈消息，修改用户在平台上的虚拟账户资金。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8B16ED5-F9EF-43F8-8936-FEFA54A3DC0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6386" name="直接连接符 9"/>
          <p:cNvSpPr>
            <a:spLocks noChangeShapeType="1"/>
          </p:cNvSpPr>
          <p:nvPr/>
        </p:nvSpPr>
        <p:spPr bwMode="auto">
          <a:xfrm rot="5400000">
            <a:off x="927894" y="5357019"/>
            <a:ext cx="3000375" cy="1587"/>
          </a:xfrm>
          <a:prstGeom prst="line">
            <a:avLst/>
          </a:prstGeom>
          <a:noFill/>
          <a:ln w="15875">
            <a:solidFill>
              <a:srgbClr val="A5A5A5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6387" name="直接连接符 5"/>
          <p:cNvSpPr>
            <a:spLocks noChangeShapeType="1"/>
          </p:cNvSpPr>
          <p:nvPr/>
        </p:nvSpPr>
        <p:spPr bwMode="auto">
          <a:xfrm>
            <a:off x="3057525" y="3414713"/>
            <a:ext cx="6119813" cy="1587"/>
          </a:xfrm>
          <a:prstGeom prst="line">
            <a:avLst/>
          </a:prstGeom>
          <a:noFill/>
          <a:ln w="15875">
            <a:solidFill>
              <a:srgbClr val="A5A5A5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6388" name="直接连接符 4"/>
          <p:cNvSpPr>
            <a:spLocks noChangeShapeType="1"/>
          </p:cNvSpPr>
          <p:nvPr/>
        </p:nvSpPr>
        <p:spPr bwMode="auto">
          <a:xfrm>
            <a:off x="-23813" y="3419475"/>
            <a:ext cx="1800226" cy="3175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6389" name="椭圆 1"/>
          <p:cNvSpPr>
            <a:spLocks noChangeArrowheads="1"/>
          </p:cNvSpPr>
          <p:nvPr/>
        </p:nvSpPr>
        <p:spPr bwMode="auto">
          <a:xfrm>
            <a:off x="1449388" y="2470150"/>
            <a:ext cx="1908175" cy="19081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椭圆 2"/>
          <p:cNvSpPr>
            <a:spLocks noChangeArrowheads="1"/>
          </p:cNvSpPr>
          <p:nvPr/>
        </p:nvSpPr>
        <p:spPr bwMode="auto">
          <a:xfrm>
            <a:off x="1574800" y="2603500"/>
            <a:ext cx="1652588" cy="1652588"/>
          </a:xfrm>
          <a:prstGeom prst="ellipse">
            <a:avLst/>
          </a:prstGeom>
          <a:solidFill>
            <a:srgbClr val="A5A5A5"/>
          </a:solidFill>
          <a:ln w="60325">
            <a:solidFill>
              <a:srgbClr val="D8D8D8"/>
            </a:solidFill>
            <a:bevel/>
          </a:ln>
        </p:spPr>
        <p:txBody>
          <a:bodyPr lIns="0" tIns="0" rIns="0" bIns="0" anchor="ctr"/>
          <a:p>
            <a:pPr algn="ctr"/>
            <a:r>
              <a:rPr lang="en-US" altLang="zh-CN" sz="720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  <a:sym typeface="方正特粗光辉简体" pitchFamily="2" charset="-122"/>
              </a:rPr>
              <a:t>04</a:t>
            </a:r>
            <a:endParaRPr lang="zh-CN" altLang="en-US"/>
          </a:p>
        </p:txBody>
      </p:sp>
      <p:sp>
        <p:nvSpPr>
          <p:cNvPr id="16391" name="矩形 6"/>
          <p:cNvSpPr>
            <a:spLocks noChangeArrowheads="1"/>
          </p:cNvSpPr>
          <p:nvPr/>
        </p:nvSpPr>
        <p:spPr bwMode="auto">
          <a:xfrm>
            <a:off x="3571875" y="2571750"/>
            <a:ext cx="4929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p>
            <a:r>
              <a:rPr lang="zh-CN" altLang="en-US" sz="48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ea typeface="微软雅黑" panose="020B0503020204020204" pitchFamily="34" charset="-122"/>
                <a:sym typeface="Arial" panose="020B0604020202020204" pitchFamily="34" charset="0"/>
              </a:rPr>
              <a:t>我要充值</a:t>
            </a:r>
            <a:endParaRPr lang="zh-CN" altLang="en-US" sz="48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8B16ED5-F9EF-43F8-8936-FEFA54A3DC0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67180" y="569595"/>
            <a:ext cx="66770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用户通过点击我要充值，进入充值页面，页面分为快捷支付，支付宝充值以及跨行转账，当时快捷充值金额0.15%收取手续费，当时考虑到成本问题，将快捷支付放到了最后一个。当用户点击某一个充值方式时，比如说支付宝充值，回跳到支付宝充值页面，当时做的是一个二维码支付，通过手机操作，填写绑定的银行卡以及要充值的金额。当我们通过支付宝或者其他的充值方式充值成功后，支付宝会发送反馈信息。支付宝会与存管银行对接，将用户的存管账户余额增加，同时平台会调用存管银行的接口，当用户的账户余额增加，平台就会将用户对应的虚拟账户余额增加，这样就完成了充值资金的同步。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直接连接符 9"/>
          <p:cNvSpPr>
            <a:spLocks noChangeShapeType="1"/>
          </p:cNvSpPr>
          <p:nvPr/>
        </p:nvSpPr>
        <p:spPr bwMode="auto">
          <a:xfrm rot="5400000">
            <a:off x="927894" y="5357019"/>
            <a:ext cx="3000375" cy="1587"/>
          </a:xfrm>
          <a:prstGeom prst="line">
            <a:avLst/>
          </a:prstGeom>
          <a:noFill/>
          <a:ln w="15875">
            <a:solidFill>
              <a:srgbClr val="A5A5A5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7" name="直接连接符 5"/>
          <p:cNvSpPr>
            <a:spLocks noChangeShapeType="1"/>
          </p:cNvSpPr>
          <p:nvPr/>
        </p:nvSpPr>
        <p:spPr bwMode="auto">
          <a:xfrm>
            <a:off x="3057525" y="3414713"/>
            <a:ext cx="6119813" cy="1587"/>
          </a:xfrm>
          <a:prstGeom prst="line">
            <a:avLst/>
          </a:prstGeom>
          <a:noFill/>
          <a:ln w="15875">
            <a:solidFill>
              <a:srgbClr val="A5A5A5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" name="直接连接符 4"/>
          <p:cNvSpPr>
            <a:spLocks noChangeShapeType="1"/>
          </p:cNvSpPr>
          <p:nvPr/>
        </p:nvSpPr>
        <p:spPr bwMode="auto">
          <a:xfrm>
            <a:off x="-23813" y="3419475"/>
            <a:ext cx="1800226" cy="3175"/>
          </a:xfrm>
          <a:prstGeom prst="line">
            <a:avLst/>
          </a:prstGeom>
          <a:noFill/>
          <a:ln w="15875">
            <a:solidFill>
              <a:srgbClr val="39A3CD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" name="椭圆 1"/>
          <p:cNvSpPr>
            <a:spLocks noChangeArrowheads="1"/>
          </p:cNvSpPr>
          <p:nvPr/>
        </p:nvSpPr>
        <p:spPr bwMode="auto">
          <a:xfrm>
            <a:off x="1449388" y="2470150"/>
            <a:ext cx="1908175" cy="19081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椭圆 2"/>
          <p:cNvSpPr>
            <a:spLocks noChangeArrowheads="1"/>
          </p:cNvSpPr>
          <p:nvPr/>
        </p:nvSpPr>
        <p:spPr bwMode="auto">
          <a:xfrm>
            <a:off x="1574800" y="2603500"/>
            <a:ext cx="1652588" cy="1652588"/>
          </a:xfrm>
          <a:prstGeom prst="ellipse">
            <a:avLst/>
          </a:prstGeom>
          <a:solidFill>
            <a:srgbClr val="A5A5A5"/>
          </a:solidFill>
          <a:ln w="60325">
            <a:solidFill>
              <a:srgbClr val="D8D8D8"/>
            </a:solidFill>
            <a:bevel/>
          </a:ln>
        </p:spPr>
        <p:txBody>
          <a:bodyPr lIns="0" tIns="0" rIns="0" bIns="0" anchor="ctr"/>
          <a:lstStyle/>
          <a:p>
            <a:pPr algn="ctr"/>
            <a:r>
              <a:rPr lang="en-US" altLang="zh-CN" sz="720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  <a:sym typeface="方正特粗光辉简体" pitchFamily="2" charset="-122"/>
              </a:rPr>
              <a:t>05</a:t>
            </a:r>
            <a:endParaRPr lang="zh-CN" altLang="en-US"/>
          </a:p>
        </p:txBody>
      </p:sp>
      <p:sp>
        <p:nvSpPr>
          <p:cNvPr id="16391" name="矩形 6"/>
          <p:cNvSpPr>
            <a:spLocks noChangeArrowheads="1"/>
          </p:cNvSpPr>
          <p:nvPr/>
        </p:nvSpPr>
        <p:spPr bwMode="auto">
          <a:xfrm>
            <a:off x="3571875" y="2571750"/>
            <a:ext cx="4929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sz="48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ea typeface="微软雅黑" panose="020B0503020204020204" pitchFamily="34" charset="-122"/>
                <a:sym typeface="Arial" panose="020B0604020202020204" pitchFamily="34" charset="0"/>
              </a:rPr>
              <a:t>我要还款</a:t>
            </a:r>
            <a:endParaRPr lang="zh-CN" altLang="en-US" sz="48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接连接符 9"/>
          <p:cNvSpPr>
            <a:spLocks noChangeShapeType="1"/>
          </p:cNvSpPr>
          <p:nvPr/>
        </p:nvSpPr>
        <p:spPr bwMode="auto">
          <a:xfrm rot="5400000">
            <a:off x="927894" y="5357019"/>
            <a:ext cx="3000375" cy="1587"/>
          </a:xfrm>
          <a:prstGeom prst="line">
            <a:avLst/>
          </a:prstGeom>
          <a:noFill/>
          <a:ln w="15875">
            <a:solidFill>
              <a:srgbClr val="6CAC00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直接连接符 5"/>
          <p:cNvSpPr>
            <a:spLocks noChangeShapeType="1"/>
          </p:cNvSpPr>
          <p:nvPr/>
        </p:nvSpPr>
        <p:spPr bwMode="auto">
          <a:xfrm>
            <a:off x="3057525" y="3414713"/>
            <a:ext cx="6119813" cy="1587"/>
          </a:xfrm>
          <a:prstGeom prst="line">
            <a:avLst/>
          </a:prstGeom>
          <a:noFill/>
          <a:ln w="15875">
            <a:solidFill>
              <a:srgbClr val="6CAC00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直接连接符 4"/>
          <p:cNvSpPr>
            <a:spLocks noChangeShapeType="1"/>
          </p:cNvSpPr>
          <p:nvPr/>
        </p:nvSpPr>
        <p:spPr bwMode="auto">
          <a:xfrm>
            <a:off x="-23813" y="3419475"/>
            <a:ext cx="1800226" cy="3175"/>
          </a:xfrm>
          <a:prstGeom prst="line">
            <a:avLst/>
          </a:prstGeom>
          <a:noFill/>
          <a:ln w="15875">
            <a:solidFill>
              <a:srgbClr val="7F7F7F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椭圆 1"/>
          <p:cNvSpPr>
            <a:spLocks noChangeArrowheads="1"/>
          </p:cNvSpPr>
          <p:nvPr/>
        </p:nvSpPr>
        <p:spPr bwMode="auto">
          <a:xfrm>
            <a:off x="1449388" y="2470150"/>
            <a:ext cx="1908175" cy="19081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椭圆 2"/>
          <p:cNvSpPr>
            <a:spLocks noChangeArrowheads="1"/>
          </p:cNvSpPr>
          <p:nvPr/>
        </p:nvSpPr>
        <p:spPr bwMode="auto">
          <a:xfrm>
            <a:off x="1574800" y="2603500"/>
            <a:ext cx="1652588" cy="1652588"/>
          </a:xfrm>
          <a:prstGeom prst="ellipse">
            <a:avLst/>
          </a:prstGeom>
          <a:solidFill>
            <a:srgbClr val="6CAC00"/>
          </a:solidFill>
          <a:ln w="60325">
            <a:solidFill>
              <a:srgbClr val="92D050"/>
            </a:solidFill>
            <a:bevel/>
          </a:ln>
        </p:spPr>
        <p:txBody>
          <a:bodyPr lIns="0" tIns="0" rIns="0" bIns="0" anchor="ctr"/>
          <a:lstStyle/>
          <a:p>
            <a:pPr algn="ctr"/>
            <a:r>
              <a:rPr lang="en-US" altLang="zh-CN" sz="720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  <a:sym typeface="方正特粗光辉简体" pitchFamily="2" charset="-122"/>
              </a:rPr>
              <a:t>01</a:t>
            </a:r>
            <a:endParaRPr lang="zh-CN" altLang="en-US"/>
          </a:p>
        </p:txBody>
      </p:sp>
      <p:sp>
        <p:nvSpPr>
          <p:cNvPr id="5127" name="矩形 6"/>
          <p:cNvSpPr>
            <a:spLocks noChangeArrowheads="1"/>
          </p:cNvSpPr>
          <p:nvPr/>
        </p:nvSpPr>
        <p:spPr bwMode="auto">
          <a:xfrm>
            <a:off x="3571875" y="2571750"/>
            <a:ext cx="4929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sz="2800" b="1">
                <a:ea typeface="微软雅黑" panose="020B0503020204020204" pitchFamily="34" charset="-122"/>
                <a:sym typeface="Arial" panose="020B0604020202020204" pitchFamily="34" charset="0"/>
              </a:rPr>
              <a:t>项目介绍</a:t>
            </a:r>
            <a:endParaRPr lang="zh-CN" altLang="en-US" sz="280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矩形 7"/>
          <p:cNvSpPr>
            <a:spLocks noChangeArrowheads="1"/>
          </p:cNvSpPr>
          <p:nvPr/>
        </p:nvSpPr>
        <p:spPr bwMode="auto">
          <a:xfrm>
            <a:off x="3571875" y="3500438"/>
            <a:ext cx="528637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8B16ED5-F9EF-43F8-8936-FEFA54A3DC0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155" y="1959610"/>
            <a:ext cx="6690360" cy="2735580"/>
          </a:xfrm>
          <a:prstGeom prst="rect">
            <a:avLst/>
          </a:prstGeom>
        </p:spPr>
      </p:pic>
      <p:sp>
        <p:nvSpPr>
          <p:cNvPr id="18434" name="直接连接符 6"/>
          <p:cNvSpPr>
            <a:spLocks noChangeShapeType="1"/>
          </p:cNvSpPr>
          <p:nvPr/>
        </p:nvSpPr>
        <p:spPr bwMode="auto">
          <a:xfrm>
            <a:off x="277813" y="785813"/>
            <a:ext cx="755650" cy="1587"/>
          </a:xfrm>
          <a:prstGeom prst="line">
            <a:avLst/>
          </a:prstGeom>
          <a:noFill/>
          <a:ln w="15875">
            <a:solidFill>
              <a:srgbClr val="A5A5A5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8435" name="直接连接符 5"/>
          <p:cNvSpPr>
            <a:spLocks noChangeShapeType="1"/>
          </p:cNvSpPr>
          <p:nvPr/>
        </p:nvSpPr>
        <p:spPr bwMode="auto">
          <a:xfrm rot="5400000">
            <a:off x="614363" y="376237"/>
            <a:ext cx="755650" cy="3175"/>
          </a:xfrm>
          <a:prstGeom prst="line">
            <a:avLst/>
          </a:prstGeom>
          <a:noFill/>
          <a:ln w="15875">
            <a:solidFill>
              <a:srgbClr val="A5A5A5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grpSp>
        <p:nvGrpSpPr>
          <p:cNvPr id="18436" name="组合 4"/>
          <p:cNvGrpSpPr/>
          <p:nvPr/>
        </p:nvGrpSpPr>
        <p:grpSpPr bwMode="auto">
          <a:xfrm>
            <a:off x="714375" y="500063"/>
            <a:ext cx="571500" cy="571500"/>
            <a:chOff x="0" y="0"/>
            <a:chExt cx="1143008" cy="1143008"/>
          </a:xfrm>
        </p:grpSpPr>
        <p:sp>
          <p:nvSpPr>
            <p:cNvPr id="18445" name="椭圆 1"/>
            <p:cNvSpPr>
              <a:spLocks noChangeArrowheads="1"/>
            </p:cNvSpPr>
            <p:nvPr/>
          </p:nvSpPr>
          <p:spPr bwMode="auto">
            <a:xfrm>
              <a:off x="0" y="0"/>
              <a:ext cx="1143008" cy="1143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46" name="椭圆 2"/>
            <p:cNvSpPr>
              <a:spLocks noChangeArrowheads="1"/>
            </p:cNvSpPr>
            <p:nvPr/>
          </p:nvSpPr>
          <p:spPr bwMode="auto">
            <a:xfrm>
              <a:off x="139088" y="134068"/>
              <a:ext cx="864000" cy="864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lIns="0" tIns="0" rIns="0" bIns="0" anchor="ctr"/>
            <a:p>
              <a:pPr algn="ctr"/>
              <a:endParaRPr lang="zh-CN" altLang="zh-CN" sz="440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  <a:sym typeface="方正特粗光辉简体" pitchFamily="2" charset="-122"/>
              </a:endParaRPr>
            </a:p>
          </p:txBody>
        </p:sp>
        <p:sp>
          <p:nvSpPr>
            <p:cNvPr id="18447" name="椭圆 3"/>
            <p:cNvSpPr>
              <a:spLocks noChangeArrowheads="1"/>
            </p:cNvSpPr>
            <p:nvPr/>
          </p:nvSpPr>
          <p:spPr bwMode="auto">
            <a:xfrm>
              <a:off x="56628" y="61394"/>
              <a:ext cx="1008000" cy="1008000"/>
            </a:xfrm>
            <a:prstGeom prst="ellipse">
              <a:avLst/>
            </a:prstGeom>
            <a:noFill/>
            <a:ln w="9525">
              <a:solidFill>
                <a:srgbClr val="7F7F7F"/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437" name="直接连接符 7"/>
          <p:cNvSpPr>
            <a:spLocks noChangeShapeType="1"/>
          </p:cNvSpPr>
          <p:nvPr/>
        </p:nvSpPr>
        <p:spPr bwMode="auto">
          <a:xfrm rot="5400000">
            <a:off x="-2479675" y="3538538"/>
            <a:ext cx="5507037" cy="1588"/>
          </a:xfrm>
          <a:prstGeom prst="line">
            <a:avLst/>
          </a:prstGeom>
          <a:noFill/>
          <a:ln w="15875">
            <a:solidFill>
              <a:srgbClr val="A5A5A5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8438" name="直接连接符 8"/>
          <p:cNvSpPr>
            <a:spLocks noChangeShapeType="1"/>
          </p:cNvSpPr>
          <p:nvPr/>
        </p:nvSpPr>
        <p:spPr bwMode="auto">
          <a:xfrm>
            <a:off x="285750" y="6286500"/>
            <a:ext cx="684213" cy="1588"/>
          </a:xfrm>
          <a:prstGeom prst="line">
            <a:avLst/>
          </a:prstGeom>
          <a:noFill/>
          <a:ln w="15875">
            <a:solidFill>
              <a:srgbClr val="A5A5A5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8439" name="直接连接符 9"/>
          <p:cNvSpPr>
            <a:spLocks noChangeShapeType="1"/>
          </p:cNvSpPr>
          <p:nvPr/>
        </p:nvSpPr>
        <p:spPr bwMode="auto">
          <a:xfrm rot="5400000">
            <a:off x="692944" y="6596857"/>
            <a:ext cx="612775" cy="1587"/>
          </a:xfrm>
          <a:prstGeom prst="line">
            <a:avLst/>
          </a:prstGeom>
          <a:noFill/>
          <a:ln w="15875">
            <a:solidFill>
              <a:srgbClr val="A5A5A5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8440" name="矩形 10"/>
          <p:cNvSpPr>
            <a:spLocks noChangeArrowheads="1"/>
          </p:cNvSpPr>
          <p:nvPr/>
        </p:nvSpPr>
        <p:spPr bwMode="auto">
          <a:xfrm>
            <a:off x="1428750" y="466725"/>
            <a:ext cx="4929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p>
            <a:r>
              <a:rPr lang="zh-CN" altLang="en-US" sz="2400" b="1">
                <a:ea typeface="微软雅黑" panose="020B0503020204020204" pitchFamily="34" charset="-122"/>
                <a:sym typeface="Arial" panose="020B0604020202020204" pitchFamily="34" charset="0"/>
              </a:rPr>
              <a:t>还款</a:t>
            </a:r>
            <a:endParaRPr lang="zh-CN" altLang="en-US" sz="240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2525" y="1109980"/>
            <a:ext cx="665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借款人点击还款明细，进入页面，如下图</a:t>
            </a:r>
            <a:r>
              <a:rPr lang="zh-CN" altLang="en-US"/>
              <a:t>：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8B16ED5-F9EF-43F8-8936-FEFA54A3DC0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日期占位符 2"/>
          <p:cNvSpPr>
            <a:spLocks noGrp="1"/>
          </p:cNvSpPr>
          <p:nvPr/>
        </p:nvSpPr>
        <p:spPr>
          <a:xfrm>
            <a:off x="584200" y="6483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8B16ED5-F9EF-43F8-8936-FEFA54A3DC0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8434" name="直接连接符 6"/>
          <p:cNvSpPr>
            <a:spLocks noChangeShapeType="1"/>
          </p:cNvSpPr>
          <p:nvPr/>
        </p:nvSpPr>
        <p:spPr bwMode="auto">
          <a:xfrm>
            <a:off x="277813" y="785813"/>
            <a:ext cx="755650" cy="1587"/>
          </a:xfrm>
          <a:prstGeom prst="line">
            <a:avLst/>
          </a:prstGeom>
          <a:noFill/>
          <a:ln w="15875">
            <a:solidFill>
              <a:srgbClr val="A5A5A5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8435" name="直接连接符 5"/>
          <p:cNvSpPr>
            <a:spLocks noChangeShapeType="1"/>
          </p:cNvSpPr>
          <p:nvPr/>
        </p:nvSpPr>
        <p:spPr bwMode="auto">
          <a:xfrm rot="5400000">
            <a:off x="614363" y="376237"/>
            <a:ext cx="755650" cy="3175"/>
          </a:xfrm>
          <a:prstGeom prst="line">
            <a:avLst/>
          </a:prstGeom>
          <a:noFill/>
          <a:ln w="15875">
            <a:solidFill>
              <a:srgbClr val="A5A5A5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grpSp>
        <p:nvGrpSpPr>
          <p:cNvPr id="18436" name="组合 4"/>
          <p:cNvGrpSpPr/>
          <p:nvPr/>
        </p:nvGrpSpPr>
        <p:grpSpPr bwMode="auto">
          <a:xfrm>
            <a:off x="714375" y="500063"/>
            <a:ext cx="571500" cy="571500"/>
            <a:chOff x="0" y="0"/>
            <a:chExt cx="1143008" cy="1143008"/>
          </a:xfrm>
        </p:grpSpPr>
        <p:sp>
          <p:nvSpPr>
            <p:cNvPr id="18445" name="椭圆 1"/>
            <p:cNvSpPr>
              <a:spLocks noChangeArrowheads="1"/>
            </p:cNvSpPr>
            <p:nvPr/>
          </p:nvSpPr>
          <p:spPr bwMode="auto">
            <a:xfrm>
              <a:off x="0" y="0"/>
              <a:ext cx="1143008" cy="1143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46" name="椭圆 2"/>
            <p:cNvSpPr>
              <a:spLocks noChangeArrowheads="1"/>
            </p:cNvSpPr>
            <p:nvPr/>
          </p:nvSpPr>
          <p:spPr bwMode="auto">
            <a:xfrm>
              <a:off x="139088" y="134068"/>
              <a:ext cx="864000" cy="864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lIns="0" tIns="0" rIns="0" bIns="0" anchor="ctr"/>
            <a:p>
              <a:pPr algn="ctr"/>
              <a:endParaRPr lang="zh-CN" altLang="zh-CN" sz="440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  <a:sym typeface="方正特粗光辉简体" pitchFamily="2" charset="-122"/>
              </a:endParaRPr>
            </a:p>
          </p:txBody>
        </p:sp>
        <p:sp>
          <p:nvSpPr>
            <p:cNvPr id="18447" name="椭圆 3"/>
            <p:cNvSpPr>
              <a:spLocks noChangeArrowheads="1"/>
            </p:cNvSpPr>
            <p:nvPr/>
          </p:nvSpPr>
          <p:spPr bwMode="auto">
            <a:xfrm>
              <a:off x="56628" y="61394"/>
              <a:ext cx="1008000" cy="1008000"/>
            </a:xfrm>
            <a:prstGeom prst="ellipse">
              <a:avLst/>
            </a:prstGeom>
            <a:noFill/>
            <a:ln w="9525">
              <a:solidFill>
                <a:srgbClr val="7F7F7F"/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437" name="直接连接符 7"/>
          <p:cNvSpPr>
            <a:spLocks noChangeShapeType="1"/>
          </p:cNvSpPr>
          <p:nvPr/>
        </p:nvSpPr>
        <p:spPr bwMode="auto">
          <a:xfrm rot="5400000">
            <a:off x="-2479675" y="3538538"/>
            <a:ext cx="5507037" cy="1588"/>
          </a:xfrm>
          <a:prstGeom prst="line">
            <a:avLst/>
          </a:prstGeom>
          <a:noFill/>
          <a:ln w="15875">
            <a:solidFill>
              <a:srgbClr val="A5A5A5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8438" name="直接连接符 8"/>
          <p:cNvSpPr>
            <a:spLocks noChangeShapeType="1"/>
          </p:cNvSpPr>
          <p:nvPr/>
        </p:nvSpPr>
        <p:spPr bwMode="auto">
          <a:xfrm>
            <a:off x="285750" y="6286500"/>
            <a:ext cx="684213" cy="1588"/>
          </a:xfrm>
          <a:prstGeom prst="line">
            <a:avLst/>
          </a:prstGeom>
          <a:noFill/>
          <a:ln w="15875">
            <a:solidFill>
              <a:srgbClr val="A5A5A5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8439" name="直接连接符 9"/>
          <p:cNvSpPr>
            <a:spLocks noChangeShapeType="1"/>
          </p:cNvSpPr>
          <p:nvPr/>
        </p:nvSpPr>
        <p:spPr bwMode="auto">
          <a:xfrm rot="5400000">
            <a:off x="692944" y="6596857"/>
            <a:ext cx="612775" cy="1587"/>
          </a:xfrm>
          <a:prstGeom prst="line">
            <a:avLst/>
          </a:prstGeom>
          <a:noFill/>
          <a:ln w="15875">
            <a:solidFill>
              <a:srgbClr val="A5A5A5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8440" name="矩形 10"/>
          <p:cNvSpPr>
            <a:spLocks noChangeArrowheads="1"/>
          </p:cNvSpPr>
          <p:nvPr/>
        </p:nvSpPr>
        <p:spPr bwMode="auto">
          <a:xfrm>
            <a:off x="1428750" y="466725"/>
            <a:ext cx="4929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p>
            <a:r>
              <a:rPr lang="zh-CN" altLang="en-US" sz="2400" b="1">
                <a:ea typeface="微软雅黑" panose="020B0503020204020204" pitchFamily="34" charset="-122"/>
                <a:sym typeface="Arial" panose="020B0604020202020204" pitchFamily="34" charset="0"/>
              </a:rPr>
              <a:t>还款</a:t>
            </a:r>
            <a:endParaRPr lang="zh-CN" altLang="en-US" sz="240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2525" y="1109980"/>
            <a:ext cx="66509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对于平台来说：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5.1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收取利息管理费，可用余额增加，生成还款管理费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   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流水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5.2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借款人账户可用余额减少，生成成功还款，支付管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   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理费流水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对于投资人来说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6.1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可用余额增加，待收本金和利息减少，生成投资人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   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成功收款流水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判断当前分期还款是否是最后一期，如果是最后一期，则修改当前借款状态为已还清，如下图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3971290"/>
            <a:ext cx="64008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8B16ED5-F9EF-43F8-8936-FEFA54A3DC0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3910" y="2332355"/>
            <a:ext cx="7536180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8800" b="1">
                <a:ln w="25400" cmpd="sng">
                  <a:solidFill>
                    <a:srgbClr val="68C4A5">
                      <a:alpha val="94000"/>
                    </a:srgbClr>
                  </a:solidFill>
                  <a:prstDash val="solid"/>
                </a:ln>
                <a:blipFill>
                  <a:blip r:embed="rId1">
                    <a:alphaModFix amt="99000"/>
                  </a:blip>
                  <a:tile tx="139700" ty="0" sx="59000" sy="42000" flip="none" algn="b"/>
                </a:blipFill>
                <a:effectLst>
                  <a:glow rad="63500">
                    <a:srgbClr val="F1D66F">
                      <a:alpha val="37000"/>
                    </a:srgbClr>
                  </a:glow>
                </a:effectLst>
              </a:rPr>
              <a:t>  </a:t>
            </a:r>
            <a:r>
              <a:rPr lang="zh-CN" altLang="en-US" sz="8800" b="1">
                <a:ln w="25400" cmpd="sng">
                  <a:solidFill>
                    <a:srgbClr val="68C4A5">
                      <a:alpha val="94000"/>
                    </a:srgbClr>
                  </a:solidFill>
                  <a:prstDash val="solid"/>
                </a:ln>
                <a:blipFill>
                  <a:blip r:embed="rId1">
                    <a:alphaModFix amt="99000"/>
                  </a:blip>
                  <a:tile tx="139700" ty="0" sx="59000" sy="42000" flip="none" algn="b"/>
                </a:blipFill>
                <a:effectLst>
                  <a:glow rad="63500">
                    <a:srgbClr val="F1D66F">
                      <a:alpha val="37000"/>
                    </a:srgbClr>
                  </a:glow>
                </a:effectLst>
              </a:rPr>
              <a:t>谢谢观看！！</a:t>
            </a:r>
            <a:endParaRPr lang="zh-CN" altLang="en-US" sz="7200" b="1">
              <a:ln w="25400" cmpd="sng">
                <a:solidFill>
                  <a:srgbClr val="68C4A5">
                    <a:alpha val="94000"/>
                  </a:srgbClr>
                </a:solidFill>
                <a:prstDash val="solid"/>
              </a:ln>
              <a:blipFill>
                <a:blip r:embed="rId1">
                  <a:alphaModFix amt="99000"/>
                </a:blip>
                <a:tile tx="139700" ty="0" sx="59000" sy="42000" flip="none" algn="b"/>
              </a:blipFill>
              <a:effectLst>
                <a:glow rad="63500">
                  <a:srgbClr val="F1D66F">
                    <a:alpha val="37000"/>
                  </a:srgbClr>
                </a:glo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直接连接符 6"/>
          <p:cNvSpPr>
            <a:spLocks noChangeShapeType="1"/>
          </p:cNvSpPr>
          <p:nvPr/>
        </p:nvSpPr>
        <p:spPr bwMode="auto">
          <a:xfrm>
            <a:off x="277813" y="785813"/>
            <a:ext cx="755650" cy="1587"/>
          </a:xfrm>
          <a:prstGeom prst="line">
            <a:avLst/>
          </a:prstGeom>
          <a:noFill/>
          <a:ln w="15875">
            <a:solidFill>
              <a:srgbClr val="6CAC00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直接连接符 5"/>
          <p:cNvSpPr>
            <a:spLocks noChangeShapeType="1"/>
          </p:cNvSpPr>
          <p:nvPr/>
        </p:nvSpPr>
        <p:spPr bwMode="auto">
          <a:xfrm rot="5400000">
            <a:off x="614363" y="376237"/>
            <a:ext cx="755650" cy="3175"/>
          </a:xfrm>
          <a:prstGeom prst="line">
            <a:avLst/>
          </a:prstGeom>
          <a:noFill/>
          <a:ln w="15875">
            <a:solidFill>
              <a:srgbClr val="6CAC00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50" name="组合 4"/>
          <p:cNvGrpSpPr/>
          <p:nvPr/>
        </p:nvGrpSpPr>
        <p:grpSpPr bwMode="auto">
          <a:xfrm>
            <a:off x="714375" y="500063"/>
            <a:ext cx="571500" cy="571500"/>
            <a:chOff x="0" y="0"/>
            <a:chExt cx="1143008" cy="1143008"/>
          </a:xfrm>
        </p:grpSpPr>
        <p:sp>
          <p:nvSpPr>
            <p:cNvPr id="6164" name="椭圆 1"/>
            <p:cNvSpPr>
              <a:spLocks noChangeArrowheads="1"/>
            </p:cNvSpPr>
            <p:nvPr/>
          </p:nvSpPr>
          <p:spPr bwMode="auto">
            <a:xfrm>
              <a:off x="0" y="0"/>
              <a:ext cx="1143008" cy="1143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65" name="椭圆 2"/>
            <p:cNvSpPr>
              <a:spLocks noChangeArrowheads="1"/>
            </p:cNvSpPr>
            <p:nvPr/>
          </p:nvSpPr>
          <p:spPr bwMode="auto">
            <a:xfrm>
              <a:off x="139088" y="134068"/>
              <a:ext cx="864000" cy="864000"/>
            </a:xfrm>
            <a:prstGeom prst="ellipse">
              <a:avLst/>
            </a:prstGeom>
            <a:solidFill>
              <a:srgbClr val="6C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zh-CN" sz="440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  <a:sym typeface="方正特粗光辉简体" pitchFamily="2" charset="-122"/>
              </a:endParaRPr>
            </a:p>
          </p:txBody>
        </p:sp>
        <p:sp>
          <p:nvSpPr>
            <p:cNvPr id="6166" name="椭圆 3"/>
            <p:cNvSpPr>
              <a:spLocks noChangeArrowheads="1"/>
            </p:cNvSpPr>
            <p:nvPr/>
          </p:nvSpPr>
          <p:spPr bwMode="auto">
            <a:xfrm>
              <a:off x="56628" y="61394"/>
              <a:ext cx="1008000" cy="1008000"/>
            </a:xfrm>
            <a:prstGeom prst="ellipse">
              <a:avLst/>
            </a:prstGeom>
            <a:noFill/>
            <a:ln w="9525">
              <a:solidFill>
                <a:srgbClr val="7F7F7F"/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51" name="直接连接符 7"/>
          <p:cNvSpPr>
            <a:spLocks noChangeShapeType="1"/>
          </p:cNvSpPr>
          <p:nvPr/>
        </p:nvSpPr>
        <p:spPr bwMode="auto">
          <a:xfrm rot="5400000">
            <a:off x="-2479675" y="3538538"/>
            <a:ext cx="5507037" cy="1588"/>
          </a:xfrm>
          <a:prstGeom prst="line">
            <a:avLst/>
          </a:prstGeom>
          <a:noFill/>
          <a:ln w="15875">
            <a:solidFill>
              <a:srgbClr val="6CAC00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2" name="直接连接符 8"/>
          <p:cNvSpPr>
            <a:spLocks noChangeShapeType="1"/>
          </p:cNvSpPr>
          <p:nvPr/>
        </p:nvSpPr>
        <p:spPr bwMode="auto">
          <a:xfrm>
            <a:off x="285750" y="6286500"/>
            <a:ext cx="684213" cy="1588"/>
          </a:xfrm>
          <a:prstGeom prst="line">
            <a:avLst/>
          </a:prstGeom>
          <a:noFill/>
          <a:ln w="15875">
            <a:solidFill>
              <a:srgbClr val="6CAC00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直接连接符 9"/>
          <p:cNvSpPr>
            <a:spLocks noChangeShapeType="1"/>
          </p:cNvSpPr>
          <p:nvPr/>
        </p:nvSpPr>
        <p:spPr bwMode="auto">
          <a:xfrm rot="5400000">
            <a:off x="656431" y="6592094"/>
            <a:ext cx="612775" cy="1588"/>
          </a:xfrm>
          <a:prstGeom prst="line">
            <a:avLst/>
          </a:prstGeom>
          <a:noFill/>
          <a:ln w="15875">
            <a:solidFill>
              <a:srgbClr val="6CAC00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矩形 10"/>
          <p:cNvSpPr>
            <a:spLocks noChangeArrowheads="1"/>
          </p:cNvSpPr>
          <p:nvPr/>
        </p:nvSpPr>
        <p:spPr bwMode="auto">
          <a:xfrm>
            <a:off x="1428750" y="466725"/>
            <a:ext cx="4929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sz="3200" b="1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需求分析</a:t>
            </a:r>
            <a:endParaRPr lang="zh-CN" altLang="en-US" sz="3200" b="1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5510" y="1101090"/>
            <a:ext cx="741045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11200" eaLnBrk="1" latinLnBrk="0" hangingPunct="1"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>
                <a:solidFill>
                  <a:schemeClr val="bg1"/>
                </a:solidFill>
              </a:rPr>
              <a:t>融信网p2p平台，平台是由借贷双方自由竞价，撮合成交。投资人获取利息收益。贷款人到期偿还本金。平台不吸储不放贷，仅收取手续费，比如提现手续费、还款利息管理费等。通过该平台，让用户更安全同时也更快的进行资金的借款和还款。系统主要包括用户开户、登录、个人中心、我要借款、我要理财，我要充值、我要提现。主要采用dubbo+zookeeper进行服务之间的调用。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8B16ED5-F9EF-43F8-8936-FEFA54A3DC0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0135" y="500380"/>
            <a:ext cx="73799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11200" eaLnBrk="1" latinLnBrk="0" hangingPunct="1"/>
            <a:r>
              <a:rPr lang="zh-CN" altLang="en-US" sz="2800">
                <a:solidFill>
                  <a:schemeClr val="bg1"/>
                </a:solidFill>
                <a:sym typeface="+mn-ea"/>
              </a:rPr>
              <a:t>数据库采用的是mysql。数据访问层采用mybatis，控制层采用的是springmvc，安全登录采用springcecurity，使用JWT解决用户跨域访问问题。前端技术采用的是freemarker模板引擎以及jQuary+bootstrap技术。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8B16ED5-F9EF-43F8-8936-FEFA54A3DC0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270" name="椭圆 2"/>
          <p:cNvSpPr>
            <a:spLocks noChangeArrowheads="1"/>
          </p:cNvSpPr>
          <p:nvPr/>
        </p:nvSpPr>
        <p:spPr bwMode="auto">
          <a:xfrm>
            <a:off x="937895" y="803910"/>
            <a:ext cx="1652588" cy="1652588"/>
          </a:xfrm>
          <a:prstGeom prst="ellipse">
            <a:avLst/>
          </a:prstGeom>
          <a:solidFill>
            <a:srgbClr val="39A3CD"/>
          </a:solidFill>
          <a:ln w="60325">
            <a:solidFill>
              <a:srgbClr val="00B0F0"/>
            </a:solidFill>
            <a:bevel/>
          </a:ln>
        </p:spPr>
        <p:txBody>
          <a:bodyPr lIns="0" tIns="0" rIns="0" bIns="0" anchor="ctr"/>
          <a:p>
            <a:pPr algn="ctr"/>
            <a:r>
              <a:rPr lang="en-US" altLang="zh-CN" sz="720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  <a:sym typeface="方正特粗光辉简体" pitchFamily="2" charset="-122"/>
              </a:rPr>
              <a:t>02</a:t>
            </a:r>
            <a:endParaRPr lang="zh-CN" altLang="en-US"/>
          </a:p>
        </p:txBody>
      </p:sp>
      <p:sp>
        <p:nvSpPr>
          <p:cNvPr id="5123" name="直接连接符 5"/>
          <p:cNvSpPr>
            <a:spLocks noChangeShapeType="1"/>
          </p:cNvSpPr>
          <p:nvPr/>
        </p:nvSpPr>
        <p:spPr bwMode="auto">
          <a:xfrm>
            <a:off x="3002280" y="2456498"/>
            <a:ext cx="6119813" cy="1587"/>
          </a:xfrm>
          <a:prstGeom prst="lin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41625" y="1030605"/>
            <a:ext cx="5853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亮点介绍</a:t>
            </a:r>
            <a:endParaRPr lang="zh-CN" altLang="en-US" sz="7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8B16ED5-F9EF-43F8-8936-FEFA54A3DC0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120" y="722630"/>
            <a:ext cx="8169275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508000" algn="l">
              <a:buClrTx/>
              <a:buSz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bbo+Zookepper：首先融信网是一个分布式项目，根据需求拆分了对各模块，web层要调用service层的服务，那么就需要远程服务调用，dubbo就是分布式服务框架，是远程服务调用（RPC）的一种方案，就像调用远程方法一样，优点很多，比如说配置简单，只需在spring加载Dubbo的配置，软负载均衡及容错机制zookepper适用于分布式中一致性处理的框架</a:t>
            </a:r>
            <a:endParaRPr lang="zh-CN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508000" algn="l">
              <a:buClrTx/>
              <a:buSz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1.生产者在启动时向注册中心注册自己提供的服务</a:t>
            </a:r>
            <a:endParaRPr lang="zh-CN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508000" algn="l">
              <a:buClrTx/>
              <a:buSz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2.服务消费在启动时，向注册中心订阅自己所需的服务</a:t>
            </a:r>
            <a:endParaRPr lang="zh-CN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508000" algn="l">
              <a:buClrTx/>
              <a:buSz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3.注册中心返回服务提供者地址表给消费者</a:t>
            </a:r>
            <a:endParaRPr lang="zh-CN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508000" algn="l">
              <a:buClrTx/>
              <a:buSz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4.服务消费者从服务者地址列表，基于软负载均衡算法，选一个提供者进行调用，如果调用失败，在选一台调用</a:t>
            </a:r>
            <a:endParaRPr lang="zh-CN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508000" algn="l">
              <a:buClrTx/>
              <a:buSz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5.服务消费者和提供者在内存中累计次数和调用时间，定时每分钟发送一次统计数据到监控中心</a:t>
            </a:r>
            <a:endParaRPr lang="zh-CN" alt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algn="l">
              <a:buClrTx/>
              <a:buSzTx/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8B16ED5-F9EF-43F8-8936-FEFA54A3DC0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185" y="778510"/>
            <a:ext cx="757047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508000" algn="l">
              <a:buClrTx/>
              <a:buSzTx/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Redis：我们在项目里面主要把redis作为缓存使用，查询数据更快，能够提高用户的体验，更大程度上减轻了mysql数据库的压力。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algn="l">
              <a:buClrTx/>
              <a:buSzTx/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RDB持久化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algn="l">
              <a:buClrTx/>
              <a:buSzTx/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RDB 是在某个时间点将数据写入一个临时文件，持久化结束后，用这个临时文件替换上次持久化的文件，达到数据恢复。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algn="l">
              <a:buClrTx/>
              <a:buSzTx/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优点：使用fork出子进程来进行持久化，主进程不会进行任何 IO 操作，保证了 redis 的高性能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algn="l">
              <a:buClrTx/>
              <a:buSzTx/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缺点：RDB 是间隔一段时间进行持久化，如果持久化之间 redis 发生故障，会发生数据丢失。所以这种方式更适合数据要求不严谨的时候。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algn="l">
              <a:buClrTx/>
              <a:buSzTx/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AOF持久化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algn="l">
              <a:buClrTx/>
              <a:buSzTx/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Append-only file，将“操作 + 数据”以格式化指令的方式追加到操作日志文件的尾部，在 append 操作返回后(已经写入到文件或者即将写入)，才进行实际的数据变更，“日志文件”保存了历史所有的操作过程；当 server 需要数据恢复时，可以直接 replay 此日志文件，即可还原所有的操作过程。AOF 相对可靠，它和 mysql 中 bin.log、apache.log、zookeeper 中 txn-log 简直异曲同工。AOF 文件内容是字符串，非常容易阅读和解析。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algn="l">
              <a:buClrTx/>
              <a:buSzTx/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8B16ED5-F9EF-43F8-8936-FEFA54A3DC0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7290" y="639445"/>
            <a:ext cx="65627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>
              <a:buClrTx/>
              <a:buSzTx/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优点：可以保持更高的数据完整性，如果设置追加 file 的时间是 1s，如果 redis 发生故障，最多会丢失 1s 的数据；且如果日志写入不完整支持 redis-check-aof 来进行日志修复；AOF 文件没被 rewrite 之前（文件过大时会对命令进行合并重写），可以删除其中的某些命令（比如误操作的 flushall）。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algn="l">
              <a:buClrTx/>
              <a:buSzTx/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缺点：AOF 文件比 RDB 文件大，且恢复速度慢。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algn="l">
              <a:buClrTx/>
              <a:buSzTx/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abbitMq：是一套开源的消息中间件，通过rabbitmq在项目中实现了消息的生产和消费，有三种模式，包括直接模式、分裂模式以及topic模式。项目中采用的是直接模式。他的主要功能是削峰、异步、解耦我们之前会在代码里面直接调用阿里云接口发送短信，这样会造成程序的耦合性非常高。而将消息放到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rabbitmq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里面，消费者监听消息，调用阿里云接口发送验证码。能够将程序解耦，更容易维护。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3894</Words>
  <Application>WPS 演示</Application>
  <PresentationFormat>全屏显示(4:3)</PresentationFormat>
  <Paragraphs>213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微软雅黑</vt:lpstr>
      <vt:lpstr>方正特粗光辉简体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用户注册功能</vt:lpstr>
      <vt:lpstr>登录注册相关逻辑</vt:lpstr>
      <vt:lpstr>PowerPoint 演示文稿</vt:lpstr>
      <vt:lpstr>用户借款前审核逻辑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****.taobao.com</cp:keywords>
  <dc:description>****.taobao.com</dc:description>
  <dc:subject>PPTS</dc:subject>
  <cp:category>****.taobao.com</cp:category>
  <cp:lastModifiedBy>凌落飞花雨</cp:lastModifiedBy>
  <cp:revision>182</cp:revision>
  <dcterms:created xsi:type="dcterms:W3CDTF">2014-10-15T02:21:00Z</dcterms:created>
  <dcterms:modified xsi:type="dcterms:W3CDTF">2019-05-01T02:43:03Z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