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842" r:id="rId4"/>
  </p:sldMasterIdLst>
  <p:notesMasterIdLst>
    <p:notesMasterId r:id="rId42"/>
  </p:notesMasterIdLst>
  <p:sldIdLst>
    <p:sldId id="256" r:id="rId5"/>
    <p:sldId id="257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92" r:id="rId25"/>
    <p:sldId id="293" r:id="rId26"/>
    <p:sldId id="294" r:id="rId27"/>
    <p:sldId id="295" r:id="rId28"/>
    <p:sldId id="277" r:id="rId29"/>
    <p:sldId id="278" r:id="rId30"/>
    <p:sldId id="279" r:id="rId31"/>
    <p:sldId id="280" r:id="rId32"/>
    <p:sldId id="281" r:id="rId33"/>
    <p:sldId id="283" r:id="rId34"/>
    <p:sldId id="285" r:id="rId35"/>
    <p:sldId id="286" r:id="rId36"/>
    <p:sldId id="287" r:id="rId37"/>
    <p:sldId id="288" r:id="rId38"/>
    <p:sldId id="289" r:id="rId39"/>
    <p:sldId id="290" r:id="rId40"/>
    <p:sldId id="291" r:id="rId41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79" userDrawn="1">
          <p15:clr>
            <a:srgbClr val="A4A3A4"/>
          </p15:clr>
        </p15:guide>
        <p15:guide id="2" pos="688" userDrawn="1">
          <p15:clr>
            <a:srgbClr val="A4A3A4"/>
          </p15:clr>
        </p15:guide>
        <p15:guide id="3" orient="horz" pos="1729" userDrawn="1">
          <p15:clr>
            <a:srgbClr val="A4A3A4"/>
          </p15:clr>
        </p15:guide>
        <p15:guide id="4" pos="7242" userDrawn="1">
          <p15:clr>
            <a:srgbClr val="A4A3A4"/>
          </p15:clr>
        </p15:guide>
        <p15:guide id="5" orient="horz" pos="129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ktoriya Shyryayeva" initials="" lastIdx="3" clrIdx="0"/>
  <p:cmAuthor id="2" name="Alona Golopuz" initials="AG" lastIdx="3" clrIdx="1"/>
  <p:cmAuthor id="3" name="Tania Kuz" initials="TK" lastIdx="7" clrIdx="2"/>
  <p:cmAuthor id="4" name="Viktoriya Shyryayeva" initials="VS" lastIdx="29" clrIdx="3"/>
  <p:cmAuthor id="5" name="Shaun Greene" initials="SG" lastIdx="1" clrIdx="4">
    <p:extLst>
      <p:ext uri="{19B8F6BF-5375-455C-9EA6-DF929625EA0E}">
        <p15:presenceInfo xmlns:p15="http://schemas.microsoft.com/office/powerpoint/2012/main" userId="S::sgree@softserveinc.com::aada7fc0-4079-4dff-b590-112c10cd224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88AD"/>
    <a:srgbClr val="F298B8"/>
    <a:srgbClr val="DB4166"/>
    <a:srgbClr val="E15196"/>
    <a:srgbClr val="BA124A"/>
    <a:srgbClr val="8F2585"/>
    <a:srgbClr val="F999C9"/>
    <a:srgbClr val="EC388E"/>
    <a:srgbClr val="F26D26"/>
    <a:srgbClr val="E93B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18C395-CC43-96CF-7FA9-DCFF059BA973}" v="1" dt="2020-02-24T12:33:30.884"/>
    <p1510:client id="{5B1F6451-0F89-F638-65E7-38900E5B4B4A}" v="12" dt="2020-03-11T15:44:30.896"/>
    <p1510:client id="{623CD042-C93F-2E57-1963-C528B63C82E9}" v="2" dt="2020-04-01T11:09:53.961"/>
    <p1510:client id="{93D28F2C-5270-1F9E-1D90-1CE31C2C2442}" v="2" dt="2020-04-01T18:18:27.777"/>
    <p1510:client id="{95BF0934-01DF-F9F3-6FC5-C3E7678B4BC6}" v="138" dt="2020-02-05T14:56:04.414"/>
    <p1510:client id="{F2C7F8F5-B6F1-6487-7AC2-C6769E86B3AD}" v="7" dt="2020-02-13T22:20:23.73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83222" autoAdjust="0"/>
  </p:normalViewPr>
  <p:slideViewPr>
    <p:cSldViewPr snapToGrid="0">
      <p:cViewPr varScale="1">
        <p:scale>
          <a:sx n="92" d="100"/>
          <a:sy n="92" d="100"/>
        </p:scale>
        <p:origin x="354" y="90"/>
      </p:cViewPr>
      <p:guideLst>
        <p:guide orient="horz" pos="1979"/>
        <p:guide pos="688"/>
        <p:guide orient="horz" pos="1729"/>
        <p:guide pos="7242"/>
        <p:guide orient="horz" pos="129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1228"/>
    </p:cViewPr>
  </p:sorterViewPr>
  <p:notesViewPr>
    <p:cSldViewPr snapToGrid="0">
      <p:cViewPr varScale="1">
        <p:scale>
          <a:sx n="51" d="100"/>
          <a:sy n="51" d="100"/>
        </p:scale>
        <p:origin x="1836" y="5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commentAuthors" Target="commentAuthors.xml"/><Relationship Id="rId48" Type="http://schemas.microsoft.com/office/2015/10/relationships/revisionInfo" Target="revisionInfo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lly Williamson" userId="S::kwill@softserveinc.com::bb4f1db8-f4ba-4327-8da6-24c95ebb85e2" providerId="AD" clId="Web-{5B1F6451-0F89-F638-65E7-38900E5B4B4A}"/>
    <pc:docChg chg="modSld">
      <pc:chgData name="Kelly Williamson" userId="S::kwill@softserveinc.com::bb4f1db8-f4ba-4327-8da6-24c95ebb85e2" providerId="AD" clId="Web-{5B1F6451-0F89-F638-65E7-38900E5B4B4A}" dt="2020-03-11T15:44:29.990" v="10" actId="20577"/>
      <pc:docMkLst>
        <pc:docMk/>
      </pc:docMkLst>
      <pc:sldChg chg="modSp">
        <pc:chgData name="Kelly Williamson" userId="S::kwill@softserveinc.com::bb4f1db8-f4ba-4327-8da6-24c95ebb85e2" providerId="AD" clId="Web-{5B1F6451-0F89-F638-65E7-38900E5B4B4A}" dt="2020-03-11T15:44:29.271" v="8" actId="20577"/>
        <pc:sldMkLst>
          <pc:docMk/>
          <pc:sldMk cId="898353745" sldId="1239"/>
        </pc:sldMkLst>
        <pc:spChg chg="mod">
          <ac:chgData name="Kelly Williamson" userId="S::kwill@softserveinc.com::bb4f1db8-f4ba-4327-8da6-24c95ebb85e2" providerId="AD" clId="Web-{5B1F6451-0F89-F638-65E7-38900E5B4B4A}" dt="2020-03-11T15:44:29.271" v="8" actId="20577"/>
          <ac:spMkLst>
            <pc:docMk/>
            <pc:sldMk cId="898353745" sldId="1239"/>
            <ac:spMk id="15" creationId="{8432FE8D-213A-45CD-B27A-D68C0C91D00A}"/>
          </ac:spMkLst>
        </pc:spChg>
      </pc:sldChg>
    </pc:docChg>
  </pc:docChgLst>
  <pc:docChgLst>
    <pc:chgData name="Olha Koran" userId="S::okoran@softserveinc.com::a9094912-d908-4ee2-9e15-fcab72acc91f" providerId="AD" clId="Web-{93D28F2C-5270-1F9E-1D90-1CE31C2C2442}"/>
    <pc:docChg chg="addSld delSld modSection">
      <pc:chgData name="Olha Koran" userId="S::okoran@softserveinc.com::a9094912-d908-4ee2-9e15-fcab72acc91f" providerId="AD" clId="Web-{93D28F2C-5270-1F9E-1D90-1CE31C2C2442}" dt="2020-04-01T18:18:27.730" v="1"/>
      <pc:docMkLst>
        <pc:docMk/>
      </pc:docMkLst>
      <pc:sldChg chg="add del">
        <pc:chgData name="Olha Koran" userId="S::okoran@softserveinc.com::a9094912-d908-4ee2-9e15-fcab72acc91f" providerId="AD" clId="Web-{93D28F2C-5270-1F9E-1D90-1CE31C2C2442}" dt="2020-04-01T18:18:27.730" v="1"/>
        <pc:sldMkLst>
          <pc:docMk/>
          <pc:sldMk cId="3987496893" sldId="4144"/>
        </pc:sldMkLst>
      </pc:sldChg>
    </pc:docChg>
  </pc:docChgLst>
  <pc:docChgLst>
    <pc:chgData name="Vira Viyatyk" userId="S::vviyat@softserveinc.com::b3076514-0960-449b-909c-3e42eb7be4cc" providerId="AD" clId="Web-{3418C395-CC43-96CF-7FA9-DCFF059BA973}"/>
    <pc:docChg chg="modSld">
      <pc:chgData name="Vira Viyatyk" userId="S::vviyat@softserveinc.com::b3076514-0960-449b-909c-3e42eb7be4cc" providerId="AD" clId="Web-{3418C395-CC43-96CF-7FA9-DCFF059BA973}" dt="2020-02-24T12:33:30.884" v="0" actId="14100"/>
      <pc:docMkLst>
        <pc:docMk/>
      </pc:docMkLst>
      <pc:sldChg chg="modSp">
        <pc:chgData name="Vira Viyatyk" userId="S::vviyat@softserveinc.com::b3076514-0960-449b-909c-3e42eb7be4cc" providerId="AD" clId="Web-{3418C395-CC43-96CF-7FA9-DCFF059BA973}" dt="2020-02-24T12:33:30.884" v="0" actId="14100"/>
        <pc:sldMkLst>
          <pc:docMk/>
          <pc:sldMk cId="2498246432" sldId="4145"/>
        </pc:sldMkLst>
        <pc:spChg chg="mod">
          <ac:chgData name="Vira Viyatyk" userId="S::vviyat@softserveinc.com::b3076514-0960-449b-909c-3e42eb7be4cc" providerId="AD" clId="Web-{3418C395-CC43-96CF-7FA9-DCFF059BA973}" dt="2020-02-24T12:33:30.884" v="0" actId="14100"/>
          <ac:spMkLst>
            <pc:docMk/>
            <pc:sldMk cId="2498246432" sldId="4145"/>
            <ac:spMk id="20" creationId="{12680D55-C032-4C6F-B396-B0CB865C9FF1}"/>
          </ac:spMkLst>
        </pc:spChg>
      </pc:sldChg>
    </pc:docChg>
  </pc:docChgLst>
  <pc:docChgLst>
    <pc:chgData name="Navjot Singh" userId="S::nsing@softserveinc.com::36283fb3-e43f-438d-ad16-bd11f4af13d1" providerId="AD" clId="Web-{623CD042-C93F-2E57-1963-C528B63C82E9}"/>
    <pc:docChg chg="modSld">
      <pc:chgData name="Navjot Singh" userId="S::nsing@softserveinc.com::36283fb3-e43f-438d-ad16-bd11f4af13d1" providerId="AD" clId="Web-{623CD042-C93F-2E57-1963-C528B63C82E9}" dt="2020-04-01T11:09:51.946" v="0" actId="20577"/>
      <pc:docMkLst>
        <pc:docMk/>
      </pc:docMkLst>
      <pc:sldChg chg="modSp">
        <pc:chgData name="Navjot Singh" userId="S::nsing@softserveinc.com::36283fb3-e43f-438d-ad16-bd11f4af13d1" providerId="AD" clId="Web-{623CD042-C93F-2E57-1963-C528B63C82E9}" dt="2020-04-01T11:09:51.946" v="0" actId="20577"/>
        <pc:sldMkLst>
          <pc:docMk/>
          <pc:sldMk cId="759534034" sldId="1225"/>
        </pc:sldMkLst>
        <pc:spChg chg="mod">
          <ac:chgData name="Navjot Singh" userId="S::nsing@softserveinc.com::36283fb3-e43f-438d-ad16-bd11f4af13d1" providerId="AD" clId="Web-{623CD042-C93F-2E57-1963-C528B63C82E9}" dt="2020-04-01T11:09:51.946" v="0" actId="20577"/>
          <ac:spMkLst>
            <pc:docMk/>
            <pc:sldMk cId="759534034" sldId="1225"/>
            <ac:spMk id="32" creationId="{DD188D08-22E3-4DCE-8228-3DA971A64346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7" Type="http://schemas.openxmlformats.org/officeDocument/2006/relationships/image" Target="../media/image28.emf"/><Relationship Id="rId2" Type="http://schemas.openxmlformats.org/officeDocument/2006/relationships/image" Target="../media/image23.emf"/><Relationship Id="rId1" Type="http://schemas.openxmlformats.org/officeDocument/2006/relationships/image" Target="../media/image22.emf"/><Relationship Id="rId6" Type="http://schemas.openxmlformats.org/officeDocument/2006/relationships/image" Target="../media/image27.emf"/><Relationship Id="rId5" Type="http://schemas.openxmlformats.org/officeDocument/2006/relationships/image" Target="../media/image26.emf"/><Relationship Id="rId4" Type="http://schemas.openxmlformats.org/officeDocument/2006/relationships/image" Target="../media/image25.e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30.emf"/><Relationship Id="rId1" Type="http://schemas.openxmlformats.org/officeDocument/2006/relationships/image" Target="../media/image2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image" Target="../media/image10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image" Target="../media/image13.emf"/><Relationship Id="rId4" Type="http://schemas.openxmlformats.org/officeDocument/2006/relationships/image" Target="../media/image16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image" Target="../media/image17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E746818D-8EB4-40E0-B412-1AB8722040CC}" type="datetimeFigureOut">
              <a:rPr lang="en-GB"/>
              <a:pPr>
                <a:defRPr/>
              </a:pPr>
              <a:t>10/01/2022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A7524555-7A4A-402C-AA8C-9E148724DB5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55913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9">
            <a:extLst>
              <a:ext uri="{FF2B5EF4-FFF2-40B4-BE49-F238E27FC236}">
                <a16:creationId xmlns:a16="http://schemas.microsoft.com/office/drawing/2014/main" id="{8E4A0536-1EB5-4DF4-B545-BC8DD274D2B2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2725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SzPct val="45000"/>
              <a:buFontTx/>
              <a:buNone/>
            </a:pPr>
            <a:fld id="{FE1634E1-3BC8-420C-ADC9-CFE58305CC58}" type="slidenum">
              <a:rPr lang="ru-RU" altLang="ru-UA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buClrTx/>
                <a:buSzPct val="45000"/>
                <a:buFontTx/>
                <a:buNone/>
              </a:pPr>
              <a:t>18</a:t>
            </a:fld>
            <a:endParaRPr lang="ru-RU" altLang="ru-UA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9219" name="Rectangle 1">
            <a:extLst>
              <a:ext uri="{FF2B5EF4-FFF2-40B4-BE49-F238E27FC236}">
                <a16:creationId xmlns:a16="http://schemas.microsoft.com/office/drawing/2014/main" id="{DEC0F28D-FB2A-4D92-9D0E-680E9B2C72EA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20" name="Text Box 2">
            <a:extLst>
              <a:ext uri="{FF2B5EF4-FFF2-40B4-BE49-F238E27FC236}">
                <a16:creationId xmlns:a16="http://schemas.microsoft.com/office/drawing/2014/main" id="{22D4E2AE-A6CE-4243-BE83-5FC755935D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UA"/>
          </a:p>
        </p:txBody>
      </p:sp>
    </p:spTree>
    <p:extLst>
      <p:ext uri="{BB962C8B-B14F-4D97-AF65-F5344CB8AC3E}">
        <p14:creationId xmlns:p14="http://schemas.microsoft.com/office/powerpoint/2010/main" val="30944688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LIDE-0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516B79C-666F-455B-9BAB-5332CB24245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6" y="0"/>
            <a:ext cx="12201526" cy="6858000"/>
          </a:xfrm>
          <a:prstGeom prst="rect">
            <a:avLst/>
          </a:prstGeom>
        </p:spPr>
      </p:pic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-208308" y="174928"/>
            <a:ext cx="12390783" cy="5459753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ts val="10500"/>
              </a:lnSpc>
              <a:defRPr sz="15000">
                <a:solidFill>
                  <a:schemeClr val="tx1"/>
                </a:solidFill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</a:t>
            </a:r>
            <a:r>
              <a:rPr lang="uk-UA" dirty="0"/>
              <a:t/>
            </a:r>
            <a:br>
              <a:rPr lang="uk-UA" dirty="0"/>
            </a:br>
            <a:r>
              <a:rPr lang="en-US" dirty="0"/>
              <a:t>TO</a:t>
            </a:r>
            <a:r>
              <a:rPr lang="uk-UA" dirty="0"/>
              <a:t> </a:t>
            </a:r>
            <a:r>
              <a:rPr lang="en-US" dirty="0"/>
              <a:t>BE</a:t>
            </a:r>
            <a:r>
              <a:rPr lang="uk-UA" dirty="0"/>
              <a:t> </a:t>
            </a:r>
            <a:r>
              <a:rPr lang="en-US" dirty="0"/>
              <a:t>CAPI</a:t>
            </a:r>
            <a:r>
              <a:rPr lang="uk-UA" dirty="0"/>
              <a:t/>
            </a:r>
            <a:br>
              <a:rPr lang="uk-UA" dirty="0"/>
            </a:br>
            <a:r>
              <a:rPr lang="en-US" dirty="0"/>
              <a:t>TALIZED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by Speaker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CF45043-0DF6-7844-A454-194D648F98F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067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-TITLE-TITLE-TIMELINE-Whi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780772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solidFill>
                  <a:schemeClr val="bg1"/>
                </a:solidFill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sp>
        <p:nvSpPr>
          <p:cNvPr id="30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296921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1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5157648" y="2057400"/>
            <a:ext cx="1466850" cy="809897"/>
          </a:xfrm>
          <a:prstGeom prst="rect">
            <a:avLst/>
          </a:prstGeom>
          <a:noFill/>
          <a:ln>
            <a:noFill/>
          </a:ln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2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7346086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3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9534525" y="207645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780772" y="2929435"/>
            <a:ext cx="1888856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5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2969122" y="2929435"/>
            <a:ext cx="1897168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6" name="Text Placeholder 6"/>
          <p:cNvSpPr>
            <a:spLocks noGrp="1"/>
          </p:cNvSpPr>
          <p:nvPr>
            <p:ph type="body" sz="quarter" idx="23" hasCustomPrompt="1"/>
          </p:nvPr>
        </p:nvSpPr>
        <p:spPr>
          <a:xfrm>
            <a:off x="5157648" y="2929434"/>
            <a:ext cx="1884283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7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7346086" y="2929435"/>
            <a:ext cx="1876792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8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9515475" y="2929434"/>
            <a:ext cx="1895753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A0FA8A27-63AE-49E9-A7D8-09822F0E36E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750" y="5906728"/>
            <a:ext cx="1541845" cy="265471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ABDA5926-1B8F-4BB7-BC7C-7929CB0F68FA}"/>
              </a:ext>
            </a:extLst>
          </p:cNvPr>
          <p:cNvSpPr txBox="1">
            <a:spLocks/>
          </p:cNvSpPr>
          <p:nvPr userDrawn="1"/>
        </p:nvSpPr>
        <p:spPr>
          <a:xfrm>
            <a:off x="685800" y="339710"/>
            <a:ext cx="10820400" cy="271855"/>
          </a:xfrm>
          <a:prstGeom prst="rect">
            <a:avLst/>
          </a:prstGeom>
        </p:spPr>
        <p:txBody>
          <a:bodyPr l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Proxima Nova Black" panose="02000506030000020004" pitchFamily="50" charset="0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1600" dirty="0"/>
              <a:t>TITLE TO BE CAPITALIZED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A10439-6E25-4E84-BDE6-49D3ED19550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85800" y="395070"/>
            <a:ext cx="10817225" cy="31432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j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j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j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SUBTITLE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417421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91477" y="2921729"/>
            <a:ext cx="9144000" cy="11430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lang="en-US" sz="2000" b="0" kern="1200" baseline="0" dirty="0" smtClean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</a:p>
          <a:p>
            <a:endParaRPr lang="en-US" dirty="0"/>
          </a:p>
        </p:txBody>
      </p:sp>
      <p:sp>
        <p:nvSpPr>
          <p:cNvPr id="22" name="Title 1"/>
          <p:cNvSpPr>
            <a:spLocks noGrp="1"/>
          </p:cNvSpPr>
          <p:nvPr>
            <p:ph type="title" hasCustomPrompt="1"/>
          </p:nvPr>
        </p:nvSpPr>
        <p:spPr>
          <a:xfrm>
            <a:off x="1391477" y="1381126"/>
            <a:ext cx="9144000" cy="1438275"/>
          </a:xfrm>
        </p:spPr>
        <p:txBody>
          <a:bodyPr anchor="t">
            <a:noAutofit/>
          </a:bodyPr>
          <a:lstStyle>
            <a:lvl1pPr algn="l">
              <a:defRPr sz="3000" b="1" cap="all"/>
            </a:lvl1pPr>
          </a:lstStyle>
          <a:p>
            <a:r>
              <a:rPr lang="en-US" dirty="0"/>
              <a:t>PRESENTATION title</a:t>
            </a:r>
            <a:br>
              <a:rPr lang="en-US" dirty="0"/>
            </a:br>
            <a:r>
              <a:rPr lang="en-US" dirty="0"/>
              <a:t>ALL CAPS</a:t>
            </a:r>
            <a:br>
              <a:rPr lang="en-US" dirty="0"/>
            </a:b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4" hasCustomPrompt="1"/>
          </p:nvPr>
        </p:nvSpPr>
        <p:spPr>
          <a:xfrm>
            <a:off x="1435563" y="4431941"/>
            <a:ext cx="7924800" cy="1066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lang="en-US" sz="1600" b="1" kern="1200" baseline="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>
              <a:defRPr lang="en-US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1800" b="1" kern="1200" baseline="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Author Position</a:t>
            </a:r>
          </a:p>
          <a:p>
            <a:pPr lvl="0"/>
            <a:r>
              <a:rPr lang="en-US" dirty="0"/>
              <a:t>Author Contact Email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3007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OC 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17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1" name="Content Placeholder 2"/>
          <p:cNvSpPr>
            <a:spLocks noGrp="1"/>
          </p:cNvSpPr>
          <p:nvPr>
            <p:ph idx="1"/>
          </p:nvPr>
        </p:nvSpPr>
        <p:spPr>
          <a:xfrm>
            <a:off x="1219200" y="1219200"/>
            <a:ext cx="9753600" cy="4800600"/>
          </a:xfrm>
          <a:prstGeom prst="rect">
            <a:avLst/>
          </a:prstGeom>
        </p:spPr>
        <p:txBody>
          <a:bodyPr/>
          <a:lstStyle>
            <a:lvl1pPr marL="287338" indent="-287338">
              <a:buClr>
                <a:schemeClr val="accent1">
                  <a:lumMod val="75000"/>
                </a:schemeClr>
              </a:buClr>
              <a:buSzPct val="100000"/>
              <a:buFont typeface="+mj-lt"/>
              <a:buAutoNum type="arabicPeriod"/>
              <a:defRPr sz="1600" b="1"/>
            </a:lvl1pPr>
            <a:lvl2pPr marL="798513" indent="-341313">
              <a:buClr>
                <a:schemeClr val="accent1">
                  <a:lumMod val="75000"/>
                </a:schemeClr>
              </a:buClr>
              <a:buSzPct val="120000"/>
              <a:buFont typeface="Wingdings" pitchFamily="2" charset="2"/>
              <a:buChar char="§"/>
              <a:tabLst>
                <a:tab pos="798513" algn="l"/>
              </a:tabLst>
              <a:defRPr sz="1600"/>
            </a:lvl2pPr>
            <a:lvl3pPr marL="1223963" indent="-342900">
              <a:buClr>
                <a:schemeClr val="accent1">
                  <a:lumMod val="75000"/>
                </a:schemeClr>
              </a:buClr>
              <a:buSzPct val="100000"/>
              <a:buFont typeface="+mj-lt"/>
              <a:buAutoNum type="arabicPeriod"/>
              <a:defRPr/>
            </a:lvl3pPr>
            <a:lvl4pPr marL="1673225" indent="-342900">
              <a:buClr>
                <a:schemeClr val="accent1">
                  <a:lumMod val="75000"/>
                </a:schemeClr>
              </a:buClr>
              <a:buSzPct val="100000"/>
              <a:buFont typeface="+mj-lt"/>
              <a:buAutoNum type="arabicPeriod"/>
              <a:tabLst>
                <a:tab pos="1611313" algn="l"/>
              </a:tabLst>
              <a:defRPr/>
            </a:lvl4pPr>
            <a:lvl5pPr marL="2222500" indent="-342900">
              <a:buClr>
                <a:schemeClr val="accent1">
                  <a:lumMod val="75000"/>
                </a:schemeClr>
              </a:buClr>
              <a:buSzPct val="100000"/>
              <a:buFont typeface="+mj-lt"/>
              <a:buAutoNum type="arabicPeriod"/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3216584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438400" y="2514601"/>
            <a:ext cx="8534400" cy="1438275"/>
          </a:xfrm>
        </p:spPr>
        <p:txBody>
          <a:bodyPr anchor="t">
            <a:noAutofit/>
          </a:bodyPr>
          <a:lstStyle>
            <a:lvl1pPr algn="l">
              <a:defRPr sz="3000" b="1" cap="all"/>
            </a:lvl1pPr>
          </a:lstStyle>
          <a:p>
            <a:r>
              <a:rPr lang="en-US" dirty="0"/>
              <a:t>SECTION title</a:t>
            </a:r>
            <a:br>
              <a:rPr lang="en-US" dirty="0"/>
            </a:br>
            <a:r>
              <a:rPr lang="en-US" dirty="0"/>
              <a:t>ALL CAPS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0454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1219200" y="1219200"/>
            <a:ext cx="9753600" cy="4800600"/>
          </a:xfrm>
          <a:prstGeom prst="rect">
            <a:avLst/>
          </a:prstGeom>
        </p:spPr>
        <p:txBody>
          <a:bodyPr/>
          <a:lstStyle>
            <a:lvl1pPr marL="285750" indent="-285750">
              <a:buClr>
                <a:schemeClr val="accent1">
                  <a:lumMod val="75000"/>
                </a:schemeClr>
              </a:buClr>
              <a:buSzPct val="140000"/>
              <a:buFont typeface="Wingdings" pitchFamily="2" charset="2"/>
              <a:buChar char="§"/>
              <a:defRPr/>
            </a:lvl1pPr>
            <a:lvl2pPr marL="742950" indent="-285750">
              <a:buClr>
                <a:schemeClr val="accent1">
                  <a:lumMod val="75000"/>
                </a:schemeClr>
              </a:buClr>
              <a:buSzPct val="140000"/>
              <a:buFont typeface="Arial" pitchFamily="34" charset="0"/>
              <a:buChar char="•"/>
              <a:defRPr/>
            </a:lvl2pPr>
            <a:lvl3pPr marL="1166813" indent="-285750">
              <a:buClr>
                <a:schemeClr val="accent1">
                  <a:lumMod val="75000"/>
                </a:schemeClr>
              </a:buClr>
              <a:buSzPct val="140000"/>
              <a:buFont typeface="Arial" pitchFamily="34" charset="0"/>
              <a:buChar char="›"/>
              <a:defRPr/>
            </a:lvl3pPr>
            <a:lvl4pPr marL="1611313" indent="-280988"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―"/>
              <a:tabLst>
                <a:tab pos="1611313" algn="l"/>
              </a:tabLst>
              <a:defRPr/>
            </a:lvl4pPr>
            <a:lvl5pPr marL="1879600" indent="0">
              <a:buClr>
                <a:schemeClr val="accent1">
                  <a:lumMod val="75000"/>
                </a:schemeClr>
              </a:buClr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0652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00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00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Нижний колонтитул 3">
            <a:extLst>
              <a:ext uri="{FF2B5EF4-FFF2-40B4-BE49-F238E27FC236}">
                <a16:creationId xmlns:a16="http://schemas.microsoft.com/office/drawing/2014/main" id="{F38711BE-6110-422B-8508-E673A56349F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Нижний колонтитул</a:t>
            </a:r>
          </a:p>
        </p:txBody>
      </p:sp>
    </p:spTree>
    <p:extLst>
      <p:ext uri="{BB962C8B-B14F-4D97-AF65-F5344CB8AC3E}">
        <p14:creationId xmlns:p14="http://schemas.microsoft.com/office/powerpoint/2010/main" val="18210793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3">
            <a:extLst>
              <a:ext uri="{FF2B5EF4-FFF2-40B4-BE49-F238E27FC236}">
                <a16:creationId xmlns:a16="http://schemas.microsoft.com/office/drawing/2014/main" id="{B015BA6A-06AA-4B31-BCAA-7A8997CFA80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Нижний колонтитул</a:t>
            </a:r>
          </a:p>
        </p:txBody>
      </p:sp>
    </p:spTree>
    <p:extLst>
      <p:ext uri="{BB962C8B-B14F-4D97-AF65-F5344CB8AC3E}">
        <p14:creationId xmlns:p14="http://schemas.microsoft.com/office/powerpoint/2010/main" val="20739338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590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SLIDE-ONE-COLUMN-02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20D1B1E-8401-8049-8729-0C74A6C1928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630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_TEXT-SLIDE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1128861"/>
            <a:ext cx="10820400" cy="3650529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3200"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3600"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3600"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3600"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3600"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20D1B1E-8401-8049-8729-0C74A6C1928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512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SLIDE-ONE-COLUMN-0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solidFill>
                  <a:schemeClr val="bg1"/>
                </a:solidFill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 b="0" i="0">
                <a:solidFill>
                  <a:schemeClr val="bg1"/>
                </a:solidFill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  <a:lvl2pPr marL="457200" indent="0">
              <a:buNone/>
              <a:defRPr sz="1800" b="0" i="0">
                <a:solidFill>
                  <a:schemeClr val="bg1"/>
                </a:solidFill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2pPr>
            <a:lvl3pPr marL="914400" indent="0">
              <a:buNone/>
              <a:defRPr sz="1600" b="0" i="0">
                <a:solidFill>
                  <a:schemeClr val="bg1"/>
                </a:solidFill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3pPr>
            <a:lvl4pPr marL="1371600" indent="0">
              <a:buNone/>
              <a:defRPr sz="1400" b="0" i="0">
                <a:solidFill>
                  <a:schemeClr val="bg1"/>
                </a:solidFill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4pPr>
            <a:lvl5pPr marL="1828800" indent="0">
              <a:buNone/>
              <a:defRPr sz="1200" b="0" i="0">
                <a:solidFill>
                  <a:schemeClr val="bg1"/>
                </a:solidFill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0A245F-AFE1-418E-A7D2-5729076138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750" y="5906728"/>
            <a:ext cx="154184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698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SLIDE-THREE-BLOCKS">
    <p:bg>
      <p:bgPr>
        <a:gradFill flip="none" rotWithShape="1">
          <a:gsLst>
            <a:gs pos="0">
              <a:schemeClr val="accent6"/>
            </a:gs>
            <a:gs pos="30000">
              <a:schemeClr val="accent6"/>
            </a:gs>
            <a:gs pos="100000">
              <a:srgbClr val="7030A0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1744980"/>
            <a:ext cx="12192000" cy="51130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750" y="5906728"/>
            <a:ext cx="1541845" cy="265471"/>
          </a:xfrm>
          <a:prstGeom prst="rect">
            <a:avLst/>
          </a:prstGeom>
        </p:spPr>
      </p:pic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6A81FEC-0400-4316-82D7-98C2C17AF99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05884" y="2765245"/>
            <a:ext cx="3302000" cy="1060609"/>
          </a:xfrm>
          <a:prstGeom prst="rect">
            <a:avLst/>
          </a:prstGeom>
        </p:spPr>
        <p:txBody>
          <a:bodyPr lIns="36000">
            <a:noAutofit/>
          </a:bodyPr>
          <a:lstStyle>
            <a:lvl1pPr marL="0" indent="0">
              <a:lnSpc>
                <a:spcPts val="3400"/>
              </a:lnSpc>
              <a:spcBef>
                <a:spcPts val="0"/>
              </a:spcBef>
              <a:buNone/>
              <a:defRPr sz="40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  <a:latin typeface="+mj-lt"/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  <a:latin typeface="+mj-lt"/>
              </a:defRPr>
            </a:lvl3pPr>
            <a:lvl4pPr marL="1371600" indent="0">
              <a:buNone/>
              <a:defRPr sz="1600">
                <a:solidFill>
                  <a:schemeClr val="bg1"/>
                </a:solidFill>
                <a:latin typeface="+mj-lt"/>
              </a:defRPr>
            </a:lvl4pPr>
            <a:lvl5pPr marL="1828800" indent="0">
              <a:buNone/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fontAlgn="auto">
              <a:spcAft>
                <a:spcPts val="0"/>
              </a:spcAft>
            </a:pPr>
            <a:r>
              <a:rPr lang="en-US" sz="3600" i="0" dirty="0">
                <a:solidFill>
                  <a:schemeClr val="bg1"/>
                </a:solidFill>
                <a:latin typeface="+mj-lt"/>
              </a:rPr>
              <a:t>CLICK TO EDIT THE TEXT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B9A0CC64-1995-41C8-8F75-EF41D083944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6438" y="4085549"/>
            <a:ext cx="3302000" cy="1447800"/>
          </a:xfrm>
          <a:prstGeom prst="rect">
            <a:avLst/>
          </a:prstGeom>
        </p:spPr>
        <p:txBody>
          <a:bodyPr wrap="square" lIns="0">
            <a:noAutofit/>
          </a:bodyPr>
          <a:lstStyle>
            <a:lvl1pPr marL="0" indent="0">
              <a:buNone/>
              <a:defRPr lang="en-US" sz="1400" b="1" i="0" dirty="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fontAlgn="auto">
              <a:spcAft>
                <a:spcPts val="0"/>
              </a:spcAft>
            </a:pPr>
            <a:r>
              <a:rPr lang="en-US" sz="1600" i="0" dirty="0">
                <a:solidFill>
                  <a:schemeClr val="bg1"/>
                </a:solidFill>
                <a:latin typeface="+mj-lt"/>
              </a:rPr>
              <a:t>Click to edit the text</a:t>
            </a:r>
          </a:p>
        </p:txBody>
      </p:sp>
      <p:sp>
        <p:nvSpPr>
          <p:cNvPr id="26" name="Text Placeholder 14">
            <a:extLst>
              <a:ext uri="{FF2B5EF4-FFF2-40B4-BE49-F238E27FC236}">
                <a16:creationId xmlns:a16="http://schemas.microsoft.com/office/drawing/2014/main" id="{2046BC2C-492E-4EC1-8F5D-4801D4340C2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183008" y="2765245"/>
            <a:ext cx="3302000" cy="1060609"/>
          </a:xfrm>
          <a:prstGeom prst="rect">
            <a:avLst/>
          </a:prstGeom>
        </p:spPr>
        <p:txBody>
          <a:bodyPr lIns="36000">
            <a:noAutofit/>
          </a:bodyPr>
          <a:lstStyle>
            <a:lvl1pPr marL="0" indent="0">
              <a:lnSpc>
                <a:spcPts val="3400"/>
              </a:lnSpc>
              <a:spcBef>
                <a:spcPts val="0"/>
              </a:spcBef>
              <a:buNone/>
              <a:defRPr sz="40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  <a:latin typeface="+mj-lt"/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  <a:latin typeface="+mj-lt"/>
              </a:defRPr>
            </a:lvl3pPr>
            <a:lvl4pPr marL="1371600" indent="0">
              <a:buNone/>
              <a:defRPr sz="1600">
                <a:solidFill>
                  <a:schemeClr val="bg1"/>
                </a:solidFill>
                <a:latin typeface="+mj-lt"/>
              </a:defRPr>
            </a:lvl4pPr>
            <a:lvl5pPr marL="1828800" indent="0">
              <a:buNone/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fontAlgn="auto">
              <a:spcAft>
                <a:spcPts val="0"/>
              </a:spcAft>
            </a:pPr>
            <a:r>
              <a:rPr lang="en-US" sz="3600" i="0" dirty="0">
                <a:solidFill>
                  <a:schemeClr val="bg1"/>
                </a:solidFill>
                <a:latin typeface="+mj-lt"/>
              </a:rPr>
              <a:t>CLICK TO EDIT THE TEXT</a:t>
            </a:r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AD93AFD4-628B-42AB-A225-83411E5290C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183562" y="4085549"/>
            <a:ext cx="3302000" cy="1447800"/>
          </a:xfrm>
          <a:prstGeom prst="rect">
            <a:avLst/>
          </a:prstGeom>
        </p:spPr>
        <p:txBody>
          <a:bodyPr wrap="square" lIns="0">
            <a:noAutofit/>
          </a:bodyPr>
          <a:lstStyle>
            <a:lvl1pPr marL="0" indent="0">
              <a:buNone/>
              <a:defRPr lang="en-US" sz="1400" b="1" i="0" dirty="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fontAlgn="auto">
              <a:spcAft>
                <a:spcPts val="0"/>
              </a:spcAft>
            </a:pPr>
            <a:r>
              <a:rPr lang="en-US" sz="1600" i="0" dirty="0">
                <a:solidFill>
                  <a:schemeClr val="bg1"/>
                </a:solidFill>
                <a:latin typeface="+mj-lt"/>
              </a:rPr>
              <a:t>Click to edit the text</a:t>
            </a:r>
          </a:p>
        </p:txBody>
      </p:sp>
      <p:sp>
        <p:nvSpPr>
          <p:cNvPr id="28" name="Text Placeholder 14">
            <a:extLst>
              <a:ext uri="{FF2B5EF4-FFF2-40B4-BE49-F238E27FC236}">
                <a16:creationId xmlns:a16="http://schemas.microsoft.com/office/drawing/2014/main" id="{63693C54-EC71-443E-A75A-FC6CA2D3B09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444446" y="2765245"/>
            <a:ext cx="3302000" cy="1060609"/>
          </a:xfrm>
          <a:prstGeom prst="rect">
            <a:avLst/>
          </a:prstGeom>
        </p:spPr>
        <p:txBody>
          <a:bodyPr lIns="36000">
            <a:noAutofit/>
          </a:bodyPr>
          <a:lstStyle>
            <a:lvl1pPr marL="0" indent="0">
              <a:lnSpc>
                <a:spcPts val="3400"/>
              </a:lnSpc>
              <a:spcBef>
                <a:spcPts val="0"/>
              </a:spcBef>
              <a:buNone/>
              <a:defRPr sz="40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  <a:latin typeface="+mj-lt"/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  <a:latin typeface="+mj-lt"/>
              </a:defRPr>
            </a:lvl3pPr>
            <a:lvl4pPr marL="1371600" indent="0">
              <a:buNone/>
              <a:defRPr sz="1600">
                <a:solidFill>
                  <a:schemeClr val="bg1"/>
                </a:solidFill>
                <a:latin typeface="+mj-lt"/>
              </a:defRPr>
            </a:lvl4pPr>
            <a:lvl5pPr marL="1828800" indent="0">
              <a:buNone/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fontAlgn="auto">
              <a:spcAft>
                <a:spcPts val="0"/>
              </a:spcAft>
            </a:pPr>
            <a:r>
              <a:rPr lang="en-US" sz="3600" i="0" dirty="0">
                <a:solidFill>
                  <a:schemeClr val="bg1"/>
                </a:solidFill>
                <a:latin typeface="+mj-lt"/>
              </a:rPr>
              <a:t>CLICK TO EDIT THE TEXT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83F7D4CC-2278-45C2-98E5-4319E666CCA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45000" y="4085549"/>
            <a:ext cx="3302000" cy="1447800"/>
          </a:xfrm>
          <a:prstGeom prst="rect">
            <a:avLst/>
          </a:prstGeom>
        </p:spPr>
        <p:txBody>
          <a:bodyPr wrap="square" lIns="0">
            <a:noAutofit/>
          </a:bodyPr>
          <a:lstStyle>
            <a:lvl1pPr marL="0" indent="0">
              <a:buNone/>
              <a:defRPr lang="en-US" sz="1400" b="1" i="0" dirty="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fontAlgn="auto">
              <a:spcAft>
                <a:spcPts val="0"/>
              </a:spcAft>
            </a:pPr>
            <a:r>
              <a:rPr lang="en-US" sz="1600" i="0" dirty="0">
                <a:solidFill>
                  <a:schemeClr val="bg1"/>
                </a:solidFill>
                <a:latin typeface="+mj-lt"/>
              </a:rPr>
              <a:t>Click to edit the text</a:t>
            </a:r>
          </a:p>
        </p:txBody>
      </p:sp>
    </p:spTree>
    <p:extLst>
      <p:ext uri="{BB962C8B-B14F-4D97-AF65-F5344CB8AC3E}">
        <p14:creationId xmlns:p14="http://schemas.microsoft.com/office/powerpoint/2010/main" val="4210302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-SLIDE-THREE-BLOCKS">
    <p:bg>
      <p:bgPr>
        <a:gradFill flip="none" rotWithShape="1">
          <a:gsLst>
            <a:gs pos="0">
              <a:schemeClr val="accent6"/>
            </a:gs>
            <a:gs pos="30000">
              <a:schemeClr val="accent6"/>
            </a:gs>
            <a:gs pos="100000">
              <a:srgbClr val="7030A0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1744980"/>
            <a:ext cx="12192000" cy="51130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750" y="5906728"/>
            <a:ext cx="154184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91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SLIDE-SIX-BLOCKS">
    <p:bg>
      <p:bgPr>
        <a:gradFill flip="none" rotWithShape="1">
          <a:gsLst>
            <a:gs pos="0">
              <a:schemeClr val="accent6"/>
            </a:gs>
            <a:gs pos="30000">
              <a:schemeClr val="accent6"/>
            </a:gs>
            <a:gs pos="100000">
              <a:srgbClr val="7030A0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1744980"/>
            <a:ext cx="12192000" cy="51130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750" y="5906728"/>
            <a:ext cx="1541845" cy="265471"/>
          </a:xfrm>
          <a:prstGeom prst="rect">
            <a:avLst/>
          </a:prstGeom>
        </p:spPr>
      </p:pic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6A81FEC-0400-4316-82D7-98C2C17AF99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05884" y="2291000"/>
            <a:ext cx="3302000" cy="450767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lnSpc>
                <a:spcPts val="3400"/>
              </a:lnSpc>
              <a:spcBef>
                <a:spcPts val="0"/>
              </a:spcBef>
              <a:buNone/>
              <a:defRPr sz="40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  <a:latin typeface="+mj-lt"/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  <a:latin typeface="+mj-lt"/>
              </a:defRPr>
            </a:lvl3pPr>
            <a:lvl4pPr marL="1371600" indent="0">
              <a:buNone/>
              <a:defRPr sz="1600">
                <a:solidFill>
                  <a:schemeClr val="bg1"/>
                </a:solidFill>
                <a:latin typeface="+mj-lt"/>
              </a:defRPr>
            </a:lvl4pPr>
            <a:lvl5pPr marL="1828800" indent="0">
              <a:buNone/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fontAlgn="auto">
              <a:spcAft>
                <a:spcPts val="0"/>
              </a:spcAft>
            </a:pPr>
            <a:r>
              <a:rPr lang="en-US" sz="3600" i="0" dirty="0">
                <a:solidFill>
                  <a:schemeClr val="bg1"/>
                </a:solidFill>
                <a:latin typeface="+mj-lt"/>
              </a:rPr>
              <a:t>CLICK to EDIT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B9A0CC64-1995-41C8-8F75-EF41D083944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6438" y="2806762"/>
            <a:ext cx="3302000" cy="864823"/>
          </a:xfrm>
          <a:prstGeom prst="rect">
            <a:avLst/>
          </a:prstGeom>
        </p:spPr>
        <p:txBody>
          <a:bodyPr wrap="square" lIns="0">
            <a:noAutofit/>
          </a:bodyPr>
          <a:lstStyle>
            <a:lvl1pPr marL="0" indent="0">
              <a:buNone/>
              <a:defRPr lang="en-US" sz="1400" b="1" i="0" dirty="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fontAlgn="auto">
              <a:spcAft>
                <a:spcPts val="0"/>
              </a:spcAft>
            </a:pPr>
            <a:r>
              <a:rPr lang="en-US" sz="1600" i="0" dirty="0">
                <a:solidFill>
                  <a:schemeClr val="bg1"/>
                </a:solidFill>
                <a:latin typeface="+mj-lt"/>
              </a:rPr>
              <a:t>Click to edit the text</a:t>
            </a:r>
          </a:p>
        </p:txBody>
      </p:sp>
      <p:sp>
        <p:nvSpPr>
          <p:cNvPr id="26" name="Text Placeholder 14">
            <a:extLst>
              <a:ext uri="{FF2B5EF4-FFF2-40B4-BE49-F238E27FC236}">
                <a16:creationId xmlns:a16="http://schemas.microsoft.com/office/drawing/2014/main" id="{2046BC2C-492E-4EC1-8F5D-4801D4340C2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183008" y="2291000"/>
            <a:ext cx="3302000" cy="450767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lnSpc>
                <a:spcPts val="3400"/>
              </a:lnSpc>
              <a:spcBef>
                <a:spcPts val="0"/>
              </a:spcBef>
              <a:buNone/>
              <a:defRPr sz="40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  <a:latin typeface="+mj-lt"/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  <a:latin typeface="+mj-lt"/>
              </a:defRPr>
            </a:lvl3pPr>
            <a:lvl4pPr marL="1371600" indent="0">
              <a:buNone/>
              <a:defRPr sz="1600">
                <a:solidFill>
                  <a:schemeClr val="bg1"/>
                </a:solidFill>
                <a:latin typeface="+mj-lt"/>
              </a:defRPr>
            </a:lvl4pPr>
            <a:lvl5pPr marL="1828800" indent="0">
              <a:buNone/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fontAlgn="auto">
              <a:spcAft>
                <a:spcPts val="0"/>
              </a:spcAft>
            </a:pPr>
            <a:r>
              <a:rPr lang="en-US" sz="3600" i="0" dirty="0">
                <a:solidFill>
                  <a:schemeClr val="bg1"/>
                </a:solidFill>
                <a:latin typeface="+mj-lt"/>
              </a:rPr>
              <a:t>CLICK to EDIT</a:t>
            </a:r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AD93AFD4-628B-42AB-A225-83411E5290C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183562" y="2806762"/>
            <a:ext cx="3302000" cy="864823"/>
          </a:xfrm>
          <a:prstGeom prst="rect">
            <a:avLst/>
          </a:prstGeom>
        </p:spPr>
        <p:txBody>
          <a:bodyPr wrap="square" lIns="0">
            <a:noAutofit/>
          </a:bodyPr>
          <a:lstStyle>
            <a:lvl1pPr marL="0" indent="0">
              <a:buNone/>
              <a:defRPr lang="en-US" sz="1400" b="1" i="0" dirty="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fontAlgn="auto">
              <a:spcAft>
                <a:spcPts val="0"/>
              </a:spcAft>
            </a:pPr>
            <a:r>
              <a:rPr lang="en-US" sz="1600" i="0" dirty="0">
                <a:solidFill>
                  <a:schemeClr val="bg1"/>
                </a:solidFill>
                <a:latin typeface="+mj-lt"/>
              </a:rPr>
              <a:t>Click to edit the text</a:t>
            </a:r>
          </a:p>
        </p:txBody>
      </p:sp>
      <p:sp>
        <p:nvSpPr>
          <p:cNvPr id="28" name="Text Placeholder 14">
            <a:extLst>
              <a:ext uri="{FF2B5EF4-FFF2-40B4-BE49-F238E27FC236}">
                <a16:creationId xmlns:a16="http://schemas.microsoft.com/office/drawing/2014/main" id="{63693C54-EC71-443E-A75A-FC6CA2D3B09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444446" y="2291000"/>
            <a:ext cx="3302000" cy="450767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lnSpc>
                <a:spcPts val="3400"/>
              </a:lnSpc>
              <a:spcBef>
                <a:spcPts val="0"/>
              </a:spcBef>
              <a:buNone/>
              <a:defRPr sz="40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  <a:latin typeface="+mj-lt"/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  <a:latin typeface="+mj-lt"/>
              </a:defRPr>
            </a:lvl3pPr>
            <a:lvl4pPr marL="1371600" indent="0">
              <a:buNone/>
              <a:defRPr sz="1600">
                <a:solidFill>
                  <a:schemeClr val="bg1"/>
                </a:solidFill>
                <a:latin typeface="+mj-lt"/>
              </a:defRPr>
            </a:lvl4pPr>
            <a:lvl5pPr marL="1828800" indent="0">
              <a:buNone/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fontAlgn="auto">
              <a:spcAft>
                <a:spcPts val="0"/>
              </a:spcAft>
            </a:pPr>
            <a:r>
              <a:rPr lang="en-US" sz="3600" i="0" dirty="0">
                <a:solidFill>
                  <a:schemeClr val="bg1"/>
                </a:solidFill>
                <a:latin typeface="+mj-lt"/>
              </a:rPr>
              <a:t>CLICK to EDIT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83F7D4CC-2278-45C2-98E5-4319E666CCA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45000" y="2806762"/>
            <a:ext cx="3302000" cy="864823"/>
          </a:xfrm>
          <a:prstGeom prst="rect">
            <a:avLst/>
          </a:prstGeom>
        </p:spPr>
        <p:txBody>
          <a:bodyPr wrap="square" lIns="0">
            <a:noAutofit/>
          </a:bodyPr>
          <a:lstStyle>
            <a:lvl1pPr marL="0" indent="0">
              <a:buNone/>
              <a:defRPr lang="en-US" sz="1400" b="1" i="0" dirty="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fontAlgn="auto">
              <a:spcAft>
                <a:spcPts val="0"/>
              </a:spcAft>
            </a:pPr>
            <a:r>
              <a:rPr lang="en-US" sz="1600" i="0" dirty="0">
                <a:solidFill>
                  <a:schemeClr val="bg1"/>
                </a:solidFill>
                <a:latin typeface="+mj-lt"/>
              </a:rPr>
              <a:t>Click to edit the text</a:t>
            </a:r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05ADD343-698B-4D4B-A9B7-4A3EB7485F0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05884" y="4305164"/>
            <a:ext cx="3302000" cy="450767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lnSpc>
                <a:spcPts val="3400"/>
              </a:lnSpc>
              <a:spcBef>
                <a:spcPts val="0"/>
              </a:spcBef>
              <a:buNone/>
              <a:defRPr sz="40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  <a:latin typeface="+mj-lt"/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  <a:latin typeface="+mj-lt"/>
              </a:defRPr>
            </a:lvl3pPr>
            <a:lvl4pPr marL="1371600" indent="0">
              <a:buNone/>
              <a:defRPr sz="1600">
                <a:solidFill>
                  <a:schemeClr val="bg1"/>
                </a:solidFill>
                <a:latin typeface="+mj-lt"/>
              </a:defRPr>
            </a:lvl4pPr>
            <a:lvl5pPr marL="1828800" indent="0">
              <a:buNone/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fontAlgn="auto">
              <a:spcAft>
                <a:spcPts val="0"/>
              </a:spcAft>
            </a:pPr>
            <a:r>
              <a:rPr lang="en-US" sz="3600" i="0" dirty="0">
                <a:solidFill>
                  <a:schemeClr val="bg1"/>
                </a:solidFill>
                <a:latin typeface="+mj-lt"/>
              </a:rPr>
              <a:t>CLICK to EDIT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F7FADEB3-763E-46E5-84E2-C4D6ED57024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06438" y="4820926"/>
            <a:ext cx="3302000" cy="864823"/>
          </a:xfrm>
          <a:prstGeom prst="rect">
            <a:avLst/>
          </a:prstGeom>
        </p:spPr>
        <p:txBody>
          <a:bodyPr wrap="square" lIns="0">
            <a:noAutofit/>
          </a:bodyPr>
          <a:lstStyle>
            <a:lvl1pPr marL="0" indent="0">
              <a:buNone/>
              <a:defRPr lang="en-US" sz="1400" b="1" i="0" dirty="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fontAlgn="auto">
              <a:spcAft>
                <a:spcPts val="0"/>
              </a:spcAft>
            </a:pPr>
            <a:r>
              <a:rPr lang="en-US" sz="1600" i="0" dirty="0">
                <a:solidFill>
                  <a:schemeClr val="bg1"/>
                </a:solidFill>
                <a:latin typeface="+mj-lt"/>
              </a:rPr>
              <a:t>Click to edit the text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5F3573CC-492D-4004-B118-B673E2B961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183008" y="4305164"/>
            <a:ext cx="3302000" cy="450767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lnSpc>
                <a:spcPts val="3400"/>
              </a:lnSpc>
              <a:spcBef>
                <a:spcPts val="0"/>
              </a:spcBef>
              <a:buNone/>
              <a:defRPr sz="40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  <a:latin typeface="+mj-lt"/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  <a:latin typeface="+mj-lt"/>
              </a:defRPr>
            </a:lvl3pPr>
            <a:lvl4pPr marL="1371600" indent="0">
              <a:buNone/>
              <a:defRPr sz="1600">
                <a:solidFill>
                  <a:schemeClr val="bg1"/>
                </a:solidFill>
                <a:latin typeface="+mj-lt"/>
              </a:defRPr>
            </a:lvl4pPr>
            <a:lvl5pPr marL="1828800" indent="0">
              <a:buNone/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fontAlgn="auto">
              <a:spcAft>
                <a:spcPts val="0"/>
              </a:spcAft>
            </a:pPr>
            <a:r>
              <a:rPr lang="en-US" sz="3600" i="0" dirty="0">
                <a:solidFill>
                  <a:schemeClr val="bg1"/>
                </a:solidFill>
                <a:latin typeface="+mj-lt"/>
              </a:rPr>
              <a:t>CLICK to EDIT</a:t>
            </a:r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13A2148D-EC13-45F9-A66B-7587E52E50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183562" y="4820926"/>
            <a:ext cx="3302000" cy="864823"/>
          </a:xfrm>
          <a:prstGeom prst="rect">
            <a:avLst/>
          </a:prstGeom>
        </p:spPr>
        <p:txBody>
          <a:bodyPr wrap="square" lIns="0">
            <a:noAutofit/>
          </a:bodyPr>
          <a:lstStyle>
            <a:lvl1pPr marL="0" indent="0">
              <a:buNone/>
              <a:defRPr lang="en-US" sz="1400" b="1" i="0" dirty="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fontAlgn="auto">
              <a:spcAft>
                <a:spcPts val="0"/>
              </a:spcAft>
            </a:pPr>
            <a:r>
              <a:rPr lang="en-US" sz="1600" i="0" dirty="0">
                <a:solidFill>
                  <a:schemeClr val="bg1"/>
                </a:solidFill>
                <a:latin typeface="+mj-lt"/>
              </a:rPr>
              <a:t>Click to edit the text</a:t>
            </a:r>
          </a:p>
        </p:txBody>
      </p:sp>
      <p:sp>
        <p:nvSpPr>
          <p:cNvPr id="23" name="Text Placeholder 14">
            <a:extLst>
              <a:ext uri="{FF2B5EF4-FFF2-40B4-BE49-F238E27FC236}">
                <a16:creationId xmlns:a16="http://schemas.microsoft.com/office/drawing/2014/main" id="{6836869D-5F10-4F56-8F21-5B76287445B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444446" y="4305164"/>
            <a:ext cx="3302000" cy="450767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lnSpc>
                <a:spcPts val="3400"/>
              </a:lnSpc>
              <a:spcBef>
                <a:spcPts val="0"/>
              </a:spcBef>
              <a:buNone/>
              <a:defRPr sz="40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  <a:latin typeface="+mj-lt"/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  <a:latin typeface="+mj-lt"/>
              </a:defRPr>
            </a:lvl3pPr>
            <a:lvl4pPr marL="1371600" indent="0">
              <a:buNone/>
              <a:defRPr sz="1600">
                <a:solidFill>
                  <a:schemeClr val="bg1"/>
                </a:solidFill>
                <a:latin typeface="+mj-lt"/>
              </a:defRPr>
            </a:lvl4pPr>
            <a:lvl5pPr marL="1828800" indent="0">
              <a:buNone/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fontAlgn="auto">
              <a:spcAft>
                <a:spcPts val="0"/>
              </a:spcAft>
            </a:pPr>
            <a:r>
              <a:rPr lang="en-US" sz="3600" i="0" dirty="0">
                <a:solidFill>
                  <a:schemeClr val="bg1"/>
                </a:solidFill>
                <a:latin typeface="+mj-lt"/>
              </a:rPr>
              <a:t>CLICK to EDIT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05C66532-8B57-49DF-842C-E01A5BD3F5F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445000" y="4820926"/>
            <a:ext cx="3302000" cy="864823"/>
          </a:xfrm>
          <a:prstGeom prst="rect">
            <a:avLst/>
          </a:prstGeom>
        </p:spPr>
        <p:txBody>
          <a:bodyPr wrap="square" lIns="0">
            <a:noAutofit/>
          </a:bodyPr>
          <a:lstStyle>
            <a:lvl1pPr marL="0" indent="0">
              <a:buNone/>
              <a:defRPr lang="en-US" sz="1400" b="1" i="0" dirty="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fontAlgn="auto">
              <a:spcAft>
                <a:spcPts val="0"/>
              </a:spcAft>
            </a:pPr>
            <a:r>
              <a:rPr lang="en-US" sz="1600" i="0" dirty="0">
                <a:solidFill>
                  <a:schemeClr val="bg1"/>
                </a:solidFill>
                <a:latin typeface="+mj-lt"/>
              </a:rPr>
              <a:t>Click to edit the text</a:t>
            </a:r>
          </a:p>
        </p:txBody>
      </p:sp>
    </p:spTree>
    <p:extLst>
      <p:ext uri="{BB962C8B-B14F-4D97-AF65-F5344CB8AC3E}">
        <p14:creationId xmlns:p14="http://schemas.microsoft.com/office/powerpoint/2010/main" val="3588635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-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solidFill>
                  <a:schemeClr val="tx1"/>
                </a:solidFill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23" name="Text Placeholder 13">
            <a:extLst>
              <a:ext uri="{FF2B5EF4-FFF2-40B4-BE49-F238E27FC236}">
                <a16:creationId xmlns:a16="http://schemas.microsoft.com/office/drawing/2014/main" id="{77891F59-4401-4F08-96F7-56DC3DA3969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354638" y="2508357"/>
            <a:ext cx="2659062" cy="369888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buNone/>
              <a:defRPr sz="1800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  <a:endParaRPr lang="uk-UA" dirty="0"/>
          </a:p>
        </p:txBody>
      </p:sp>
      <p:sp>
        <p:nvSpPr>
          <p:cNvPr id="24" name="Text Placeholder 13">
            <a:extLst>
              <a:ext uri="{FF2B5EF4-FFF2-40B4-BE49-F238E27FC236}">
                <a16:creationId xmlns:a16="http://schemas.microsoft.com/office/drawing/2014/main" id="{57A151C7-E9E7-416C-8659-1D3FF8CA8FC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354638" y="3804242"/>
            <a:ext cx="2659062" cy="369888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buNone/>
              <a:defRPr sz="1800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  <a:endParaRPr lang="uk-UA" dirty="0"/>
          </a:p>
        </p:txBody>
      </p:sp>
      <p:sp>
        <p:nvSpPr>
          <p:cNvPr id="25" name="Text Placeholder 13">
            <a:extLst>
              <a:ext uri="{FF2B5EF4-FFF2-40B4-BE49-F238E27FC236}">
                <a16:creationId xmlns:a16="http://schemas.microsoft.com/office/drawing/2014/main" id="{D501DCED-FA16-45E9-9FBE-526FD741AF8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54638" y="5097915"/>
            <a:ext cx="2659062" cy="369888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buNone/>
              <a:defRPr sz="1800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  <a:endParaRPr lang="uk-UA" dirty="0"/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3C54F94A-AF65-4F0D-BC26-34E6B07C6F4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007361" y="2508357"/>
            <a:ext cx="2659062" cy="369888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buNone/>
              <a:defRPr sz="1800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  <a:endParaRPr lang="uk-UA" dirty="0"/>
          </a:p>
        </p:txBody>
      </p:sp>
      <p:sp>
        <p:nvSpPr>
          <p:cNvPr id="27" name="Text Placeholder 13">
            <a:extLst>
              <a:ext uri="{FF2B5EF4-FFF2-40B4-BE49-F238E27FC236}">
                <a16:creationId xmlns:a16="http://schemas.microsoft.com/office/drawing/2014/main" id="{F59EB025-5884-4CCA-892E-B91C982A7E9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007361" y="3804242"/>
            <a:ext cx="2659062" cy="369888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buNone/>
              <a:defRPr sz="1800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  <a:endParaRPr lang="uk-UA" dirty="0"/>
          </a:p>
        </p:txBody>
      </p:sp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C4319C33-7136-401C-8B6D-3524307AD55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007361" y="5097915"/>
            <a:ext cx="2659062" cy="369888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buNone/>
              <a:defRPr sz="1800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  <a:endParaRPr lang="uk-UA" dirty="0"/>
          </a:p>
        </p:txBody>
      </p:sp>
      <p:sp>
        <p:nvSpPr>
          <p:cNvPr id="29" name="Text Placeholder 13">
            <a:extLst>
              <a:ext uri="{FF2B5EF4-FFF2-40B4-BE49-F238E27FC236}">
                <a16:creationId xmlns:a16="http://schemas.microsoft.com/office/drawing/2014/main" id="{18CDC3A3-0F9C-4E26-9260-F8B110E98E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646599" y="2508357"/>
            <a:ext cx="2659062" cy="369888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buNone/>
              <a:defRPr sz="1800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  <a:endParaRPr lang="uk-UA" dirty="0"/>
          </a:p>
        </p:txBody>
      </p:sp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A1AA5DCC-B5B0-4D15-A797-9A08B4E580E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646599" y="3804242"/>
            <a:ext cx="2659062" cy="369888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buNone/>
              <a:defRPr sz="1800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  <a:endParaRPr lang="uk-UA" dirty="0"/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0AF19219-21E4-4092-B088-561851CA13B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646599" y="5097915"/>
            <a:ext cx="2659062" cy="369888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buNone/>
              <a:defRPr sz="1800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745182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WO-COLUMNS-02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743200"/>
            <a:ext cx="5174998" cy="2924503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330696" y="2743200"/>
            <a:ext cx="5175504" cy="2924503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5E101A6D-FF78-478E-A795-B5791950DB4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2112581"/>
            <a:ext cx="5174998" cy="430924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buNone/>
              <a:defRPr sz="2400"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200"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200"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200"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9C3B4CF9-5CBB-4FBD-B673-96AA96B1CE5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331202" y="2112581"/>
            <a:ext cx="5174998" cy="430924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buNone/>
              <a:defRPr sz="2400"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200"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200"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200"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</p:spTree>
    <p:extLst>
      <p:ext uri="{BB962C8B-B14F-4D97-AF65-F5344CB8AC3E}">
        <p14:creationId xmlns:p14="http://schemas.microsoft.com/office/powerpoint/2010/main" val="443183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9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2708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949" r:id="rId1"/>
    <p:sldLayoutId id="2147484849" r:id="rId2"/>
    <p:sldLayoutId id="2147484960" r:id="rId3"/>
    <p:sldLayoutId id="2147484946" r:id="rId4"/>
    <p:sldLayoutId id="2147484952" r:id="rId5"/>
    <p:sldLayoutId id="2147484969" r:id="rId6"/>
    <p:sldLayoutId id="2147484955" r:id="rId7"/>
    <p:sldLayoutId id="2147484947" r:id="rId8"/>
    <p:sldLayoutId id="2147484954" r:id="rId9"/>
    <p:sldLayoutId id="2147484957" r:id="rId10"/>
    <p:sldLayoutId id="2147484961" r:id="rId11"/>
    <p:sldLayoutId id="2147484962" r:id="rId12"/>
    <p:sldLayoutId id="2147484963" r:id="rId13"/>
    <p:sldLayoutId id="2147484964" r:id="rId14"/>
    <p:sldLayoutId id="2147484965" r:id="rId15"/>
    <p:sldLayoutId id="2147484966" r:id="rId16"/>
    <p:sldLayoutId id="214748496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432">
          <p15:clr>
            <a:srgbClr val="F26B43"/>
          </p15:clr>
        </p15:guide>
        <p15:guide id="4" pos="7248">
          <p15:clr>
            <a:srgbClr val="F26B43"/>
          </p15:clr>
        </p15:guide>
        <p15:guide id="5" orient="horz" pos="432">
          <p15:clr>
            <a:srgbClr val="F26B43"/>
          </p15:clr>
        </p15:guide>
        <p15:guide id="6" orient="horz" pos="864">
          <p15:clr>
            <a:srgbClr val="F26B43"/>
          </p15:clr>
        </p15:guide>
        <p15:guide id="7" orient="horz" pos="3456">
          <p15:clr>
            <a:srgbClr val="F26B43"/>
          </p15:clr>
        </p15:guide>
        <p15:guide id="8" orient="horz" pos="3888">
          <p15:clr>
            <a:srgbClr val="F26B43"/>
          </p15:clr>
        </p15:guide>
        <p15:guide id="9" pos="1680">
          <p15:clr>
            <a:srgbClr val="F26B43"/>
          </p15:clr>
        </p15:guide>
        <p15:guide id="10" pos="1824">
          <p15:clr>
            <a:srgbClr val="F26B43"/>
          </p15:clr>
        </p15:guide>
        <p15:guide id="11" pos="2616">
          <p15:clr>
            <a:srgbClr val="F26B43"/>
          </p15:clr>
        </p15:guide>
        <p15:guide id="12" pos="3072">
          <p15:clr>
            <a:srgbClr val="F26B43"/>
          </p15:clr>
        </p15:guide>
        <p15:guide id="13" pos="2760">
          <p15:clr>
            <a:srgbClr val="F26B43"/>
          </p15:clr>
        </p15:guide>
        <p15:guide id="14" pos="3216">
          <p15:clr>
            <a:srgbClr val="F26B43"/>
          </p15:clr>
        </p15:guide>
        <p15:guide id="15" pos="4464">
          <p15:clr>
            <a:srgbClr val="F26B43"/>
          </p15:clr>
        </p15:guide>
        <p15:guide id="16" pos="4608">
          <p15:clr>
            <a:srgbClr val="F26B43"/>
          </p15:clr>
        </p15:guide>
        <p15:guide id="17" pos="4920">
          <p15:clr>
            <a:srgbClr val="F26B43"/>
          </p15:clr>
        </p15:guide>
        <p15:guide id="18" pos="5064">
          <p15:clr>
            <a:srgbClr val="F26B43"/>
          </p15:clr>
        </p15:guide>
        <p15:guide id="19" pos="5856">
          <p15:clr>
            <a:srgbClr val="F26B43"/>
          </p15:clr>
        </p15:guide>
        <p15:guide id="20" pos="6000">
          <p15:clr>
            <a:srgbClr val="F26B43"/>
          </p15:clr>
        </p15:guide>
        <p15:guide id="21" orient="horz" pos="1296">
          <p15:clr>
            <a:srgbClr val="F26B43"/>
          </p15:clr>
        </p15:guide>
        <p15:guide id="22" orient="horz" pos="1728">
          <p15:clr>
            <a:srgbClr val="F26B43"/>
          </p15:clr>
        </p15:guide>
        <p15:guide id="23" pos="3768">
          <p15:clr>
            <a:srgbClr val="F26B43"/>
          </p15:clr>
        </p15:guide>
        <p15:guide id="24" pos="391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9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1.e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0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4.emf"/><Relationship Id="rId5" Type="http://schemas.openxmlformats.org/officeDocument/2006/relationships/oleObject" Target="../embeddings/oleObject10.bin"/><Relationship Id="rId10" Type="http://schemas.openxmlformats.org/officeDocument/2006/relationships/image" Target="../media/image16.emf"/><Relationship Id="rId4" Type="http://schemas.openxmlformats.org/officeDocument/2006/relationships/image" Target="../media/image13.emf"/><Relationship Id="rId9" Type="http://schemas.openxmlformats.org/officeDocument/2006/relationships/oleObject" Target="../embeddings/oleObject12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e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8.e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7.emf"/><Relationship Id="rId9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21.e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emf"/><Relationship Id="rId13" Type="http://schemas.openxmlformats.org/officeDocument/2006/relationships/oleObject" Target="../embeddings/oleObject22.bin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12" Type="http://schemas.openxmlformats.org/officeDocument/2006/relationships/image" Target="../media/image26.e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28.e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3.emf"/><Relationship Id="rId11" Type="http://schemas.openxmlformats.org/officeDocument/2006/relationships/oleObject" Target="../embeddings/oleObject21.bin"/><Relationship Id="rId5" Type="http://schemas.openxmlformats.org/officeDocument/2006/relationships/oleObject" Target="../embeddings/oleObject18.bin"/><Relationship Id="rId15" Type="http://schemas.openxmlformats.org/officeDocument/2006/relationships/oleObject" Target="../embeddings/oleObject23.bin"/><Relationship Id="rId10" Type="http://schemas.openxmlformats.org/officeDocument/2006/relationships/image" Target="../media/image25.emf"/><Relationship Id="rId4" Type="http://schemas.openxmlformats.org/officeDocument/2006/relationships/image" Target="../media/image22.emf"/><Relationship Id="rId9" Type="http://schemas.openxmlformats.org/officeDocument/2006/relationships/oleObject" Target="../embeddings/oleObject20.bin"/><Relationship Id="rId14" Type="http://schemas.openxmlformats.org/officeDocument/2006/relationships/image" Target="../media/image27.e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emf"/><Relationship Id="rId3" Type="http://schemas.openxmlformats.org/officeDocument/2006/relationships/oleObject" Target="../embeddings/oleObject24.bin"/><Relationship Id="rId7" Type="http://schemas.openxmlformats.org/officeDocument/2006/relationships/oleObject" Target="../embeddings/oleObject2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0.e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29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6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174928"/>
            <a:ext cx="12390783" cy="5459753"/>
          </a:xfrm>
        </p:spPr>
        <p:txBody>
          <a:bodyPr/>
          <a:lstStyle/>
          <a:p>
            <a:r>
              <a:rPr lang="en-US" sz="6000" dirty="0"/>
              <a:t>JAVA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Maksym</a:t>
            </a:r>
            <a:r>
              <a:rPr lang="en-US" dirty="0" smtClean="0"/>
              <a:t> </a:t>
            </a:r>
            <a:r>
              <a:rPr lang="en-US" dirty="0" err="1" smtClean="0"/>
              <a:t>Shaptala</a:t>
            </a:r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436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43F4A486-CD83-4A68-8065-B6B32DC68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Пакеты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083A5EFC-40AA-436C-BBCC-4F1C4C7359B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8927" y="1564701"/>
            <a:ext cx="10820400" cy="3429000"/>
          </a:xfrm>
        </p:spPr>
        <p:txBody>
          <a:bodyPr/>
          <a:lstStyle/>
          <a:p>
            <a:r>
              <a:rPr lang="ru-RU" altLang="ru-RU" b="1" i="1" dirty="0"/>
              <a:t>Пакет (</a:t>
            </a:r>
            <a:r>
              <a:rPr lang="en-US" altLang="ru-RU" b="1" i="1" dirty="0"/>
              <a:t>package</a:t>
            </a:r>
            <a:r>
              <a:rPr lang="en-US" altLang="ru-RU" dirty="0"/>
              <a:t>) – </a:t>
            </a:r>
            <a:r>
              <a:rPr lang="ru-RU" altLang="ru-RU" dirty="0"/>
              <a:t>пространство имен в </a:t>
            </a:r>
            <a:r>
              <a:rPr lang="en-US" altLang="ru-RU" dirty="0"/>
              <a:t>Java</a:t>
            </a:r>
          </a:p>
          <a:p>
            <a:r>
              <a:rPr lang="ru-RU" altLang="ru-RU" dirty="0"/>
              <a:t>Пакет объединяет </a:t>
            </a:r>
            <a:r>
              <a:rPr lang="ru-RU" altLang="ru-RU" b="1" i="1" dirty="0"/>
              <a:t>типы</a:t>
            </a:r>
            <a:r>
              <a:rPr lang="ru-RU" altLang="ru-RU" dirty="0"/>
              <a:t> (классы</a:t>
            </a:r>
            <a:r>
              <a:rPr lang="en-US" altLang="ru-RU" dirty="0"/>
              <a:t>,</a:t>
            </a:r>
            <a:r>
              <a:rPr lang="ru-RU" altLang="ru-RU" dirty="0"/>
              <a:t> интерфейсы</a:t>
            </a:r>
            <a:r>
              <a:rPr lang="en-US" altLang="ru-RU" dirty="0"/>
              <a:t>, </a:t>
            </a:r>
            <a:r>
              <a:rPr lang="ru-RU" altLang="ru-RU" dirty="0"/>
              <a:t>перечисления), относящиеся к одной предметной области или одной задаче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EF4B91DE-D447-4597-86A5-E3DD187801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3424041"/>
            <a:ext cx="7863046" cy="3139321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package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com.softserveinc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import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java.util.Random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HelloWorld {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main(String[]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args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 {</a:t>
            </a:r>
          </a:p>
          <a:p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     Random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rnd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new Random();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lang="en-US" i="1" dirty="0" err="1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“Random: “ + </a:t>
            </a:r>
          </a:p>
          <a:p>
            <a:r>
              <a:rPr lang="en-US" dirty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       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rnd.nextInt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());</a:t>
            </a:r>
          </a:p>
          <a:p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}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35844" name="Object 4">
            <a:extLst>
              <a:ext uri="{FF2B5EF4-FFF2-40B4-BE49-F238E27FC236}">
                <a16:creationId xmlns:a16="http://schemas.microsoft.com/office/drawing/2014/main" id="{6ABF312D-8812-4F2A-8843-192B4F94C19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6142747"/>
              </p:ext>
            </p:extLst>
          </p:nvPr>
        </p:nvGraphicFramePr>
        <p:xfrm>
          <a:off x="9250218" y="3041833"/>
          <a:ext cx="1836738" cy="180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9" name="Visio" r:id="rId3" imgW="2000081" imgH="1966120" progId="Visio.Drawing.11">
                  <p:embed/>
                </p:oleObj>
              </mc:Choice>
              <mc:Fallback>
                <p:oleObj name="Visio" r:id="rId3" imgW="2000081" imgH="1966120" progId="Visio.Drawing.11">
                  <p:embed/>
                  <p:pic>
                    <p:nvPicPr>
                      <p:cNvPr id="35844" name="Object 4">
                        <a:extLst>
                          <a:ext uri="{FF2B5EF4-FFF2-40B4-BE49-F238E27FC236}">
                            <a16:creationId xmlns:a16="http://schemas.microsoft.com/office/drawing/2014/main" id="{6ABF312D-8812-4F2A-8843-192B4F94C19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50218" y="3041833"/>
                        <a:ext cx="1836738" cy="180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746243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EF70DE9C-11ED-49E2-8B84-5D33F7AAD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Стандартные классы</a:t>
            </a:r>
            <a:r>
              <a:rPr lang="en-US" altLang="ru-RU"/>
              <a:t> Java SE</a:t>
            </a:r>
            <a:endParaRPr lang="ru-RU" altLang="ru-RU"/>
          </a:p>
        </p:txBody>
      </p:sp>
      <p:sp>
        <p:nvSpPr>
          <p:cNvPr id="36867" name="Rectangle 4">
            <a:extLst>
              <a:ext uri="{FF2B5EF4-FFF2-40B4-BE49-F238E27FC236}">
                <a16:creationId xmlns:a16="http://schemas.microsoft.com/office/drawing/2014/main" id="{B2B5956B-8344-4A38-91D8-16A924C514DC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079717" y="1947521"/>
            <a:ext cx="10820400" cy="34290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ru-RU" sz="2000" dirty="0" err="1">
                <a:solidFill>
                  <a:schemeClr val="bg1"/>
                </a:solidFill>
              </a:rPr>
              <a:t>java.lang.String</a:t>
            </a:r>
            <a:endParaRPr lang="en-US" altLang="ru-RU" sz="2000" dirty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ru-RU" sz="2000" dirty="0" err="1">
                <a:solidFill>
                  <a:schemeClr val="bg1"/>
                </a:solidFill>
              </a:rPr>
              <a:t>java.lang.Math</a:t>
            </a:r>
            <a:endParaRPr lang="en-US" altLang="ru-RU" sz="2000" dirty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ru-RU" sz="2000" dirty="0" err="1">
                <a:solidFill>
                  <a:schemeClr val="bg1"/>
                </a:solidFill>
              </a:rPr>
              <a:t>java.lang.Integer</a:t>
            </a:r>
            <a:endParaRPr lang="en-US" altLang="ru-RU" sz="2000" dirty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ru-RU" sz="2000" dirty="0" err="1">
                <a:solidFill>
                  <a:schemeClr val="bg1"/>
                </a:solidFill>
              </a:rPr>
              <a:t>java.lang.Thread</a:t>
            </a:r>
            <a:endParaRPr lang="en-US" altLang="ru-RU" sz="2000" dirty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ru-RU" sz="2000" dirty="0">
                <a:solidFill>
                  <a:schemeClr val="bg1"/>
                </a:solidFill>
              </a:rPr>
              <a:t>…</a:t>
            </a:r>
          </a:p>
          <a:p>
            <a:pPr>
              <a:lnSpc>
                <a:spcPct val="80000"/>
              </a:lnSpc>
            </a:pPr>
            <a:r>
              <a:rPr lang="ru-RU" altLang="ru-RU" sz="2000" dirty="0" err="1">
                <a:solidFill>
                  <a:schemeClr val="bg1"/>
                </a:solidFill>
              </a:rPr>
              <a:t>java.util.ArrayList</a:t>
            </a:r>
            <a:endParaRPr lang="en-US" altLang="ru-RU" sz="2000" dirty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ru-RU" sz="2000" dirty="0" err="1">
                <a:solidFill>
                  <a:schemeClr val="bg1"/>
                </a:solidFill>
              </a:rPr>
              <a:t>java.util.Random</a:t>
            </a:r>
            <a:endParaRPr lang="en-US" altLang="ru-RU" sz="2000" dirty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ru-RU" sz="2000" dirty="0">
                <a:solidFill>
                  <a:schemeClr val="bg1"/>
                </a:solidFill>
              </a:rPr>
              <a:t>…</a:t>
            </a:r>
          </a:p>
          <a:p>
            <a:pPr>
              <a:lnSpc>
                <a:spcPct val="80000"/>
              </a:lnSpc>
            </a:pPr>
            <a:r>
              <a:rPr lang="en-US" altLang="ru-RU" sz="2000" dirty="0" err="1">
                <a:solidFill>
                  <a:schemeClr val="bg1"/>
                </a:solidFill>
              </a:rPr>
              <a:t>java.io.PrintWriter</a:t>
            </a:r>
            <a:endParaRPr lang="en-US" altLang="ru-RU" sz="2000" dirty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r>
              <a:rPr lang="ru-RU" altLang="ru-RU" sz="2000" dirty="0" err="1">
                <a:solidFill>
                  <a:schemeClr val="bg1"/>
                </a:solidFill>
              </a:rPr>
              <a:t>java.io.File</a:t>
            </a:r>
            <a:endParaRPr lang="en-US" altLang="ru-RU" sz="2000" dirty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ru-RU" sz="2000" dirty="0">
                <a:solidFill>
                  <a:schemeClr val="bg1"/>
                </a:solidFill>
              </a:rPr>
              <a:t>…</a:t>
            </a:r>
          </a:p>
          <a:p>
            <a:pPr>
              <a:lnSpc>
                <a:spcPct val="80000"/>
              </a:lnSpc>
            </a:pPr>
            <a:r>
              <a:rPr lang="ru-RU" altLang="ru-RU" sz="2000" dirty="0" err="1">
                <a:solidFill>
                  <a:schemeClr val="bg1"/>
                </a:solidFill>
              </a:rPr>
              <a:t>java.awt.Frame</a:t>
            </a:r>
            <a:endParaRPr lang="en-US" altLang="ru-RU" sz="2000" dirty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ru-RU" sz="2000" dirty="0" err="1">
                <a:solidFill>
                  <a:schemeClr val="bg1"/>
                </a:solidFill>
              </a:rPr>
              <a:t>java.awt.Button</a:t>
            </a:r>
            <a:endParaRPr lang="en-US" altLang="ru-RU" sz="2000" dirty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ru-RU" sz="2000" dirty="0">
                <a:solidFill>
                  <a:schemeClr val="bg1"/>
                </a:solidFill>
              </a:rPr>
              <a:t>…</a:t>
            </a:r>
          </a:p>
          <a:p>
            <a:pPr>
              <a:lnSpc>
                <a:spcPct val="80000"/>
              </a:lnSpc>
            </a:pPr>
            <a:r>
              <a:rPr lang="en-US" altLang="ru-RU" sz="2000" dirty="0">
                <a:solidFill>
                  <a:schemeClr val="bg1"/>
                </a:solidFill>
              </a:rPr>
              <a:t>…</a:t>
            </a:r>
            <a:endParaRPr lang="ru-RU" altLang="ru-RU" sz="2000" dirty="0">
              <a:solidFill>
                <a:schemeClr val="bg1"/>
              </a:solidFill>
            </a:endParaRPr>
          </a:p>
        </p:txBody>
      </p:sp>
      <p:graphicFrame>
        <p:nvGraphicFramePr>
          <p:cNvPr id="36868" name="Object 7">
            <a:extLst>
              <a:ext uri="{FF2B5EF4-FFF2-40B4-BE49-F238E27FC236}">
                <a16:creationId xmlns:a16="http://schemas.microsoft.com/office/drawing/2014/main" id="{AE35E104-9DBA-4D6D-B937-A739D8C0173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2979037"/>
              </p:ext>
            </p:extLst>
          </p:nvPr>
        </p:nvGraphicFramePr>
        <p:xfrm>
          <a:off x="5616720" y="1861222"/>
          <a:ext cx="3822700" cy="317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0" name="Visio" r:id="rId3" imgW="4465994" imgH="3704477" progId="Visio.Drawing.11">
                  <p:embed/>
                </p:oleObj>
              </mc:Choice>
              <mc:Fallback>
                <p:oleObj name="Visio" r:id="rId3" imgW="4465994" imgH="3704477" progId="Visio.Drawing.11">
                  <p:embed/>
                  <p:pic>
                    <p:nvPicPr>
                      <p:cNvPr id="36868" name="Object 7">
                        <a:extLst>
                          <a:ext uri="{FF2B5EF4-FFF2-40B4-BE49-F238E27FC236}">
                            <a16:creationId xmlns:a16="http://schemas.microsoft.com/office/drawing/2014/main" id="{AE35E104-9DBA-4D6D-B937-A739D8C0173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6720" y="1861222"/>
                        <a:ext cx="3822700" cy="3171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69" name="Text Box 8">
            <a:extLst>
              <a:ext uri="{FF2B5EF4-FFF2-40B4-BE49-F238E27FC236}">
                <a16:creationId xmlns:a16="http://schemas.microsoft.com/office/drawing/2014/main" id="{33FEF747-104A-46F9-9BAA-2237475E8A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26100" y="47244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Aft>
                <a:spcPct val="40000"/>
              </a:spcAft>
              <a:buClr>
                <a:srgbClr val="00458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Aft>
                <a:spcPct val="40000"/>
              </a:spcAft>
              <a:buClr>
                <a:srgbClr val="004587"/>
              </a:buClr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Aft>
                <a:spcPct val="40000"/>
              </a:spcAft>
              <a:buClr>
                <a:srgbClr val="004587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Aft>
                <a:spcPct val="4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ClrTx/>
              <a:buFontTx/>
              <a:buNone/>
            </a:pPr>
            <a:r>
              <a:rPr lang="en-US" altLang="ru-RU" sz="3200"/>
              <a:t>…</a:t>
            </a:r>
            <a:endParaRPr lang="ru-RU" altLang="ru-RU" sz="3200"/>
          </a:p>
        </p:txBody>
      </p:sp>
      <p:graphicFrame>
        <p:nvGraphicFramePr>
          <p:cNvPr id="36870" name="Object 9">
            <a:extLst>
              <a:ext uri="{FF2B5EF4-FFF2-40B4-BE49-F238E27FC236}">
                <a16:creationId xmlns:a16="http://schemas.microsoft.com/office/drawing/2014/main" id="{560D1184-BDF1-4B0B-8602-38522391692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7624850"/>
              </p:ext>
            </p:extLst>
          </p:nvPr>
        </p:nvGraphicFramePr>
        <p:xfrm>
          <a:off x="5626100" y="5719995"/>
          <a:ext cx="3011488" cy="817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1" name="Visio" r:id="rId5" imgW="2223422" imgH="602508" progId="Visio.Drawing.11">
                  <p:embed/>
                </p:oleObj>
              </mc:Choice>
              <mc:Fallback>
                <p:oleObj name="Visio" r:id="rId5" imgW="2223422" imgH="602508" progId="Visio.Drawing.11">
                  <p:embed/>
                  <p:pic>
                    <p:nvPicPr>
                      <p:cNvPr id="36870" name="Object 9">
                        <a:extLst>
                          <a:ext uri="{FF2B5EF4-FFF2-40B4-BE49-F238E27FC236}">
                            <a16:creationId xmlns:a16="http://schemas.microsoft.com/office/drawing/2014/main" id="{560D1184-BDF1-4B0B-8602-38522391692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26100" y="5719995"/>
                        <a:ext cx="3011488" cy="817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707501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76443F0A-6F7B-4C28-88E5-B397692FC00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3CF2E2-FB21-4F50-B158-41D592FA207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648716" y="2733293"/>
            <a:ext cx="10820400" cy="685800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Основные </a:t>
            </a:r>
            <a:r>
              <a:rPr lang="ru-RU" dirty="0" smtClean="0"/>
              <a:t>конструкции</a:t>
            </a:r>
            <a:r>
              <a:rPr lang="en-US" dirty="0" smtClean="0"/>
              <a:t> </a:t>
            </a:r>
            <a:r>
              <a:rPr lang="ru-RU" dirty="0" smtClean="0"/>
              <a:t>языка</a:t>
            </a:r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41937041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Типы данных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6" name="Содержимое 5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396418197"/>
              </p:ext>
            </p:extLst>
          </p:nvPr>
        </p:nvGraphicFramePr>
        <p:xfrm>
          <a:off x="685800" y="1543716"/>
          <a:ext cx="10903690" cy="4216991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1807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07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807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807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807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7647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/>
                        <a:t>Примитивный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/>
                        <a:t>тип</a:t>
                      </a:r>
                      <a:endParaRPr lang="en-US" sz="180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/>
                        <a:t>Размер</a:t>
                      </a:r>
                      <a:r>
                        <a:rPr lang="en-US" sz="1800" dirty="0"/>
                        <a:t>(</a:t>
                      </a:r>
                      <a:r>
                        <a:rPr lang="en-US" sz="1800" dirty="0" err="1"/>
                        <a:t>бит</a:t>
                      </a:r>
                      <a:r>
                        <a:rPr lang="en-US" sz="1800" dirty="0"/>
                        <a:t>)</a:t>
                      </a:r>
                    </a:p>
                    <a:p>
                      <a:pPr algn="ctr"/>
                      <a:endParaRPr lang="en-US" sz="180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lang="en-US" sz="1800" dirty="0" err="1"/>
                        <a:t>Мин</a:t>
                      </a:r>
                      <a:r>
                        <a:rPr lang="en-US" sz="1800" dirty="0"/>
                        <a:t>.</a:t>
                      </a:r>
                    </a:p>
                    <a:p>
                      <a:pPr algn="ctr"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значение</a:t>
                      </a:r>
                      <a:endParaRPr lang="en-US" sz="180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lang="en-US" sz="1800" dirty="0" err="1"/>
                        <a:t>Макс</a:t>
                      </a:r>
                      <a:r>
                        <a:rPr lang="en-US" sz="1800" dirty="0"/>
                        <a:t>.</a:t>
                      </a:r>
                    </a:p>
                    <a:p>
                      <a:pPr algn="ctr"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lang="en-US" sz="1800" dirty="0" err="1"/>
                        <a:t>значение</a:t>
                      </a:r>
                      <a:endParaRPr lang="en-US" sz="180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/>
                        <a:t>Класс-оболочка</a:t>
                      </a:r>
                      <a:endParaRPr lang="en-US" sz="180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3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/>
                        <a:t>boolean</a:t>
                      </a:r>
                      <a:endParaRPr lang="en-US" sz="1800" b="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-</a:t>
                      </a:r>
                      <a:endParaRPr lang="en-US" sz="1800" b="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-</a:t>
                      </a:r>
                      <a:endParaRPr lang="en-US" sz="18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-</a:t>
                      </a:r>
                      <a:endParaRPr lang="en-US" sz="18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Boolean</a:t>
                      </a:r>
                      <a:endParaRPr lang="en-US" sz="1800" b="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3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char</a:t>
                      </a:r>
                      <a:endParaRPr lang="en-US" sz="1800" b="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/>
                        <a:t>16</a:t>
                      </a:r>
                      <a:endParaRPr lang="en-US" sz="18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Unicode 0</a:t>
                      </a:r>
                      <a:endParaRPr lang="en-US" sz="1800" b="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U2^16-1</a:t>
                      </a:r>
                      <a:endParaRPr lang="en-US" sz="1800" b="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Character</a:t>
                      </a:r>
                      <a:endParaRPr lang="en-US" sz="1800" b="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3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byte</a:t>
                      </a:r>
                      <a:endParaRPr lang="en-US" sz="1800" b="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/>
                        <a:t>8</a:t>
                      </a:r>
                      <a:endParaRPr lang="en-US" sz="18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-128</a:t>
                      </a:r>
                      <a:endParaRPr lang="en-US" sz="1800" b="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127</a:t>
                      </a:r>
                      <a:endParaRPr lang="en-US" sz="1800" b="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Byte</a:t>
                      </a:r>
                      <a:endParaRPr lang="en-US" sz="1800" b="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03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short</a:t>
                      </a:r>
                      <a:endParaRPr lang="en-US" sz="1800" b="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/>
                        <a:t>16</a:t>
                      </a:r>
                      <a:endParaRPr lang="en-US" sz="18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-2^15</a:t>
                      </a:r>
                      <a:endParaRPr lang="en-US" sz="1800" b="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2^15-1</a:t>
                      </a:r>
                      <a:endParaRPr lang="en-US" sz="1800" b="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Short</a:t>
                      </a:r>
                      <a:endParaRPr lang="en-US" sz="1800" b="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03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/>
                        <a:t>int</a:t>
                      </a:r>
                      <a:endParaRPr lang="en-US" sz="1800" b="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/>
                        <a:t>32</a:t>
                      </a:r>
                      <a:endParaRPr lang="en-US" sz="18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-2^31</a:t>
                      </a:r>
                      <a:endParaRPr lang="en-US" sz="1800" b="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2^31-1</a:t>
                      </a:r>
                      <a:endParaRPr lang="en-US" sz="1800" b="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Integer</a:t>
                      </a:r>
                      <a:endParaRPr lang="en-US" sz="1800" b="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03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long</a:t>
                      </a:r>
                      <a:endParaRPr lang="en-US" sz="1800" b="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/>
                        <a:t>64</a:t>
                      </a:r>
                      <a:endParaRPr lang="en-US" sz="18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-2^63</a:t>
                      </a:r>
                      <a:endParaRPr lang="en-US" sz="1800" b="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2^63-1</a:t>
                      </a:r>
                      <a:endParaRPr lang="en-US" sz="1800" b="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Long</a:t>
                      </a:r>
                      <a:endParaRPr lang="en-US" sz="1800" b="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03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float</a:t>
                      </a:r>
                      <a:endParaRPr lang="en-US" sz="1800" b="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/>
                        <a:t>32</a:t>
                      </a:r>
                      <a:endParaRPr lang="en-US" sz="18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IEEE754</a:t>
                      </a:r>
                      <a:endParaRPr lang="en-US" sz="1800" b="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IEEE754</a:t>
                      </a:r>
                      <a:endParaRPr lang="en-US" sz="1800" b="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Float</a:t>
                      </a:r>
                      <a:endParaRPr lang="en-US" sz="1800" b="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03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double</a:t>
                      </a:r>
                      <a:endParaRPr lang="en-US" sz="1800" b="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/>
                        <a:t>64</a:t>
                      </a:r>
                      <a:endParaRPr lang="en-US" sz="18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IEEE754</a:t>
                      </a:r>
                      <a:endParaRPr lang="en-US" sz="1800" b="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IEEE754</a:t>
                      </a:r>
                      <a:endParaRPr lang="en-US" sz="1800" b="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Double</a:t>
                      </a:r>
                      <a:endParaRPr lang="en-US" sz="1800" b="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03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void</a:t>
                      </a:r>
                      <a:endParaRPr lang="en-US" sz="1800" b="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-</a:t>
                      </a:r>
                      <a:endParaRPr lang="en-US" sz="1800" b="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-</a:t>
                      </a:r>
                      <a:endParaRPr lang="en-US" sz="1800" b="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-</a:t>
                      </a:r>
                      <a:endParaRPr lang="en-US" sz="1800" b="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Void</a:t>
                      </a:r>
                      <a:endParaRPr lang="en-US" sz="1800" b="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" name="Номер слайда 4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7147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Переменные. Объявление переменных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type="body" sz="quarter" idx="10"/>
          </p:nvPr>
        </p:nvSpPr>
        <p:spPr>
          <a:xfrm>
            <a:off x="768927" y="1485902"/>
            <a:ext cx="4852555" cy="4966855"/>
          </a:xfrm>
        </p:spPr>
        <p:txBody>
          <a:bodyPr/>
          <a:lstStyle/>
          <a:p>
            <a:pPr>
              <a:lnSpc>
                <a:spcPct val="90000"/>
              </a:lnSpc>
              <a:buNone/>
            </a:pPr>
            <a:r>
              <a:rPr lang="ru-RU" sz="2400" b="1" dirty="0" smtClean="0"/>
              <a:t>Переменные.</a:t>
            </a:r>
            <a:endParaRPr lang="ru-RU" sz="2400" b="1" dirty="0"/>
          </a:p>
          <a:p>
            <a:pPr>
              <a:lnSpc>
                <a:spcPct val="90000"/>
              </a:lnSpc>
            </a:pPr>
            <a:r>
              <a:rPr lang="ru-RU" sz="2400" dirty="0"/>
              <a:t>Основное место для хранения данных</a:t>
            </a:r>
          </a:p>
          <a:p>
            <a:pPr>
              <a:lnSpc>
                <a:spcPct val="90000"/>
              </a:lnSpc>
            </a:pPr>
            <a:r>
              <a:rPr lang="ru-RU" sz="2400" dirty="0"/>
              <a:t>Должны быть явно объявлены</a:t>
            </a:r>
          </a:p>
          <a:p>
            <a:pPr>
              <a:lnSpc>
                <a:spcPct val="90000"/>
              </a:lnSpc>
            </a:pPr>
            <a:r>
              <a:rPr lang="ru-RU" sz="2400" dirty="0"/>
              <a:t>Каждая переменная имеет тип, идентификатор и область видимости</a:t>
            </a:r>
          </a:p>
          <a:p>
            <a:pPr>
              <a:lnSpc>
                <a:spcPct val="90000"/>
              </a:lnSpc>
            </a:pPr>
            <a:r>
              <a:rPr lang="ru-RU" sz="2400" dirty="0"/>
              <a:t>Определяются для класса, для экземпляра и внутри метода</a:t>
            </a:r>
          </a:p>
          <a:p>
            <a:endParaRPr lang="ru-RU" sz="240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248400" y="1517076"/>
            <a:ext cx="4994564" cy="45489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ru-RU" sz="2400" b="1" dirty="0"/>
              <a:t>Объявление переменных.</a:t>
            </a:r>
          </a:p>
          <a:p>
            <a:pPr>
              <a:lnSpc>
                <a:spcPct val="90000"/>
              </a:lnSpc>
            </a:pPr>
            <a:r>
              <a:rPr lang="ru-RU" sz="2400" dirty="0"/>
              <a:t>Может быть объявлена в любом месте блока кода</a:t>
            </a:r>
          </a:p>
          <a:p>
            <a:pPr>
              <a:lnSpc>
                <a:spcPct val="90000"/>
              </a:lnSpc>
            </a:pPr>
            <a:r>
              <a:rPr lang="ru-RU" sz="2400" dirty="0"/>
              <a:t>Должна быть объявлена перед использованием</a:t>
            </a:r>
          </a:p>
          <a:p>
            <a:pPr>
              <a:lnSpc>
                <a:spcPct val="90000"/>
              </a:lnSpc>
            </a:pPr>
            <a:r>
              <a:rPr lang="ru-RU" sz="2400" dirty="0"/>
              <a:t>Обычно переменные объявляются в начале блока</a:t>
            </a:r>
          </a:p>
          <a:p>
            <a:pPr>
              <a:lnSpc>
                <a:spcPct val="90000"/>
              </a:lnSpc>
            </a:pPr>
            <a:r>
              <a:rPr lang="ru-RU" sz="2400" dirty="0"/>
              <a:t>Область видимости определяется блоком</a:t>
            </a:r>
          </a:p>
          <a:p>
            <a:pPr>
              <a:lnSpc>
                <a:spcPct val="90000"/>
              </a:lnSpc>
            </a:pPr>
            <a:r>
              <a:rPr lang="ru-RU" sz="2400" dirty="0"/>
              <a:t>Необходимо инициализировать переменные перед использованием</a:t>
            </a:r>
          </a:p>
          <a:p>
            <a:pPr>
              <a:lnSpc>
                <a:spcPct val="90000"/>
              </a:lnSpc>
            </a:pPr>
            <a:r>
              <a:rPr lang="ru-RU" sz="2400" dirty="0"/>
              <a:t>Переменные простых типов инициализируются автоматически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643334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0BC430E4-CF54-4215-8A2B-C5135643E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Идентификаторы</a:t>
            </a:r>
          </a:p>
        </p:txBody>
      </p:sp>
      <p:sp>
        <p:nvSpPr>
          <p:cNvPr id="41987" name="Rectangle 4">
            <a:extLst>
              <a:ext uri="{FF2B5EF4-FFF2-40B4-BE49-F238E27FC236}">
                <a16:creationId xmlns:a16="http://schemas.microsoft.com/office/drawing/2014/main" id="{2D36E414-EC9A-426F-BE34-AC39FFCEBE8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79319" y="1620984"/>
            <a:ext cx="5424055" cy="3429000"/>
          </a:xfrm>
        </p:spPr>
        <p:txBody>
          <a:bodyPr/>
          <a:lstStyle/>
          <a:p>
            <a:r>
              <a:rPr lang="ru-RU" altLang="ru-RU" b="1" i="1" dirty="0"/>
              <a:t>Идентификатор</a:t>
            </a:r>
            <a:r>
              <a:rPr lang="ru-RU" altLang="ru-RU" dirty="0"/>
              <a:t> (</a:t>
            </a:r>
            <a:r>
              <a:rPr lang="en-US" altLang="ru-RU" b="1" i="1" dirty="0"/>
              <a:t>identifier</a:t>
            </a:r>
            <a:r>
              <a:rPr lang="en-US" altLang="ru-RU" dirty="0"/>
              <a:t>)</a:t>
            </a:r>
            <a:r>
              <a:rPr lang="ru-RU" altLang="ru-RU" dirty="0"/>
              <a:t> – имя программного объекта</a:t>
            </a:r>
          </a:p>
          <a:p>
            <a:pPr lvl="1"/>
            <a:r>
              <a:rPr lang="ru-RU" altLang="ru-RU" sz="2000" dirty="0"/>
              <a:t>чувствительны к регистру</a:t>
            </a:r>
          </a:p>
          <a:p>
            <a:pPr lvl="1"/>
            <a:r>
              <a:rPr lang="ru-RU" altLang="ru-RU" sz="2000" dirty="0"/>
              <a:t>могут быть любой длины</a:t>
            </a:r>
          </a:p>
          <a:p>
            <a:pPr lvl="1"/>
            <a:r>
              <a:rPr lang="ru-RU" altLang="ru-RU" sz="2000" dirty="0"/>
              <a:t>могут содержать:</a:t>
            </a:r>
          </a:p>
          <a:p>
            <a:pPr lvl="2"/>
            <a:r>
              <a:rPr lang="ru-RU" altLang="ru-RU" sz="1800" dirty="0"/>
              <a:t>любые буквы Юникод</a:t>
            </a:r>
          </a:p>
          <a:p>
            <a:pPr lvl="2"/>
            <a:r>
              <a:rPr lang="ru-RU" altLang="ru-RU" sz="1800" dirty="0"/>
              <a:t>цифры</a:t>
            </a:r>
          </a:p>
          <a:p>
            <a:pPr lvl="2"/>
            <a:r>
              <a:rPr lang="en-US" altLang="ru-RU" sz="1800" dirty="0"/>
              <a:t>c</a:t>
            </a:r>
            <a:r>
              <a:rPr lang="ru-RU" altLang="ru-RU" sz="1800" dirty="0" err="1"/>
              <a:t>имволы</a:t>
            </a:r>
            <a:r>
              <a:rPr lang="ru-RU" altLang="ru-RU" sz="1800" dirty="0"/>
              <a:t> </a:t>
            </a:r>
            <a:r>
              <a:rPr lang="en-US" altLang="ru-RU" sz="1800" dirty="0"/>
              <a:t>‘$’ </a:t>
            </a:r>
            <a:r>
              <a:rPr lang="ru-RU" altLang="ru-RU" sz="1800" dirty="0"/>
              <a:t>и </a:t>
            </a:r>
            <a:r>
              <a:rPr lang="en-US" altLang="ru-RU" sz="1800" dirty="0"/>
              <a:t>‘_’</a:t>
            </a:r>
            <a:endParaRPr lang="ru-RU" altLang="ru-RU" sz="1800" dirty="0"/>
          </a:p>
          <a:p>
            <a:pPr lvl="1"/>
            <a:r>
              <a:rPr lang="ru-RU" altLang="ru-RU" sz="2000" dirty="0"/>
              <a:t>должны начинаться с буквы или символов </a:t>
            </a:r>
            <a:r>
              <a:rPr lang="en-US" altLang="ru-RU" sz="2000" dirty="0"/>
              <a:t>‘$’ </a:t>
            </a:r>
            <a:r>
              <a:rPr lang="ru-RU" altLang="ru-RU" sz="2000" dirty="0"/>
              <a:t>и </a:t>
            </a:r>
            <a:r>
              <a:rPr lang="en-US" altLang="ru-RU" sz="2000" dirty="0"/>
              <a:t>‘_’</a:t>
            </a:r>
          </a:p>
          <a:p>
            <a:pPr lvl="1"/>
            <a:r>
              <a:rPr lang="ru-RU" altLang="ru-RU" sz="2000" dirty="0"/>
              <a:t>не должны совпадать с ключевыми словами</a:t>
            </a:r>
            <a:r>
              <a:rPr lang="en-US" altLang="ru-RU" sz="2000" dirty="0"/>
              <a:t> Java</a:t>
            </a:r>
            <a:endParaRPr lang="ru-RU" altLang="ru-RU" sz="2000" dirty="0"/>
          </a:p>
          <a:p>
            <a:pPr lvl="1"/>
            <a:endParaRPr lang="ru-RU" altLang="ru-RU" dirty="0"/>
          </a:p>
        </p:txBody>
      </p:sp>
      <p:sp>
        <p:nvSpPr>
          <p:cNvPr id="41988" name="Rectangle 5">
            <a:extLst>
              <a:ext uri="{FF2B5EF4-FFF2-40B4-BE49-F238E27FC236}">
                <a16:creationId xmlns:a16="http://schemas.microsoft.com/office/drawing/2014/main" id="{84BCB839-5C29-4E0E-9995-A22E008A8A26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7079674" y="1620983"/>
            <a:ext cx="3314700" cy="4500563"/>
          </a:xfrm>
        </p:spPr>
        <p:txBody>
          <a:bodyPr/>
          <a:lstStyle/>
          <a:p>
            <a:r>
              <a:rPr lang="ru-RU" altLang="ru-RU" sz="2400" dirty="0"/>
              <a:t>Идентификаторы:</a:t>
            </a:r>
          </a:p>
          <a:p>
            <a:pPr lvl="1"/>
            <a:r>
              <a:rPr lang="ru-RU" altLang="ru-RU" sz="2000" dirty="0"/>
              <a:t>переменные (</a:t>
            </a:r>
            <a:r>
              <a:rPr lang="en-US" altLang="ru-RU" sz="2000" dirty="0"/>
              <a:t>variables)</a:t>
            </a:r>
            <a:endParaRPr lang="ru-RU" altLang="ru-RU" sz="2000" dirty="0"/>
          </a:p>
          <a:p>
            <a:pPr lvl="1"/>
            <a:r>
              <a:rPr lang="ru-RU" altLang="ru-RU" sz="2000" dirty="0"/>
              <a:t>методы (</a:t>
            </a:r>
            <a:r>
              <a:rPr lang="en-US" altLang="ru-RU" sz="2000" dirty="0"/>
              <a:t>methods)</a:t>
            </a:r>
          </a:p>
          <a:p>
            <a:pPr lvl="1"/>
            <a:r>
              <a:rPr lang="ru-RU" altLang="ru-RU" sz="2000" dirty="0"/>
              <a:t>типы (</a:t>
            </a:r>
            <a:r>
              <a:rPr lang="en-US" altLang="ru-RU" sz="2000" dirty="0"/>
              <a:t>types)</a:t>
            </a:r>
            <a:endParaRPr lang="ru-RU" altLang="ru-RU" sz="2000" dirty="0"/>
          </a:p>
          <a:p>
            <a:pPr lvl="2"/>
            <a:r>
              <a:rPr lang="ru-RU" altLang="ru-RU" sz="1800" dirty="0"/>
              <a:t>классы (</a:t>
            </a:r>
            <a:r>
              <a:rPr lang="en-US" altLang="ru-RU" sz="1800" dirty="0"/>
              <a:t>classes)</a:t>
            </a:r>
            <a:endParaRPr lang="ru-RU" altLang="ru-RU" sz="1800" dirty="0"/>
          </a:p>
          <a:p>
            <a:pPr lvl="2"/>
            <a:r>
              <a:rPr lang="ru-RU" altLang="ru-RU" sz="1800" dirty="0"/>
              <a:t>интерфейсы</a:t>
            </a:r>
            <a:r>
              <a:rPr lang="en-US" altLang="ru-RU" sz="1800" dirty="0"/>
              <a:t> (interfaces)</a:t>
            </a:r>
            <a:endParaRPr lang="ru-RU" altLang="ru-RU" sz="1800" dirty="0"/>
          </a:p>
          <a:p>
            <a:pPr lvl="2"/>
            <a:r>
              <a:rPr lang="ru-RU" altLang="ru-RU" sz="1800" dirty="0"/>
              <a:t>перечисления (</a:t>
            </a:r>
            <a:r>
              <a:rPr lang="en-US" altLang="ru-RU" sz="1800" dirty="0" err="1"/>
              <a:t>enums</a:t>
            </a:r>
            <a:r>
              <a:rPr lang="ru-RU" altLang="ru-RU" sz="1800" dirty="0"/>
              <a:t>)</a:t>
            </a:r>
          </a:p>
          <a:p>
            <a:pPr lvl="1"/>
            <a:r>
              <a:rPr lang="ru-RU" altLang="ru-RU" sz="2000" dirty="0"/>
              <a:t>пакеты (</a:t>
            </a:r>
            <a:r>
              <a:rPr lang="en-US" altLang="ru-RU" sz="2000" dirty="0"/>
              <a:t>packages)</a:t>
            </a:r>
            <a:endParaRPr lang="ru-RU" altLang="ru-RU" sz="2000" dirty="0"/>
          </a:p>
          <a:p>
            <a:pPr lvl="1"/>
            <a:endParaRPr lang="ru-RU" altLang="ru-RU" sz="2000" dirty="0"/>
          </a:p>
        </p:txBody>
      </p:sp>
    </p:spTree>
    <p:extLst>
      <p:ext uri="{BB962C8B-B14F-4D97-AF65-F5344CB8AC3E}">
        <p14:creationId xmlns:p14="http://schemas.microsoft.com/office/powerpoint/2010/main" val="33425635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Заголовок 1">
            <a:extLst>
              <a:ext uri="{FF2B5EF4-FFF2-40B4-BE49-F238E27FC236}">
                <a16:creationId xmlns:a16="http://schemas.microsoft.com/office/drawing/2014/main" id="{53168B75-499C-4AF7-A965-2B68C3332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Ключевые слова </a:t>
            </a:r>
          </a:p>
        </p:txBody>
      </p:sp>
      <p:graphicFrame>
        <p:nvGraphicFramePr>
          <p:cNvPr id="67649" name="Group 65">
            <a:extLst>
              <a:ext uri="{FF2B5EF4-FFF2-40B4-BE49-F238E27FC236}">
                <a16:creationId xmlns:a16="http://schemas.microsoft.com/office/drawing/2014/main" id="{125B30D7-BE4F-4C0A-9B63-570D6BF5D8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6858303"/>
              </p:ext>
            </p:extLst>
          </p:nvPr>
        </p:nvGraphicFramePr>
        <p:xfrm>
          <a:off x="1101438" y="1714501"/>
          <a:ext cx="10099961" cy="4328160"/>
        </p:xfrm>
        <a:graphic>
          <a:graphicData uri="http://schemas.openxmlformats.org/drawingml/2006/table">
            <a:tbl>
              <a:tblPr/>
              <a:tblGrid>
                <a:gridCol w="20939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14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14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014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014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0401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abstract</a:t>
                      </a:r>
                      <a:endParaRPr kumimoji="0" lang="ru-RU" altLang="ru-RU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continue</a:t>
                      </a:r>
                      <a:endParaRPr kumimoji="0" lang="ru-RU" altLang="ru-RU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for</a:t>
                      </a:r>
                      <a:endParaRPr kumimoji="0" lang="ru-RU" altLang="ru-RU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new</a:t>
                      </a:r>
                      <a:endParaRPr kumimoji="0" lang="ru-RU" altLang="ru-RU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switch</a:t>
                      </a:r>
                      <a:endParaRPr kumimoji="0" lang="ru-RU" altLang="ru-RU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401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assert</a:t>
                      </a:r>
                      <a:endParaRPr kumimoji="0" lang="ru-RU" altLang="ru-RU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default</a:t>
                      </a:r>
                      <a:endParaRPr kumimoji="0" lang="ru-RU" altLang="ru-RU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goto</a:t>
                      </a:r>
                      <a:endParaRPr kumimoji="0" lang="ru-RU" altLang="ru-RU" sz="20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package</a:t>
                      </a:r>
                      <a:endParaRPr kumimoji="0" lang="ru-RU" altLang="ru-RU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synchronized</a:t>
                      </a:r>
                      <a:endParaRPr kumimoji="0" lang="ru-RU" altLang="ru-RU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401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boolean</a:t>
                      </a:r>
                      <a:endParaRPr kumimoji="0" lang="ru-RU" altLang="ru-RU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do</a:t>
                      </a:r>
                      <a:endParaRPr kumimoji="0" lang="ru-RU" altLang="ru-RU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if</a:t>
                      </a:r>
                      <a:endParaRPr kumimoji="0" lang="ru-RU" altLang="ru-RU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private</a:t>
                      </a:r>
                      <a:endParaRPr kumimoji="0" lang="ru-RU" altLang="ru-RU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this</a:t>
                      </a:r>
                      <a:endParaRPr kumimoji="0" lang="ru-RU" altLang="ru-RU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401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break</a:t>
                      </a:r>
                      <a:endParaRPr kumimoji="0" lang="ru-RU" altLang="ru-RU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double</a:t>
                      </a:r>
                      <a:endParaRPr kumimoji="0" lang="ru-RU" altLang="ru-RU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implements</a:t>
                      </a:r>
                      <a:endParaRPr kumimoji="0" lang="ru-RU" altLang="ru-RU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protected</a:t>
                      </a:r>
                      <a:endParaRPr kumimoji="0" lang="ru-RU" altLang="ru-RU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throw</a:t>
                      </a:r>
                      <a:endParaRPr kumimoji="0" lang="ru-RU" altLang="ru-RU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401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byte</a:t>
                      </a:r>
                      <a:endParaRPr kumimoji="0" lang="ru-RU" altLang="ru-RU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else</a:t>
                      </a:r>
                      <a:endParaRPr kumimoji="0" lang="ru-RU" altLang="ru-RU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import</a:t>
                      </a:r>
                      <a:endParaRPr kumimoji="0" lang="ru-RU" altLang="ru-RU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public</a:t>
                      </a:r>
                      <a:endParaRPr kumimoji="0" lang="ru-RU" altLang="ru-RU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throws</a:t>
                      </a:r>
                      <a:endParaRPr kumimoji="0" lang="ru-RU" altLang="ru-RU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0401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case</a:t>
                      </a:r>
                      <a:endParaRPr kumimoji="0" lang="ru-RU" altLang="ru-RU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enum</a:t>
                      </a:r>
                      <a:endParaRPr kumimoji="0" lang="ru-RU" altLang="ru-RU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instanceof</a:t>
                      </a:r>
                      <a:endParaRPr kumimoji="0" lang="ru-RU" altLang="ru-RU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return</a:t>
                      </a:r>
                      <a:endParaRPr kumimoji="0" lang="ru-RU" altLang="ru-RU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transient</a:t>
                      </a:r>
                      <a:endParaRPr kumimoji="0" lang="ru-RU" altLang="ru-RU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0401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catch</a:t>
                      </a:r>
                      <a:endParaRPr kumimoji="0" lang="ru-RU" altLang="ru-RU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extends</a:t>
                      </a:r>
                      <a:endParaRPr kumimoji="0" lang="ru-RU" altLang="ru-RU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int</a:t>
                      </a:r>
                      <a:endParaRPr kumimoji="0" lang="ru-RU" altLang="ru-RU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short</a:t>
                      </a:r>
                      <a:endParaRPr kumimoji="0" lang="ru-RU" altLang="ru-RU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try</a:t>
                      </a:r>
                      <a:endParaRPr kumimoji="0" lang="ru-RU" altLang="ru-RU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0401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char</a:t>
                      </a:r>
                      <a:endParaRPr kumimoji="0" lang="ru-RU" altLang="ru-RU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final</a:t>
                      </a:r>
                      <a:endParaRPr kumimoji="0" lang="ru-RU" altLang="ru-RU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interface</a:t>
                      </a:r>
                      <a:endParaRPr kumimoji="0" lang="ru-RU" altLang="ru-RU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static</a:t>
                      </a:r>
                      <a:endParaRPr kumimoji="0" lang="ru-RU" altLang="ru-RU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void</a:t>
                      </a:r>
                      <a:endParaRPr kumimoji="0" lang="ru-RU" altLang="ru-RU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0401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class</a:t>
                      </a:r>
                      <a:endParaRPr kumimoji="0" lang="ru-RU" altLang="ru-RU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finally</a:t>
                      </a:r>
                      <a:endParaRPr kumimoji="0" lang="ru-RU" altLang="ru-RU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long</a:t>
                      </a:r>
                      <a:endParaRPr kumimoji="0" lang="ru-RU" altLang="ru-RU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strictfp</a:t>
                      </a:r>
                      <a:endParaRPr kumimoji="0" lang="ru-RU" altLang="ru-RU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volatile</a:t>
                      </a:r>
                      <a:endParaRPr kumimoji="0" lang="ru-RU" altLang="ru-RU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0401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const</a:t>
                      </a:r>
                      <a:endParaRPr kumimoji="0" lang="ru-RU" altLang="ru-RU" sz="20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float</a:t>
                      </a:r>
                      <a:endParaRPr kumimoji="0" lang="ru-RU" altLang="ru-RU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native</a:t>
                      </a:r>
                      <a:endParaRPr kumimoji="0" lang="ru-RU" altLang="ru-RU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super</a:t>
                      </a:r>
                      <a:endParaRPr kumimoji="0" lang="ru-RU" altLang="ru-RU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while</a:t>
                      </a:r>
                      <a:endParaRPr kumimoji="0" lang="ru-RU" altLang="ru-RU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658331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endParaRPr kumimoji="0" lang="en-US" altLang="ru-RU" sz="20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  <a:ea typeface="Calibri" pitchFamily="34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Calibri" pitchFamily="34" charset="0"/>
                          <a:cs typeface="Times New Roman" pitchFamily="18" charset="0"/>
                        </a:rPr>
                        <a:t>true</a:t>
                      </a:r>
                      <a:endParaRPr kumimoji="0" lang="ru-RU" altLang="ru-RU" sz="20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endParaRPr kumimoji="0" lang="en-US" altLang="ru-RU" sz="20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  <a:ea typeface="Calibri" pitchFamily="34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Calibri" pitchFamily="34" charset="0"/>
                          <a:cs typeface="Times New Roman" pitchFamily="18" charset="0"/>
                        </a:rPr>
                        <a:t>false</a:t>
                      </a:r>
                      <a:endParaRPr kumimoji="0" lang="ru-RU" altLang="ru-RU" sz="20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endParaRPr kumimoji="0" lang="en-US" altLang="ru-RU" sz="20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  <a:ea typeface="Calibri" pitchFamily="34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Calibri" pitchFamily="34" charset="0"/>
                          <a:cs typeface="Times New Roman" pitchFamily="18" charset="0"/>
                        </a:rPr>
                        <a:t>null</a:t>
                      </a:r>
                      <a:endParaRPr kumimoji="0" lang="ru-RU" altLang="ru-RU" sz="20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endParaRPr kumimoji="0" lang="ru-RU" altLang="ru-RU" sz="20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endParaRPr kumimoji="0" lang="ru-RU" altLang="ru-RU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97603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01F93312-ED5F-4974-A06E-4ED281B68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dirty="0"/>
              <a:t>Литералы</a:t>
            </a:r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CB31EF15-C9BE-4FC2-BFCB-7B4F1AB526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35181" y="1558636"/>
            <a:ext cx="3553692" cy="3429000"/>
          </a:xfrm>
        </p:spPr>
        <p:txBody>
          <a:bodyPr/>
          <a:lstStyle/>
          <a:p>
            <a:r>
              <a:rPr lang="ru-RU" altLang="ru-RU" sz="2400" dirty="0"/>
              <a:t>Целочисленные</a:t>
            </a:r>
          </a:p>
          <a:p>
            <a:r>
              <a:rPr lang="ru-RU" altLang="ru-RU" sz="2400" dirty="0"/>
              <a:t>Вещественные</a:t>
            </a:r>
          </a:p>
          <a:p>
            <a:r>
              <a:rPr lang="ru-RU" altLang="ru-RU" sz="2400" dirty="0"/>
              <a:t>Символьные</a:t>
            </a:r>
          </a:p>
          <a:p>
            <a:r>
              <a:rPr lang="ru-RU" altLang="ru-RU" sz="2400" dirty="0"/>
              <a:t>Строковые</a:t>
            </a:r>
          </a:p>
          <a:p>
            <a:r>
              <a:rPr lang="ru-RU" altLang="ru-RU" sz="2400" dirty="0"/>
              <a:t>Логические (булевские)</a:t>
            </a:r>
          </a:p>
          <a:p>
            <a:pPr lvl="1"/>
            <a:endParaRPr lang="ru-RU" altLang="ru-RU" sz="2000" dirty="0"/>
          </a:p>
        </p:txBody>
      </p:sp>
      <p:sp>
        <p:nvSpPr>
          <p:cNvPr id="45060" name="Rectangle 4">
            <a:extLst>
              <a:ext uri="{FF2B5EF4-FFF2-40B4-BE49-F238E27FC236}">
                <a16:creationId xmlns:a16="http://schemas.microsoft.com/office/drawing/2014/main" id="{5518A0F9-4821-4B6F-B0D3-6514FF92BF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8308" y="685801"/>
            <a:ext cx="4584700" cy="5909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Aft>
                <a:spcPct val="40000"/>
              </a:spcAft>
              <a:buClr>
                <a:srgbClr val="00458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Aft>
                <a:spcPct val="40000"/>
              </a:spcAft>
              <a:buClr>
                <a:srgbClr val="004587"/>
              </a:buClr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Aft>
                <a:spcPct val="40000"/>
              </a:spcAft>
              <a:buClr>
                <a:srgbClr val="004587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Aft>
                <a:spcPct val="4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ClrTx/>
              <a:buFontTx/>
              <a:buNone/>
            </a:pPr>
            <a:r>
              <a:rPr lang="ru-RU" altLang="ru-RU" sz="1800" dirty="0" err="1">
                <a:latin typeface="Courier New" panose="02070309020205020404" pitchFamily="49" charset="0"/>
              </a:rPr>
              <a:t>int</a:t>
            </a:r>
            <a:r>
              <a:rPr lang="ru-RU" altLang="ru-RU" sz="1800" dirty="0">
                <a:latin typeface="Courier New" panose="02070309020205020404" pitchFamily="49" charset="0"/>
              </a:rPr>
              <a:t> </a:t>
            </a:r>
            <a:r>
              <a:rPr lang="ru-RU" altLang="ru-RU" sz="1800" dirty="0" err="1">
                <a:latin typeface="Courier New" panose="02070309020205020404" pitchFamily="49" charset="0"/>
              </a:rPr>
              <a:t>decVal</a:t>
            </a:r>
            <a:r>
              <a:rPr lang="ru-RU" altLang="ru-RU" sz="1800" dirty="0">
                <a:latin typeface="Courier New" panose="02070309020205020404" pitchFamily="49" charset="0"/>
              </a:rPr>
              <a:t>   = </a:t>
            </a:r>
            <a:r>
              <a:rPr lang="ru-RU" altLang="ru-RU" sz="1800" b="1" dirty="0">
                <a:latin typeface="Courier New" panose="02070309020205020404" pitchFamily="49" charset="0"/>
              </a:rPr>
              <a:t>10</a:t>
            </a:r>
            <a:r>
              <a:rPr lang="ru-RU" altLang="ru-RU" sz="1800" dirty="0">
                <a:latin typeface="Courier New" panose="02070309020205020404" pitchFamily="49" charset="0"/>
              </a:rPr>
              <a:t>;   </a:t>
            </a:r>
          </a:p>
          <a:p>
            <a:pPr eaLnBrk="1" hangingPunct="1">
              <a:spcAft>
                <a:spcPct val="0"/>
              </a:spcAft>
              <a:buClrTx/>
              <a:buFontTx/>
              <a:buNone/>
            </a:pPr>
            <a:r>
              <a:rPr lang="ru-RU" altLang="ru-RU" sz="1800" dirty="0" err="1">
                <a:latin typeface="Courier New" panose="02070309020205020404" pitchFamily="49" charset="0"/>
              </a:rPr>
              <a:t>int</a:t>
            </a:r>
            <a:r>
              <a:rPr lang="ru-RU" altLang="ru-RU" sz="1800" dirty="0">
                <a:latin typeface="Courier New" panose="02070309020205020404" pitchFamily="49" charset="0"/>
              </a:rPr>
              <a:t> </a:t>
            </a:r>
            <a:r>
              <a:rPr lang="ru-RU" altLang="ru-RU" sz="1800" dirty="0" err="1">
                <a:latin typeface="Courier New" panose="02070309020205020404" pitchFamily="49" charset="0"/>
              </a:rPr>
              <a:t>hexVal</a:t>
            </a:r>
            <a:r>
              <a:rPr lang="ru-RU" altLang="ru-RU" sz="1800" dirty="0">
                <a:latin typeface="Courier New" panose="02070309020205020404" pitchFamily="49" charset="0"/>
              </a:rPr>
              <a:t>   = </a:t>
            </a:r>
            <a:r>
              <a:rPr lang="ru-RU" altLang="ru-RU" sz="1800" b="1" dirty="0">
                <a:latin typeface="Courier New" panose="02070309020205020404" pitchFamily="49" charset="0"/>
              </a:rPr>
              <a:t>0x10</a:t>
            </a:r>
            <a:r>
              <a:rPr lang="ru-RU" altLang="ru-RU" sz="1800" dirty="0">
                <a:latin typeface="Courier New" panose="02070309020205020404" pitchFamily="49" charset="0"/>
              </a:rPr>
              <a:t>; </a:t>
            </a:r>
          </a:p>
          <a:p>
            <a:pPr eaLnBrk="1" hangingPunct="1">
              <a:spcAft>
                <a:spcPct val="0"/>
              </a:spcAft>
              <a:buClrTx/>
              <a:buFontTx/>
              <a:buNone/>
            </a:pPr>
            <a:r>
              <a:rPr lang="ru-RU" altLang="ru-RU" sz="1800" dirty="0" err="1">
                <a:latin typeface="Courier New" panose="02070309020205020404" pitchFamily="49" charset="0"/>
              </a:rPr>
              <a:t>int</a:t>
            </a:r>
            <a:r>
              <a:rPr lang="ru-RU" altLang="ru-RU" sz="1800" dirty="0">
                <a:latin typeface="Courier New" panose="02070309020205020404" pitchFamily="49" charset="0"/>
              </a:rPr>
              <a:t> </a:t>
            </a:r>
            <a:r>
              <a:rPr lang="ru-RU" altLang="ru-RU" sz="1800" dirty="0" err="1">
                <a:latin typeface="Courier New" panose="02070309020205020404" pitchFamily="49" charset="0"/>
              </a:rPr>
              <a:t>binVal</a:t>
            </a:r>
            <a:r>
              <a:rPr lang="ru-RU" altLang="ru-RU" sz="1800" dirty="0">
                <a:latin typeface="Courier New" panose="02070309020205020404" pitchFamily="49" charset="0"/>
              </a:rPr>
              <a:t>   = </a:t>
            </a:r>
            <a:r>
              <a:rPr lang="ru-RU" altLang="ru-RU" sz="1800" b="1" dirty="0">
                <a:latin typeface="Courier New" panose="02070309020205020404" pitchFamily="49" charset="0"/>
              </a:rPr>
              <a:t>0b10</a:t>
            </a:r>
            <a:r>
              <a:rPr lang="ru-RU" altLang="ru-RU" sz="1800" dirty="0">
                <a:latin typeface="Courier New" panose="02070309020205020404" pitchFamily="49" charset="0"/>
              </a:rPr>
              <a:t>; </a:t>
            </a:r>
          </a:p>
          <a:p>
            <a:pPr eaLnBrk="1" hangingPunct="1">
              <a:spcAft>
                <a:spcPct val="0"/>
              </a:spcAft>
              <a:buClrTx/>
              <a:buFontTx/>
              <a:buNone/>
            </a:pPr>
            <a:r>
              <a:rPr lang="ru-RU" altLang="ru-RU" sz="1800" dirty="0" err="1">
                <a:latin typeface="Courier New" panose="02070309020205020404" pitchFamily="49" charset="0"/>
              </a:rPr>
              <a:t>long</a:t>
            </a:r>
            <a:r>
              <a:rPr lang="ru-RU" altLang="ru-RU" sz="1800" dirty="0">
                <a:latin typeface="Courier New" panose="02070309020205020404" pitchFamily="49" charset="0"/>
              </a:rPr>
              <a:t> </a:t>
            </a:r>
            <a:r>
              <a:rPr lang="ru-RU" altLang="ru-RU" sz="1800" dirty="0" err="1">
                <a:latin typeface="Courier New" panose="02070309020205020404" pitchFamily="49" charset="0"/>
              </a:rPr>
              <a:t>longVal</a:t>
            </a:r>
            <a:r>
              <a:rPr lang="ru-RU" altLang="ru-RU" sz="1800" dirty="0">
                <a:latin typeface="Courier New" panose="02070309020205020404" pitchFamily="49" charset="0"/>
              </a:rPr>
              <a:t> = </a:t>
            </a:r>
            <a:r>
              <a:rPr lang="ru-RU" altLang="ru-RU" sz="1800" b="1" dirty="0">
                <a:latin typeface="Courier New" panose="02070309020205020404" pitchFamily="49" charset="0"/>
              </a:rPr>
              <a:t>10L</a:t>
            </a:r>
            <a:r>
              <a:rPr lang="ru-RU" altLang="ru-RU" sz="1800" dirty="0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spcAft>
                <a:spcPct val="0"/>
              </a:spcAft>
              <a:buClrTx/>
              <a:buFontTx/>
              <a:buNone/>
            </a:pPr>
            <a:r>
              <a:rPr lang="ru-RU" altLang="ru-RU" sz="1800" dirty="0" err="1">
                <a:latin typeface="Courier New" panose="02070309020205020404" pitchFamily="49" charset="0"/>
              </a:rPr>
              <a:t>int</a:t>
            </a:r>
            <a:r>
              <a:rPr lang="ru-RU" altLang="ru-RU" sz="1800" dirty="0">
                <a:latin typeface="Courier New" panose="02070309020205020404" pitchFamily="49" charset="0"/>
              </a:rPr>
              <a:t> </a:t>
            </a:r>
            <a:r>
              <a:rPr lang="ru-RU" altLang="ru-RU" sz="1800" dirty="0" err="1">
                <a:latin typeface="Courier New" panose="02070309020205020404" pitchFamily="49" charset="0"/>
              </a:rPr>
              <a:t>salary</a:t>
            </a:r>
            <a:r>
              <a:rPr lang="ru-RU" altLang="ru-RU" sz="1800" dirty="0">
                <a:latin typeface="Courier New" panose="02070309020205020404" pitchFamily="49" charset="0"/>
              </a:rPr>
              <a:t>    = </a:t>
            </a:r>
            <a:r>
              <a:rPr lang="ru-RU" altLang="ru-RU" sz="1800" b="1" dirty="0">
                <a:latin typeface="Courier New" panose="02070309020205020404" pitchFamily="49" charset="0"/>
              </a:rPr>
              <a:t>1_000_000</a:t>
            </a:r>
            <a:r>
              <a:rPr lang="ru-RU" altLang="ru-RU" sz="1800" dirty="0">
                <a:latin typeface="Courier New" panose="02070309020205020404" pitchFamily="49" charset="0"/>
              </a:rPr>
              <a:t>;        </a:t>
            </a:r>
          </a:p>
          <a:p>
            <a:pPr eaLnBrk="1" hangingPunct="1">
              <a:spcAft>
                <a:spcPct val="0"/>
              </a:spcAft>
              <a:buClrTx/>
              <a:buFontTx/>
              <a:buNone/>
            </a:pPr>
            <a:r>
              <a:rPr lang="ru-RU" altLang="ru-RU" sz="1800" dirty="0" err="1">
                <a:latin typeface="Courier New" panose="02070309020205020404" pitchFamily="49" charset="0"/>
              </a:rPr>
              <a:t>long</a:t>
            </a:r>
            <a:r>
              <a:rPr lang="ru-RU" altLang="ru-RU" sz="1800" dirty="0">
                <a:latin typeface="Courier New" panose="02070309020205020404" pitchFamily="49" charset="0"/>
              </a:rPr>
              <a:t> </a:t>
            </a:r>
            <a:r>
              <a:rPr lang="ru-RU" altLang="ru-RU" sz="1800" dirty="0" err="1">
                <a:latin typeface="Courier New" panose="02070309020205020404" pitchFamily="49" charset="0"/>
              </a:rPr>
              <a:t>hexBytes</a:t>
            </a:r>
            <a:r>
              <a:rPr lang="ru-RU" altLang="ru-RU" sz="1800" dirty="0">
                <a:latin typeface="Courier New" panose="02070309020205020404" pitchFamily="49" charset="0"/>
              </a:rPr>
              <a:t> = </a:t>
            </a:r>
            <a:r>
              <a:rPr lang="ru-RU" altLang="ru-RU" sz="1800" b="1" dirty="0">
                <a:latin typeface="Courier New" panose="02070309020205020404" pitchFamily="49" charset="0"/>
              </a:rPr>
              <a:t>0xFF_EC_1D_2A</a:t>
            </a:r>
            <a:r>
              <a:rPr lang="ru-RU" altLang="ru-RU" sz="1800" dirty="0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spcAft>
                <a:spcPct val="0"/>
              </a:spcAft>
              <a:buClrTx/>
              <a:buFontTx/>
              <a:buNone/>
            </a:pPr>
            <a:r>
              <a:rPr lang="ru-RU" altLang="ru-RU" sz="1800" dirty="0">
                <a:latin typeface="Courier New" panose="02070309020205020404" pitchFamily="49" charset="0"/>
              </a:rPr>
              <a:t> </a:t>
            </a:r>
          </a:p>
          <a:p>
            <a:pPr eaLnBrk="1" hangingPunct="1">
              <a:spcAft>
                <a:spcPct val="0"/>
              </a:spcAft>
              <a:buClrTx/>
              <a:buFontTx/>
              <a:buNone/>
            </a:pPr>
            <a:r>
              <a:rPr lang="ru-RU" altLang="ru-RU" sz="1800" dirty="0" err="1">
                <a:latin typeface="Courier New" panose="02070309020205020404" pitchFamily="49" charset="0"/>
              </a:rPr>
              <a:t>double</a:t>
            </a:r>
            <a:r>
              <a:rPr lang="ru-RU" altLang="ru-RU" sz="1800" dirty="0">
                <a:latin typeface="Courier New" panose="02070309020205020404" pitchFamily="49" charset="0"/>
              </a:rPr>
              <a:t> v1 = </a:t>
            </a:r>
            <a:r>
              <a:rPr lang="ru-RU" altLang="ru-RU" sz="1800" b="1" dirty="0">
                <a:latin typeface="Courier New" panose="02070309020205020404" pitchFamily="49" charset="0"/>
              </a:rPr>
              <a:t>3.14</a:t>
            </a:r>
            <a:r>
              <a:rPr lang="ru-RU" altLang="ru-RU" sz="1800" dirty="0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spcAft>
                <a:spcPct val="0"/>
              </a:spcAft>
              <a:buClrTx/>
              <a:buFontTx/>
              <a:buNone/>
            </a:pPr>
            <a:r>
              <a:rPr lang="ru-RU" altLang="ru-RU" sz="1800" dirty="0" err="1">
                <a:latin typeface="Courier New" panose="02070309020205020404" pitchFamily="49" charset="0"/>
              </a:rPr>
              <a:t>double</a:t>
            </a:r>
            <a:r>
              <a:rPr lang="ru-RU" altLang="ru-RU" sz="1800" dirty="0">
                <a:latin typeface="Courier New" panose="02070309020205020404" pitchFamily="49" charset="0"/>
              </a:rPr>
              <a:t> v2 = </a:t>
            </a:r>
            <a:r>
              <a:rPr lang="ru-RU" altLang="ru-RU" sz="1800" b="1" dirty="0">
                <a:latin typeface="Courier New" panose="02070309020205020404" pitchFamily="49" charset="0"/>
              </a:rPr>
              <a:t>.3</a:t>
            </a:r>
            <a:r>
              <a:rPr lang="ru-RU" altLang="ru-RU" sz="1800" dirty="0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spcAft>
                <a:spcPct val="0"/>
              </a:spcAft>
              <a:buClrTx/>
              <a:buFontTx/>
              <a:buNone/>
            </a:pPr>
            <a:r>
              <a:rPr lang="ru-RU" altLang="ru-RU" sz="1800" dirty="0" err="1">
                <a:latin typeface="Courier New" panose="02070309020205020404" pitchFamily="49" charset="0"/>
              </a:rPr>
              <a:t>double</a:t>
            </a:r>
            <a:r>
              <a:rPr lang="ru-RU" altLang="ru-RU" sz="1800" dirty="0">
                <a:latin typeface="Courier New" panose="02070309020205020404" pitchFamily="49" charset="0"/>
              </a:rPr>
              <a:t> v3 = </a:t>
            </a:r>
            <a:r>
              <a:rPr lang="ru-RU" altLang="ru-RU" sz="1800" b="1" dirty="0">
                <a:latin typeface="Courier New" panose="02070309020205020404" pitchFamily="49" charset="0"/>
              </a:rPr>
              <a:t>1.23e2</a:t>
            </a:r>
            <a:r>
              <a:rPr lang="ru-RU" altLang="ru-RU" sz="1800" dirty="0">
                <a:latin typeface="Courier New" panose="02070309020205020404" pitchFamily="49" charset="0"/>
              </a:rPr>
              <a:t>; </a:t>
            </a:r>
          </a:p>
          <a:p>
            <a:pPr eaLnBrk="1" hangingPunct="1">
              <a:spcAft>
                <a:spcPct val="0"/>
              </a:spcAft>
              <a:buClrTx/>
              <a:buFontTx/>
              <a:buNone/>
            </a:pPr>
            <a:r>
              <a:rPr lang="ru-RU" altLang="ru-RU" sz="1800" dirty="0" err="1">
                <a:latin typeface="Courier New" panose="02070309020205020404" pitchFamily="49" charset="0"/>
              </a:rPr>
              <a:t>double</a:t>
            </a:r>
            <a:r>
              <a:rPr lang="ru-RU" altLang="ru-RU" sz="1800" dirty="0">
                <a:latin typeface="Courier New" panose="02070309020205020404" pitchFamily="49" charset="0"/>
              </a:rPr>
              <a:t> v4 = </a:t>
            </a:r>
            <a:r>
              <a:rPr lang="ru-RU" altLang="ru-RU" sz="1800" b="1" dirty="0">
                <a:latin typeface="Courier New" panose="02070309020205020404" pitchFamily="49" charset="0"/>
              </a:rPr>
              <a:t>3.14D</a:t>
            </a:r>
            <a:r>
              <a:rPr lang="ru-RU" altLang="ru-RU" sz="1800" dirty="0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spcAft>
                <a:spcPct val="0"/>
              </a:spcAft>
              <a:buClrTx/>
              <a:buFontTx/>
              <a:buNone/>
            </a:pPr>
            <a:r>
              <a:rPr lang="ru-RU" altLang="ru-RU" sz="1800" dirty="0" err="1">
                <a:latin typeface="Courier New" panose="02070309020205020404" pitchFamily="49" charset="0"/>
              </a:rPr>
              <a:t>float</a:t>
            </a:r>
            <a:r>
              <a:rPr lang="ru-RU" altLang="ru-RU" sz="1800" dirty="0">
                <a:latin typeface="Courier New" panose="02070309020205020404" pitchFamily="49" charset="0"/>
              </a:rPr>
              <a:t> v5 = </a:t>
            </a:r>
            <a:r>
              <a:rPr lang="ru-RU" altLang="ru-RU" sz="1800" b="1" dirty="0">
                <a:latin typeface="Courier New" panose="02070309020205020404" pitchFamily="49" charset="0"/>
              </a:rPr>
              <a:t>3.14f</a:t>
            </a:r>
            <a:r>
              <a:rPr lang="ru-RU" altLang="ru-RU" sz="1800" dirty="0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spcAft>
                <a:spcPct val="0"/>
              </a:spcAft>
              <a:buClrTx/>
              <a:buFontTx/>
              <a:buNone/>
            </a:pPr>
            <a:r>
              <a:rPr lang="ru-RU" altLang="ru-RU" sz="1800" dirty="0">
                <a:latin typeface="Courier New" panose="02070309020205020404" pitchFamily="49" charset="0"/>
              </a:rPr>
              <a:t> </a:t>
            </a:r>
          </a:p>
          <a:p>
            <a:pPr eaLnBrk="1" hangingPunct="1">
              <a:spcAft>
                <a:spcPct val="0"/>
              </a:spcAft>
              <a:buClrTx/>
              <a:buFontTx/>
              <a:buNone/>
            </a:pPr>
            <a:r>
              <a:rPr lang="ru-RU" altLang="ru-RU" sz="1800" dirty="0" err="1">
                <a:latin typeface="Courier New" panose="02070309020205020404" pitchFamily="49" charset="0"/>
              </a:rPr>
              <a:t>char</a:t>
            </a:r>
            <a:r>
              <a:rPr lang="ru-RU" altLang="ru-RU" sz="1800" dirty="0">
                <a:latin typeface="Courier New" panose="02070309020205020404" pitchFamily="49" charset="0"/>
              </a:rPr>
              <a:t> c1 = </a:t>
            </a:r>
            <a:r>
              <a:rPr lang="ru-RU" altLang="ru-RU" sz="1800" b="1" dirty="0">
                <a:latin typeface="Courier New" panose="02070309020205020404" pitchFamily="49" charset="0"/>
              </a:rPr>
              <a:t>'A';</a:t>
            </a:r>
          </a:p>
          <a:p>
            <a:pPr eaLnBrk="1" hangingPunct="1">
              <a:spcAft>
                <a:spcPct val="0"/>
              </a:spcAft>
              <a:buClrTx/>
              <a:buFontTx/>
              <a:buNone/>
            </a:pPr>
            <a:r>
              <a:rPr lang="ru-RU" altLang="ru-RU" sz="1800" dirty="0" err="1">
                <a:latin typeface="Courier New" panose="02070309020205020404" pitchFamily="49" charset="0"/>
              </a:rPr>
              <a:t>char</a:t>
            </a:r>
            <a:r>
              <a:rPr lang="ru-RU" altLang="ru-RU" sz="1800" dirty="0">
                <a:latin typeface="Courier New" panose="02070309020205020404" pitchFamily="49" charset="0"/>
              </a:rPr>
              <a:t> c2 = </a:t>
            </a:r>
            <a:r>
              <a:rPr lang="ru-RU" altLang="ru-RU" sz="1800" b="1" dirty="0">
                <a:latin typeface="Courier New" panose="02070309020205020404" pitchFamily="49" charset="0"/>
              </a:rPr>
              <a:t>'\u0108';</a:t>
            </a:r>
          </a:p>
          <a:p>
            <a:pPr eaLnBrk="1" hangingPunct="1">
              <a:spcAft>
                <a:spcPct val="0"/>
              </a:spcAft>
              <a:buClrTx/>
              <a:buFontTx/>
              <a:buNone/>
            </a:pPr>
            <a:endParaRPr lang="ru-RU" altLang="ru-RU" sz="1800" dirty="0">
              <a:latin typeface="Courier New" panose="02070309020205020404" pitchFamily="49" charset="0"/>
            </a:endParaRPr>
          </a:p>
          <a:p>
            <a:pPr eaLnBrk="1" hangingPunct="1">
              <a:spcAft>
                <a:spcPct val="0"/>
              </a:spcAft>
              <a:buClrTx/>
              <a:buFontTx/>
              <a:buNone/>
            </a:pPr>
            <a:r>
              <a:rPr lang="ru-RU" altLang="ru-RU" sz="1800" dirty="0" err="1">
                <a:latin typeface="Courier New" panose="02070309020205020404" pitchFamily="49" charset="0"/>
              </a:rPr>
              <a:t>System.out.println</a:t>
            </a:r>
            <a:r>
              <a:rPr lang="ru-RU" altLang="ru-RU" sz="1800" b="1" dirty="0">
                <a:latin typeface="Courier New" panose="02070309020205020404" pitchFamily="49" charset="0"/>
              </a:rPr>
              <a:t>("</a:t>
            </a:r>
            <a:r>
              <a:rPr lang="ru-RU" altLang="ru-RU" sz="1800" b="1" dirty="0" err="1">
                <a:latin typeface="Courier New" panose="02070309020205020404" pitchFamily="49" charset="0"/>
              </a:rPr>
              <a:t>Hello</a:t>
            </a:r>
            <a:r>
              <a:rPr lang="ru-RU" altLang="ru-RU" sz="1800" b="1" dirty="0">
                <a:latin typeface="Courier New" panose="02070309020205020404" pitchFamily="49" charset="0"/>
              </a:rPr>
              <a:t>,\</a:t>
            </a:r>
            <a:r>
              <a:rPr lang="ru-RU" altLang="ru-RU" sz="1800" b="1" dirty="0" err="1">
                <a:latin typeface="Courier New" panose="02070309020205020404" pitchFamily="49" charset="0"/>
              </a:rPr>
              <a:t>nworld</a:t>
            </a:r>
            <a:r>
              <a:rPr lang="ru-RU" altLang="ru-RU" sz="1800" b="1" dirty="0">
                <a:latin typeface="Courier New" panose="02070309020205020404" pitchFamily="49" charset="0"/>
              </a:rPr>
              <a:t>"</a:t>
            </a:r>
            <a:r>
              <a:rPr lang="ru-RU" altLang="ru-RU" sz="1800" dirty="0">
                <a:latin typeface="Courier New" panose="02070309020205020404" pitchFamily="49" charset="0"/>
              </a:rPr>
              <a:t>);</a:t>
            </a:r>
          </a:p>
          <a:p>
            <a:pPr eaLnBrk="1" hangingPunct="1">
              <a:spcAft>
                <a:spcPct val="0"/>
              </a:spcAft>
              <a:buClrTx/>
              <a:buFontTx/>
              <a:buNone/>
            </a:pPr>
            <a:r>
              <a:rPr lang="en-US" altLang="ru-RU" sz="1800" dirty="0">
                <a:latin typeface="Courier New" panose="02070309020205020404" pitchFamily="49" charset="0"/>
              </a:rPr>
              <a:t>String s = </a:t>
            </a:r>
            <a:r>
              <a:rPr lang="ru-RU" altLang="ru-RU" sz="1800" b="1" dirty="0">
                <a:latin typeface="Courier New" panose="02070309020205020404" pitchFamily="49" charset="0"/>
              </a:rPr>
              <a:t>"</a:t>
            </a:r>
            <a:r>
              <a:rPr lang="ru-RU" altLang="ru-RU" sz="1800" b="1" dirty="0" err="1">
                <a:latin typeface="Courier New" panose="02070309020205020404" pitchFamily="49" charset="0"/>
              </a:rPr>
              <a:t>Hello</a:t>
            </a:r>
            <a:r>
              <a:rPr lang="ru-RU" altLang="ru-RU" sz="1800" b="1" dirty="0">
                <a:latin typeface="Courier New" panose="02070309020205020404" pitchFamily="49" charset="0"/>
              </a:rPr>
              <a:t>"</a:t>
            </a:r>
            <a:r>
              <a:rPr lang="en-US" altLang="ru-RU" sz="1800" b="1" dirty="0">
                <a:latin typeface="Courier New" panose="02070309020205020404" pitchFamily="49" charset="0"/>
              </a:rPr>
              <a:t>;</a:t>
            </a:r>
            <a:endParaRPr lang="ru-RU" altLang="ru-RU" sz="1800" dirty="0">
              <a:latin typeface="Courier New" panose="02070309020205020404" pitchFamily="49" charset="0"/>
            </a:endParaRPr>
          </a:p>
          <a:p>
            <a:pPr eaLnBrk="1" hangingPunct="1">
              <a:spcAft>
                <a:spcPct val="0"/>
              </a:spcAft>
              <a:buClrTx/>
              <a:buFontTx/>
              <a:buNone/>
            </a:pPr>
            <a:endParaRPr lang="ru-RU" altLang="ru-RU" sz="1800" dirty="0">
              <a:latin typeface="Courier New" panose="02070309020205020404" pitchFamily="49" charset="0"/>
            </a:endParaRPr>
          </a:p>
          <a:p>
            <a:pPr eaLnBrk="1" hangingPunct="1">
              <a:spcAft>
                <a:spcPct val="0"/>
              </a:spcAft>
              <a:buClrTx/>
              <a:buFontTx/>
              <a:buNone/>
            </a:pPr>
            <a:r>
              <a:rPr lang="ru-RU" altLang="ru-RU" sz="1800" dirty="0" err="1">
                <a:latin typeface="Courier New" panose="02070309020205020404" pitchFamily="49" charset="0"/>
              </a:rPr>
              <a:t>boolean</a:t>
            </a:r>
            <a:r>
              <a:rPr lang="ru-RU" altLang="ru-RU" sz="1800" dirty="0">
                <a:latin typeface="Courier New" panose="02070309020205020404" pitchFamily="49" charset="0"/>
              </a:rPr>
              <a:t> c = </a:t>
            </a:r>
            <a:r>
              <a:rPr lang="ru-RU" altLang="ru-RU" sz="1800" b="1" dirty="0" err="1">
                <a:latin typeface="Courier New" panose="02070309020205020404" pitchFamily="49" charset="0"/>
              </a:rPr>
              <a:t>true</a:t>
            </a:r>
            <a:r>
              <a:rPr lang="ru-RU" altLang="ru-RU" sz="1800" dirty="0">
                <a:latin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2169469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1">
            <a:extLst>
              <a:ext uri="{FF2B5EF4-FFF2-40B4-BE49-F238E27FC236}">
                <a16:creationId xmlns:a16="http://schemas.microsoft.com/office/drawing/2014/main" id="{8B1DD075-8844-4858-8A42-3D20F12705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5641" y="3336707"/>
            <a:ext cx="6440058" cy="2461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195" name="Text Box 2">
            <a:extLst>
              <a:ext uri="{FF2B5EF4-FFF2-40B4-BE49-F238E27FC236}">
                <a16:creationId xmlns:a16="http://schemas.microsoft.com/office/drawing/2014/main" id="{B68F3A27-DD2D-439B-A646-76E0F4FA44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4964" y="121658"/>
            <a:ext cx="9347054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ru-RU" altLang="ru-UA" sz="3600" dirty="0">
                <a:solidFill>
                  <a:srgbClr val="FFFFFF"/>
                </a:solidFill>
              </a:rPr>
              <a:t>Таблица неявного преобразования типов</a:t>
            </a:r>
          </a:p>
        </p:txBody>
      </p:sp>
      <p:sp>
        <p:nvSpPr>
          <p:cNvPr id="8196" name="Text Box 3">
            <a:extLst>
              <a:ext uri="{FF2B5EF4-FFF2-40B4-BE49-F238E27FC236}">
                <a16:creationId xmlns:a16="http://schemas.microsoft.com/office/drawing/2014/main" id="{9AE3EC29-6B07-4166-947A-9E0CDD09A5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5772" y="1306221"/>
            <a:ext cx="10245437" cy="14577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  <a:tab pos="10780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  <a:tab pos="10780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  <a:tab pos="10780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  <a:tab pos="10780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  <a:tab pos="10780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  <a:tab pos="10780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  <a:tab pos="10780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  <a:tab pos="10780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  <a:tab pos="10780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spcBef>
                <a:spcPts val="800"/>
              </a:spcBef>
              <a:buClrTx/>
              <a:buSzPct val="80000"/>
            </a:pPr>
            <a:r>
              <a:rPr lang="ru-RU" altLang="ru-UA" sz="3200" dirty="0">
                <a:solidFill>
                  <a:srgbClr val="000000"/>
                </a:solidFill>
                <a:latin typeface="+mn-lt"/>
              </a:rPr>
              <a:t>	</a:t>
            </a:r>
            <a:r>
              <a:rPr lang="ru-RU" altLang="ru-UA" sz="2400" dirty="0">
                <a:solidFill>
                  <a:schemeClr val="tx1"/>
                </a:solidFill>
                <a:latin typeface="+mn-lt"/>
              </a:rPr>
              <a:t>Сплошные линии обозначают преобразования, выполняемые без потери данных. Штриховые линии говорят о том, что при преобразовании может произойти потеря точности</a:t>
            </a:r>
            <a:r>
              <a:rPr lang="ru-RU" altLang="ru-UA" sz="2800" dirty="0">
                <a:solidFill>
                  <a:schemeClr val="tx1"/>
                </a:solidFill>
                <a:latin typeface="+mn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9298510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C1DDFE5B-6F55-43AD-9D87-CD6560D93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dirty="0"/>
              <a:t>Преобразование типов</a:t>
            </a:r>
          </a:p>
        </p:txBody>
      </p:sp>
      <p:sp>
        <p:nvSpPr>
          <p:cNvPr id="46083" name="Rectangle 8">
            <a:extLst>
              <a:ext uri="{FF2B5EF4-FFF2-40B4-BE49-F238E27FC236}">
                <a16:creationId xmlns:a16="http://schemas.microsoft.com/office/drawing/2014/main" id="{A2283FD0-CE1A-418C-A598-E3A4EA92DC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27138" y="2053701"/>
            <a:ext cx="3302000" cy="450767"/>
          </a:xfrm>
        </p:spPr>
        <p:txBody>
          <a:bodyPr/>
          <a:lstStyle/>
          <a:p>
            <a:r>
              <a:rPr lang="ru-RU" altLang="ru-RU" sz="1800" dirty="0"/>
              <a:t>без потери точности</a:t>
            </a:r>
          </a:p>
        </p:txBody>
      </p:sp>
      <p:sp>
        <p:nvSpPr>
          <p:cNvPr id="46084" name="Rectangle 9">
            <a:extLst>
              <a:ext uri="{FF2B5EF4-FFF2-40B4-BE49-F238E27FC236}">
                <a16:creationId xmlns:a16="http://schemas.microsoft.com/office/drawing/2014/main" id="{98826BFD-AF6C-40A8-8ABD-413D454BBC2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14847" y="2233821"/>
            <a:ext cx="5271655" cy="864823"/>
          </a:xfrm>
        </p:spPr>
        <p:txBody>
          <a:bodyPr/>
          <a:lstStyle/>
          <a:p>
            <a:r>
              <a:rPr lang="ru-RU" altLang="ru-RU" sz="1800" dirty="0"/>
              <a:t>с возможными потерями точности и значения</a:t>
            </a:r>
          </a:p>
        </p:txBody>
      </p:sp>
      <p:graphicFrame>
        <p:nvGraphicFramePr>
          <p:cNvPr id="46085" name="Object 6">
            <a:extLst>
              <a:ext uri="{FF2B5EF4-FFF2-40B4-BE49-F238E27FC236}">
                <a16:creationId xmlns:a16="http://schemas.microsoft.com/office/drawing/2014/main" id="{FD3252A2-717F-4A01-A27A-FEF41EB71A5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5730877"/>
              </p:ext>
            </p:extLst>
          </p:nvPr>
        </p:nvGraphicFramePr>
        <p:xfrm>
          <a:off x="1227138" y="2662791"/>
          <a:ext cx="3022600" cy="931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2" name="Visio" r:id="rId3" imgW="1949102" imgH="601967" progId="Visio.Drawing.11">
                  <p:embed/>
                </p:oleObj>
              </mc:Choice>
              <mc:Fallback>
                <p:oleObj name="Visio" r:id="rId3" imgW="1949102" imgH="601967" progId="Visio.Drawing.11">
                  <p:embed/>
                  <p:pic>
                    <p:nvPicPr>
                      <p:cNvPr id="46085" name="Object 6">
                        <a:extLst>
                          <a:ext uri="{FF2B5EF4-FFF2-40B4-BE49-F238E27FC236}">
                            <a16:creationId xmlns:a16="http://schemas.microsoft.com/office/drawing/2014/main" id="{FD3252A2-717F-4A01-A27A-FEF41EB71A5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7138" y="2662791"/>
                        <a:ext cx="3022600" cy="931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6" name="Object 7">
            <a:extLst>
              <a:ext uri="{FF2B5EF4-FFF2-40B4-BE49-F238E27FC236}">
                <a16:creationId xmlns:a16="http://schemas.microsoft.com/office/drawing/2014/main" id="{DF572E5F-0583-4917-B36B-C6EFE1DCB4A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8183426"/>
              </p:ext>
            </p:extLst>
          </p:nvPr>
        </p:nvGraphicFramePr>
        <p:xfrm>
          <a:off x="6185695" y="2662791"/>
          <a:ext cx="4011612" cy="150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3" name="Visio" r:id="rId5" imgW="2589451" imgH="969956" progId="Visio.Drawing.11">
                  <p:embed/>
                </p:oleObj>
              </mc:Choice>
              <mc:Fallback>
                <p:oleObj name="Visio" r:id="rId5" imgW="2589451" imgH="969956" progId="Visio.Drawing.11">
                  <p:embed/>
                  <p:pic>
                    <p:nvPicPr>
                      <p:cNvPr id="46086" name="Object 7">
                        <a:extLst>
                          <a:ext uri="{FF2B5EF4-FFF2-40B4-BE49-F238E27FC236}">
                            <a16:creationId xmlns:a16="http://schemas.microsoft.com/office/drawing/2014/main" id="{DF572E5F-0583-4917-B36B-C6EFE1DCB4A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85695" y="2662791"/>
                        <a:ext cx="4011612" cy="1501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90" name="Объект 3">
            <a:extLst>
              <a:ext uri="{FF2B5EF4-FFF2-40B4-BE49-F238E27FC236}">
                <a16:creationId xmlns:a16="http://schemas.microsoft.com/office/drawing/2014/main" id="{C3BCFD06-746E-4539-872B-59E362C6B5D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6390230"/>
              </p:ext>
            </p:extLst>
          </p:nvPr>
        </p:nvGraphicFramePr>
        <p:xfrm>
          <a:off x="6096000" y="5131906"/>
          <a:ext cx="1887537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4" name="Visio" r:id="rId7" imgW="1217433" imgH="417317" progId="Visio.Drawing.11">
                  <p:embed/>
                </p:oleObj>
              </mc:Choice>
              <mc:Fallback>
                <p:oleObj name="Visio" r:id="rId7" imgW="1217433" imgH="417317" progId="Visio.Drawing.11">
                  <p:embed/>
                  <p:pic>
                    <p:nvPicPr>
                      <p:cNvPr id="46090" name="Объект 3">
                        <a:extLst>
                          <a:ext uri="{FF2B5EF4-FFF2-40B4-BE49-F238E27FC236}">
                            <a16:creationId xmlns:a16="http://schemas.microsoft.com/office/drawing/2014/main" id="{C3BCFD06-746E-4539-872B-59E362C6B5D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5131906"/>
                        <a:ext cx="1887537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91" name="Объект 4">
            <a:extLst>
              <a:ext uri="{FF2B5EF4-FFF2-40B4-BE49-F238E27FC236}">
                <a16:creationId xmlns:a16="http://schemas.microsoft.com/office/drawing/2014/main" id="{1C428CB2-20FE-4201-8124-D7F1835E90A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7525920"/>
              </p:ext>
            </p:extLst>
          </p:nvPr>
        </p:nvGraphicFramePr>
        <p:xfrm>
          <a:off x="1232767" y="5193446"/>
          <a:ext cx="3021013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5" name="Visio" r:id="rId9" imgW="1949243" imgH="418937" progId="Visio.Drawing.11">
                  <p:embed/>
                </p:oleObj>
              </mc:Choice>
              <mc:Fallback>
                <p:oleObj name="Visio" r:id="rId9" imgW="1949243" imgH="418937" progId="Visio.Drawing.11">
                  <p:embed/>
                  <p:pic>
                    <p:nvPicPr>
                      <p:cNvPr id="46091" name="Объект 4">
                        <a:extLst>
                          <a:ext uri="{FF2B5EF4-FFF2-40B4-BE49-F238E27FC236}">
                            <a16:creationId xmlns:a16="http://schemas.microsoft.com/office/drawing/2014/main" id="{1C428CB2-20FE-4201-8124-D7F1835E90A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2767" y="5193446"/>
                        <a:ext cx="3021013" cy="650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Rectangle 8">
            <a:extLst>
              <a:ext uri="{FF2B5EF4-FFF2-40B4-BE49-F238E27FC236}">
                <a16:creationId xmlns:a16="http://schemas.microsoft.com/office/drawing/2014/main" id="{A2283FD0-CE1A-418C-A598-E3A4EA92DC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27138" y="4580574"/>
            <a:ext cx="3302000" cy="450767"/>
          </a:xfrm>
        </p:spPr>
        <p:txBody>
          <a:bodyPr/>
          <a:lstStyle/>
          <a:p>
            <a:r>
              <a:rPr lang="ru-RU" altLang="ru-RU" sz="1800" dirty="0" smtClean="0"/>
              <a:t>явное</a:t>
            </a:r>
            <a:endParaRPr lang="ru-RU" altLang="ru-RU" sz="1800" dirty="0"/>
          </a:p>
        </p:txBody>
      </p:sp>
      <p:sp>
        <p:nvSpPr>
          <p:cNvPr id="27" name="Rectangle 8">
            <a:extLst>
              <a:ext uri="{FF2B5EF4-FFF2-40B4-BE49-F238E27FC236}">
                <a16:creationId xmlns:a16="http://schemas.microsoft.com/office/drawing/2014/main" id="{A2283FD0-CE1A-418C-A598-E3A4EA92DC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85695" y="4546683"/>
            <a:ext cx="3302000" cy="450767"/>
          </a:xfrm>
        </p:spPr>
        <p:txBody>
          <a:bodyPr/>
          <a:lstStyle/>
          <a:p>
            <a:r>
              <a:rPr lang="ru-RU" altLang="ru-RU" sz="1800" dirty="0" smtClean="0"/>
              <a:t>неявное</a:t>
            </a:r>
            <a:endParaRPr lang="ru-RU" altLang="ru-RU" sz="1800" dirty="0"/>
          </a:p>
        </p:txBody>
      </p:sp>
    </p:spTree>
    <p:extLst>
      <p:ext uri="{BB962C8B-B14F-4D97-AF65-F5344CB8AC3E}">
        <p14:creationId xmlns:p14="http://schemas.microsoft.com/office/powerpoint/2010/main" val="130649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47675" indent="-447675"/>
            <a:r>
              <a:rPr lang="en-US" dirty="0"/>
              <a:t>Data Types. Control Flows</a:t>
            </a:r>
          </a:p>
          <a:p>
            <a:pPr marL="447675" indent="-447675"/>
            <a:r>
              <a:rPr lang="en-US" dirty="0"/>
              <a:t>Arrays. Loops</a:t>
            </a:r>
          </a:p>
          <a:p>
            <a:pPr marL="447675" indent="-447675"/>
            <a:r>
              <a:rPr lang="en-US" dirty="0"/>
              <a:t>Static methods. OOP</a:t>
            </a:r>
          </a:p>
          <a:p>
            <a:pPr marL="447675" indent="-447675"/>
            <a:r>
              <a:rPr lang="en-US" dirty="0"/>
              <a:t>Generics. Collections</a:t>
            </a:r>
          </a:p>
          <a:p>
            <a:pPr marL="447675" indent="-447675"/>
            <a:r>
              <a:rPr lang="en-US" dirty="0"/>
              <a:t>Exceptions. Lambdas. Streams</a:t>
            </a:r>
          </a:p>
          <a:p>
            <a:pPr marL="447675" indent="-447675"/>
            <a:endParaRPr lang="en-US" dirty="0"/>
          </a:p>
          <a:p>
            <a:pPr marL="447675" indent="-447675"/>
            <a:endParaRPr lang="ru-RU" dirty="0"/>
          </a:p>
          <a:p>
            <a:endParaRPr lang="en-US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998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35E187AE-3E14-43CC-8700-09B8F0957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Комментарии</a:t>
            </a:r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7A9E0BAB-2260-4802-9873-F6DEADE075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56758" y="1918348"/>
            <a:ext cx="3302000" cy="450767"/>
          </a:xfrm>
        </p:spPr>
        <p:txBody>
          <a:bodyPr/>
          <a:lstStyle/>
          <a:p>
            <a:r>
              <a:rPr lang="ru-RU" altLang="ru-RU" sz="2000" dirty="0"/>
              <a:t>Строчные:</a:t>
            </a:r>
          </a:p>
          <a:p>
            <a:endParaRPr lang="ru-RU" altLang="ru-RU" dirty="0"/>
          </a:p>
          <a:p>
            <a:endParaRPr lang="ru-RU" altLang="ru-RU" dirty="0"/>
          </a:p>
          <a:p>
            <a:pPr>
              <a:buFont typeface="Wingdings" panose="05000000000000000000" pitchFamily="2" charset="2"/>
              <a:buNone/>
            </a:pPr>
            <a:endParaRPr lang="ru-RU" altLang="ru-RU" dirty="0"/>
          </a:p>
        </p:txBody>
      </p:sp>
      <p:graphicFrame>
        <p:nvGraphicFramePr>
          <p:cNvPr id="51204" name="Object 4">
            <a:extLst>
              <a:ext uri="{FF2B5EF4-FFF2-40B4-BE49-F238E27FC236}">
                <a16:creationId xmlns:a16="http://schemas.microsoft.com/office/drawing/2014/main" id="{2C31BCF0-C452-4749-94E2-C2B488A706D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274132"/>
              </p:ext>
            </p:extLst>
          </p:nvPr>
        </p:nvGraphicFramePr>
        <p:xfrm>
          <a:off x="1974639" y="2345967"/>
          <a:ext cx="5224196" cy="578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8" name="Visio" r:id="rId3" imgW="3778171" imgH="419594" progId="Visio.Drawing.11">
                  <p:embed/>
                </p:oleObj>
              </mc:Choice>
              <mc:Fallback>
                <p:oleObj name="Visio" r:id="rId3" imgW="3778171" imgH="419594" progId="Visio.Drawing.11">
                  <p:embed/>
                  <p:pic>
                    <p:nvPicPr>
                      <p:cNvPr id="51204" name="Object 4">
                        <a:extLst>
                          <a:ext uri="{FF2B5EF4-FFF2-40B4-BE49-F238E27FC236}">
                            <a16:creationId xmlns:a16="http://schemas.microsoft.com/office/drawing/2014/main" id="{2C31BCF0-C452-4749-94E2-C2B488A706D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4639" y="2345967"/>
                        <a:ext cx="5224196" cy="57861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5" name="Object 6">
            <a:extLst>
              <a:ext uri="{FF2B5EF4-FFF2-40B4-BE49-F238E27FC236}">
                <a16:creationId xmlns:a16="http://schemas.microsoft.com/office/drawing/2014/main" id="{CEA9605C-D373-45F1-9414-FB9F3B4C13D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5223794"/>
              </p:ext>
            </p:extLst>
          </p:nvPr>
        </p:nvGraphicFramePr>
        <p:xfrm>
          <a:off x="1974639" y="3698084"/>
          <a:ext cx="3243946" cy="8789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9" name="Visio" r:id="rId5" imgW="2223422" imgH="602508" progId="Visio.Drawing.11">
                  <p:embed/>
                </p:oleObj>
              </mc:Choice>
              <mc:Fallback>
                <p:oleObj name="Visio" r:id="rId5" imgW="2223422" imgH="602508" progId="Visio.Drawing.11">
                  <p:embed/>
                  <p:pic>
                    <p:nvPicPr>
                      <p:cNvPr id="51205" name="Object 6">
                        <a:extLst>
                          <a:ext uri="{FF2B5EF4-FFF2-40B4-BE49-F238E27FC236}">
                            <a16:creationId xmlns:a16="http://schemas.microsoft.com/office/drawing/2014/main" id="{CEA9605C-D373-45F1-9414-FB9F3B4C13D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4639" y="3698084"/>
                        <a:ext cx="3243946" cy="8789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6" name="Object 7">
            <a:extLst>
              <a:ext uri="{FF2B5EF4-FFF2-40B4-BE49-F238E27FC236}">
                <a16:creationId xmlns:a16="http://schemas.microsoft.com/office/drawing/2014/main" id="{B047F84E-D8C3-42F7-89E5-4F9CE7AE175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2260454"/>
              </p:ext>
            </p:extLst>
          </p:nvPr>
        </p:nvGraphicFramePr>
        <p:xfrm>
          <a:off x="1826524" y="4965719"/>
          <a:ext cx="5064468" cy="18922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0" name="Visio" r:id="rId7" imgW="4052761" imgH="1514375" progId="Visio.Drawing.11">
                  <p:embed/>
                </p:oleObj>
              </mc:Choice>
              <mc:Fallback>
                <p:oleObj name="Visio" r:id="rId7" imgW="4052761" imgH="1514375" progId="Visio.Drawing.11">
                  <p:embed/>
                  <p:pic>
                    <p:nvPicPr>
                      <p:cNvPr id="51206" name="Object 7">
                        <a:extLst>
                          <a:ext uri="{FF2B5EF4-FFF2-40B4-BE49-F238E27FC236}">
                            <a16:creationId xmlns:a16="http://schemas.microsoft.com/office/drawing/2014/main" id="{B047F84E-D8C3-42F7-89E5-4F9CE7AE175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6524" y="4965719"/>
                        <a:ext cx="5064468" cy="18922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1207" name="Picture 8">
            <a:extLst>
              <a:ext uri="{FF2B5EF4-FFF2-40B4-BE49-F238E27FC236}">
                <a16:creationId xmlns:a16="http://schemas.microsoft.com/office/drawing/2014/main" id="{57BB634F-CDC9-41E4-8BC7-1F9EF69716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0942" y="3994562"/>
            <a:ext cx="4398094" cy="1772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08" name="AutoShape 9">
            <a:extLst>
              <a:ext uri="{FF2B5EF4-FFF2-40B4-BE49-F238E27FC236}">
                <a16:creationId xmlns:a16="http://schemas.microsoft.com/office/drawing/2014/main" id="{B069737D-0095-4908-AEA7-891F25735D63}"/>
              </a:ext>
            </a:extLst>
          </p:cNvPr>
          <p:cNvSpPr>
            <a:spLocks noChangeArrowheads="1"/>
          </p:cNvSpPr>
          <p:nvPr/>
        </p:nvSpPr>
        <p:spPr bwMode="auto">
          <a:xfrm rot="18999329">
            <a:off x="7127402" y="5919676"/>
            <a:ext cx="1238250" cy="387350"/>
          </a:xfrm>
          <a:prstGeom prst="rightArrow">
            <a:avLst>
              <a:gd name="adj1" fmla="val 50000"/>
              <a:gd name="adj2" fmla="val 7991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Aft>
                <a:spcPct val="40000"/>
              </a:spcAft>
              <a:buClr>
                <a:srgbClr val="00458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Aft>
                <a:spcPct val="40000"/>
              </a:spcAft>
              <a:buClr>
                <a:srgbClr val="004587"/>
              </a:buClr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Aft>
                <a:spcPct val="40000"/>
              </a:spcAft>
              <a:buClr>
                <a:srgbClr val="004587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Aft>
                <a:spcPct val="4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ClrTx/>
              <a:buFontTx/>
              <a:buNone/>
            </a:pPr>
            <a:endParaRPr lang="ru-RU" altLang="ru-RU"/>
          </a:p>
        </p:txBody>
      </p:sp>
      <p:sp>
        <p:nvSpPr>
          <p:cNvPr id="13" name="Rectangle 12"/>
          <p:cNvSpPr/>
          <p:nvPr/>
        </p:nvSpPr>
        <p:spPr>
          <a:xfrm>
            <a:off x="938548" y="4664829"/>
            <a:ext cx="14411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altLang="ru-RU" dirty="0">
                <a:solidFill>
                  <a:schemeClr val="bg1"/>
                </a:solidFill>
              </a:rPr>
              <a:t>Документация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938548" y="3424639"/>
            <a:ext cx="10005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altLang="ru-RU" dirty="0">
                <a:solidFill>
                  <a:schemeClr val="bg1"/>
                </a:solidFill>
              </a:rPr>
              <a:t>Блочные:</a:t>
            </a:r>
            <a:endParaRPr lang="ru-RU" alt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92762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F6C62985-0BC6-404A-B910-7EE83915B62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370230-2A72-4036-A78C-AE3CEAE838D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71500" y="3148446"/>
            <a:ext cx="10820400" cy="6858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ru-RU" dirty="0"/>
              <a:t>Консольный ввод</a:t>
            </a:r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4413644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Ввод данных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 algn="just">
              <a:spcBef>
                <a:spcPts val="400"/>
              </a:spcBef>
              <a:buNone/>
            </a:pPr>
            <a:r>
              <a:rPr lang="ru-RU" sz="2400" dirty="0"/>
              <a:t>Взаимодействие с консолью с помощью потока </a:t>
            </a:r>
            <a:r>
              <a:rPr lang="en-US" sz="2400" dirty="0"/>
              <a:t>System</a:t>
            </a:r>
            <a:r>
              <a:rPr lang="ru-RU" sz="2400" dirty="0"/>
              <a:t>.</a:t>
            </a:r>
            <a:r>
              <a:rPr lang="en-US" sz="2400" dirty="0"/>
              <a:t>in</a:t>
            </a:r>
            <a:r>
              <a:rPr lang="ru-RU" sz="2400" dirty="0"/>
              <a:t> представляет собой один из простейших способов передачи информации в приложение. </a:t>
            </a:r>
          </a:p>
          <a:p>
            <a:pPr marL="0" indent="0">
              <a:spcBef>
                <a:spcPts val="400"/>
              </a:spcBef>
            </a:pPr>
            <a:endParaRPr lang="ru-RU" sz="2400" dirty="0"/>
          </a:p>
          <a:p>
            <a:pPr marL="0" indent="0" algn="just">
              <a:spcBef>
                <a:spcPts val="400"/>
              </a:spcBef>
              <a:buNone/>
            </a:pPr>
            <a:r>
              <a:rPr lang="ru-RU" sz="2400" dirty="0"/>
              <a:t>В следующем примере рассматривается ввод информации в виде символа из потока ввода, связанного с консолью, и последующего вывода на консоль символа и его числового кода. </a:t>
            </a:r>
          </a:p>
          <a:p>
            <a:endParaRPr lang="en-US" sz="280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3863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1891" y="644237"/>
            <a:ext cx="10820400" cy="685800"/>
          </a:xfrm>
        </p:spPr>
        <p:txBody>
          <a:bodyPr/>
          <a:lstStyle/>
          <a:p>
            <a:r>
              <a:rPr lang="ru-RU" dirty="0" smtClean="0"/>
              <a:t>Поток </a:t>
            </a:r>
            <a:r>
              <a:rPr lang="en-US" dirty="0" err="1" smtClean="0"/>
              <a:t>InptuStream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891147" y="1824749"/>
            <a:ext cx="9154390" cy="341632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package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com.softserveinc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import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java.io.IOException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endParaRPr lang="ru-RU" b="1" dirty="0">
              <a:solidFill>
                <a:srgbClr val="7F0055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ReadCharRunner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{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main(String[]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args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r>
              <a:rPr lang="ru-RU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throws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IOException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{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     </a:t>
            </a: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x;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</a:p>
          <a:p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x 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lang="en-US" i="1" dirty="0" err="1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.read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     </a:t>
            </a: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c = (</a:t>
            </a: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)x;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    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lang="en-US" i="1" dirty="0" err="1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lang="en-US" dirty="0" err="1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Код</a:t>
            </a:r>
            <a:r>
              <a:rPr lang="en-US" dirty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символа</a:t>
            </a:r>
            <a:r>
              <a:rPr lang="en-US" dirty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: “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+c+</a:t>
            </a:r>
            <a:r>
              <a:rPr lang="en-US" dirty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 = “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+x); 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}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193" name="Rectangle 1"/>
          <p:cNvSpPr>
            <a:spLocks noChangeArrowheads="1"/>
          </p:cNvSpPr>
          <p:nvPr/>
        </p:nvSpPr>
        <p:spPr bwMode="auto">
          <a:xfrm>
            <a:off x="4649100" y="5735781"/>
            <a:ext cx="2941831" cy="646331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dirty="0">
                <a:solidFill>
                  <a:srgbClr val="00C87D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v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Код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символа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: v = 118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86388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 </a:t>
            </a:r>
            <a:r>
              <a:rPr lang="en-US" dirty="0" smtClean="0"/>
              <a:t>Scanner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870361" y="1704478"/>
            <a:ext cx="8946573" cy="3693319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package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com.softserveinc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endParaRPr lang="en-US" b="1" dirty="0">
              <a:solidFill>
                <a:srgbClr val="7F0055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import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java.util.Scanner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</a:p>
          <a:p>
            <a:endParaRPr lang="en-US" dirty="0">
              <a:latin typeface="Arial" pitchFamily="34" charset="0"/>
              <a:ea typeface="Calibri" pitchFamily="34" charset="0"/>
              <a:cs typeface="Arial" pitchFamily="34" charset="0"/>
            </a:endParaRPr>
          </a:p>
          <a:p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ReadString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{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public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main(String[]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args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 {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Scanner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scanner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Scanner(System.</a:t>
            </a:r>
            <a:r>
              <a:rPr lang="en-US" i="1" dirty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lang="en-US" i="1" dirty="0" err="1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lang="en-US" dirty="0" err="1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Введите</a:t>
            </a:r>
            <a:r>
              <a:rPr lang="en-US" dirty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Ваше</a:t>
            </a:r>
            <a:r>
              <a:rPr lang="en-US" dirty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имя</a:t>
            </a:r>
            <a:r>
              <a:rPr lang="en-US" dirty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и </a:t>
            </a:r>
            <a:r>
              <a:rPr lang="en-US" dirty="0" err="1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нажмите</a:t>
            </a:r>
            <a:r>
              <a:rPr lang="en-US" dirty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&lt;Enter&gt;:"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String name =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scanner.nextLine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lang="en-US" i="1" dirty="0" err="1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lang="en-US" dirty="0" err="1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Привет</a:t>
            </a:r>
            <a:r>
              <a:rPr lang="en-US" dirty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, "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+ name);</a:t>
            </a:r>
          </a:p>
          <a:p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}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169" name="Rectangle 1"/>
          <p:cNvSpPr>
            <a:spLocks noChangeArrowheads="1"/>
          </p:cNvSpPr>
          <p:nvPr/>
        </p:nvSpPr>
        <p:spPr bwMode="auto">
          <a:xfrm>
            <a:off x="3838796" y="5730675"/>
            <a:ext cx="5009705" cy="92333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ru-RU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Введите ваше имя и нажмите &lt;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Enter</a:t>
            </a:r>
            <a:r>
              <a:rPr lang="ru-RU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&gt;: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r>
              <a:rPr lang="en-US" dirty="0">
                <a:solidFill>
                  <a:srgbClr val="00C87D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Ivan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Привет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, Ivan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78238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BA17D552-6ECA-4AB0-954F-2D29596F3E8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575E1C-A780-4E05-A958-5FDC029CE5B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76177" y="2780414"/>
            <a:ext cx="10820400" cy="6858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ru-RU" dirty="0"/>
              <a:t>Операции</a:t>
            </a:r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40599560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70884389-EB0F-4500-8C7B-227F39CCC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sz="3400"/>
              <a:t>Типы операций</a:t>
            </a:r>
          </a:p>
        </p:txBody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4D7F270F-4132-4D11-939F-3AF3541049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5800" y="1735282"/>
            <a:ext cx="10820400" cy="3429000"/>
          </a:xfrm>
        </p:spPr>
        <p:txBody>
          <a:bodyPr/>
          <a:lstStyle/>
          <a:p>
            <a:r>
              <a:rPr lang="ru-RU" altLang="ru-RU" sz="2400" dirty="0"/>
              <a:t>Присваивание</a:t>
            </a:r>
          </a:p>
          <a:p>
            <a:r>
              <a:rPr lang="ru-RU" altLang="ru-RU" sz="2400" dirty="0"/>
              <a:t>Инкремент и декремент</a:t>
            </a:r>
          </a:p>
          <a:p>
            <a:r>
              <a:rPr lang="ru-RU" altLang="ru-RU" sz="2400" dirty="0"/>
              <a:t>Арифметические (бинарные и унарные) операции</a:t>
            </a:r>
            <a:endParaRPr lang="en-US" altLang="ru-RU" sz="2400" dirty="0"/>
          </a:p>
          <a:p>
            <a:r>
              <a:rPr lang="ru-RU" altLang="ru-RU" sz="2400" dirty="0"/>
              <a:t>Операции сравнения</a:t>
            </a:r>
          </a:p>
          <a:p>
            <a:r>
              <a:rPr lang="ru-RU" altLang="ru-RU" sz="2400" dirty="0"/>
              <a:t>Логические операции</a:t>
            </a:r>
            <a:endParaRPr lang="en-US" altLang="ru-RU" sz="2400" dirty="0"/>
          </a:p>
          <a:p>
            <a:r>
              <a:rPr lang="ru-RU" altLang="ru-RU" sz="2400" dirty="0"/>
              <a:t>Побитовые операции</a:t>
            </a:r>
          </a:p>
          <a:p>
            <a:r>
              <a:rPr lang="ru-RU" altLang="ru-RU" sz="2400" dirty="0"/>
              <a:t>Операции сдвига</a:t>
            </a:r>
            <a:endParaRPr lang="en-US" altLang="ru-RU" sz="2400" dirty="0"/>
          </a:p>
          <a:p>
            <a:r>
              <a:rPr lang="ru-RU" altLang="ru-RU" sz="2400" dirty="0"/>
              <a:t>«Сложное» присваивание</a:t>
            </a:r>
          </a:p>
          <a:p>
            <a:r>
              <a:rPr lang="ru-RU" altLang="ru-RU" sz="2400" dirty="0"/>
              <a:t>Условная </a:t>
            </a:r>
            <a:r>
              <a:rPr lang="ru-RU" altLang="ru-RU" sz="2400" dirty="0" smtClean="0"/>
              <a:t>операция</a:t>
            </a:r>
            <a:endParaRPr lang="ru-RU" altLang="ru-RU" sz="2400" dirty="0"/>
          </a:p>
        </p:txBody>
      </p:sp>
    </p:spTree>
    <p:extLst>
      <p:ext uri="{BB962C8B-B14F-4D97-AF65-F5344CB8AC3E}">
        <p14:creationId xmlns:p14="http://schemas.microsoft.com/office/powerpoint/2010/main" val="24339676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6931F217-8544-47B3-BD65-2940A0EB7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Присваивание. Инкремент. Декремент</a:t>
            </a:r>
          </a:p>
        </p:txBody>
      </p:sp>
      <p:sp>
        <p:nvSpPr>
          <p:cNvPr id="55317" name="Rectangle 47">
            <a:extLst>
              <a:ext uri="{FF2B5EF4-FFF2-40B4-BE49-F238E27FC236}">
                <a16:creationId xmlns:a16="http://schemas.microsoft.com/office/drawing/2014/main" id="{968038A8-3189-44FF-A9F4-6F07D260A5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10491" y="6120244"/>
            <a:ext cx="10820400" cy="3429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ru-RU" altLang="ru-RU" sz="1800" dirty="0"/>
              <a:t>Постфиксный инкремент/декремент </a:t>
            </a:r>
            <a:r>
              <a:rPr lang="en-US" altLang="ru-RU" sz="1800" dirty="0"/>
              <a:t>(a++) </a:t>
            </a:r>
            <a:r>
              <a:rPr lang="ru-RU" altLang="ru-RU" sz="1800" dirty="0"/>
              <a:t>возвращает исходное значение переменной</a:t>
            </a:r>
          </a:p>
          <a:p>
            <a:pPr>
              <a:lnSpc>
                <a:spcPct val="80000"/>
              </a:lnSpc>
            </a:pPr>
            <a:r>
              <a:rPr lang="ru-RU" altLang="ru-RU" sz="1800" dirty="0"/>
              <a:t>Префиксный инкремент/декремент</a:t>
            </a:r>
            <a:r>
              <a:rPr lang="en-US" altLang="ru-RU" sz="1800" dirty="0"/>
              <a:t> (++a)</a:t>
            </a:r>
            <a:r>
              <a:rPr lang="ru-RU" altLang="ru-RU" sz="1800" dirty="0"/>
              <a:t> возвращает новое значение переменной</a:t>
            </a:r>
          </a:p>
        </p:txBody>
      </p:sp>
      <p:graphicFrame>
        <p:nvGraphicFramePr>
          <p:cNvPr id="88109" name="Group 45">
            <a:extLst>
              <a:ext uri="{FF2B5EF4-FFF2-40B4-BE49-F238E27FC236}">
                <a16:creationId xmlns:a16="http://schemas.microsoft.com/office/drawing/2014/main" id="{D1263156-65FD-4012-A8F6-6404354F34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2698253"/>
              </p:ext>
            </p:extLst>
          </p:nvPr>
        </p:nvGraphicFramePr>
        <p:xfrm>
          <a:off x="1641763" y="1558636"/>
          <a:ext cx="9341429" cy="4296596"/>
        </p:xfrm>
        <a:graphic>
          <a:graphicData uri="http://schemas.openxmlformats.org/drawingml/2006/table">
            <a:tbl>
              <a:tblPr/>
              <a:tblGrid>
                <a:gridCol w="544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20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949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797208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=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Присваивание</a:t>
                      </a:r>
                      <a:endParaRPr kumimoji="0" lang="en-US" altLang="ru-RU" sz="18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ru-RU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(assignment)</a:t>
                      </a:r>
                      <a:endParaRPr kumimoji="0" lang="ru-RU" altLang="ru-RU" sz="18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int </a:t>
                      </a:r>
                      <a:r>
                        <a:rPr kumimoji="0" lang="en-US" alt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x</a:t>
                      </a:r>
                      <a:r>
                        <a:rPr kumimoji="0" lang="ru-RU" alt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ru-RU" altLang="ru-RU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=</a:t>
                      </a:r>
                      <a:r>
                        <a:rPr kumimoji="0" lang="ru-RU" alt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10;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int </a:t>
                      </a:r>
                      <a:r>
                        <a:rPr kumimoji="0" lang="en-US" alt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y</a:t>
                      </a:r>
                      <a:r>
                        <a:rPr kumimoji="0" lang="ru-RU" alt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ru-RU" altLang="ru-RU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=</a:t>
                      </a:r>
                      <a:r>
                        <a:rPr kumimoji="0" lang="ru-RU" alt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15;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int </a:t>
                      </a:r>
                      <a:r>
                        <a:rPr kumimoji="0" lang="en-US" alt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z</a:t>
                      </a:r>
                      <a:r>
                        <a:rPr kumimoji="0" lang="ru-RU" alt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ru-RU" altLang="ru-RU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=</a:t>
                      </a:r>
                      <a:r>
                        <a:rPr kumimoji="0" lang="ru-RU" alt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en-US" alt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x</a:t>
                      </a:r>
                      <a:r>
                        <a:rPr kumimoji="0" lang="ru-RU" alt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;</a:t>
                      </a:r>
                      <a:endParaRPr kumimoji="0" lang="en-US" alt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x </a:t>
                      </a:r>
                      <a:r>
                        <a:rPr kumimoji="0" lang="en-US" altLang="ru-RU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=</a:t>
                      </a:r>
                      <a:r>
                        <a:rPr kumimoji="0" lang="en-US" alt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z + y;</a:t>
                      </a:r>
                      <a:endParaRPr kumimoji="0" lang="ru-RU" alt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18133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++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Инкремент</a:t>
                      </a:r>
                      <a:endParaRPr kumimoji="0" lang="en-US" altLang="ru-RU" sz="18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ru-RU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(increment)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altLang="ru-RU" sz="18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int a = 1;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ru-RU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a++;</a:t>
                      </a:r>
                      <a:r>
                        <a:rPr kumimoji="0" lang="pt-BR" alt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              </a:t>
                      </a:r>
                      <a:r>
                        <a:rPr kumimoji="0" lang="pt-BR" altLang="ru-RU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// a = 2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int b = </a:t>
                      </a:r>
                      <a:r>
                        <a:rPr kumimoji="0" lang="pt-BR" altLang="ru-RU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++a;</a:t>
                      </a:r>
                      <a:r>
                        <a:rPr kumimoji="0" lang="pt-BR" alt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      </a:t>
                      </a:r>
                      <a:r>
                        <a:rPr kumimoji="0" lang="pt-BR" altLang="ru-RU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// b = 3, a = 3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int c = </a:t>
                      </a:r>
                      <a:r>
                        <a:rPr kumimoji="0" lang="pt-BR" altLang="ru-RU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a++;</a:t>
                      </a:r>
                      <a:r>
                        <a:rPr kumimoji="0" lang="pt-BR" alt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      </a:t>
                      </a:r>
                      <a:r>
                        <a:rPr kumimoji="0" lang="pt-BR" altLang="ru-RU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// c = 3, a = 4</a:t>
                      </a:r>
                      <a:endParaRPr kumimoji="0" lang="ru-RU" altLang="ru-RU" sz="20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9921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--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Декремент</a:t>
                      </a:r>
                      <a:endParaRPr kumimoji="0" lang="en-US" altLang="ru-RU" sz="18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ru-RU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(decrement)</a:t>
                      </a:r>
                      <a:endParaRPr kumimoji="0" lang="ru-RU" altLang="ru-RU" sz="18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ru-RU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a--;</a:t>
                      </a:r>
                      <a:r>
                        <a:rPr kumimoji="0" lang="pt-BR" alt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              </a:t>
                      </a:r>
                      <a:r>
                        <a:rPr kumimoji="0" lang="pt-BR" altLang="ru-RU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// a = 3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int d = </a:t>
                      </a:r>
                      <a:r>
                        <a:rPr kumimoji="0" lang="pt-BR" altLang="ru-RU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a--</a:t>
                      </a:r>
                      <a:r>
                        <a:rPr kumimoji="0" lang="pt-BR" alt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;       </a:t>
                      </a:r>
                      <a:r>
                        <a:rPr kumimoji="0" lang="pt-BR" altLang="ru-RU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// d = 3, a = 2</a:t>
                      </a:r>
                      <a:endParaRPr kumimoji="0" lang="ru-RU" alt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43218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A2E723D4-16AE-47AD-A726-DB9BA7D3E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26028"/>
            <a:ext cx="10820400" cy="685800"/>
          </a:xfrm>
        </p:spPr>
        <p:txBody>
          <a:bodyPr/>
          <a:lstStyle/>
          <a:p>
            <a:r>
              <a:rPr lang="ru-RU" altLang="ru-RU" dirty="0"/>
              <a:t>Арифметические операции</a:t>
            </a:r>
          </a:p>
        </p:txBody>
      </p:sp>
      <p:graphicFrame>
        <p:nvGraphicFramePr>
          <p:cNvPr id="73872" name="Group 144">
            <a:extLst>
              <a:ext uri="{FF2B5EF4-FFF2-40B4-BE49-F238E27FC236}">
                <a16:creationId xmlns:a16="http://schemas.microsoft.com/office/drawing/2014/main" id="{58AC208C-1687-4324-A7B4-881A6B0A91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8983179"/>
              </p:ext>
            </p:extLst>
          </p:nvPr>
        </p:nvGraphicFramePr>
        <p:xfrm>
          <a:off x="827809" y="1111828"/>
          <a:ext cx="10830791" cy="5455607"/>
        </p:xfrm>
        <a:graphic>
          <a:graphicData uri="http://schemas.openxmlformats.org/drawingml/2006/table">
            <a:tbl>
              <a:tblPr/>
              <a:tblGrid>
                <a:gridCol w="7019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797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49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66738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+</a:t>
                      </a:r>
                    </a:p>
                  </a:txBody>
                  <a:tcPr marT="45700" marB="457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сложение / конкатенация</a:t>
                      </a:r>
                      <a:r>
                        <a:rPr kumimoji="0" lang="en-US" altLang="ru-RU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(</a:t>
                      </a:r>
                      <a:r>
                        <a:rPr kumimoji="0" lang="ru-RU" altLang="ru-RU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additive </a:t>
                      </a:r>
                      <a:r>
                        <a:rPr kumimoji="0" lang="en-US" altLang="ru-RU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/</a:t>
                      </a:r>
                      <a:r>
                        <a:rPr kumimoji="0" lang="ru-RU" altLang="ru-RU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en-US" altLang="ru-RU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concatenation)</a:t>
                      </a:r>
                      <a:endParaRPr kumimoji="0" lang="ru-RU" altLang="ru-RU" sz="18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0" marB="457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int a = </a:t>
                      </a:r>
                      <a:r>
                        <a:rPr kumimoji="0" lang="en-US" altLang="ru-RU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2 + 3</a:t>
                      </a:r>
                      <a:r>
                        <a:rPr kumimoji="0" lang="en-US" alt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System.out.print(</a:t>
                      </a:r>
                      <a:r>
                        <a:rPr kumimoji="0" lang="en-US" altLang="ru-RU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"Hello " + "world"</a:t>
                      </a:r>
                      <a:r>
                        <a:rPr kumimoji="0" lang="en-US" alt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);</a:t>
                      </a:r>
                      <a:endParaRPr kumimoji="0" lang="ru-RU" alt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marT="45700" marB="457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9069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–</a:t>
                      </a:r>
                    </a:p>
                  </a:txBody>
                  <a:tcPr marT="45700" marB="457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вычитание</a:t>
                      </a:r>
                      <a:r>
                        <a:rPr kumimoji="0" lang="en-US" altLang="ru-RU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(</a:t>
                      </a:r>
                      <a:r>
                        <a:rPr kumimoji="0" lang="ru-RU" altLang="ru-RU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subtraction</a:t>
                      </a:r>
                      <a:r>
                        <a:rPr kumimoji="0" lang="en-US" altLang="ru-RU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)</a:t>
                      </a:r>
                      <a:endParaRPr kumimoji="0" lang="ru-RU" altLang="ru-RU" sz="18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0" marB="457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int b = </a:t>
                      </a:r>
                      <a:r>
                        <a:rPr kumimoji="0" lang="ru-RU" altLang="ru-RU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10</a:t>
                      </a:r>
                      <a:r>
                        <a:rPr kumimoji="0" lang="en-US" altLang="ru-RU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ru-RU" altLang="ru-RU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-</a:t>
                      </a:r>
                      <a:r>
                        <a:rPr kumimoji="0" lang="en-US" altLang="ru-RU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a</a:t>
                      </a:r>
                      <a:r>
                        <a:rPr kumimoji="0" lang="en-US" alt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;</a:t>
                      </a:r>
                      <a:endParaRPr kumimoji="0" lang="ru-RU" alt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0" marB="457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9069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*</a:t>
                      </a:r>
                    </a:p>
                  </a:txBody>
                  <a:tcPr marT="45700" marB="457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умножение</a:t>
                      </a:r>
                      <a:r>
                        <a:rPr kumimoji="0" lang="en-US" altLang="ru-RU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(</a:t>
                      </a:r>
                      <a:r>
                        <a:rPr kumimoji="0" lang="ru-RU" altLang="ru-RU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multiplication</a:t>
                      </a:r>
                      <a:r>
                        <a:rPr kumimoji="0" lang="en-US" altLang="ru-RU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)</a:t>
                      </a:r>
                      <a:endParaRPr kumimoji="0" lang="ru-RU" altLang="ru-RU" sz="18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0" marB="457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int c = </a:t>
                      </a:r>
                      <a:r>
                        <a:rPr kumimoji="0" lang="en-US" altLang="ru-RU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a * b</a:t>
                      </a:r>
                      <a:r>
                        <a:rPr kumimoji="0" lang="en-US" alt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;</a:t>
                      </a:r>
                      <a:endParaRPr kumimoji="0" lang="ru-RU" alt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0" marB="457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33792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/</a:t>
                      </a:r>
                    </a:p>
                  </a:txBody>
                  <a:tcPr marT="45700" marB="457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деление</a:t>
                      </a:r>
                      <a:r>
                        <a:rPr kumimoji="0" lang="en-US" altLang="ru-RU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(</a:t>
                      </a:r>
                      <a:r>
                        <a:rPr kumimoji="0" lang="ru-RU" altLang="ru-RU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division </a:t>
                      </a:r>
                      <a:r>
                        <a:rPr kumimoji="0" lang="en-US" altLang="ru-RU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)</a:t>
                      </a:r>
                      <a:endParaRPr kumimoji="0" lang="ru-RU" altLang="ru-RU" sz="18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0" marB="457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int d = </a:t>
                      </a:r>
                      <a:r>
                        <a:rPr kumimoji="0" lang="en-US" altLang="ru-RU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10 / 2</a:t>
                      </a:r>
                      <a:r>
                        <a:rPr kumimoji="0" lang="en-US" alt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;      </a:t>
                      </a:r>
                      <a:r>
                        <a:rPr kumimoji="0" lang="pt-BR" altLang="ru-RU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// d = 5</a:t>
                      </a:r>
                      <a:endParaRPr kumimoji="0" lang="ru-RU" alt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float d1 = </a:t>
                      </a:r>
                      <a:r>
                        <a:rPr kumimoji="0" lang="en-US" altLang="ru-RU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5 / 2</a:t>
                      </a:r>
                      <a:r>
                        <a:rPr kumimoji="0" lang="en-US" alt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;    </a:t>
                      </a:r>
                      <a:r>
                        <a:rPr kumimoji="0" lang="pt-BR" altLang="ru-RU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// d1 = 2.0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float d2 = </a:t>
                      </a:r>
                      <a:r>
                        <a:rPr kumimoji="0" lang="en-US" altLang="ru-RU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5f / 2</a:t>
                      </a:r>
                      <a:r>
                        <a:rPr kumimoji="0" lang="en-US" alt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;   </a:t>
                      </a:r>
                      <a:r>
                        <a:rPr kumimoji="0" lang="pt-BR" altLang="ru-RU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// d2 = 2.5</a:t>
                      </a:r>
                      <a:endParaRPr kumimoji="0" lang="ru-RU" alt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marT="45700" marB="457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9069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%</a:t>
                      </a:r>
                    </a:p>
                  </a:txBody>
                  <a:tcPr marT="45700" marB="457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взятие остатка</a:t>
                      </a:r>
                      <a:r>
                        <a:rPr kumimoji="0" lang="en-US" altLang="ru-RU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(</a:t>
                      </a:r>
                      <a:r>
                        <a:rPr kumimoji="0" lang="ru-RU" altLang="ru-RU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remainder </a:t>
                      </a:r>
                      <a:r>
                        <a:rPr kumimoji="0" lang="en-US" altLang="ru-RU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)</a:t>
                      </a:r>
                      <a:endParaRPr kumimoji="0" lang="ru-RU" altLang="ru-RU" sz="18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0" marB="457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int e = </a:t>
                      </a:r>
                      <a:r>
                        <a:rPr kumimoji="0" lang="en-US" altLang="ru-RU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10 % 3</a:t>
                      </a:r>
                      <a:r>
                        <a:rPr kumimoji="0" lang="en-US" alt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;      </a:t>
                      </a:r>
                      <a:r>
                        <a:rPr kumimoji="0" lang="pt-BR" altLang="ru-RU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// </a:t>
                      </a:r>
                      <a:r>
                        <a:rPr kumimoji="0" lang="en-US" altLang="ru-RU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e</a:t>
                      </a:r>
                      <a:r>
                        <a:rPr kumimoji="0" lang="pt-BR" altLang="ru-RU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= 1</a:t>
                      </a:r>
                      <a:endParaRPr kumimoji="0" lang="ru-RU" alt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0" marB="457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9069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+</a:t>
                      </a:r>
                    </a:p>
                  </a:txBody>
                  <a:tcPr marT="45700" marB="457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унарный плюс (</a:t>
                      </a:r>
                      <a:r>
                        <a:rPr kumimoji="0" lang="en-US" altLang="ru-RU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unary plus)</a:t>
                      </a:r>
                      <a:endParaRPr kumimoji="0" lang="ru-RU" altLang="ru-RU" sz="18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0" marB="457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int x = </a:t>
                      </a:r>
                      <a:r>
                        <a:rPr kumimoji="0" lang="en-US" altLang="ru-RU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+a</a:t>
                      </a:r>
                      <a:r>
                        <a:rPr kumimoji="0" lang="en-US" alt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;          </a:t>
                      </a:r>
                      <a:r>
                        <a:rPr kumimoji="0" lang="pt-BR" altLang="ru-RU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// </a:t>
                      </a:r>
                      <a:r>
                        <a:rPr kumimoji="0" lang="en-US" altLang="ru-RU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x</a:t>
                      </a:r>
                      <a:r>
                        <a:rPr kumimoji="0" lang="pt-BR" altLang="ru-RU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= 5</a:t>
                      </a:r>
                      <a:endParaRPr kumimoji="0" lang="ru-RU" alt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marT="45700" marB="457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9069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–</a:t>
                      </a:r>
                    </a:p>
                  </a:txBody>
                  <a:tcPr marT="45700" marB="457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унарный минус (</a:t>
                      </a:r>
                      <a:r>
                        <a:rPr kumimoji="0" lang="en-US" altLang="ru-RU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unary minus)</a:t>
                      </a:r>
                      <a:endParaRPr kumimoji="0" lang="ru-RU" altLang="ru-RU" sz="18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0" marB="457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int y = </a:t>
                      </a:r>
                      <a:r>
                        <a:rPr kumimoji="0" lang="en-US" altLang="ru-RU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-a</a:t>
                      </a:r>
                      <a:r>
                        <a:rPr kumimoji="0" lang="en-US" alt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;          </a:t>
                      </a:r>
                      <a:r>
                        <a:rPr kumimoji="0" lang="pt-BR" altLang="ru-RU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// y = -5</a:t>
                      </a:r>
                      <a:endParaRPr kumimoji="0" lang="ru-RU" alt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marT="45700" marB="457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93315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4C5F1567-9C7C-4052-A9D3-ABA2BA47B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409" y="404776"/>
            <a:ext cx="10820400" cy="685800"/>
          </a:xfrm>
        </p:spPr>
        <p:txBody>
          <a:bodyPr/>
          <a:lstStyle/>
          <a:p>
            <a:r>
              <a:rPr lang="ru-RU" altLang="ru-RU" dirty="0"/>
              <a:t>Операции сравнения. Логические операции</a:t>
            </a:r>
          </a:p>
        </p:txBody>
      </p:sp>
      <p:graphicFrame>
        <p:nvGraphicFramePr>
          <p:cNvPr id="89405" name="Group 317">
            <a:extLst>
              <a:ext uri="{FF2B5EF4-FFF2-40B4-BE49-F238E27FC236}">
                <a16:creationId xmlns:a16="http://schemas.microsoft.com/office/drawing/2014/main" id="{373E0A43-0669-4286-B5FC-02568836C7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4669538"/>
              </p:ext>
            </p:extLst>
          </p:nvPr>
        </p:nvGraphicFramePr>
        <p:xfrm>
          <a:off x="852055" y="1336386"/>
          <a:ext cx="9871362" cy="2609850"/>
        </p:xfrm>
        <a:graphic>
          <a:graphicData uri="http://schemas.openxmlformats.org/drawingml/2006/table">
            <a:tbl>
              <a:tblPr/>
              <a:tblGrid>
                <a:gridCol w="6397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586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729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9100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==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равно (equal to)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6"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ru-RU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boolean</a:t>
                      </a:r>
                      <a:r>
                        <a:rPr kumimoji="0" lang="en-US" altLang="ru-R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x = </a:t>
                      </a:r>
                      <a:r>
                        <a:rPr kumimoji="0" lang="en-US" altLang="ru-RU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10==10</a:t>
                      </a:r>
                      <a:r>
                        <a:rPr kumimoji="0" lang="en-US" altLang="ru-R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; </a:t>
                      </a:r>
                      <a:r>
                        <a:rPr kumimoji="0" lang="pt-BR" altLang="ru-RU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// </a:t>
                      </a:r>
                      <a:r>
                        <a:rPr kumimoji="0" lang="en-US" altLang="ru-RU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true</a:t>
                      </a:r>
                      <a:endParaRPr kumimoji="0" lang="ru-RU" altLang="ru-R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ru-RU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boolean</a:t>
                      </a:r>
                      <a:r>
                        <a:rPr kumimoji="0" lang="en-US" altLang="ru-R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y = </a:t>
                      </a:r>
                      <a:r>
                        <a:rPr kumimoji="0" lang="en-US" altLang="ru-RU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5&gt;10</a:t>
                      </a:r>
                      <a:r>
                        <a:rPr kumimoji="0" lang="en-US" altLang="ru-R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;   </a:t>
                      </a:r>
                      <a:r>
                        <a:rPr kumimoji="0" lang="pt-BR" altLang="ru-RU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// false</a:t>
                      </a:r>
                      <a:endParaRPr kumimoji="0" lang="en-US" alt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ru-RU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int</a:t>
                      </a:r>
                      <a:r>
                        <a:rPr kumimoji="0" lang="en-US" altLang="ru-R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a=1, b=2;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ru-R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if (</a:t>
                      </a:r>
                      <a:r>
                        <a:rPr kumimoji="0" lang="en-US" altLang="ru-RU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a!=b</a:t>
                      </a:r>
                      <a:r>
                        <a:rPr kumimoji="0" lang="en-US" altLang="ru-R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)           </a:t>
                      </a:r>
                      <a:r>
                        <a:rPr kumimoji="0" lang="pt-BR" altLang="ru-RU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// </a:t>
                      </a:r>
                      <a:r>
                        <a:rPr kumimoji="0" lang="en-US" altLang="ru-RU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true</a:t>
                      </a:r>
                      <a:endParaRPr kumimoji="0" lang="en-US" alt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ru-R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   </a:t>
                      </a:r>
                      <a:r>
                        <a:rPr kumimoji="0" lang="en-US" altLang="ru-RU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System.out.print</a:t>
                      </a:r>
                      <a:r>
                        <a:rPr kumimoji="0" lang="en-US" altLang="ru-R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("a!=b");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alt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4587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8150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!=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не равно (not equal to)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8150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ru-R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&gt;</a:t>
                      </a:r>
                      <a:endParaRPr kumimoji="0" lang="ru-RU" alt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больше (</a:t>
                      </a:r>
                      <a:r>
                        <a:rPr kumimoji="0" lang="ru-RU" altLang="ru-RU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greater</a:t>
                      </a:r>
                      <a:r>
                        <a:rPr kumimoji="0" lang="ru-RU" altLang="ru-RU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ru-RU" altLang="ru-RU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than</a:t>
                      </a:r>
                      <a:r>
                        <a:rPr kumimoji="0" lang="ru-RU" altLang="ru-RU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8150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&gt;=</a:t>
                      </a:r>
                      <a:endParaRPr kumimoji="0" lang="ru-RU" alt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больше или равно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8150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&lt;</a:t>
                      </a:r>
                      <a:endParaRPr kumimoji="0" lang="ru-RU" alt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меньше (less than)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8150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&lt;=</a:t>
                      </a:r>
                      <a:endParaRPr kumimoji="0" lang="ru-RU" alt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меньше или равно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89404" name="Group 316">
            <a:extLst>
              <a:ext uri="{FF2B5EF4-FFF2-40B4-BE49-F238E27FC236}">
                <a16:creationId xmlns:a16="http://schemas.microsoft.com/office/drawing/2014/main" id="{F50C3FD4-1207-49E9-8B07-7A99044D5A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6399802"/>
              </p:ext>
            </p:extLst>
          </p:nvPr>
        </p:nvGraphicFramePr>
        <p:xfrm>
          <a:off x="852055" y="4437857"/>
          <a:ext cx="9871361" cy="2383538"/>
        </p:xfrm>
        <a:graphic>
          <a:graphicData uri="http://schemas.openxmlformats.org/drawingml/2006/table">
            <a:tbl>
              <a:tblPr/>
              <a:tblGrid>
                <a:gridCol w="6397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739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575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9137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&amp;&amp;</a:t>
                      </a:r>
                      <a:endParaRPr kumimoji="0" lang="ru-RU" alt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логическое И </a:t>
                      </a:r>
                      <a:r>
                        <a:rPr kumimoji="0" lang="en-US" altLang="ru-RU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/>
                      </a:r>
                      <a:br>
                        <a:rPr kumimoji="0" lang="en-US" altLang="ru-RU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</a:br>
                      <a:r>
                        <a:rPr kumimoji="0" lang="ru-RU" altLang="ru-RU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(</a:t>
                      </a:r>
                      <a:r>
                        <a:rPr kumimoji="0" lang="en-US" altLang="ru-RU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conditional AND)</a:t>
                      </a:r>
                      <a:endParaRPr kumimoji="0" lang="ru-RU" altLang="ru-RU" sz="18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ru-RU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int</a:t>
                      </a:r>
                      <a:r>
                        <a:rPr kumimoji="0" lang="en-US" altLang="ru-R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a=1, b=2;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ru-R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if ( </a:t>
                      </a:r>
                      <a:r>
                        <a:rPr kumimoji="0" lang="en-US" altLang="ru-RU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(a==1) &amp;&amp; (b==2) </a:t>
                      </a:r>
                      <a:r>
                        <a:rPr kumimoji="0" lang="en-US" altLang="ru-R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ru-R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   </a:t>
                      </a:r>
                      <a:r>
                        <a:rPr kumimoji="0" lang="en-US" altLang="ru-RU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System.out.println</a:t>
                      </a:r>
                      <a:r>
                        <a:rPr kumimoji="0" lang="en-US" altLang="ru-R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("a is 1 AND b is 2");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ru-R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if ( </a:t>
                      </a:r>
                      <a:r>
                        <a:rPr kumimoji="0" lang="en-US" altLang="ru-RU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(a==1) || (a==10)</a:t>
                      </a:r>
                      <a:r>
                        <a:rPr kumimoji="0" lang="en-US" altLang="ru-R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ru-R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   </a:t>
                      </a:r>
                      <a:r>
                        <a:rPr kumimoji="0" lang="en-US" altLang="ru-RU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System.out.println</a:t>
                      </a:r>
                      <a:r>
                        <a:rPr kumimoji="0" lang="en-US" altLang="ru-R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("a is 1 OR 10");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ru-R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if ( </a:t>
                      </a:r>
                      <a:r>
                        <a:rPr kumimoji="0" lang="en-US" altLang="ru-RU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!(a==10)</a:t>
                      </a:r>
                      <a:r>
                        <a:rPr kumimoji="0" lang="en-US" altLang="ru-R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)      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ru-R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   </a:t>
                      </a:r>
                      <a:r>
                        <a:rPr kumimoji="0" lang="en-US" altLang="ru-RU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System.out.println</a:t>
                      </a:r>
                      <a:r>
                        <a:rPr kumimoji="0" lang="en-US" altLang="ru-R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("a is not 10");</a:t>
                      </a:r>
                      <a:endParaRPr kumimoji="0" lang="ru-RU" alt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9137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||</a:t>
                      </a:r>
                      <a:endParaRPr kumimoji="0" lang="ru-RU" alt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логическое ИЛИ (</a:t>
                      </a:r>
                      <a:r>
                        <a:rPr kumimoji="0" lang="en-US" altLang="ru-RU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conditional OR)</a:t>
                      </a:r>
                      <a:endParaRPr kumimoji="0" lang="ru-RU" altLang="ru-RU" sz="18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38812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!</a:t>
                      </a:r>
                      <a:endParaRPr kumimoji="0" lang="ru-RU" alt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логическое НЕ (</a:t>
                      </a:r>
                      <a:r>
                        <a:rPr kumimoji="0" lang="en-US" altLang="ru-RU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complement)</a:t>
                      </a:r>
                      <a:endParaRPr kumimoji="0" lang="ru-RU" altLang="ru-RU" sz="18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9407" name="Group 319">
            <a:extLst>
              <a:ext uri="{FF2B5EF4-FFF2-40B4-BE49-F238E27FC236}">
                <a16:creationId xmlns:a16="http://schemas.microsoft.com/office/drawing/2014/main" id="{D4361DE2-C4E6-4AF1-A6E3-EAF35A9F26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37392"/>
              </p:ext>
            </p:extLst>
          </p:nvPr>
        </p:nvGraphicFramePr>
        <p:xfrm>
          <a:off x="7973074" y="3274400"/>
          <a:ext cx="3979934" cy="1676180"/>
        </p:xfrm>
        <a:graphic>
          <a:graphicData uri="http://schemas.openxmlformats.org/drawingml/2006/table">
            <a:tbl>
              <a:tblPr/>
              <a:tblGrid>
                <a:gridCol w="7955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76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34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76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55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5611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ru-RU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endParaRPr kumimoji="0" lang="en-US" altLang="ru-R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98" marB="456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ru-RU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endParaRPr kumimoji="0" lang="en-US" alt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98" marB="456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!</a:t>
                      </a:r>
                      <a:r>
                        <a:rPr kumimoji="0" lang="en-US" altLang="ru-RU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endParaRPr kumimoji="0" lang="en-US" alt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98" marB="456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ru-RU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a&amp;&amp;b</a:t>
                      </a:r>
                      <a:endParaRPr kumimoji="0" lang="en-US" alt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98" marB="456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ru-RU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a| |b</a:t>
                      </a:r>
                      <a:endParaRPr kumimoji="0" lang="en-US" alt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98" marB="456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275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false</a:t>
                      </a:r>
                      <a:endParaRPr kumimoji="0" lang="ru-RU" altLang="ru-R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98" marB="456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false</a:t>
                      </a:r>
                      <a:r>
                        <a:rPr kumimoji="0" lang="ru-RU" altLang="ru-R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endParaRPr kumimoji="0" lang="ru-RU" altLang="ru-R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98" marB="456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true</a:t>
                      </a:r>
                      <a:endParaRPr kumimoji="0" lang="ru-RU" altLang="ru-R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98" marB="456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false</a:t>
                      </a:r>
                      <a:endParaRPr kumimoji="0" lang="ru-RU" alt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98" marB="456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false</a:t>
                      </a:r>
                      <a:endParaRPr kumimoji="0" lang="ru-RU" alt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98" marB="456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275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false</a:t>
                      </a:r>
                      <a:endParaRPr kumimoji="0" lang="ru-RU" alt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98" marB="456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true</a:t>
                      </a:r>
                      <a:endParaRPr kumimoji="0" lang="ru-RU" alt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98" marB="456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true</a:t>
                      </a:r>
                      <a:endParaRPr kumimoji="0" lang="ru-RU" altLang="ru-R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98" marB="456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false</a:t>
                      </a:r>
                      <a:endParaRPr kumimoji="0" lang="ru-RU" altLang="ru-R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98" marB="456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true</a:t>
                      </a:r>
                      <a:endParaRPr kumimoji="0" lang="ru-RU" altLang="ru-R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98" marB="456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275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true</a:t>
                      </a:r>
                      <a:endParaRPr kumimoji="0" lang="ru-RU" alt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98" marB="456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false</a:t>
                      </a:r>
                      <a:endParaRPr kumimoji="0" lang="ru-RU" alt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98" marB="456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false</a:t>
                      </a:r>
                      <a:endParaRPr kumimoji="0" lang="ru-RU" alt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98" marB="456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false</a:t>
                      </a:r>
                      <a:endParaRPr kumimoji="0" lang="ru-RU" alt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98" marB="456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true</a:t>
                      </a:r>
                      <a:endParaRPr kumimoji="0" lang="ru-RU" altLang="ru-R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98" marB="456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275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true</a:t>
                      </a:r>
                      <a:endParaRPr kumimoji="0" lang="ru-RU" alt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98" marB="456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true</a:t>
                      </a:r>
                      <a:endParaRPr kumimoji="0" lang="ru-RU" altLang="ru-R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98" marB="456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false</a:t>
                      </a:r>
                      <a:endParaRPr kumimoji="0" lang="ru-RU" alt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98" marB="456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true</a:t>
                      </a:r>
                      <a:endParaRPr kumimoji="0" lang="ru-RU" alt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98" marB="456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true</a:t>
                      </a:r>
                      <a:endParaRPr kumimoji="0" lang="ru-RU" altLang="ru-R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98" marB="456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6153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Язык </a:t>
            </a:r>
            <a:r>
              <a:rPr lang="ru-RU" dirty="0"/>
              <a:t>программирования </a:t>
            </a:r>
            <a:r>
              <a:rPr lang="ru-RU" dirty="0" err="1"/>
              <a:t>Java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just">
              <a:buNone/>
            </a:pPr>
            <a:r>
              <a:rPr lang="ru-RU" sz="1800" b="1" dirty="0" err="1"/>
              <a:t>Java</a:t>
            </a:r>
            <a:r>
              <a:rPr lang="ru-RU" sz="1800" dirty="0"/>
              <a:t> - это </a:t>
            </a:r>
            <a:r>
              <a:rPr lang="ru-RU" sz="1800" i="1" dirty="0"/>
              <a:t>объектно-ориентированный</a:t>
            </a:r>
            <a:r>
              <a:rPr lang="ru-RU" sz="1800" dirty="0"/>
              <a:t>, </a:t>
            </a:r>
            <a:r>
              <a:rPr lang="ru-RU" sz="1800" i="1" dirty="0" err="1"/>
              <a:t>платформенно-независимый</a:t>
            </a:r>
            <a:r>
              <a:rPr lang="ru-RU" sz="1800" dirty="0"/>
              <a:t> язык программирования, используемый для разработки </a:t>
            </a:r>
            <a:r>
              <a:rPr lang="ru-RU" sz="1800" u="sng" dirty="0"/>
              <a:t>информационных систем</a:t>
            </a:r>
            <a:r>
              <a:rPr lang="ru-RU" sz="1800" dirty="0"/>
              <a:t>, работающих в сети </a:t>
            </a:r>
            <a:r>
              <a:rPr lang="ru-RU" sz="1800" i="1" dirty="0" err="1"/>
              <a:t>Internet</a:t>
            </a:r>
            <a:r>
              <a:rPr lang="ru-RU" sz="1800" dirty="0"/>
              <a:t>.</a:t>
            </a:r>
          </a:p>
          <a:p>
            <a:pPr algn="just">
              <a:buNone/>
            </a:pPr>
            <a:endParaRPr lang="ru-RU" sz="1800" dirty="0"/>
          </a:p>
          <a:p>
            <a:pPr algn="just">
              <a:buNone/>
            </a:pPr>
            <a:r>
              <a:rPr lang="ru-RU" sz="1800" dirty="0"/>
              <a:t>Объектно-ориентированный язык </a:t>
            </a:r>
            <a:r>
              <a:rPr lang="en-US" sz="1800" dirty="0"/>
              <a:t>Java</a:t>
            </a:r>
            <a:r>
              <a:rPr lang="ru-RU" sz="1800" dirty="0"/>
              <a:t>, разработанный в </a:t>
            </a:r>
            <a:r>
              <a:rPr lang="en-US" sz="1800" dirty="0"/>
              <a:t>Sun Microsystems</a:t>
            </a:r>
            <a:r>
              <a:rPr lang="ru-RU" sz="1800" dirty="0"/>
              <a:t>, предназначен для создания </a:t>
            </a:r>
            <a:r>
              <a:rPr lang="ru-RU" sz="1800" i="1" dirty="0"/>
              <a:t>переносимых</a:t>
            </a:r>
            <a:r>
              <a:rPr lang="ru-RU" sz="1800" dirty="0"/>
              <a:t> на различные платформы и операционные системы </a:t>
            </a:r>
            <a:r>
              <a:rPr lang="ru-RU" sz="1800" i="1" dirty="0"/>
              <a:t>программ</a:t>
            </a:r>
            <a:r>
              <a:rPr lang="ru-RU" sz="1800" dirty="0"/>
              <a:t>. Язык </a:t>
            </a:r>
            <a:r>
              <a:rPr lang="en-US" sz="1800" dirty="0"/>
              <a:t>Java</a:t>
            </a:r>
            <a:r>
              <a:rPr lang="ru-RU" sz="1800" dirty="0"/>
              <a:t> нашел широкое применение в </a:t>
            </a:r>
            <a:r>
              <a:rPr lang="ru-RU" sz="1800" dirty="0" err="1"/>
              <a:t>Интернет-приложениях</a:t>
            </a:r>
            <a:r>
              <a:rPr lang="ru-RU" sz="1800" dirty="0"/>
              <a:t>, добавив на статические и клиентские </a:t>
            </a:r>
            <a:r>
              <a:rPr lang="en-US" sz="1800" dirty="0"/>
              <a:t>Web</a:t>
            </a:r>
            <a:r>
              <a:rPr lang="ru-RU" sz="1800" dirty="0"/>
              <a:t>-страницы динамическую графику, улучшив интерфейсы и реализовав вычислительные возможности. Но объектно-ориентированная парадигма и </a:t>
            </a:r>
            <a:r>
              <a:rPr lang="ru-RU" sz="1800" dirty="0" err="1"/>
              <a:t>кроссплатформенность</a:t>
            </a:r>
            <a:r>
              <a:rPr lang="ru-RU" sz="1800" dirty="0"/>
              <a:t> привели к тому, что уже буквально через несколько лет после своего создания язык практически покинул клиентские страницы и перебрался на сервера. На стороне клиента его место занял язык </a:t>
            </a:r>
            <a:r>
              <a:rPr lang="en-US" sz="1800" dirty="0"/>
              <a:t>JavaScript</a:t>
            </a:r>
            <a:r>
              <a:rPr lang="ru-RU" sz="1800" dirty="0"/>
              <a:t>.</a:t>
            </a:r>
          </a:p>
          <a:p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148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BE29DEC7-2288-4B39-8DE1-26AF34394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«Сложное» присваивание</a:t>
            </a:r>
          </a:p>
        </p:txBody>
      </p:sp>
      <p:graphicFrame>
        <p:nvGraphicFramePr>
          <p:cNvPr id="96483" name="Group 227">
            <a:extLst>
              <a:ext uri="{FF2B5EF4-FFF2-40B4-BE49-F238E27FC236}">
                <a16:creationId xmlns:a16="http://schemas.microsoft.com/office/drawing/2014/main" id="{72B33837-F115-4621-9477-261A62592A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5137098"/>
              </p:ext>
            </p:extLst>
          </p:nvPr>
        </p:nvGraphicFramePr>
        <p:xfrm>
          <a:off x="2043547" y="1771073"/>
          <a:ext cx="8950035" cy="4023074"/>
        </p:xfrm>
        <a:graphic>
          <a:graphicData uri="http://schemas.openxmlformats.org/drawingml/2006/table">
            <a:tbl>
              <a:tblPr/>
              <a:tblGrid>
                <a:gridCol w="7709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209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581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5251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+</a:t>
                      </a:r>
                      <a:r>
                        <a:rPr kumimoji="0" lang="ru-RU" alt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=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5"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присваивание вместе с арифметической операцией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5"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int a</a:t>
                      </a:r>
                      <a:r>
                        <a:rPr kumimoji="0" lang="ru-RU" alt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en-US" alt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=</a:t>
                      </a:r>
                      <a:r>
                        <a:rPr kumimoji="0" lang="ru-RU" alt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en-US" alt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1;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ru-RU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a</a:t>
                      </a:r>
                      <a:r>
                        <a:rPr kumimoji="0" lang="ru-RU" altLang="ru-RU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en-US" altLang="ru-RU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+=</a:t>
                      </a:r>
                      <a:r>
                        <a:rPr kumimoji="0" lang="ru-RU" altLang="ru-RU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en-US" altLang="ru-RU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10;</a:t>
                      </a:r>
                      <a:r>
                        <a:rPr kumimoji="0" lang="en-US" alt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           </a:t>
                      </a:r>
                      <a:r>
                        <a:rPr kumimoji="0" lang="pt-BR" altLang="ru-RU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// </a:t>
                      </a:r>
                      <a:r>
                        <a:rPr kumimoji="0" lang="en-US" altLang="ru-RU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a</a:t>
                      </a:r>
                      <a:r>
                        <a:rPr kumimoji="0" lang="ru-RU" altLang="ru-RU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en-US" altLang="ru-RU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=</a:t>
                      </a:r>
                      <a:r>
                        <a:rPr kumimoji="0" lang="ru-RU" altLang="ru-RU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en-US" altLang="ru-RU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a</a:t>
                      </a:r>
                      <a:r>
                        <a:rPr kumimoji="0" lang="ru-RU" altLang="ru-RU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en-US" altLang="ru-RU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+</a:t>
                      </a:r>
                      <a:r>
                        <a:rPr kumimoji="0" lang="ru-RU" altLang="ru-RU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en-US" altLang="ru-RU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10</a:t>
                      </a:r>
                      <a:endParaRPr kumimoji="0" lang="ru-RU" alt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ru-RU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a</a:t>
                      </a:r>
                      <a:r>
                        <a:rPr kumimoji="0" lang="ru-RU" altLang="ru-RU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en-US" altLang="ru-RU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*=</a:t>
                      </a:r>
                      <a:r>
                        <a:rPr kumimoji="0" lang="ru-RU" altLang="ru-RU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en-US" altLang="ru-RU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5;</a:t>
                      </a:r>
                      <a:r>
                        <a:rPr kumimoji="0" lang="en-US" alt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            </a:t>
                      </a:r>
                      <a:r>
                        <a:rPr kumimoji="0" lang="pt-BR" altLang="ru-RU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// </a:t>
                      </a:r>
                      <a:r>
                        <a:rPr kumimoji="0" lang="en-US" altLang="ru-RU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a</a:t>
                      </a:r>
                      <a:r>
                        <a:rPr kumimoji="0" lang="ru-RU" altLang="ru-RU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en-US" altLang="ru-RU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=</a:t>
                      </a:r>
                      <a:r>
                        <a:rPr kumimoji="0" lang="ru-RU" altLang="ru-RU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en-US" altLang="ru-RU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a</a:t>
                      </a:r>
                      <a:r>
                        <a:rPr kumimoji="0" lang="ru-RU" altLang="ru-RU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en-US" altLang="ru-RU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*</a:t>
                      </a:r>
                      <a:r>
                        <a:rPr kumimoji="0" lang="ru-RU" altLang="ru-RU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en-US" altLang="ru-RU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5</a:t>
                      </a:r>
                      <a:endParaRPr kumimoji="0" lang="ru-RU" alt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ru-RU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a</a:t>
                      </a:r>
                      <a:r>
                        <a:rPr kumimoji="0" lang="ru-RU" altLang="ru-RU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en-US" altLang="ru-RU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%=</a:t>
                      </a:r>
                      <a:r>
                        <a:rPr kumimoji="0" lang="ru-RU" altLang="ru-RU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en-US" altLang="ru-RU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3;</a:t>
                      </a:r>
                      <a:r>
                        <a:rPr kumimoji="0" lang="en-US" alt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            </a:t>
                      </a:r>
                      <a:r>
                        <a:rPr kumimoji="0" lang="pt-BR" altLang="ru-RU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// a</a:t>
                      </a:r>
                      <a:r>
                        <a:rPr kumimoji="0" lang="ru-RU" altLang="ru-RU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pt-BR" altLang="ru-RU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=</a:t>
                      </a:r>
                      <a:r>
                        <a:rPr kumimoji="0" lang="ru-RU" altLang="ru-RU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pt-BR" altLang="ru-RU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a</a:t>
                      </a:r>
                      <a:r>
                        <a:rPr kumimoji="0" lang="ru-RU" altLang="ru-RU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pt-BR" altLang="ru-RU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%</a:t>
                      </a:r>
                      <a:r>
                        <a:rPr kumimoji="0" lang="ru-RU" altLang="ru-RU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pt-BR" altLang="ru-RU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3</a:t>
                      </a:r>
                      <a:endParaRPr kumimoji="0" lang="ru-RU" altLang="ru-RU" sz="18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51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-</a:t>
                      </a:r>
                      <a:r>
                        <a:rPr kumimoji="0" lang="ru-RU" alt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=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251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*=</a:t>
                      </a:r>
                      <a:endParaRPr kumimoji="0" lang="ru-RU" alt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251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ru-R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/=</a:t>
                      </a:r>
                      <a:endParaRPr kumimoji="0" lang="ru-RU" alt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251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%=</a:t>
                      </a:r>
                      <a:endParaRPr kumimoji="0" lang="ru-RU" alt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251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&amp;=</a:t>
                      </a:r>
                      <a:endParaRPr kumimoji="0" lang="ru-RU" alt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присваивание вместе с побитовой операцией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ru-RU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a</a:t>
                      </a:r>
                      <a:r>
                        <a:rPr kumimoji="0" lang="ru-RU" altLang="ru-RU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pt-BR" altLang="ru-RU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&amp;=</a:t>
                      </a:r>
                      <a:r>
                        <a:rPr kumimoji="0" lang="ru-RU" altLang="ru-RU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pt-BR" altLang="ru-RU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7</a:t>
                      </a:r>
                      <a:r>
                        <a:rPr kumimoji="0" lang="pt-BR" alt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;             </a:t>
                      </a:r>
                      <a:r>
                        <a:rPr kumimoji="0" lang="pt-BR" altLang="ru-RU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//</a:t>
                      </a:r>
                      <a:r>
                        <a:rPr kumimoji="0" lang="pt-BR" alt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pt-BR" altLang="ru-RU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a</a:t>
                      </a:r>
                      <a:r>
                        <a:rPr kumimoji="0" lang="ru-RU" altLang="ru-RU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pt-BR" altLang="ru-RU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=</a:t>
                      </a:r>
                      <a:r>
                        <a:rPr kumimoji="0" lang="ru-RU" altLang="ru-RU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pt-BR" altLang="ru-RU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a</a:t>
                      </a:r>
                      <a:r>
                        <a:rPr kumimoji="0" lang="ru-RU" altLang="ru-RU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pt-BR" altLang="ru-RU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&amp;</a:t>
                      </a:r>
                      <a:r>
                        <a:rPr kumimoji="0" lang="ru-RU" altLang="ru-RU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pt-BR" altLang="ru-RU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7;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altLang="ru-RU" sz="18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251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|=</a:t>
                      </a:r>
                      <a:endParaRPr kumimoji="0" lang="ru-RU" alt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251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^=</a:t>
                      </a:r>
                      <a:endParaRPr kumimoji="0" lang="ru-RU" alt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5251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&lt;&lt;=</a:t>
                      </a:r>
                      <a:endParaRPr kumimoji="0" lang="ru-RU" alt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присваивание вместе со сдвигом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ru-RU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a</a:t>
                      </a:r>
                      <a:r>
                        <a:rPr kumimoji="0" lang="ru-RU" altLang="ru-RU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pt-BR" altLang="ru-RU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&gt;&gt;=</a:t>
                      </a:r>
                      <a:r>
                        <a:rPr kumimoji="0" lang="ru-RU" altLang="ru-RU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pt-BR" altLang="ru-RU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2</a:t>
                      </a:r>
                      <a:r>
                        <a:rPr kumimoji="0" lang="pt-BR" altLang="ru-R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;            </a:t>
                      </a:r>
                      <a:r>
                        <a:rPr kumimoji="0" lang="pt-BR" altLang="ru-RU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// a</a:t>
                      </a:r>
                      <a:r>
                        <a:rPr kumimoji="0" lang="ru-RU" altLang="ru-RU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pt-BR" altLang="ru-RU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=</a:t>
                      </a:r>
                      <a:r>
                        <a:rPr kumimoji="0" lang="ru-RU" altLang="ru-RU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pt-BR" altLang="ru-RU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a</a:t>
                      </a:r>
                      <a:r>
                        <a:rPr kumimoji="0" lang="ru-RU" altLang="ru-RU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pt-BR" altLang="ru-RU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&gt;&gt;</a:t>
                      </a:r>
                      <a:r>
                        <a:rPr kumimoji="0" lang="ru-RU" altLang="ru-RU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pt-BR" altLang="ru-RU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2</a:t>
                      </a:r>
                      <a:r>
                        <a:rPr kumimoji="0" lang="pt-BR" altLang="ru-R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;</a:t>
                      </a:r>
                      <a:endParaRPr kumimoji="0" lang="ru-RU" alt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5251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&gt;&gt;=</a:t>
                      </a:r>
                      <a:endParaRPr kumimoji="0" lang="ru-RU" alt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5251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ru-R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&gt;&gt;&gt;=</a:t>
                      </a:r>
                      <a:endParaRPr kumimoji="0" lang="ru-RU" alt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20550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id="{9AAFFF57-EC89-40EA-89F5-39782027D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Выражения и приоритет операций</a:t>
            </a:r>
          </a:p>
        </p:txBody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97714645-933C-41C6-B215-A5B045F5606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01684" y="1583905"/>
            <a:ext cx="7003473" cy="3429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ru-RU" altLang="ru-RU" sz="2400" b="1" i="1" dirty="0"/>
              <a:t>Выражение</a:t>
            </a:r>
            <a:r>
              <a:rPr lang="ru-RU" altLang="ru-RU" sz="2400" dirty="0"/>
              <a:t> (</a:t>
            </a:r>
            <a:r>
              <a:rPr lang="en-US" altLang="ru-RU" sz="2400" b="1" i="1" dirty="0"/>
              <a:t>expression</a:t>
            </a:r>
            <a:r>
              <a:rPr lang="en-US" altLang="ru-RU" sz="2400" dirty="0"/>
              <a:t>)</a:t>
            </a:r>
            <a:r>
              <a:rPr lang="ru-RU" altLang="ru-RU" sz="2400" dirty="0"/>
              <a:t> состоит из операндов и операций</a:t>
            </a:r>
            <a:endParaRPr lang="en-US" altLang="ru-RU" sz="2400" dirty="0"/>
          </a:p>
          <a:p>
            <a:pPr>
              <a:lnSpc>
                <a:spcPct val="90000"/>
              </a:lnSpc>
            </a:pPr>
            <a:r>
              <a:rPr lang="ru-RU" altLang="ru-RU" sz="2400" dirty="0"/>
              <a:t>Операции выполняются в соответствии с их приоритетами</a:t>
            </a:r>
            <a:endParaRPr lang="en-US" altLang="ru-RU" sz="2400" dirty="0"/>
          </a:p>
          <a:p>
            <a:pPr>
              <a:lnSpc>
                <a:spcPct val="90000"/>
              </a:lnSpc>
            </a:pPr>
            <a:r>
              <a:rPr lang="ru-RU" altLang="ru-RU" sz="2400" dirty="0"/>
              <a:t>Операции с одинаковым приоритетом выполняются в порядке:</a:t>
            </a:r>
          </a:p>
          <a:p>
            <a:pPr lvl="1">
              <a:lnSpc>
                <a:spcPct val="90000"/>
              </a:lnSpc>
            </a:pPr>
            <a:r>
              <a:rPr lang="ru-RU" altLang="ru-RU" sz="2000" dirty="0"/>
              <a:t>(1-13) справа налево</a:t>
            </a:r>
          </a:p>
          <a:p>
            <a:pPr lvl="1">
              <a:lnSpc>
                <a:spcPct val="90000"/>
              </a:lnSpc>
            </a:pPr>
            <a:r>
              <a:rPr lang="ru-RU" altLang="ru-RU" sz="2000" dirty="0"/>
              <a:t>(14) слева направо</a:t>
            </a:r>
          </a:p>
          <a:p>
            <a:pPr>
              <a:lnSpc>
                <a:spcPct val="90000"/>
              </a:lnSpc>
            </a:pPr>
            <a:r>
              <a:rPr lang="ru-RU" altLang="ru-RU" sz="2400" dirty="0"/>
              <a:t>Для обозначения приоритетов операций могут использоваться круглые скобки</a:t>
            </a:r>
          </a:p>
        </p:txBody>
      </p:sp>
      <p:sp>
        <p:nvSpPr>
          <p:cNvPr id="61444" name="Rectangle 55">
            <a:extLst>
              <a:ext uri="{FF2B5EF4-FFF2-40B4-BE49-F238E27FC236}">
                <a16:creationId xmlns:a16="http://schemas.microsoft.com/office/drawing/2014/main" id="{97244672-6ADC-4F40-88EC-5199B445D8CE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10101946" y="1371601"/>
            <a:ext cx="1863725" cy="45005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ru-RU" altLang="ru-RU" sz="1800" dirty="0"/>
              <a:t>Операнд:</a:t>
            </a:r>
          </a:p>
          <a:p>
            <a:pPr lvl="1">
              <a:lnSpc>
                <a:spcPct val="90000"/>
              </a:lnSpc>
            </a:pPr>
            <a:r>
              <a:rPr lang="ru-RU" altLang="ru-RU" sz="1600" dirty="0"/>
              <a:t>константа</a:t>
            </a:r>
          </a:p>
          <a:p>
            <a:pPr lvl="1">
              <a:lnSpc>
                <a:spcPct val="90000"/>
              </a:lnSpc>
            </a:pPr>
            <a:r>
              <a:rPr lang="ru-RU" altLang="ru-RU" sz="1600" dirty="0"/>
              <a:t>переменная (объект)</a:t>
            </a:r>
          </a:p>
          <a:p>
            <a:pPr lvl="1">
              <a:lnSpc>
                <a:spcPct val="90000"/>
              </a:lnSpc>
            </a:pPr>
            <a:r>
              <a:rPr lang="ru-RU" altLang="ru-RU" sz="1600" dirty="0"/>
              <a:t>вызов метода</a:t>
            </a:r>
          </a:p>
          <a:p>
            <a:pPr lvl="1">
              <a:lnSpc>
                <a:spcPct val="90000"/>
              </a:lnSpc>
            </a:pPr>
            <a:r>
              <a:rPr lang="ru-RU" altLang="ru-RU" sz="1600" dirty="0"/>
              <a:t>выражение</a:t>
            </a:r>
          </a:p>
          <a:p>
            <a:pPr>
              <a:lnSpc>
                <a:spcPct val="90000"/>
              </a:lnSpc>
            </a:pPr>
            <a:endParaRPr lang="ru-RU" altLang="ru-RU" sz="1800" dirty="0"/>
          </a:p>
        </p:txBody>
      </p:sp>
      <p:graphicFrame>
        <p:nvGraphicFramePr>
          <p:cNvPr id="92165" name="Group 5">
            <a:extLst>
              <a:ext uri="{FF2B5EF4-FFF2-40B4-BE49-F238E27FC236}">
                <a16:creationId xmlns:a16="http://schemas.microsoft.com/office/drawing/2014/main" id="{FC671EB0-80EC-4320-B411-90B1D6E783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0898975"/>
              </p:ext>
            </p:extLst>
          </p:nvPr>
        </p:nvGraphicFramePr>
        <p:xfrm>
          <a:off x="8206081" y="802438"/>
          <a:ext cx="1752600" cy="563889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36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6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37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PRI</a:t>
                      </a:r>
                      <a:endParaRPr kumimoji="0" lang="en-US" altLang="ru-RU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3" marB="45723" anchor="ctr" horzOverflow="overflow"/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Операция</a:t>
                      </a:r>
                      <a:endParaRPr kumimoji="0" lang="en-US" alt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3" marB="45723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655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altLang="ru-RU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3" marB="45723" anchor="ctr" horzOverflow="overflow"/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x++ x--</a:t>
                      </a:r>
                      <a:endParaRPr kumimoji="0" lang="en-US" altLang="ru-R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marT="45723" marB="45723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29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altLang="ru-RU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3" marB="45723" anchor="ctr" horzOverflow="overflow"/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++x --x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+x -x ~ !</a:t>
                      </a:r>
                      <a:endParaRPr kumimoji="0" lang="en-US" altLang="ru-R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marT="45723" marB="45723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37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n-US" altLang="ru-RU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3" marB="45723" anchor="ctr" horzOverflow="overflow"/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* / %</a:t>
                      </a:r>
                      <a:endParaRPr kumimoji="0" lang="en-US" altLang="ru-R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marT="45723" marB="45723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37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en-US" altLang="ru-RU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3" marB="45723" anchor="ctr" horzOverflow="overflow"/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+ -</a:t>
                      </a:r>
                      <a:endParaRPr kumimoji="0" lang="en-US" altLang="ru-R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marT="45723" marB="45723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655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5</a:t>
                      </a:r>
                      <a:endParaRPr kumimoji="0" lang="en-US" altLang="ru-RU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3" marB="45723" anchor="ctr" horzOverflow="overflow"/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&lt;&lt; &gt;&gt; &gt;&gt;&gt;</a:t>
                      </a:r>
                      <a:endParaRPr kumimoji="0" lang="en-US" altLang="ru-R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marT="45723" marB="45723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29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6</a:t>
                      </a:r>
                      <a:endParaRPr kumimoji="0" lang="en-US" altLang="ru-RU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3" marB="45723" anchor="ctr" horzOverflow="overflow"/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&lt; &gt; &lt;= &gt;= instanceof</a:t>
                      </a:r>
                      <a:endParaRPr kumimoji="0" lang="en-US" altLang="ru-R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marT="45723" marB="45723" anchor="ctr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337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7</a:t>
                      </a:r>
                      <a:endParaRPr kumimoji="0" lang="en-US" altLang="ru-RU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3" marB="45723" anchor="ctr" horzOverflow="overflow"/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== !=</a:t>
                      </a:r>
                      <a:endParaRPr kumimoji="0" lang="en-US" altLang="ru-R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marT="45723" marB="45723" anchor="ctr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4337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8</a:t>
                      </a:r>
                      <a:endParaRPr kumimoji="0" lang="en-US" altLang="ru-RU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3" marB="45723" anchor="ctr" horzOverflow="overflow"/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&amp;</a:t>
                      </a:r>
                      <a:endParaRPr kumimoji="0" lang="en-US" altLang="ru-R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marT="45723" marB="45723" anchor="ctr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4655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9</a:t>
                      </a:r>
                      <a:endParaRPr kumimoji="0" lang="en-US" altLang="ru-RU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3" marB="45723" anchor="ctr" horzOverflow="overflow"/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^</a:t>
                      </a:r>
                      <a:endParaRPr kumimoji="0" lang="en-US" altLang="ru-R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marT="45723" marB="45723" anchor="ctr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4337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10</a:t>
                      </a:r>
                      <a:endParaRPr kumimoji="0" lang="en-US" altLang="ru-RU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3" marB="45723" anchor="ctr" horzOverflow="overflow"/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|</a:t>
                      </a:r>
                      <a:endParaRPr kumimoji="0" lang="en-US" altLang="ru-R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marT="45723" marB="45723" anchor="ctr" horzOverflow="overflow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4337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11</a:t>
                      </a:r>
                      <a:endParaRPr kumimoji="0" lang="en-US" altLang="ru-RU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3" marB="45723" anchor="ctr" horzOverflow="overflow"/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&amp;&amp;</a:t>
                      </a:r>
                      <a:endParaRPr kumimoji="0" lang="en-US" altLang="ru-R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marT="45723" marB="45723" anchor="ctr" horzOverflow="overflow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4337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12</a:t>
                      </a:r>
                      <a:endParaRPr kumimoji="0" lang="en-US" altLang="ru-RU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3" marB="45723" anchor="ctr" horzOverflow="overflow"/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||</a:t>
                      </a:r>
                      <a:endParaRPr kumimoji="0" lang="en-US" altLang="ru-R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marT="45723" marB="45723" anchor="ctr" horzOverflow="overflow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4655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13</a:t>
                      </a:r>
                      <a:endParaRPr kumimoji="0" lang="en-US" altLang="ru-RU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3" marB="45723" anchor="ctr" horzOverflow="overflow"/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?:</a:t>
                      </a:r>
                      <a:endParaRPr kumimoji="0" lang="en-US" altLang="ru-R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marT="45723" marB="45723" anchor="ctr" horzOverflow="overflow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823012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14</a:t>
                      </a:r>
                      <a:endParaRPr kumimoji="0" lang="en-US" altLang="ru-RU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3" marB="45723" anchor="ctr" horzOverflow="overflow"/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= += -= *= /= %= &amp;= ^= |= &lt;&lt;= &gt;&gt;= &gt;&gt;&gt;=</a:t>
                      </a:r>
                      <a:endParaRPr kumimoji="0" lang="en-US" altLang="ru-R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marT="45723" marB="45723" anchor="ctr" horzOverflow="overflow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61495" name="Text Box 56">
            <a:extLst>
              <a:ext uri="{FF2B5EF4-FFF2-40B4-BE49-F238E27FC236}">
                <a16:creationId xmlns:a16="http://schemas.microsoft.com/office/drawing/2014/main" id="{3C85C62F-B2C3-4F51-8863-261C07B187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9701" y="5068046"/>
            <a:ext cx="6167438" cy="13388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Aft>
                <a:spcPct val="40000"/>
              </a:spcAft>
              <a:buClr>
                <a:srgbClr val="00458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Aft>
                <a:spcPct val="40000"/>
              </a:spcAft>
              <a:buClr>
                <a:srgbClr val="004587"/>
              </a:buClr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Aft>
                <a:spcPct val="40000"/>
              </a:spcAft>
              <a:buClr>
                <a:srgbClr val="004587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Aft>
                <a:spcPct val="4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ClrTx/>
              <a:buFontTx/>
              <a:buNone/>
            </a:pPr>
            <a:r>
              <a:rPr lang="ru-RU" altLang="ru-RU" sz="1800" dirty="0" err="1">
                <a:latin typeface="Courier New" panose="02070309020205020404" pitchFamily="49" charset="0"/>
              </a:rPr>
              <a:t>int</a:t>
            </a:r>
            <a:r>
              <a:rPr lang="ru-RU" altLang="ru-RU" sz="1800" dirty="0">
                <a:latin typeface="Courier New" panose="02070309020205020404" pitchFamily="49" charset="0"/>
              </a:rPr>
              <a:t> a = 10 + 5 * 2 - 7;</a:t>
            </a:r>
          </a:p>
          <a:p>
            <a:pPr eaLnBrk="1" hangingPunct="1">
              <a:spcAft>
                <a:spcPct val="0"/>
              </a:spcAft>
              <a:buClrTx/>
              <a:buFontTx/>
              <a:buNone/>
            </a:pPr>
            <a:r>
              <a:rPr lang="ru-RU" altLang="ru-RU" sz="1800" dirty="0" err="1">
                <a:latin typeface="Courier New" panose="02070309020205020404" pitchFamily="49" charset="0"/>
              </a:rPr>
              <a:t>double</a:t>
            </a:r>
            <a:r>
              <a:rPr lang="ru-RU" altLang="ru-RU" sz="1800" dirty="0">
                <a:latin typeface="Courier New" panose="02070309020205020404" pitchFamily="49" charset="0"/>
              </a:rPr>
              <a:t> z = </a:t>
            </a:r>
            <a:r>
              <a:rPr lang="ru-RU" altLang="ru-RU" sz="1800" dirty="0" err="1">
                <a:latin typeface="Courier New" panose="02070309020205020404" pitchFamily="49" charset="0"/>
              </a:rPr>
              <a:t>Math.sqrt</a:t>
            </a:r>
            <a:r>
              <a:rPr lang="ru-RU" altLang="ru-RU" sz="1800" dirty="0">
                <a:latin typeface="Courier New" panose="02070309020205020404" pitchFamily="49" charset="0"/>
              </a:rPr>
              <a:t>(25) + a * (10 - 2);</a:t>
            </a:r>
          </a:p>
          <a:p>
            <a:pPr eaLnBrk="1" hangingPunct="1">
              <a:spcAft>
                <a:spcPct val="0"/>
              </a:spcAft>
              <a:buClrTx/>
              <a:buFontTx/>
              <a:buNone/>
            </a:pPr>
            <a:r>
              <a:rPr lang="en-US" altLang="ru-RU" sz="1800" dirty="0" err="1">
                <a:latin typeface="Courier New" panose="02070309020205020404" pitchFamily="49" charset="0"/>
              </a:rPr>
              <a:t>boolean</a:t>
            </a:r>
            <a:r>
              <a:rPr lang="en-US" altLang="ru-RU" sz="1800" dirty="0">
                <a:latin typeface="Courier New" panose="02070309020205020404" pitchFamily="49" charset="0"/>
              </a:rPr>
              <a:t> b =  3 &gt; 7 || 4 &gt; 0 &amp;&amp; 2 == 2;</a:t>
            </a:r>
            <a:endParaRPr lang="ru-RU" altLang="ru-RU" sz="1800" dirty="0">
              <a:latin typeface="Courier New" panose="02070309020205020404" pitchFamily="49" charset="0"/>
            </a:endParaRPr>
          </a:p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endParaRPr lang="ru-RU" altLang="ru-RU" sz="1800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00723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>
            <a:extLst>
              <a:ext uri="{FF2B5EF4-FFF2-40B4-BE49-F238E27FC236}">
                <a16:creationId xmlns:a16="http://schemas.microsoft.com/office/drawing/2014/main" id="{847A16C9-26C2-4633-A89C-0BC21AC81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sz="3000"/>
              <a:t>Математические функции (1)</a:t>
            </a:r>
          </a:p>
        </p:txBody>
      </p:sp>
      <p:sp>
        <p:nvSpPr>
          <p:cNvPr id="93187" name="Rectangle 177">
            <a:extLst>
              <a:ext uri="{FF2B5EF4-FFF2-40B4-BE49-F238E27FC236}">
                <a16:creationId xmlns:a16="http://schemas.microsoft.com/office/drawing/2014/main" id="{1353B806-DACA-44CB-A15D-67B770F83C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1891" y="1163783"/>
            <a:ext cx="10820400" cy="3429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ru-RU" sz="1800" b="1" i="1" dirty="0" err="1"/>
              <a:t>java.lang.Math</a:t>
            </a:r>
            <a:endParaRPr lang="ru-RU" altLang="ru-RU" sz="1800" b="1" i="1" dirty="0"/>
          </a:p>
        </p:txBody>
      </p:sp>
      <p:sp>
        <p:nvSpPr>
          <p:cNvPr id="93188" name="Rectangle 6">
            <a:extLst>
              <a:ext uri="{FF2B5EF4-FFF2-40B4-BE49-F238E27FC236}">
                <a16:creationId xmlns:a16="http://schemas.microsoft.com/office/drawing/2014/main" id="{76B20B6C-23F7-4354-BA0A-FA85C21400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7838" y="5772150"/>
            <a:ext cx="4191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Aft>
                <a:spcPct val="40000"/>
              </a:spcAft>
              <a:buClr>
                <a:srgbClr val="00458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Aft>
                <a:spcPct val="40000"/>
              </a:spcAft>
              <a:buClr>
                <a:srgbClr val="004587"/>
              </a:buClr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Aft>
                <a:spcPct val="40000"/>
              </a:spcAft>
              <a:buClr>
                <a:srgbClr val="004587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Aft>
                <a:spcPct val="4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ClrTx/>
              <a:buFontTx/>
              <a:buNone/>
            </a:pPr>
            <a:endParaRPr lang="ru-RU" altLang="ru-RU" sz="1400">
              <a:latin typeface="Courier New" panose="02070309020205020404" pitchFamily="49" charset="0"/>
            </a:endParaRPr>
          </a:p>
          <a:p>
            <a:pPr eaLnBrk="1" hangingPunct="1">
              <a:spcAft>
                <a:spcPct val="0"/>
              </a:spcAft>
              <a:buClrTx/>
              <a:buFontTx/>
              <a:buNone/>
            </a:pPr>
            <a:endParaRPr lang="ru-RU" altLang="ru-RU" sz="1400">
              <a:latin typeface="Courier New" panose="02070309020205020404" pitchFamily="49" charset="0"/>
            </a:endParaRPr>
          </a:p>
        </p:txBody>
      </p:sp>
      <p:graphicFrame>
        <p:nvGraphicFramePr>
          <p:cNvPr id="223408" name="Group 176">
            <a:extLst>
              <a:ext uri="{FF2B5EF4-FFF2-40B4-BE49-F238E27FC236}">
                <a16:creationId xmlns:a16="http://schemas.microsoft.com/office/drawing/2014/main" id="{D871BED8-65E6-48CA-BEC6-91656E3708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4401615"/>
              </p:ext>
            </p:extLst>
          </p:nvPr>
        </p:nvGraphicFramePr>
        <p:xfrm>
          <a:off x="581891" y="1502979"/>
          <a:ext cx="11298381" cy="5181384"/>
        </p:xfrm>
        <a:graphic>
          <a:graphicData uri="http://schemas.openxmlformats.org/drawingml/2006/table">
            <a:tbl>
              <a:tblPr/>
              <a:tblGrid>
                <a:gridCol w="40490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43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950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44823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double </a:t>
                      </a:r>
                      <a:r>
                        <a:rPr kumimoji="0" lang="ru-RU" altLang="ru-RU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abs</a:t>
                      </a:r>
                      <a:r>
                        <a:rPr kumimoji="0" lang="ru-RU" alt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(double d)</a:t>
                      </a:r>
                      <a:br>
                        <a:rPr kumimoji="0" lang="ru-RU" alt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</a:br>
                      <a:r>
                        <a:rPr kumimoji="0" lang="ru-RU" alt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float </a:t>
                      </a:r>
                      <a:r>
                        <a:rPr kumimoji="0" lang="ru-RU" altLang="ru-RU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abs</a:t>
                      </a:r>
                      <a:r>
                        <a:rPr kumimoji="0" lang="ru-RU" alt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(float f)</a:t>
                      </a:r>
                      <a:br>
                        <a:rPr kumimoji="0" lang="ru-RU" alt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</a:br>
                      <a:r>
                        <a:rPr kumimoji="0" lang="ru-RU" alt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int </a:t>
                      </a:r>
                      <a:r>
                        <a:rPr kumimoji="0" lang="ru-RU" altLang="ru-RU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abs</a:t>
                      </a:r>
                      <a:r>
                        <a:rPr kumimoji="0" lang="ru-RU" alt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(int i)</a:t>
                      </a:r>
                      <a:br>
                        <a:rPr kumimoji="0" lang="ru-RU" alt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</a:br>
                      <a:r>
                        <a:rPr kumimoji="0" lang="ru-RU" alt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long </a:t>
                      </a:r>
                      <a:r>
                        <a:rPr kumimoji="0" lang="ru-RU" altLang="ru-RU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abs</a:t>
                      </a:r>
                      <a:r>
                        <a:rPr kumimoji="0" lang="ru-RU" alt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(long lng) 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Взятие модуля числа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double </a:t>
                      </a:r>
                      <a:r>
                        <a:rPr kumimoji="0" lang="en-US" alt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val</a:t>
                      </a:r>
                      <a:r>
                        <a:rPr kumimoji="0" lang="ru-RU" alt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= </a:t>
                      </a:r>
                      <a:br>
                        <a:rPr kumimoji="0" lang="ru-RU" alt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</a:br>
                      <a:r>
                        <a:rPr kumimoji="0" lang="ru-RU" alt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  Math.abs(-15.3);</a:t>
                      </a:r>
                      <a:r>
                        <a:rPr kumimoji="0" lang="en-US" alt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 </a:t>
                      </a:r>
                      <a:r>
                        <a:rPr kumimoji="0" lang="ru-RU" altLang="ru-RU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// 15.3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13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double </a:t>
                      </a:r>
                      <a:r>
                        <a:rPr kumimoji="0" lang="ru-RU" altLang="ru-RU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ceil</a:t>
                      </a:r>
                      <a:r>
                        <a:rPr kumimoji="0" lang="ru-RU" alt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(double d)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Округление в большую сторону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val = Math.ceil(20.1);</a:t>
                      </a:r>
                      <a:r>
                        <a:rPr kumimoji="0" lang="en-US" alt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ru-RU" altLang="ru-RU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// 21.0</a:t>
                      </a:r>
                      <a:endParaRPr kumimoji="0" lang="ru-RU" alt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113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double </a:t>
                      </a:r>
                      <a:r>
                        <a:rPr kumimoji="0" lang="ru-RU" altLang="ru-RU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floor</a:t>
                      </a:r>
                      <a:r>
                        <a:rPr kumimoji="0" lang="ru-RU" alt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(double d)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Округление в меньшую сторону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val</a:t>
                      </a:r>
                      <a:r>
                        <a:rPr kumimoji="0" lang="ru-RU" altLang="ru-R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= </a:t>
                      </a:r>
                      <a:r>
                        <a:rPr kumimoji="0" lang="ru-RU" altLang="ru-RU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Math</a:t>
                      </a:r>
                      <a:r>
                        <a:rPr kumimoji="0" lang="ru-RU" altLang="ru-R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.</a:t>
                      </a:r>
                      <a:r>
                        <a:rPr kumimoji="0" lang="en-US" altLang="ru-R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floor</a:t>
                      </a:r>
                      <a:r>
                        <a:rPr kumimoji="0" lang="ru-RU" altLang="ru-R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(20.99);</a:t>
                      </a:r>
                      <a:r>
                        <a:rPr kumimoji="0" lang="en-US" altLang="ru-R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/>
                      </a:r>
                      <a:br>
                        <a:rPr kumimoji="0" lang="en-US" altLang="ru-R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</a:br>
                      <a:r>
                        <a:rPr kumimoji="0" lang="ru-RU" altLang="ru-RU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// 20.0</a:t>
                      </a:r>
                      <a:endParaRPr kumimoji="0" lang="ru-RU" altLang="ru-RU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1468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double </a:t>
                      </a:r>
                      <a:r>
                        <a:rPr kumimoji="0" lang="ru-RU" altLang="ru-RU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rint</a:t>
                      </a:r>
                      <a:r>
                        <a:rPr kumimoji="0" lang="ru-RU" alt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(double d)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long </a:t>
                      </a:r>
                      <a:r>
                        <a:rPr kumimoji="0" lang="ru-RU" altLang="ru-RU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round</a:t>
                      </a:r>
                      <a:r>
                        <a:rPr kumimoji="0" lang="ru-RU" alt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(double d)</a:t>
                      </a:r>
                      <a:br>
                        <a:rPr kumimoji="0" lang="ru-RU" alt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</a:br>
                      <a:r>
                        <a:rPr kumimoji="0" lang="ru-RU" alt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int </a:t>
                      </a:r>
                      <a:r>
                        <a:rPr kumimoji="0" lang="ru-RU" altLang="ru-RU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round</a:t>
                      </a:r>
                      <a:r>
                        <a:rPr kumimoji="0" lang="ru-RU" alt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(float f)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Округление до ближайшего целого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val = Math.</a:t>
                      </a:r>
                      <a:r>
                        <a:rPr kumimoji="0" lang="en-US" alt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rint</a:t>
                      </a:r>
                      <a:r>
                        <a:rPr kumimoji="0" lang="ru-RU" alt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(20.</a:t>
                      </a:r>
                      <a:r>
                        <a:rPr kumimoji="0" lang="en-US" alt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49</a:t>
                      </a:r>
                      <a:r>
                        <a:rPr kumimoji="0" lang="ru-RU" alt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);</a:t>
                      </a:r>
                      <a:r>
                        <a:rPr kumimoji="0" lang="ru-RU" altLang="ru-RU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// 20.0</a:t>
                      </a:r>
                      <a:r>
                        <a:rPr kumimoji="0" lang="en-US" altLang="ru-RU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/>
                      </a:r>
                      <a:br>
                        <a:rPr kumimoji="0" lang="en-US" altLang="ru-RU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</a:br>
                      <a:r>
                        <a:rPr kumimoji="0" lang="ru-RU" alt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val = Math.</a:t>
                      </a:r>
                      <a:r>
                        <a:rPr kumimoji="0" lang="en-US" alt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rint</a:t>
                      </a:r>
                      <a:r>
                        <a:rPr kumimoji="0" lang="ru-RU" alt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(20.</a:t>
                      </a:r>
                      <a:r>
                        <a:rPr kumimoji="0" lang="en-US" alt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51</a:t>
                      </a:r>
                      <a:r>
                        <a:rPr kumimoji="0" lang="ru-RU" alt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);</a:t>
                      </a:r>
                      <a:r>
                        <a:rPr kumimoji="0" lang="ru-RU" altLang="ru-RU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// 2</a:t>
                      </a:r>
                      <a:r>
                        <a:rPr kumimoji="0" lang="en-US" altLang="ru-RU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1</a:t>
                      </a:r>
                      <a:r>
                        <a:rPr kumimoji="0" lang="ru-RU" altLang="ru-RU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.0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44823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double </a:t>
                      </a:r>
                      <a:r>
                        <a:rPr kumimoji="0" lang="ru-RU" altLang="ru-RU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min</a:t>
                      </a:r>
                      <a:r>
                        <a:rPr kumimoji="0" lang="ru-RU" alt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(double a, double</a:t>
                      </a:r>
                      <a:r>
                        <a:rPr kumimoji="0" lang="en-US" alt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b</a:t>
                      </a:r>
                      <a:r>
                        <a:rPr kumimoji="0" lang="ru-RU" alt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)</a:t>
                      </a:r>
                      <a:br>
                        <a:rPr kumimoji="0" lang="ru-RU" alt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</a:br>
                      <a:r>
                        <a:rPr kumimoji="0" lang="ru-RU" alt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float </a:t>
                      </a:r>
                      <a:r>
                        <a:rPr kumimoji="0" lang="ru-RU" altLang="ru-RU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min</a:t>
                      </a:r>
                      <a:r>
                        <a:rPr kumimoji="0" lang="ru-RU" alt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(float a, float </a:t>
                      </a:r>
                      <a:r>
                        <a:rPr kumimoji="0" lang="en-US" alt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b</a:t>
                      </a:r>
                      <a:r>
                        <a:rPr kumimoji="0" lang="ru-RU" alt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)</a:t>
                      </a:r>
                      <a:br>
                        <a:rPr kumimoji="0" lang="ru-RU" alt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</a:br>
                      <a:r>
                        <a:rPr kumimoji="0" lang="ru-RU" alt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int </a:t>
                      </a:r>
                      <a:r>
                        <a:rPr kumimoji="0" lang="ru-RU" altLang="ru-RU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min</a:t>
                      </a:r>
                      <a:r>
                        <a:rPr kumimoji="0" lang="ru-RU" alt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(int a, int </a:t>
                      </a:r>
                      <a:r>
                        <a:rPr kumimoji="0" lang="en-US" alt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b</a:t>
                      </a:r>
                      <a:r>
                        <a:rPr kumimoji="0" lang="ru-RU" alt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)</a:t>
                      </a:r>
                      <a:br>
                        <a:rPr kumimoji="0" lang="ru-RU" alt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</a:br>
                      <a:r>
                        <a:rPr kumimoji="0" lang="ru-RU" alt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long </a:t>
                      </a:r>
                      <a:r>
                        <a:rPr kumimoji="0" lang="ru-RU" altLang="ru-RU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min</a:t>
                      </a:r>
                      <a:r>
                        <a:rPr kumimoji="0" lang="ru-RU" alt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(long a, long </a:t>
                      </a:r>
                      <a:r>
                        <a:rPr kumimoji="0" lang="en-US" alt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b</a:t>
                      </a:r>
                      <a:r>
                        <a:rPr kumimoji="0" lang="ru-RU" alt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)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Определение минимального значения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val = Math.</a:t>
                      </a:r>
                      <a:r>
                        <a:rPr kumimoji="0" lang="en-US" alt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min</a:t>
                      </a:r>
                      <a:r>
                        <a:rPr kumimoji="0" lang="ru-RU" alt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(</a:t>
                      </a:r>
                      <a:r>
                        <a:rPr kumimoji="0" lang="en-US" alt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10., 20.</a:t>
                      </a:r>
                      <a:r>
                        <a:rPr kumimoji="0" lang="ru-RU" alt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);</a:t>
                      </a:r>
                      <a:r>
                        <a:rPr kumimoji="0" lang="ru-RU" alt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/>
                      </a:r>
                      <a:br>
                        <a:rPr kumimoji="0" lang="ru-RU" alt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</a:br>
                      <a:r>
                        <a:rPr kumimoji="0" lang="ru-RU" altLang="ru-RU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// </a:t>
                      </a:r>
                      <a:r>
                        <a:rPr kumimoji="0" lang="en-US" altLang="ru-RU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1</a:t>
                      </a:r>
                      <a:r>
                        <a:rPr kumimoji="0" lang="ru-RU" altLang="ru-RU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0.0</a:t>
                      </a:r>
                      <a:r>
                        <a:rPr kumimoji="0" lang="en-US" altLang="ru-RU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/>
                      </a:r>
                      <a:br>
                        <a:rPr kumimoji="0" lang="en-US" altLang="ru-RU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</a:br>
                      <a:endParaRPr kumimoji="0" lang="ru-RU" altLang="ru-RU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44823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double</a:t>
                      </a:r>
                      <a:r>
                        <a:rPr kumimoji="0" lang="ru-RU" altLang="ru-R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ru-RU" altLang="ru-RU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max</a:t>
                      </a:r>
                      <a:r>
                        <a:rPr kumimoji="0" lang="ru-RU" altLang="ru-R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(</a:t>
                      </a:r>
                      <a:r>
                        <a:rPr kumimoji="0" lang="ru-RU" altLang="ru-RU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double</a:t>
                      </a:r>
                      <a:r>
                        <a:rPr kumimoji="0" lang="ru-RU" altLang="ru-R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a, </a:t>
                      </a:r>
                      <a:r>
                        <a:rPr kumimoji="0" lang="ru-RU" altLang="ru-RU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double</a:t>
                      </a:r>
                      <a:r>
                        <a:rPr kumimoji="0" lang="ru-RU" altLang="ru-R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en-US" altLang="ru-R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b</a:t>
                      </a:r>
                      <a:r>
                        <a:rPr kumimoji="0" lang="ru-RU" altLang="ru-R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)</a:t>
                      </a:r>
                      <a:br>
                        <a:rPr kumimoji="0" lang="ru-RU" altLang="ru-R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</a:br>
                      <a:r>
                        <a:rPr kumimoji="0" lang="ru-RU" altLang="ru-RU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float</a:t>
                      </a:r>
                      <a:r>
                        <a:rPr kumimoji="0" lang="ru-RU" altLang="ru-R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ru-RU" altLang="ru-RU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max</a:t>
                      </a:r>
                      <a:r>
                        <a:rPr kumimoji="0" lang="ru-RU" altLang="ru-R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(</a:t>
                      </a:r>
                      <a:r>
                        <a:rPr kumimoji="0" lang="ru-RU" altLang="ru-RU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float</a:t>
                      </a:r>
                      <a:r>
                        <a:rPr kumimoji="0" lang="ru-RU" altLang="ru-R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a, </a:t>
                      </a:r>
                      <a:r>
                        <a:rPr kumimoji="0" lang="ru-RU" altLang="ru-RU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float</a:t>
                      </a:r>
                      <a:r>
                        <a:rPr kumimoji="0" lang="ru-RU" altLang="ru-R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en-US" altLang="ru-R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b</a:t>
                      </a:r>
                      <a:r>
                        <a:rPr kumimoji="0" lang="ru-RU" altLang="ru-R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)</a:t>
                      </a:r>
                      <a:br>
                        <a:rPr kumimoji="0" lang="ru-RU" altLang="ru-R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</a:br>
                      <a:r>
                        <a:rPr kumimoji="0" lang="ru-RU" altLang="ru-RU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int</a:t>
                      </a:r>
                      <a:r>
                        <a:rPr kumimoji="0" lang="ru-RU" altLang="ru-R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ru-RU" altLang="ru-RU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max</a:t>
                      </a:r>
                      <a:r>
                        <a:rPr kumimoji="0" lang="ru-RU" altLang="ru-R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(</a:t>
                      </a:r>
                      <a:r>
                        <a:rPr kumimoji="0" lang="ru-RU" altLang="ru-RU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int</a:t>
                      </a:r>
                      <a:r>
                        <a:rPr kumimoji="0" lang="ru-RU" altLang="ru-R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a, </a:t>
                      </a:r>
                      <a:r>
                        <a:rPr kumimoji="0" lang="ru-RU" altLang="ru-RU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int</a:t>
                      </a:r>
                      <a:r>
                        <a:rPr kumimoji="0" lang="ru-RU" altLang="ru-R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en-US" altLang="ru-R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b</a:t>
                      </a:r>
                      <a:r>
                        <a:rPr kumimoji="0" lang="ru-RU" altLang="ru-R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)</a:t>
                      </a:r>
                      <a:br>
                        <a:rPr kumimoji="0" lang="ru-RU" altLang="ru-R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</a:br>
                      <a:r>
                        <a:rPr kumimoji="0" lang="ru-RU" altLang="ru-RU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long</a:t>
                      </a:r>
                      <a:r>
                        <a:rPr kumimoji="0" lang="ru-RU" altLang="ru-R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ru-RU" altLang="ru-RU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max</a:t>
                      </a:r>
                      <a:r>
                        <a:rPr kumimoji="0" lang="ru-RU" altLang="ru-R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(</a:t>
                      </a:r>
                      <a:r>
                        <a:rPr kumimoji="0" lang="ru-RU" altLang="ru-RU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long</a:t>
                      </a:r>
                      <a:r>
                        <a:rPr kumimoji="0" lang="ru-RU" altLang="ru-R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a, </a:t>
                      </a:r>
                      <a:r>
                        <a:rPr kumimoji="0" lang="ru-RU" altLang="ru-RU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long</a:t>
                      </a:r>
                      <a:r>
                        <a:rPr kumimoji="0" lang="ru-RU" altLang="ru-R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en-US" altLang="ru-R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b</a:t>
                      </a:r>
                      <a:r>
                        <a:rPr kumimoji="0" lang="ru-RU" altLang="ru-R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) 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Определение максимального значения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val</a:t>
                      </a:r>
                      <a:r>
                        <a:rPr kumimoji="0" lang="ru-RU" altLang="ru-R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= </a:t>
                      </a:r>
                      <a:r>
                        <a:rPr kumimoji="0" lang="ru-RU" altLang="ru-RU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Math</a:t>
                      </a:r>
                      <a:r>
                        <a:rPr kumimoji="0" lang="ru-RU" altLang="ru-R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.</a:t>
                      </a:r>
                      <a:r>
                        <a:rPr kumimoji="0" lang="en-US" altLang="ru-R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max</a:t>
                      </a:r>
                      <a:r>
                        <a:rPr kumimoji="0" lang="ru-RU" altLang="ru-R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(</a:t>
                      </a:r>
                      <a:r>
                        <a:rPr kumimoji="0" lang="en-US" altLang="ru-R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10., 20.</a:t>
                      </a:r>
                      <a:r>
                        <a:rPr kumimoji="0" lang="ru-RU" altLang="ru-R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);</a:t>
                      </a:r>
                      <a:r>
                        <a:rPr kumimoji="0" lang="ru-RU" alt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/>
                      </a:r>
                      <a:br>
                        <a:rPr kumimoji="0" lang="ru-RU" alt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</a:br>
                      <a:r>
                        <a:rPr kumimoji="0" lang="ru-RU" altLang="ru-RU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// </a:t>
                      </a:r>
                      <a:r>
                        <a:rPr kumimoji="0" lang="en-US" altLang="ru-RU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2</a:t>
                      </a:r>
                      <a:r>
                        <a:rPr kumimoji="0" lang="ru-RU" altLang="ru-RU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0.0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3219" name="Rectangle 129">
            <a:extLst>
              <a:ext uri="{FF2B5EF4-FFF2-40B4-BE49-F238E27FC236}">
                <a16:creationId xmlns:a16="http://schemas.microsoft.com/office/drawing/2014/main" id="{447AE7A2-0211-4874-BDA0-C509640800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0316" y="1113986"/>
            <a:ext cx="3003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Aft>
                <a:spcPct val="40000"/>
              </a:spcAft>
              <a:buClr>
                <a:srgbClr val="00458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Aft>
                <a:spcPct val="40000"/>
              </a:spcAft>
              <a:buClr>
                <a:srgbClr val="004587"/>
              </a:buClr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Aft>
                <a:spcPct val="40000"/>
              </a:spcAft>
              <a:buClr>
                <a:srgbClr val="004587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Aft>
                <a:spcPct val="4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ClrTx/>
              <a:buFontTx/>
              <a:buNone/>
            </a:pPr>
            <a:r>
              <a:rPr lang="ru-RU" altLang="ru-RU" sz="1800" dirty="0"/>
              <a:t>Работа с числами (</a:t>
            </a:r>
            <a:r>
              <a:rPr lang="en-US" altLang="ru-RU" sz="1800" dirty="0"/>
              <a:t>static</a:t>
            </a:r>
            <a:r>
              <a:rPr lang="ru-RU" altLang="ru-RU" sz="1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244179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>
            <a:extLst>
              <a:ext uri="{FF2B5EF4-FFF2-40B4-BE49-F238E27FC236}">
                <a16:creationId xmlns:a16="http://schemas.microsoft.com/office/drawing/2014/main" id="{3C61A5DE-7077-48B9-B50E-32F7EF818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11846"/>
            <a:ext cx="10820400" cy="685800"/>
          </a:xfrm>
        </p:spPr>
        <p:txBody>
          <a:bodyPr/>
          <a:lstStyle/>
          <a:p>
            <a:r>
              <a:rPr lang="ru-RU" altLang="ru-RU" dirty="0"/>
              <a:t>Математические функции (2)</a:t>
            </a:r>
          </a:p>
        </p:txBody>
      </p:sp>
      <p:sp>
        <p:nvSpPr>
          <p:cNvPr id="94211" name="Rectangle 3">
            <a:extLst>
              <a:ext uri="{FF2B5EF4-FFF2-40B4-BE49-F238E27FC236}">
                <a16:creationId xmlns:a16="http://schemas.microsoft.com/office/drawing/2014/main" id="{5769E36D-19F7-4DD2-A136-E0ED599AA2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7838" y="5772150"/>
            <a:ext cx="4191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Aft>
                <a:spcPct val="40000"/>
              </a:spcAft>
              <a:buClr>
                <a:srgbClr val="00458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Aft>
                <a:spcPct val="40000"/>
              </a:spcAft>
              <a:buClr>
                <a:srgbClr val="004587"/>
              </a:buClr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Aft>
                <a:spcPct val="40000"/>
              </a:spcAft>
              <a:buClr>
                <a:srgbClr val="004587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Aft>
                <a:spcPct val="4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ClrTx/>
              <a:buFontTx/>
              <a:buNone/>
            </a:pPr>
            <a:endParaRPr lang="ru-RU" altLang="ru-RU" sz="1400">
              <a:latin typeface="Courier New" panose="02070309020205020404" pitchFamily="49" charset="0"/>
            </a:endParaRPr>
          </a:p>
          <a:p>
            <a:pPr eaLnBrk="1" hangingPunct="1">
              <a:spcAft>
                <a:spcPct val="0"/>
              </a:spcAft>
              <a:buClrTx/>
              <a:buFontTx/>
              <a:buNone/>
            </a:pPr>
            <a:endParaRPr lang="ru-RU" altLang="ru-RU" sz="1400">
              <a:latin typeface="Courier New" panose="02070309020205020404" pitchFamily="49" charset="0"/>
            </a:endParaRPr>
          </a:p>
        </p:txBody>
      </p:sp>
      <p:graphicFrame>
        <p:nvGraphicFramePr>
          <p:cNvPr id="227435" name="Group 107">
            <a:extLst>
              <a:ext uri="{FF2B5EF4-FFF2-40B4-BE49-F238E27FC236}">
                <a16:creationId xmlns:a16="http://schemas.microsoft.com/office/drawing/2014/main" id="{BD112003-1B2E-447A-AF45-E2618CAC07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786953"/>
              </p:ext>
            </p:extLst>
          </p:nvPr>
        </p:nvGraphicFramePr>
        <p:xfrm>
          <a:off x="685800" y="1052492"/>
          <a:ext cx="10941627" cy="4754880"/>
        </p:xfrm>
        <a:graphic>
          <a:graphicData uri="http://schemas.openxmlformats.org/drawingml/2006/table">
            <a:tbl>
              <a:tblPr/>
              <a:tblGrid>
                <a:gridCol w="47765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650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0338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double</a:t>
                      </a:r>
                      <a:r>
                        <a:rPr kumimoji="0" lang="ru-RU" altLang="ru-R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ru-RU" altLang="ru-RU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exp</a:t>
                      </a:r>
                      <a:r>
                        <a:rPr kumimoji="0" lang="ru-RU" altLang="ru-R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(</a:t>
                      </a:r>
                      <a:r>
                        <a:rPr kumimoji="0" lang="ru-RU" altLang="ru-RU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double</a:t>
                      </a:r>
                      <a:r>
                        <a:rPr kumimoji="0" lang="ru-RU" altLang="ru-R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d)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Функция экспоненты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338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double</a:t>
                      </a:r>
                      <a:r>
                        <a:rPr kumimoji="0" lang="ru-RU" altLang="ru-R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ru-RU" altLang="ru-RU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log</a:t>
                      </a:r>
                      <a:r>
                        <a:rPr kumimoji="0" lang="ru-RU" altLang="ru-R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(</a:t>
                      </a:r>
                      <a:r>
                        <a:rPr kumimoji="0" lang="ru-RU" altLang="ru-RU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double</a:t>
                      </a:r>
                      <a:r>
                        <a:rPr kumimoji="0" lang="ru-RU" altLang="ru-R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d)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Натуральный логарифм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8750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double</a:t>
                      </a:r>
                      <a:r>
                        <a:rPr kumimoji="0" lang="ru-RU" altLang="ru-R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ru-RU" altLang="ru-RU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pow</a:t>
                      </a:r>
                      <a:r>
                        <a:rPr kumimoji="0" lang="ru-RU" altLang="ru-R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(</a:t>
                      </a:r>
                      <a:r>
                        <a:rPr kumimoji="0" lang="ru-RU" altLang="ru-RU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double</a:t>
                      </a:r>
                      <a:r>
                        <a:rPr kumimoji="0" lang="ru-RU" altLang="ru-R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en-US" altLang="ru-R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a</a:t>
                      </a:r>
                      <a:r>
                        <a:rPr kumimoji="0" lang="ru-RU" altLang="ru-R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, </a:t>
                      </a:r>
                      <a:r>
                        <a:rPr kumimoji="0" lang="ru-RU" altLang="ru-RU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double</a:t>
                      </a:r>
                      <a:r>
                        <a:rPr kumimoji="0" lang="ru-RU" altLang="ru-R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en-US" altLang="ru-R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b</a:t>
                      </a:r>
                      <a:r>
                        <a:rPr kumimoji="0" lang="ru-RU" altLang="ru-R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)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Возведение числа </a:t>
                      </a:r>
                      <a:r>
                        <a:rPr kumimoji="0" lang="en-US" altLang="ru-RU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  <a:r>
                        <a:rPr kumimoji="0" lang="ru-RU" alt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в степень </a:t>
                      </a:r>
                      <a:r>
                        <a:rPr kumimoji="0" lang="en-US" altLang="ru-RU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  <a:endParaRPr kumimoji="0" lang="ru-RU" altLang="ru-RU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0338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double</a:t>
                      </a:r>
                      <a:r>
                        <a:rPr kumimoji="0" lang="ru-RU" altLang="ru-R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ru-RU" altLang="ru-RU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sqrt</a:t>
                      </a:r>
                      <a:r>
                        <a:rPr kumimoji="0" lang="ru-RU" altLang="ru-R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(</a:t>
                      </a:r>
                      <a:r>
                        <a:rPr kumimoji="0" lang="ru-RU" altLang="ru-RU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double</a:t>
                      </a:r>
                      <a:r>
                        <a:rPr kumimoji="0" lang="ru-RU" altLang="ru-R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d)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Квадратный корень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0338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double</a:t>
                      </a:r>
                      <a:r>
                        <a:rPr kumimoji="0" lang="ru-RU" altLang="ru-R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ru-RU" altLang="ru-RU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sin</a:t>
                      </a:r>
                      <a:r>
                        <a:rPr kumimoji="0" lang="ru-RU" altLang="ru-R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(</a:t>
                      </a:r>
                      <a:r>
                        <a:rPr kumimoji="0" lang="ru-RU" altLang="ru-RU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double</a:t>
                      </a:r>
                      <a:r>
                        <a:rPr kumimoji="0" lang="ru-RU" altLang="ru-R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d)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Синус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0338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double</a:t>
                      </a:r>
                      <a:r>
                        <a:rPr kumimoji="0" lang="ru-RU" altLang="ru-R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ru-RU" altLang="ru-RU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cos</a:t>
                      </a:r>
                      <a:r>
                        <a:rPr kumimoji="0" lang="ru-RU" altLang="ru-R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(</a:t>
                      </a:r>
                      <a:r>
                        <a:rPr kumimoji="0" lang="ru-RU" altLang="ru-RU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double</a:t>
                      </a:r>
                      <a:r>
                        <a:rPr kumimoji="0" lang="ru-RU" altLang="ru-R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d)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Косинус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0338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double</a:t>
                      </a:r>
                      <a:r>
                        <a:rPr kumimoji="0" lang="ru-RU" altLang="ru-R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ru-RU" altLang="ru-RU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tan</a:t>
                      </a:r>
                      <a:r>
                        <a:rPr kumimoji="0" lang="ru-RU" altLang="ru-R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(</a:t>
                      </a:r>
                      <a:r>
                        <a:rPr kumimoji="0" lang="ru-RU" altLang="ru-RU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double</a:t>
                      </a:r>
                      <a:r>
                        <a:rPr kumimoji="0" lang="ru-RU" altLang="ru-R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d)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Тангенс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0338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double</a:t>
                      </a:r>
                      <a:r>
                        <a:rPr kumimoji="0" lang="ru-RU" altLang="ru-R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ru-RU" altLang="ru-RU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asin</a:t>
                      </a:r>
                      <a:r>
                        <a:rPr kumimoji="0" lang="ru-RU" altLang="ru-R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(</a:t>
                      </a:r>
                      <a:r>
                        <a:rPr kumimoji="0" lang="ru-RU" altLang="ru-RU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double</a:t>
                      </a:r>
                      <a:r>
                        <a:rPr kumimoji="0" lang="ru-RU" altLang="ru-R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d)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Арксинус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60338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double</a:t>
                      </a:r>
                      <a:r>
                        <a:rPr kumimoji="0" lang="ru-RU" altLang="ru-R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ru-RU" altLang="ru-RU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acos</a:t>
                      </a:r>
                      <a:r>
                        <a:rPr kumimoji="0" lang="ru-RU" altLang="ru-R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(</a:t>
                      </a:r>
                      <a:r>
                        <a:rPr kumimoji="0" lang="ru-RU" altLang="ru-RU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double</a:t>
                      </a:r>
                      <a:r>
                        <a:rPr kumimoji="0" lang="ru-RU" altLang="ru-R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d)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Арккосинус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60338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double</a:t>
                      </a:r>
                      <a:r>
                        <a:rPr kumimoji="0" lang="ru-RU" altLang="ru-R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ru-RU" altLang="ru-RU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atan</a:t>
                      </a:r>
                      <a:r>
                        <a:rPr kumimoji="0" lang="ru-RU" altLang="ru-R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(</a:t>
                      </a:r>
                      <a:r>
                        <a:rPr kumimoji="0" lang="ru-RU" altLang="ru-RU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double</a:t>
                      </a:r>
                      <a:r>
                        <a:rPr kumimoji="0" lang="ru-RU" altLang="ru-R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d)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Арктангенс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60338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double</a:t>
                      </a:r>
                      <a:r>
                        <a:rPr kumimoji="0" lang="ru-RU" altLang="ru-R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ru-RU" altLang="ru-RU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toDegree</a:t>
                      </a:r>
                      <a:r>
                        <a:rPr kumimoji="0" lang="ru-RU" altLang="ru-RU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s</a:t>
                      </a:r>
                      <a:r>
                        <a:rPr kumimoji="0" lang="ru-RU" altLang="ru-R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(</a:t>
                      </a:r>
                      <a:r>
                        <a:rPr kumimoji="0" lang="ru-RU" altLang="ru-RU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double</a:t>
                      </a:r>
                      <a:r>
                        <a:rPr kumimoji="0" lang="ru-RU" altLang="ru-R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d)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Преобразование радиан в градусы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60338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double</a:t>
                      </a:r>
                      <a:r>
                        <a:rPr kumimoji="0" lang="ru-RU" altLang="ru-R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ru-RU" altLang="ru-RU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toRadians</a:t>
                      </a:r>
                      <a:r>
                        <a:rPr kumimoji="0" lang="ru-RU" altLang="ru-R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(</a:t>
                      </a:r>
                      <a:r>
                        <a:rPr kumimoji="0" lang="ru-RU" altLang="ru-RU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double</a:t>
                      </a:r>
                      <a:r>
                        <a:rPr kumimoji="0" lang="ru-RU" altLang="ru-R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d)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Преобразование градусов в радианы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60338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double </a:t>
                      </a:r>
                      <a:r>
                        <a:rPr kumimoji="0" lang="en-US" altLang="ru-RU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random</a:t>
                      </a:r>
                      <a:r>
                        <a:rPr kumimoji="0" lang="en-US" altLang="ru-R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()</a:t>
                      </a:r>
                      <a:endParaRPr kumimoji="0" lang="ru-RU" alt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Генерация случайной величины в диапазоне </a:t>
                      </a:r>
                      <a:r>
                        <a:rPr kumimoji="0" lang="en-US" altLang="ru-R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[0;1)</a:t>
                      </a:r>
                      <a:endParaRPr kumimoji="0" lang="ru-RU" alt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94256" name="Rectangle 34">
            <a:extLst>
              <a:ext uri="{FF2B5EF4-FFF2-40B4-BE49-F238E27FC236}">
                <a16:creationId xmlns:a16="http://schemas.microsoft.com/office/drawing/2014/main" id="{C7306F11-DBB2-49B1-AE0C-CB19B1051E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8517" y="706266"/>
            <a:ext cx="40624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Aft>
                <a:spcPct val="40000"/>
              </a:spcAft>
              <a:buClr>
                <a:srgbClr val="00458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Aft>
                <a:spcPct val="40000"/>
              </a:spcAft>
              <a:buClr>
                <a:srgbClr val="004587"/>
              </a:buClr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Aft>
                <a:spcPct val="40000"/>
              </a:spcAft>
              <a:buClr>
                <a:srgbClr val="004587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Aft>
                <a:spcPct val="4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ClrTx/>
              <a:buFontTx/>
              <a:buNone/>
            </a:pPr>
            <a:r>
              <a:rPr lang="ru-RU" altLang="ru-RU" sz="1800" dirty="0"/>
              <a:t>Математические вычисления (</a:t>
            </a:r>
            <a:r>
              <a:rPr lang="en-US" altLang="ru-RU" sz="1800" dirty="0"/>
              <a:t>static</a:t>
            </a:r>
            <a:r>
              <a:rPr lang="ru-RU" altLang="ru-RU" sz="1800" dirty="0"/>
              <a:t>)</a:t>
            </a:r>
          </a:p>
        </p:txBody>
      </p:sp>
      <p:sp>
        <p:nvSpPr>
          <p:cNvPr id="94257" name="Rectangle 108">
            <a:extLst>
              <a:ext uri="{FF2B5EF4-FFF2-40B4-BE49-F238E27FC236}">
                <a16:creationId xmlns:a16="http://schemas.microsoft.com/office/drawing/2014/main" id="{4B192245-A5AE-49F0-BD46-9B9D9CE39F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7712" y="5795097"/>
            <a:ext cx="2063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Aft>
                <a:spcPct val="40000"/>
              </a:spcAft>
              <a:buClr>
                <a:srgbClr val="00458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Aft>
                <a:spcPct val="40000"/>
              </a:spcAft>
              <a:buClr>
                <a:srgbClr val="004587"/>
              </a:buClr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Aft>
                <a:spcPct val="40000"/>
              </a:spcAft>
              <a:buClr>
                <a:srgbClr val="004587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Aft>
                <a:spcPct val="4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ClrTx/>
              <a:buFontTx/>
              <a:buNone/>
            </a:pPr>
            <a:r>
              <a:rPr lang="ru-RU" altLang="ru-RU" sz="1800" dirty="0"/>
              <a:t>Константы (</a:t>
            </a:r>
            <a:r>
              <a:rPr lang="en-US" altLang="ru-RU" sz="1800" dirty="0"/>
              <a:t>static</a:t>
            </a:r>
            <a:r>
              <a:rPr lang="ru-RU" altLang="ru-RU" sz="1800" dirty="0"/>
              <a:t>)</a:t>
            </a:r>
          </a:p>
        </p:txBody>
      </p:sp>
      <p:graphicFrame>
        <p:nvGraphicFramePr>
          <p:cNvPr id="227453" name="Group 125">
            <a:extLst>
              <a:ext uri="{FF2B5EF4-FFF2-40B4-BE49-F238E27FC236}">
                <a16:creationId xmlns:a16="http://schemas.microsoft.com/office/drawing/2014/main" id="{63B768EB-EA8F-4308-B603-A532744333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9218723"/>
              </p:ext>
            </p:extLst>
          </p:nvPr>
        </p:nvGraphicFramePr>
        <p:xfrm>
          <a:off x="4216673" y="6161809"/>
          <a:ext cx="3086100" cy="609600"/>
        </p:xfrm>
        <a:graphic>
          <a:graphicData uri="http://schemas.openxmlformats.org/drawingml/2006/table">
            <a:tbl>
              <a:tblPr/>
              <a:tblGrid>
                <a:gridCol w="1543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3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3003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double </a:t>
                      </a:r>
                      <a:r>
                        <a:rPr kumimoji="0" lang="en-US" altLang="ru-RU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PI</a:t>
                      </a:r>
                      <a:endParaRPr kumimoji="0" lang="ru-RU" altLang="ru-RU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Число Пи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6538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double </a:t>
                      </a:r>
                      <a:r>
                        <a:rPr kumimoji="0" lang="en-US" altLang="ru-RU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E</a:t>
                      </a:r>
                      <a:endParaRPr kumimoji="0" lang="ru-RU" altLang="ru-RU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Число Эйлера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96510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C0D15419-8F50-45B3-B7BD-6FAD9CE0291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7CD3D8-17FF-4EAB-9C08-4BA8EF0D551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33846" y="3148446"/>
            <a:ext cx="10820400" cy="6858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ru-RU" dirty="0"/>
              <a:t>Операторы</a:t>
            </a:r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718024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438115E9-FF56-48E3-AC2B-EF840E55F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sz="3400"/>
              <a:t>Операторы</a:t>
            </a:r>
          </a:p>
        </p:txBody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5EEAB990-D88D-4784-988E-3A36C3F5CA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45000" y="2323092"/>
            <a:ext cx="3302000" cy="450767"/>
          </a:xfrm>
        </p:spPr>
        <p:txBody>
          <a:bodyPr/>
          <a:lstStyle/>
          <a:p>
            <a:r>
              <a:rPr lang="ru-RU" altLang="ru-RU" sz="2000" dirty="0"/>
              <a:t>Условный оператор </a:t>
            </a:r>
            <a:r>
              <a:rPr lang="en-US" altLang="ru-RU" sz="2000" b="1" i="1" dirty="0"/>
              <a:t>if</a:t>
            </a:r>
          </a:p>
          <a:p>
            <a:r>
              <a:rPr lang="ru-RU" altLang="ru-RU" sz="2000" dirty="0"/>
              <a:t>Условный оператор </a:t>
            </a:r>
            <a:r>
              <a:rPr lang="en-US" altLang="ru-RU" sz="2000" b="1" i="1" dirty="0"/>
              <a:t>switch</a:t>
            </a:r>
          </a:p>
          <a:p>
            <a:r>
              <a:rPr lang="ru-RU" altLang="ru-RU" sz="2000" dirty="0"/>
              <a:t>Оператор цикла </a:t>
            </a:r>
            <a:r>
              <a:rPr lang="en-US" altLang="ru-RU" sz="2000" b="1" i="1" dirty="0"/>
              <a:t>while</a:t>
            </a:r>
          </a:p>
          <a:p>
            <a:r>
              <a:rPr lang="ru-RU" altLang="ru-RU" sz="2000" dirty="0"/>
              <a:t>Оператор цикла </a:t>
            </a:r>
            <a:r>
              <a:rPr lang="en-US" altLang="ru-RU" sz="2000" b="1" i="1" dirty="0"/>
              <a:t>for</a:t>
            </a:r>
          </a:p>
          <a:p>
            <a:r>
              <a:rPr lang="ru-RU" altLang="ru-RU" sz="2000" dirty="0"/>
              <a:t>Оператор </a:t>
            </a:r>
            <a:r>
              <a:rPr lang="en-US" altLang="ru-RU" sz="2000" b="1" i="1" dirty="0"/>
              <a:t>break</a:t>
            </a:r>
          </a:p>
          <a:p>
            <a:r>
              <a:rPr lang="ru-RU" altLang="ru-RU" sz="2000" dirty="0"/>
              <a:t>Оператор </a:t>
            </a:r>
            <a:r>
              <a:rPr lang="en-US" altLang="ru-RU" sz="2000" b="1" i="1" dirty="0"/>
              <a:t>continue</a:t>
            </a:r>
          </a:p>
          <a:p>
            <a:r>
              <a:rPr lang="ru-RU" altLang="ru-RU" sz="2000" dirty="0"/>
              <a:t>Оператор </a:t>
            </a:r>
            <a:r>
              <a:rPr lang="en-US" altLang="ru-RU" sz="2000" b="1" i="1" dirty="0"/>
              <a:t>return</a:t>
            </a:r>
            <a:endParaRPr lang="ru-RU" altLang="ru-RU" sz="2000" b="1" i="1" dirty="0"/>
          </a:p>
          <a:p>
            <a:r>
              <a:rPr lang="ru-RU" altLang="ru-RU" sz="2000" dirty="0"/>
              <a:t>Составной оператор</a:t>
            </a:r>
            <a:r>
              <a:rPr lang="en-US" altLang="ru-RU" sz="2000" dirty="0"/>
              <a:t> (</a:t>
            </a:r>
            <a:r>
              <a:rPr lang="ru-RU" altLang="ru-RU" sz="2000" dirty="0"/>
              <a:t>блок)</a:t>
            </a:r>
          </a:p>
          <a:p>
            <a:endParaRPr lang="ru-RU" altLang="ru-RU" sz="2000" dirty="0"/>
          </a:p>
        </p:txBody>
      </p:sp>
      <p:sp>
        <p:nvSpPr>
          <p:cNvPr id="103428" name="Rectangle 4">
            <a:extLst>
              <a:ext uri="{FF2B5EF4-FFF2-40B4-BE49-F238E27FC236}">
                <a16:creationId xmlns:a16="http://schemas.microsoft.com/office/drawing/2014/main" id="{FFA898C2-9817-43C7-96D8-49DBB1521EE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89421" y="2445653"/>
            <a:ext cx="3302000" cy="864823"/>
          </a:xfrm>
        </p:spPr>
        <p:txBody>
          <a:bodyPr/>
          <a:lstStyle/>
          <a:p>
            <a:pPr>
              <a:defRPr/>
            </a:pPr>
            <a:r>
              <a:rPr lang="ru-RU" altLang="ru-RU" sz="2000" dirty="0"/>
              <a:t>Операторные конструкции:</a:t>
            </a:r>
          </a:p>
          <a:p>
            <a:pPr lvl="1">
              <a:defRPr/>
            </a:pPr>
            <a:r>
              <a:rPr lang="ru-RU" altLang="ru-RU" sz="1800" dirty="0"/>
              <a:t>объявление переменной</a:t>
            </a:r>
          </a:p>
          <a:p>
            <a:pPr lvl="1">
              <a:defRPr/>
            </a:pPr>
            <a:r>
              <a:rPr lang="ru-RU" altLang="ru-RU" sz="1800" dirty="0"/>
              <a:t>присваивание</a:t>
            </a:r>
          </a:p>
          <a:p>
            <a:pPr lvl="1">
              <a:defRPr/>
            </a:pPr>
            <a:r>
              <a:rPr lang="ru-RU" altLang="ru-RU" sz="1800" dirty="0"/>
              <a:t>инкремент/декремент</a:t>
            </a:r>
          </a:p>
          <a:p>
            <a:pPr lvl="1">
              <a:defRPr/>
            </a:pPr>
            <a:r>
              <a:rPr lang="ru-RU" altLang="ru-RU" sz="1800" dirty="0"/>
              <a:t>создание объекта</a:t>
            </a:r>
          </a:p>
          <a:p>
            <a:pPr lvl="1">
              <a:defRPr/>
            </a:pPr>
            <a:r>
              <a:rPr lang="ru-RU" altLang="ru-RU" sz="1800" dirty="0"/>
              <a:t>вызов методов</a:t>
            </a:r>
          </a:p>
          <a:p>
            <a:pPr marL="182562" lvl="1" indent="0">
              <a:buNone/>
              <a:defRPr/>
            </a:pPr>
            <a:endParaRPr lang="ru-RU" altLang="ru-RU" sz="1800" dirty="0"/>
          </a:p>
        </p:txBody>
      </p:sp>
      <p:graphicFrame>
        <p:nvGraphicFramePr>
          <p:cNvPr id="63493" name="Object 6">
            <a:extLst>
              <a:ext uri="{FF2B5EF4-FFF2-40B4-BE49-F238E27FC236}">
                <a16:creationId xmlns:a16="http://schemas.microsoft.com/office/drawing/2014/main" id="{A9A5F18B-0A0F-4ADE-8110-7A3C822DBDF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3289195"/>
              </p:ext>
            </p:extLst>
          </p:nvPr>
        </p:nvGraphicFramePr>
        <p:xfrm>
          <a:off x="7747000" y="2548476"/>
          <a:ext cx="3800475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6" name="Visio" r:id="rId3" imgW="2406302" imgH="965904" progId="Visio.Drawing.11">
                  <p:embed/>
                </p:oleObj>
              </mc:Choice>
              <mc:Fallback>
                <p:oleObj name="Visio" r:id="rId3" imgW="2406302" imgH="965904" progId="Visio.Drawing.11">
                  <p:embed/>
                  <p:pic>
                    <p:nvPicPr>
                      <p:cNvPr id="63493" name="Object 6">
                        <a:extLst>
                          <a:ext uri="{FF2B5EF4-FFF2-40B4-BE49-F238E27FC236}">
                            <a16:creationId xmlns:a16="http://schemas.microsoft.com/office/drawing/2014/main" id="{A9A5F18B-0A0F-4ADE-8110-7A3C822DBDF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47000" y="2548476"/>
                        <a:ext cx="3800475" cy="152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602422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A5FB2471-0A0D-440D-B237-23FF1B941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Условный оператор </a:t>
            </a:r>
            <a:r>
              <a:rPr lang="en-US" altLang="ru-RU" i="1"/>
              <a:t>if</a:t>
            </a:r>
            <a:endParaRPr lang="ru-RU" altLang="ru-RU" i="1"/>
          </a:p>
        </p:txBody>
      </p:sp>
      <p:graphicFrame>
        <p:nvGraphicFramePr>
          <p:cNvPr id="64515" name="Object 211">
            <a:extLst>
              <a:ext uri="{FF2B5EF4-FFF2-40B4-BE49-F238E27FC236}">
                <a16:creationId xmlns:a16="http://schemas.microsoft.com/office/drawing/2014/main" id="{D3C0F576-95FF-4E88-9D41-10288B7F2CC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5925056"/>
              </p:ext>
            </p:extLst>
          </p:nvPr>
        </p:nvGraphicFramePr>
        <p:xfrm>
          <a:off x="4707226" y="1981200"/>
          <a:ext cx="2205038" cy="174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1" name="Visio" r:id="rId3" imgW="3238702" imgH="2530803" progId="Visio.Drawing.11">
                  <p:embed/>
                </p:oleObj>
              </mc:Choice>
              <mc:Fallback>
                <p:oleObj name="Visio" r:id="rId3" imgW="3238702" imgH="2530803" progId="Visio.Drawing.11">
                  <p:embed/>
                  <p:pic>
                    <p:nvPicPr>
                      <p:cNvPr id="64515" name="Object 211">
                        <a:extLst>
                          <a:ext uri="{FF2B5EF4-FFF2-40B4-BE49-F238E27FC236}">
                            <a16:creationId xmlns:a16="http://schemas.microsoft.com/office/drawing/2014/main" id="{D3C0F576-95FF-4E88-9D41-10288B7F2CC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07226" y="1981200"/>
                        <a:ext cx="2205038" cy="1744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16" name="Object 212">
            <a:extLst>
              <a:ext uri="{FF2B5EF4-FFF2-40B4-BE49-F238E27FC236}">
                <a16:creationId xmlns:a16="http://schemas.microsoft.com/office/drawing/2014/main" id="{3846F938-8378-44BC-B1C5-88334EA5CB4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1240952"/>
              </p:ext>
            </p:extLst>
          </p:nvPr>
        </p:nvGraphicFramePr>
        <p:xfrm>
          <a:off x="4656932" y="4575175"/>
          <a:ext cx="2806700" cy="161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2" name="Visio" r:id="rId5" imgW="4498632" imgH="2584839" progId="Visio.Drawing.11">
                  <p:embed/>
                </p:oleObj>
              </mc:Choice>
              <mc:Fallback>
                <p:oleObj name="Visio" r:id="rId5" imgW="4498632" imgH="2584839" progId="Visio.Drawing.11">
                  <p:embed/>
                  <p:pic>
                    <p:nvPicPr>
                      <p:cNvPr id="64516" name="Object 212">
                        <a:extLst>
                          <a:ext uri="{FF2B5EF4-FFF2-40B4-BE49-F238E27FC236}">
                            <a16:creationId xmlns:a16="http://schemas.microsoft.com/office/drawing/2014/main" id="{3846F938-8378-44BC-B1C5-88334EA5CB4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6932" y="4575175"/>
                        <a:ext cx="2806700" cy="161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17" name="Object 214">
            <a:extLst>
              <a:ext uri="{FF2B5EF4-FFF2-40B4-BE49-F238E27FC236}">
                <a16:creationId xmlns:a16="http://schemas.microsoft.com/office/drawing/2014/main" id="{93E8BCE5-7604-48A0-99B3-645B81C9837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1549085"/>
              </p:ext>
            </p:extLst>
          </p:nvPr>
        </p:nvGraphicFramePr>
        <p:xfrm>
          <a:off x="1639527" y="2688828"/>
          <a:ext cx="2740025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3" name="Visio" r:id="rId7" imgW="2131982" imgH="417703" progId="Visio.Drawing.11">
                  <p:embed/>
                </p:oleObj>
              </mc:Choice>
              <mc:Fallback>
                <p:oleObj name="Visio" r:id="rId7" imgW="2131982" imgH="417703" progId="Visio.Drawing.11">
                  <p:embed/>
                  <p:pic>
                    <p:nvPicPr>
                      <p:cNvPr id="64517" name="Object 214">
                        <a:extLst>
                          <a:ext uri="{FF2B5EF4-FFF2-40B4-BE49-F238E27FC236}">
                            <a16:creationId xmlns:a16="http://schemas.microsoft.com/office/drawing/2014/main" id="{93E8BCE5-7604-48A0-99B3-645B81C9837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9527" y="2688828"/>
                        <a:ext cx="2740025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18" name="Object 215">
            <a:extLst>
              <a:ext uri="{FF2B5EF4-FFF2-40B4-BE49-F238E27FC236}">
                <a16:creationId xmlns:a16="http://schemas.microsoft.com/office/drawing/2014/main" id="{AEF7082D-BFFA-475F-B260-022995AA1D9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2673345"/>
              </p:ext>
            </p:extLst>
          </p:nvPr>
        </p:nvGraphicFramePr>
        <p:xfrm>
          <a:off x="1593634" y="4550569"/>
          <a:ext cx="2598737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4" name="Visio" r:id="rId9" imgW="2131982" imgH="783530" progId="Visio.Drawing.11">
                  <p:embed/>
                </p:oleObj>
              </mc:Choice>
              <mc:Fallback>
                <p:oleObj name="Visio" r:id="rId9" imgW="2131982" imgH="783530" progId="Visio.Drawing.11">
                  <p:embed/>
                  <p:pic>
                    <p:nvPicPr>
                      <p:cNvPr id="64518" name="Object 215">
                        <a:extLst>
                          <a:ext uri="{FF2B5EF4-FFF2-40B4-BE49-F238E27FC236}">
                            <a16:creationId xmlns:a16="http://schemas.microsoft.com/office/drawing/2014/main" id="{AEF7082D-BFFA-475F-B260-022995AA1D9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3634" y="4550569"/>
                        <a:ext cx="2598737" cy="955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19" name="Line 220">
            <a:extLst>
              <a:ext uri="{FF2B5EF4-FFF2-40B4-BE49-F238E27FC236}">
                <a16:creationId xmlns:a16="http://schemas.microsoft.com/office/drawing/2014/main" id="{234AAE3F-CE9F-4C90-96BB-D9E94027E205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1" y="3409950"/>
            <a:ext cx="74961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UA"/>
          </a:p>
        </p:txBody>
      </p:sp>
      <p:graphicFrame>
        <p:nvGraphicFramePr>
          <p:cNvPr id="64520" name="Object 221">
            <a:extLst>
              <a:ext uri="{FF2B5EF4-FFF2-40B4-BE49-F238E27FC236}">
                <a16:creationId xmlns:a16="http://schemas.microsoft.com/office/drawing/2014/main" id="{D12F4990-F4C5-49D9-9BED-60030D33FBB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6260935"/>
              </p:ext>
            </p:extLst>
          </p:nvPr>
        </p:nvGraphicFramePr>
        <p:xfrm>
          <a:off x="7463632" y="2054229"/>
          <a:ext cx="2730500" cy="164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5" name="Visio" r:id="rId11" imgW="2223422" imgH="1338756" progId="Visio.Drawing.11">
                  <p:embed/>
                </p:oleObj>
              </mc:Choice>
              <mc:Fallback>
                <p:oleObj name="Visio" r:id="rId11" imgW="2223422" imgH="1338756" progId="Visio.Drawing.11">
                  <p:embed/>
                  <p:pic>
                    <p:nvPicPr>
                      <p:cNvPr id="64520" name="Object 221">
                        <a:extLst>
                          <a:ext uri="{FF2B5EF4-FFF2-40B4-BE49-F238E27FC236}">
                            <a16:creationId xmlns:a16="http://schemas.microsoft.com/office/drawing/2014/main" id="{D12F4990-F4C5-49D9-9BED-60030D33FBB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3632" y="2054229"/>
                        <a:ext cx="2730500" cy="1643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21" name="Object 223">
            <a:extLst>
              <a:ext uri="{FF2B5EF4-FFF2-40B4-BE49-F238E27FC236}">
                <a16:creationId xmlns:a16="http://schemas.microsoft.com/office/drawing/2014/main" id="{F26FE44E-1B68-4EE0-B145-D2E36DF25BA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5353307"/>
              </p:ext>
            </p:extLst>
          </p:nvPr>
        </p:nvGraphicFramePr>
        <p:xfrm>
          <a:off x="7912894" y="3938589"/>
          <a:ext cx="1290638" cy="900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6" name="Visio" r:id="rId13" imgW="1126142" imgH="783530" progId="Visio.Drawing.11">
                  <p:embed/>
                </p:oleObj>
              </mc:Choice>
              <mc:Fallback>
                <p:oleObj name="Visio" r:id="rId13" imgW="1126142" imgH="783530" progId="Visio.Drawing.11">
                  <p:embed/>
                  <p:pic>
                    <p:nvPicPr>
                      <p:cNvPr id="64521" name="Object 223">
                        <a:extLst>
                          <a:ext uri="{FF2B5EF4-FFF2-40B4-BE49-F238E27FC236}">
                            <a16:creationId xmlns:a16="http://schemas.microsoft.com/office/drawing/2014/main" id="{F26FE44E-1B68-4EE0-B145-D2E36DF25BA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12894" y="3938589"/>
                        <a:ext cx="1290638" cy="900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22" name="Object 225">
            <a:extLst>
              <a:ext uri="{FF2B5EF4-FFF2-40B4-BE49-F238E27FC236}">
                <a16:creationId xmlns:a16="http://schemas.microsoft.com/office/drawing/2014/main" id="{C786909B-EFD2-4099-A119-587DD78D6C8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3540045"/>
              </p:ext>
            </p:extLst>
          </p:nvPr>
        </p:nvGraphicFramePr>
        <p:xfrm>
          <a:off x="7912894" y="5079999"/>
          <a:ext cx="1752600" cy="1443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7" name="Visio" r:id="rId15" imgW="1400462" imgH="1151789" progId="Visio.Drawing.11">
                  <p:embed/>
                </p:oleObj>
              </mc:Choice>
              <mc:Fallback>
                <p:oleObj name="Visio" r:id="rId15" imgW="1400462" imgH="1151789" progId="Visio.Drawing.11">
                  <p:embed/>
                  <p:pic>
                    <p:nvPicPr>
                      <p:cNvPr id="64522" name="Object 225">
                        <a:extLst>
                          <a:ext uri="{FF2B5EF4-FFF2-40B4-BE49-F238E27FC236}">
                            <a16:creationId xmlns:a16="http://schemas.microsoft.com/office/drawing/2014/main" id="{C786909B-EFD2-4099-A119-587DD78D6C8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12894" y="5079999"/>
                        <a:ext cx="1752600" cy="1443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1440228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>
            <a:extLst>
              <a:ext uri="{FF2B5EF4-FFF2-40B4-BE49-F238E27FC236}">
                <a16:creationId xmlns:a16="http://schemas.microsoft.com/office/drawing/2014/main" id="{F90443A5-3E4A-40F4-8EE6-954EC62D1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Условный оператор </a:t>
            </a:r>
            <a:r>
              <a:rPr lang="en-US" altLang="ru-RU" i="1"/>
              <a:t>switch</a:t>
            </a:r>
            <a:endParaRPr lang="ru-RU" altLang="ru-RU" i="1"/>
          </a:p>
        </p:txBody>
      </p:sp>
      <p:graphicFrame>
        <p:nvGraphicFramePr>
          <p:cNvPr id="66563" name="Object 4">
            <a:extLst>
              <a:ext uri="{FF2B5EF4-FFF2-40B4-BE49-F238E27FC236}">
                <a16:creationId xmlns:a16="http://schemas.microsoft.com/office/drawing/2014/main" id="{C3252EAC-D3DA-411F-9BD2-ED309EDB043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5593564"/>
              </p:ext>
            </p:extLst>
          </p:nvPr>
        </p:nvGraphicFramePr>
        <p:xfrm>
          <a:off x="1347643" y="2116139"/>
          <a:ext cx="2813050" cy="4148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7" name="Visio" r:id="rId3" imgW="2406302" imgH="3547500" progId="Visio.Drawing.11">
                  <p:embed/>
                </p:oleObj>
              </mc:Choice>
              <mc:Fallback>
                <p:oleObj name="Visio" r:id="rId3" imgW="2406302" imgH="3547500" progId="Visio.Drawing.11">
                  <p:embed/>
                  <p:pic>
                    <p:nvPicPr>
                      <p:cNvPr id="66563" name="Object 4">
                        <a:extLst>
                          <a:ext uri="{FF2B5EF4-FFF2-40B4-BE49-F238E27FC236}">
                            <a16:creationId xmlns:a16="http://schemas.microsoft.com/office/drawing/2014/main" id="{C3252EAC-D3DA-411F-9BD2-ED309EDB043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7643" y="2116139"/>
                        <a:ext cx="2813050" cy="4148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4" name="Object 5">
            <a:extLst>
              <a:ext uri="{FF2B5EF4-FFF2-40B4-BE49-F238E27FC236}">
                <a16:creationId xmlns:a16="http://schemas.microsoft.com/office/drawing/2014/main" id="{E39689FC-08ED-4B6C-8E6A-0BFDBE0A728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338573"/>
              </p:ext>
            </p:extLst>
          </p:nvPr>
        </p:nvGraphicFramePr>
        <p:xfrm>
          <a:off x="4701887" y="2116139"/>
          <a:ext cx="2011363" cy="2643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8" name="Visio" r:id="rId5" imgW="1583342" imgH="2079597" progId="Visio.Drawing.11">
                  <p:embed/>
                </p:oleObj>
              </mc:Choice>
              <mc:Fallback>
                <p:oleObj name="Visio" r:id="rId5" imgW="1583342" imgH="2079597" progId="Visio.Drawing.11">
                  <p:embed/>
                  <p:pic>
                    <p:nvPicPr>
                      <p:cNvPr id="66564" name="Object 5">
                        <a:extLst>
                          <a:ext uri="{FF2B5EF4-FFF2-40B4-BE49-F238E27FC236}">
                            <a16:creationId xmlns:a16="http://schemas.microsoft.com/office/drawing/2014/main" id="{E39689FC-08ED-4B6C-8E6A-0BFDBE0A728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01887" y="2116139"/>
                        <a:ext cx="2011363" cy="2643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65" name="Line 6">
            <a:extLst>
              <a:ext uri="{FF2B5EF4-FFF2-40B4-BE49-F238E27FC236}">
                <a16:creationId xmlns:a16="http://schemas.microsoft.com/office/drawing/2014/main" id="{855915F1-F6EC-482E-81AA-F6DB87325060}"/>
              </a:ext>
            </a:extLst>
          </p:cNvPr>
          <p:cNvSpPr>
            <a:spLocks noChangeShapeType="1"/>
          </p:cNvSpPr>
          <p:nvPr/>
        </p:nvSpPr>
        <p:spPr bwMode="auto">
          <a:xfrm>
            <a:off x="4819650" y="1905000"/>
            <a:ext cx="0" cy="3562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UA"/>
          </a:p>
        </p:txBody>
      </p:sp>
      <p:sp>
        <p:nvSpPr>
          <p:cNvPr id="66566" name="Line 7">
            <a:extLst>
              <a:ext uri="{FF2B5EF4-FFF2-40B4-BE49-F238E27FC236}">
                <a16:creationId xmlns:a16="http://schemas.microsoft.com/office/drawing/2014/main" id="{4BB36C48-0FD7-4BDB-B31C-DF7651E80269}"/>
              </a:ext>
            </a:extLst>
          </p:cNvPr>
          <p:cNvSpPr>
            <a:spLocks noChangeShapeType="1"/>
          </p:cNvSpPr>
          <p:nvPr/>
        </p:nvSpPr>
        <p:spPr bwMode="auto">
          <a:xfrm>
            <a:off x="7124700" y="1857375"/>
            <a:ext cx="0" cy="3562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UA"/>
          </a:p>
        </p:txBody>
      </p:sp>
      <p:graphicFrame>
        <p:nvGraphicFramePr>
          <p:cNvPr id="66567" name="Object 8">
            <a:extLst>
              <a:ext uri="{FF2B5EF4-FFF2-40B4-BE49-F238E27FC236}">
                <a16:creationId xmlns:a16="http://schemas.microsoft.com/office/drawing/2014/main" id="{65D85725-F77B-41B4-80B0-DB043D4F2CF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8320593"/>
              </p:ext>
            </p:extLst>
          </p:nvPr>
        </p:nvGraphicFramePr>
        <p:xfrm>
          <a:off x="7876021" y="2087562"/>
          <a:ext cx="2930525" cy="319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9" name="Visio" r:id="rId7" imgW="2406302" imgH="2625907" progId="Visio.Drawing.11">
                  <p:embed/>
                </p:oleObj>
              </mc:Choice>
              <mc:Fallback>
                <p:oleObj name="Visio" r:id="rId7" imgW="2406302" imgH="2625907" progId="Visio.Drawing.11">
                  <p:embed/>
                  <p:pic>
                    <p:nvPicPr>
                      <p:cNvPr id="66567" name="Object 8">
                        <a:extLst>
                          <a:ext uri="{FF2B5EF4-FFF2-40B4-BE49-F238E27FC236}">
                            <a16:creationId xmlns:a16="http://schemas.microsoft.com/office/drawing/2014/main" id="{65D85725-F77B-41B4-80B0-DB043D4F2CF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76021" y="2087562"/>
                        <a:ext cx="2930525" cy="3197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12091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0B9303A7-C1E6-4320-B0FA-1FAB96B94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Платформа </a:t>
            </a:r>
            <a:r>
              <a:rPr lang="en-US" altLang="ru-RU"/>
              <a:t>Java</a:t>
            </a:r>
            <a:endParaRPr lang="ru-RU" altLang="ru-RU"/>
          </a:p>
        </p:txBody>
      </p:sp>
      <p:sp>
        <p:nvSpPr>
          <p:cNvPr id="11267" name="Rectangle 4">
            <a:extLst>
              <a:ext uri="{FF2B5EF4-FFF2-40B4-BE49-F238E27FC236}">
                <a16:creationId xmlns:a16="http://schemas.microsoft.com/office/drawing/2014/main" id="{66B97BBF-3CD2-4575-999F-8A328D4429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5800" y="2057400"/>
            <a:ext cx="5631873" cy="3429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altLang="ru-RU" sz="1800" b="1" i="1" dirty="0"/>
              <a:t>Платформа </a:t>
            </a:r>
            <a:r>
              <a:rPr lang="en-US" altLang="ru-RU" sz="1800" b="1" i="1" dirty="0"/>
              <a:t>Java </a:t>
            </a:r>
            <a:r>
              <a:rPr lang="ru-RU" altLang="ru-RU" sz="1800" b="1" i="1" dirty="0"/>
              <a:t/>
            </a:r>
            <a:br>
              <a:rPr lang="ru-RU" altLang="ru-RU" sz="1800" b="1" i="1" dirty="0"/>
            </a:br>
            <a:r>
              <a:rPr lang="ru-RU" altLang="ru-RU" sz="1800" b="1" i="1" dirty="0"/>
              <a:t>(</a:t>
            </a:r>
            <a:r>
              <a:rPr lang="en-US" altLang="ru-RU" sz="1800" b="1" i="1" dirty="0"/>
              <a:t>Java Platform)</a:t>
            </a:r>
            <a:r>
              <a:rPr lang="en-US" altLang="ru-RU" sz="1800" dirty="0"/>
              <a:t> – </a:t>
            </a:r>
            <a:r>
              <a:rPr lang="ru-RU" altLang="ru-RU" sz="1800" dirty="0"/>
              <a:t>программная среда, в которой работают приложения </a:t>
            </a:r>
            <a:r>
              <a:rPr lang="en-US" altLang="ru-RU" sz="1800" dirty="0"/>
              <a:t>Java</a:t>
            </a:r>
          </a:p>
          <a:p>
            <a:pPr eaLnBrk="1" hangingPunct="1">
              <a:lnSpc>
                <a:spcPct val="90000"/>
              </a:lnSpc>
            </a:pPr>
            <a:r>
              <a:rPr lang="ru-RU" altLang="ru-RU" sz="1800" dirty="0"/>
              <a:t>Существуют версии платформы </a:t>
            </a:r>
            <a:r>
              <a:rPr lang="en-US" altLang="ru-RU" sz="1800" dirty="0"/>
              <a:t>Java </a:t>
            </a:r>
            <a:r>
              <a:rPr lang="ru-RU" altLang="ru-RU" sz="1800" dirty="0"/>
              <a:t>для различных ОС (</a:t>
            </a:r>
            <a:r>
              <a:rPr lang="en-US" altLang="ru-RU" sz="1800" dirty="0"/>
              <a:t>Windows, Linux, Solaris, Mac OS)</a:t>
            </a:r>
          </a:p>
          <a:p>
            <a:pPr eaLnBrk="1" hangingPunct="1">
              <a:lnSpc>
                <a:spcPct val="90000"/>
              </a:lnSpc>
            </a:pPr>
            <a:r>
              <a:rPr lang="ru-RU" altLang="ru-RU" sz="1800" dirty="0"/>
              <a:t>Включает в свой состав: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ru-RU" sz="1600" b="1" i="1" dirty="0"/>
              <a:t>Java Virtual Machine</a:t>
            </a:r>
            <a:r>
              <a:rPr lang="ru-RU" altLang="ru-RU" sz="1600" dirty="0"/>
              <a:t> </a:t>
            </a:r>
            <a:r>
              <a:rPr lang="en-US" altLang="ru-RU" sz="1600" dirty="0"/>
              <a:t>(</a:t>
            </a:r>
            <a:r>
              <a:rPr lang="en-US" altLang="ru-RU" sz="1600" b="1" i="1" dirty="0"/>
              <a:t>JVM</a:t>
            </a:r>
            <a:r>
              <a:rPr lang="en-US" altLang="ru-RU" sz="1600" dirty="0"/>
              <a:t>) </a:t>
            </a:r>
            <a:r>
              <a:rPr lang="ru-RU" altLang="ru-RU" sz="1600" dirty="0"/>
              <a:t>– </a:t>
            </a:r>
            <a:r>
              <a:rPr lang="ru-RU" altLang="ru-RU" sz="1600" b="1" i="1" dirty="0"/>
              <a:t>виртуальная машина </a:t>
            </a:r>
            <a:r>
              <a:rPr lang="en-US" altLang="ru-RU" sz="1600" b="1" i="1" dirty="0"/>
              <a:t>Java</a:t>
            </a:r>
            <a:r>
              <a:rPr lang="en-US" altLang="ru-RU" sz="1600" dirty="0"/>
              <a:t> –</a:t>
            </a:r>
            <a:r>
              <a:rPr lang="ru-RU" altLang="ru-RU" sz="1600" dirty="0"/>
              <a:t>программа, интерпретирующая приложения </a:t>
            </a:r>
            <a:r>
              <a:rPr lang="en-US" altLang="ru-RU" sz="1600" dirty="0"/>
              <a:t>Java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ru-RU" sz="1600" b="1" i="1" dirty="0"/>
              <a:t>Java API </a:t>
            </a:r>
            <a:r>
              <a:rPr lang="en-US" altLang="ru-RU" sz="1600" dirty="0"/>
              <a:t>- </a:t>
            </a:r>
            <a:r>
              <a:rPr lang="ru-RU" altLang="ru-RU" sz="1600" dirty="0"/>
              <a:t>библиотека программных компонентов (классов и интерфейсов), реализующих стандартный функционал</a:t>
            </a:r>
          </a:p>
        </p:txBody>
      </p:sp>
      <p:sp>
        <p:nvSpPr>
          <p:cNvPr id="11268" name="Rectangle 5">
            <a:extLst>
              <a:ext uri="{FF2B5EF4-FFF2-40B4-BE49-F238E27FC236}">
                <a16:creationId xmlns:a16="http://schemas.microsoft.com/office/drawing/2014/main" id="{865F4C9A-429B-42A9-A3FE-CAFC141EF3C6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6317673" y="2067693"/>
            <a:ext cx="5756275" cy="30861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ru-RU" sz="1800" b="1" i="1" dirty="0"/>
              <a:t>Java Platform, Standard Edition (Java SE)</a:t>
            </a:r>
            <a:r>
              <a:rPr lang="en-US" altLang="ru-RU" sz="1800" dirty="0"/>
              <a:t> –</a:t>
            </a:r>
            <a:r>
              <a:rPr lang="ru-RU" altLang="ru-RU" sz="1800" dirty="0"/>
              <a:t> платформа широкого назначения для рабочих станций</a:t>
            </a:r>
          </a:p>
          <a:p>
            <a:pPr eaLnBrk="1" hangingPunct="1">
              <a:lnSpc>
                <a:spcPct val="90000"/>
              </a:lnSpc>
            </a:pPr>
            <a:r>
              <a:rPr lang="en-US" altLang="ru-RU" sz="1800" b="1" i="1" dirty="0"/>
              <a:t>Java Platform, Enterprise Edition (Java EE)</a:t>
            </a:r>
            <a:r>
              <a:rPr lang="en-US" altLang="ru-RU" sz="1800" dirty="0"/>
              <a:t> –</a:t>
            </a:r>
            <a:r>
              <a:rPr lang="ru-RU" altLang="ru-RU" sz="1800" dirty="0"/>
              <a:t> платформа для корпоративных приложений и приложений интернет</a:t>
            </a:r>
            <a:endParaRPr lang="en-US" altLang="ru-RU" sz="1800" dirty="0"/>
          </a:p>
          <a:p>
            <a:pPr eaLnBrk="1" hangingPunct="1">
              <a:lnSpc>
                <a:spcPct val="90000"/>
              </a:lnSpc>
            </a:pPr>
            <a:r>
              <a:rPr lang="en-US" altLang="ru-RU" sz="1800" b="1" i="1" dirty="0"/>
              <a:t>Java Platform, Micro Edition (Java ME)</a:t>
            </a:r>
            <a:r>
              <a:rPr lang="en-US" altLang="ru-RU" sz="1800" dirty="0"/>
              <a:t> –</a:t>
            </a:r>
            <a:r>
              <a:rPr lang="ru-RU" altLang="ru-RU" sz="1800" dirty="0"/>
              <a:t> платформа для устройств с ограниченными ресурсами и мобильных устройств</a:t>
            </a:r>
            <a:endParaRPr lang="en-US" altLang="ru-RU" sz="1800" dirty="0"/>
          </a:p>
          <a:p>
            <a:pPr eaLnBrk="1" hangingPunct="1">
              <a:lnSpc>
                <a:spcPct val="90000"/>
              </a:lnSpc>
            </a:pPr>
            <a:r>
              <a:rPr lang="en-US" altLang="ru-RU" sz="1800" b="1" i="1" dirty="0"/>
              <a:t>Java Card</a:t>
            </a:r>
            <a:r>
              <a:rPr lang="en-US" altLang="ru-RU" sz="1800" dirty="0"/>
              <a:t> – </a:t>
            </a:r>
            <a:r>
              <a:rPr lang="ru-RU" altLang="ru-RU" sz="1800" dirty="0"/>
              <a:t>платформа для смарт-карт</a:t>
            </a:r>
          </a:p>
        </p:txBody>
      </p:sp>
      <p:sp>
        <p:nvSpPr>
          <p:cNvPr id="11269" name="Rectangle 6">
            <a:extLst>
              <a:ext uri="{FF2B5EF4-FFF2-40B4-BE49-F238E27FC236}">
                <a16:creationId xmlns:a16="http://schemas.microsoft.com/office/drawing/2014/main" id="{CFE4F4CE-7454-4F85-A827-78662AEBF6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5724" y="2057400"/>
            <a:ext cx="5070475" cy="581891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40000"/>
              </a:spcAft>
              <a:buClr>
                <a:srgbClr val="00458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Aft>
                <a:spcPct val="40000"/>
              </a:spcAft>
              <a:buClr>
                <a:srgbClr val="004587"/>
              </a:buClr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Aft>
                <a:spcPct val="40000"/>
              </a:spcAft>
              <a:buClr>
                <a:srgbClr val="004587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Aft>
                <a:spcPct val="4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ClrTx/>
              <a:buFontTx/>
              <a:buNone/>
            </a:pPr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935896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0864FAFB-31B4-4BEC-85A5-7F882879A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u-RU"/>
              <a:t>JRE </a:t>
            </a:r>
            <a:r>
              <a:rPr lang="ru-RU" altLang="ru-RU"/>
              <a:t>и </a:t>
            </a:r>
            <a:r>
              <a:rPr lang="en-US" altLang="ru-RU"/>
              <a:t>JDK</a:t>
            </a:r>
            <a:endParaRPr lang="ru-RU" altLang="ru-RU"/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D2A5B1F6-C131-4953-897A-4F82628F1E9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5800" y="1600200"/>
            <a:ext cx="4935682" cy="3429000"/>
          </a:xfrm>
        </p:spPr>
        <p:txBody>
          <a:bodyPr/>
          <a:lstStyle/>
          <a:p>
            <a:pPr eaLnBrk="1" hangingPunct="1"/>
            <a:r>
              <a:rPr lang="en-US" altLang="ru-RU" sz="1800" b="1" dirty="0"/>
              <a:t>Java SE Runtime Environment</a:t>
            </a:r>
            <a:r>
              <a:rPr lang="en-US" altLang="ru-RU" sz="1800" dirty="0"/>
              <a:t> (</a:t>
            </a:r>
            <a:r>
              <a:rPr lang="en-US" altLang="ru-RU" sz="1800" b="1" i="1" dirty="0"/>
              <a:t>JRE</a:t>
            </a:r>
            <a:r>
              <a:rPr lang="en-US" altLang="ru-RU" sz="1800" dirty="0"/>
              <a:t>) - </a:t>
            </a:r>
            <a:r>
              <a:rPr lang="ru-RU" altLang="ru-RU" sz="1800" dirty="0"/>
              <a:t>минимальная реализация платформы </a:t>
            </a:r>
            <a:r>
              <a:rPr lang="en-US" altLang="ru-RU" sz="1800" dirty="0"/>
              <a:t>Java</a:t>
            </a:r>
            <a:r>
              <a:rPr lang="ru-RU" altLang="ru-RU" sz="1800" dirty="0"/>
              <a:t> </a:t>
            </a:r>
            <a:r>
              <a:rPr lang="en-US" altLang="ru-RU" sz="1800" dirty="0"/>
              <a:t>SE</a:t>
            </a:r>
            <a:r>
              <a:rPr lang="ru-RU" altLang="ru-RU" sz="1800" dirty="0"/>
              <a:t>, необходимая</a:t>
            </a:r>
            <a:r>
              <a:rPr lang="en-US" altLang="ru-RU" sz="1800" dirty="0"/>
              <a:t> </a:t>
            </a:r>
            <a:r>
              <a:rPr lang="ru-RU" altLang="ru-RU" sz="1800" dirty="0"/>
              <a:t>для выполнения приложений</a:t>
            </a:r>
          </a:p>
          <a:p>
            <a:pPr lvl="1" eaLnBrk="1" hangingPunct="1"/>
            <a:r>
              <a:rPr lang="ru-RU" altLang="ru-RU" sz="1600" dirty="0"/>
              <a:t>устанавливается на компьютеры конечных пользователей</a:t>
            </a:r>
          </a:p>
          <a:p>
            <a:pPr lvl="1" eaLnBrk="1" hangingPunct="1"/>
            <a:r>
              <a:rPr lang="ru-RU" altLang="ru-RU" sz="1600" dirty="0"/>
              <a:t>включает в свой состав </a:t>
            </a:r>
            <a:r>
              <a:rPr lang="en-US" altLang="ru-RU" sz="1600" dirty="0"/>
              <a:t>JVM </a:t>
            </a:r>
            <a:r>
              <a:rPr lang="ru-RU" altLang="ru-RU" sz="1600" dirty="0"/>
              <a:t>и библиотеки, необходимые для</a:t>
            </a:r>
            <a:r>
              <a:rPr lang="en-US" altLang="ru-RU" sz="1600" dirty="0"/>
              <a:t> </a:t>
            </a:r>
            <a:r>
              <a:rPr lang="ru-RU" altLang="ru-RU" sz="1600" dirty="0"/>
              <a:t>выполнения программ</a:t>
            </a:r>
          </a:p>
        </p:txBody>
      </p:sp>
      <p:sp>
        <p:nvSpPr>
          <p:cNvPr id="12292" name="Rectangle 4">
            <a:extLst>
              <a:ext uri="{FF2B5EF4-FFF2-40B4-BE49-F238E27FC236}">
                <a16:creationId xmlns:a16="http://schemas.microsoft.com/office/drawing/2014/main" id="{A878B54F-D217-49B1-A448-D0617C4D9D18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6286499" y="1600200"/>
            <a:ext cx="5022273" cy="2770188"/>
          </a:xfrm>
        </p:spPr>
        <p:txBody>
          <a:bodyPr/>
          <a:lstStyle/>
          <a:p>
            <a:pPr eaLnBrk="1" hangingPunct="1"/>
            <a:r>
              <a:rPr lang="en-US" altLang="ru-RU" sz="1800" b="1" i="1" dirty="0"/>
              <a:t>Java Development Kit (JDK) –  </a:t>
            </a:r>
            <a:r>
              <a:rPr lang="ru-RU" altLang="ru-RU" sz="1800" dirty="0"/>
              <a:t>версия </a:t>
            </a:r>
            <a:r>
              <a:rPr lang="en-US" altLang="ru-RU" sz="1800" dirty="0"/>
              <a:t>Java SE </a:t>
            </a:r>
            <a:r>
              <a:rPr lang="ru-RU" altLang="ru-RU" sz="1800" dirty="0"/>
              <a:t>для разработки приложений</a:t>
            </a:r>
            <a:endParaRPr lang="ru-RU" altLang="ru-RU" sz="1800" b="1" i="1" dirty="0"/>
          </a:p>
          <a:p>
            <a:pPr lvl="1" eaLnBrk="1" hangingPunct="1"/>
            <a:r>
              <a:rPr lang="ru-RU" altLang="ru-RU" sz="1800" dirty="0"/>
              <a:t>устанавливается на компьютеры разработчиков</a:t>
            </a:r>
          </a:p>
          <a:p>
            <a:pPr lvl="1" eaLnBrk="1" hangingPunct="1"/>
            <a:r>
              <a:rPr lang="ru-RU" altLang="ru-RU" sz="1800" dirty="0"/>
              <a:t>включает в свой состав </a:t>
            </a:r>
            <a:r>
              <a:rPr lang="en-US" altLang="ru-RU" sz="1800" dirty="0"/>
              <a:t>JRE</a:t>
            </a:r>
            <a:r>
              <a:rPr lang="ru-RU" altLang="ru-RU" sz="1800" dirty="0"/>
              <a:t>, компилятор</a:t>
            </a:r>
            <a:r>
              <a:rPr lang="en-US" altLang="ru-RU" sz="1800" dirty="0"/>
              <a:t>, </a:t>
            </a:r>
            <a:r>
              <a:rPr lang="ru-RU" altLang="ru-RU" sz="1800" dirty="0"/>
              <a:t>отладчик, примеры программ, дополнительные библиотеки</a:t>
            </a:r>
          </a:p>
        </p:txBody>
      </p:sp>
      <p:graphicFrame>
        <p:nvGraphicFramePr>
          <p:cNvPr id="12293" name="Object 5">
            <a:extLst>
              <a:ext uri="{FF2B5EF4-FFF2-40B4-BE49-F238E27FC236}">
                <a16:creationId xmlns:a16="http://schemas.microsoft.com/office/drawing/2014/main" id="{BF0D9101-0348-4982-868B-57CF6AEBA2A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8334437"/>
              </p:ext>
            </p:extLst>
          </p:nvPr>
        </p:nvGraphicFramePr>
        <p:xfrm>
          <a:off x="4359853" y="4275139"/>
          <a:ext cx="3464502" cy="22817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Visio" r:id="rId3" imgW="2557719" imgH="1685097" progId="Visio.Drawing.11">
                  <p:embed/>
                </p:oleObj>
              </mc:Choice>
              <mc:Fallback>
                <p:oleObj name="Visio" r:id="rId3" imgW="2557719" imgH="1685097" progId="Visio.Drawing.11">
                  <p:embed/>
                  <p:pic>
                    <p:nvPicPr>
                      <p:cNvPr id="12293" name="Object 5">
                        <a:extLst>
                          <a:ext uri="{FF2B5EF4-FFF2-40B4-BE49-F238E27FC236}">
                            <a16:creationId xmlns:a16="http://schemas.microsoft.com/office/drawing/2014/main" id="{BF0D9101-0348-4982-868B-57CF6AEBA2A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9853" y="4275139"/>
                        <a:ext cx="3464502" cy="22817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17034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A2653332-F6E1-49C1-BFEB-4EC3B165C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Этапы создания приложения </a:t>
            </a:r>
            <a:r>
              <a:rPr lang="en-US" altLang="ru-RU"/>
              <a:t>Java</a:t>
            </a:r>
            <a:endParaRPr lang="ru-RU" altLang="ru-RU"/>
          </a:p>
        </p:txBody>
      </p:sp>
      <p:sp>
        <p:nvSpPr>
          <p:cNvPr id="17411" name="Rectangle 4">
            <a:extLst>
              <a:ext uri="{FF2B5EF4-FFF2-40B4-BE49-F238E27FC236}">
                <a16:creationId xmlns:a16="http://schemas.microsoft.com/office/drawing/2014/main" id="{CBA52D8E-C281-4268-B840-08B8890565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AutoNum type="arabicPeriod"/>
            </a:pPr>
            <a:r>
              <a:rPr lang="ru-RU" altLang="ru-RU" sz="1800"/>
              <a:t>Разработка программного кода </a:t>
            </a:r>
          </a:p>
          <a:p>
            <a:pPr marL="342900" indent="-342900">
              <a:buFont typeface="Wingdings" panose="05000000000000000000" pitchFamily="2" charset="2"/>
              <a:buAutoNum type="arabicPeriod"/>
            </a:pPr>
            <a:r>
              <a:rPr lang="ru-RU" altLang="ru-RU" sz="1800"/>
              <a:t>Компиляция исходного кода в байт-код</a:t>
            </a:r>
          </a:p>
          <a:p>
            <a:pPr marL="342900" indent="-342900">
              <a:buFont typeface="Wingdings" panose="05000000000000000000" pitchFamily="2" charset="2"/>
              <a:buAutoNum type="arabicPeriod"/>
            </a:pPr>
            <a:r>
              <a:rPr lang="ru-RU" altLang="ru-RU" sz="1800"/>
              <a:t>Выполнение программы в </a:t>
            </a:r>
            <a:r>
              <a:rPr lang="en-US" altLang="ru-RU" sz="1800"/>
              <a:t>JVM</a:t>
            </a:r>
            <a:endParaRPr lang="ru-RU" altLang="ru-RU" sz="1800"/>
          </a:p>
        </p:txBody>
      </p:sp>
      <p:sp>
        <p:nvSpPr>
          <p:cNvPr id="17419" name="Rectangle 13">
            <a:extLst>
              <a:ext uri="{FF2B5EF4-FFF2-40B4-BE49-F238E27FC236}">
                <a16:creationId xmlns:a16="http://schemas.microsoft.com/office/drawing/2014/main" id="{757A7B94-D8CB-4540-A817-482E05815D6F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6807200" y="1600200"/>
            <a:ext cx="5384800" cy="4500563"/>
          </a:xfrm>
        </p:spPr>
        <p:txBody>
          <a:bodyPr/>
          <a:lstStyle/>
          <a:p>
            <a:pPr eaLnBrk="1" hangingPunct="1"/>
            <a:r>
              <a:rPr lang="ru-RU" altLang="ru-RU" sz="1800" b="1" i="1"/>
              <a:t>Байткод (</a:t>
            </a:r>
            <a:r>
              <a:rPr lang="en-US" altLang="ru-RU" sz="1800" b="1" i="1"/>
              <a:t>bytecode)</a:t>
            </a:r>
            <a:r>
              <a:rPr lang="en-US" altLang="ru-RU" sz="1800"/>
              <a:t> – </a:t>
            </a:r>
            <a:r>
              <a:rPr lang="ru-RU" altLang="ru-RU" sz="1800"/>
              <a:t>машинно-независимый низкоуровневый язык</a:t>
            </a:r>
            <a:r>
              <a:rPr lang="en-US" altLang="ru-RU" sz="1800"/>
              <a:t> </a:t>
            </a:r>
            <a:r>
              <a:rPr lang="ru-RU" altLang="ru-RU" sz="1800"/>
              <a:t>виртуальной машины </a:t>
            </a:r>
            <a:r>
              <a:rPr lang="en-US" altLang="ru-RU" sz="1800"/>
              <a:t>Java</a:t>
            </a:r>
            <a:endParaRPr lang="ru-RU" altLang="ru-RU" sz="1800"/>
          </a:p>
        </p:txBody>
      </p:sp>
      <p:graphicFrame>
        <p:nvGraphicFramePr>
          <p:cNvPr id="17412" name="Object 6">
            <a:extLst>
              <a:ext uri="{FF2B5EF4-FFF2-40B4-BE49-F238E27FC236}">
                <a16:creationId xmlns:a16="http://schemas.microsoft.com/office/drawing/2014/main" id="{20D595A2-59F3-4016-9E23-164DA4B2269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54213" y="3519488"/>
          <a:ext cx="8261350" cy="1516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Visio" r:id="rId3" imgW="8261429" imgH="1516806" progId="Visio.Drawing.11">
                  <p:embed/>
                </p:oleObj>
              </mc:Choice>
              <mc:Fallback>
                <p:oleObj name="Visio" r:id="rId3" imgW="8261429" imgH="1516806" progId="Visio.Drawing.11">
                  <p:embed/>
                  <p:pic>
                    <p:nvPicPr>
                      <p:cNvPr id="17412" name="Object 6">
                        <a:extLst>
                          <a:ext uri="{FF2B5EF4-FFF2-40B4-BE49-F238E27FC236}">
                            <a16:creationId xmlns:a16="http://schemas.microsoft.com/office/drawing/2014/main" id="{20D595A2-59F3-4016-9E23-164DA4B2269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4213" y="3519488"/>
                        <a:ext cx="8261350" cy="1516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3" name="AutoShape 7">
            <a:extLst>
              <a:ext uri="{FF2B5EF4-FFF2-40B4-BE49-F238E27FC236}">
                <a16:creationId xmlns:a16="http://schemas.microsoft.com/office/drawing/2014/main" id="{B225DD43-2CF6-4D9A-BD82-F0088656204A}"/>
              </a:ext>
            </a:extLst>
          </p:cNvPr>
          <p:cNvSpPr>
            <a:spLocks/>
          </p:cNvSpPr>
          <p:nvPr/>
        </p:nvSpPr>
        <p:spPr bwMode="auto">
          <a:xfrm rot="16200000">
            <a:off x="3009901" y="4067176"/>
            <a:ext cx="390525" cy="2324100"/>
          </a:xfrm>
          <a:prstGeom prst="leftBrace">
            <a:avLst>
              <a:gd name="adj1" fmla="val 4959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40000"/>
              </a:spcAft>
              <a:buClr>
                <a:srgbClr val="00458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Aft>
                <a:spcPct val="40000"/>
              </a:spcAft>
              <a:buClr>
                <a:srgbClr val="004587"/>
              </a:buClr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Aft>
                <a:spcPct val="40000"/>
              </a:spcAft>
              <a:buClr>
                <a:srgbClr val="004587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Aft>
                <a:spcPct val="4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ClrTx/>
              <a:buFontTx/>
              <a:buNone/>
            </a:pPr>
            <a:endParaRPr lang="ru-RU" altLang="ru-RU"/>
          </a:p>
        </p:txBody>
      </p:sp>
      <p:sp>
        <p:nvSpPr>
          <p:cNvPr id="17414" name="AutoShape 8">
            <a:extLst>
              <a:ext uri="{FF2B5EF4-FFF2-40B4-BE49-F238E27FC236}">
                <a16:creationId xmlns:a16="http://schemas.microsoft.com/office/drawing/2014/main" id="{8FC5F52E-8FA9-4CBB-A05F-9907FF704F99}"/>
              </a:ext>
            </a:extLst>
          </p:cNvPr>
          <p:cNvSpPr>
            <a:spLocks/>
          </p:cNvSpPr>
          <p:nvPr/>
        </p:nvSpPr>
        <p:spPr bwMode="auto">
          <a:xfrm rot="16200000">
            <a:off x="5162551" y="3654426"/>
            <a:ext cx="390525" cy="3797300"/>
          </a:xfrm>
          <a:prstGeom prst="leftBrace">
            <a:avLst>
              <a:gd name="adj1" fmla="val 8103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40000"/>
              </a:spcAft>
              <a:buClr>
                <a:srgbClr val="00458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Aft>
                <a:spcPct val="40000"/>
              </a:spcAft>
              <a:buClr>
                <a:srgbClr val="004587"/>
              </a:buClr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Aft>
                <a:spcPct val="40000"/>
              </a:spcAft>
              <a:buClr>
                <a:srgbClr val="004587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Aft>
                <a:spcPct val="4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ClrTx/>
              <a:buFontTx/>
              <a:buNone/>
            </a:pPr>
            <a:endParaRPr lang="ru-RU" altLang="ru-RU"/>
          </a:p>
        </p:txBody>
      </p:sp>
      <p:sp>
        <p:nvSpPr>
          <p:cNvPr id="17415" name="AutoShape 9">
            <a:extLst>
              <a:ext uri="{FF2B5EF4-FFF2-40B4-BE49-F238E27FC236}">
                <a16:creationId xmlns:a16="http://schemas.microsoft.com/office/drawing/2014/main" id="{50DBB9FC-DE60-4972-80AC-BF3258D8454D}"/>
              </a:ext>
            </a:extLst>
          </p:cNvPr>
          <p:cNvSpPr>
            <a:spLocks/>
          </p:cNvSpPr>
          <p:nvPr/>
        </p:nvSpPr>
        <p:spPr bwMode="auto">
          <a:xfrm rot="16200000">
            <a:off x="8016082" y="3442495"/>
            <a:ext cx="390525" cy="3573462"/>
          </a:xfrm>
          <a:prstGeom prst="leftBrace">
            <a:avLst>
              <a:gd name="adj1" fmla="val 7625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40000"/>
              </a:spcAft>
              <a:buClr>
                <a:srgbClr val="00458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Aft>
                <a:spcPct val="40000"/>
              </a:spcAft>
              <a:buClr>
                <a:srgbClr val="004587"/>
              </a:buClr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Aft>
                <a:spcPct val="40000"/>
              </a:spcAft>
              <a:buClr>
                <a:srgbClr val="004587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Aft>
                <a:spcPct val="4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ClrTx/>
              <a:buFontTx/>
              <a:buNone/>
            </a:pPr>
            <a:endParaRPr lang="ru-RU" altLang="ru-RU"/>
          </a:p>
        </p:txBody>
      </p:sp>
      <p:sp>
        <p:nvSpPr>
          <p:cNvPr id="17416" name="Text Box 10">
            <a:extLst>
              <a:ext uri="{FF2B5EF4-FFF2-40B4-BE49-F238E27FC236}">
                <a16:creationId xmlns:a16="http://schemas.microsoft.com/office/drawing/2014/main" id="{C4BB66EC-E1F0-4D96-AAC4-EC8C8DB3CF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9589" y="5483226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40000"/>
              </a:spcAft>
              <a:buClr>
                <a:srgbClr val="00458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Aft>
                <a:spcPct val="40000"/>
              </a:spcAft>
              <a:buClr>
                <a:srgbClr val="004587"/>
              </a:buClr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Aft>
                <a:spcPct val="40000"/>
              </a:spcAft>
              <a:buClr>
                <a:srgbClr val="004587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Aft>
                <a:spcPct val="4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ClrTx/>
              <a:buFontTx/>
              <a:buNone/>
            </a:pPr>
            <a:r>
              <a:rPr lang="en-US" altLang="ru-RU"/>
              <a:t>1</a:t>
            </a:r>
            <a:endParaRPr lang="ru-RU" altLang="ru-RU"/>
          </a:p>
        </p:txBody>
      </p:sp>
      <p:sp>
        <p:nvSpPr>
          <p:cNvPr id="17417" name="Text Box 11">
            <a:extLst>
              <a:ext uri="{FF2B5EF4-FFF2-40B4-BE49-F238E27FC236}">
                <a16:creationId xmlns:a16="http://schemas.microsoft.com/office/drawing/2014/main" id="{AC32BDAA-8120-4DFC-87AE-74B00D025A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0650" y="5705476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40000"/>
              </a:spcAft>
              <a:buClr>
                <a:srgbClr val="00458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Aft>
                <a:spcPct val="40000"/>
              </a:spcAft>
              <a:buClr>
                <a:srgbClr val="004587"/>
              </a:buClr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Aft>
                <a:spcPct val="40000"/>
              </a:spcAft>
              <a:buClr>
                <a:srgbClr val="004587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Aft>
                <a:spcPct val="4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ClrTx/>
              <a:buFontTx/>
              <a:buNone/>
            </a:pPr>
            <a:r>
              <a:rPr lang="en-US" altLang="ru-RU"/>
              <a:t>2</a:t>
            </a:r>
            <a:endParaRPr lang="ru-RU" altLang="ru-RU"/>
          </a:p>
        </p:txBody>
      </p:sp>
      <p:sp>
        <p:nvSpPr>
          <p:cNvPr id="17418" name="Text Box 12">
            <a:extLst>
              <a:ext uri="{FF2B5EF4-FFF2-40B4-BE49-F238E27FC236}">
                <a16:creationId xmlns:a16="http://schemas.microsoft.com/office/drawing/2014/main" id="{5F8CF823-1304-455C-BCB3-AB2E139FF6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34339" y="5472114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40000"/>
              </a:spcAft>
              <a:buClr>
                <a:srgbClr val="00458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Aft>
                <a:spcPct val="40000"/>
              </a:spcAft>
              <a:buClr>
                <a:srgbClr val="004587"/>
              </a:buClr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Aft>
                <a:spcPct val="40000"/>
              </a:spcAft>
              <a:buClr>
                <a:srgbClr val="004587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Aft>
                <a:spcPct val="4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ClrTx/>
              <a:buFontTx/>
              <a:buNone/>
            </a:pPr>
            <a:r>
              <a:rPr lang="en-US" altLang="ru-RU"/>
              <a:t>3</a:t>
            </a:r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009874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0D272670-4FFE-4C8E-B219-877A4C03D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Переносимость приложений </a:t>
            </a:r>
            <a:r>
              <a:rPr lang="en-US" altLang="ru-RU"/>
              <a:t>Java</a:t>
            </a:r>
            <a:endParaRPr lang="ru-RU" altLang="ru-RU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18435" name="Object 6">
            <a:extLst>
              <a:ext uri="{FF2B5EF4-FFF2-40B4-BE49-F238E27FC236}">
                <a16:creationId xmlns:a16="http://schemas.microsoft.com/office/drawing/2014/main" id="{DCCC253E-7457-456A-8BFD-C6D44EDC08B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06576" y="2292351"/>
          <a:ext cx="8685213" cy="2652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Visio" r:id="rId3" imgW="8175114" imgH="2497840" progId="Visio.Drawing.11">
                  <p:embed/>
                </p:oleObj>
              </mc:Choice>
              <mc:Fallback>
                <p:oleObj name="Visio" r:id="rId3" imgW="8175114" imgH="2497840" progId="Visio.Drawing.11">
                  <p:embed/>
                  <p:pic>
                    <p:nvPicPr>
                      <p:cNvPr id="18435" name="Object 6">
                        <a:extLst>
                          <a:ext uri="{FF2B5EF4-FFF2-40B4-BE49-F238E27FC236}">
                            <a16:creationId xmlns:a16="http://schemas.microsoft.com/office/drawing/2014/main" id="{DCCC253E-7457-456A-8BFD-C6D44EDC08B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6576" y="2292351"/>
                        <a:ext cx="8685213" cy="2652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554960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 в язык </a:t>
            </a:r>
            <a:r>
              <a:rPr lang="en-US" dirty="0"/>
              <a:t>Java. </a:t>
            </a:r>
            <a:r>
              <a:rPr lang="ru-RU" dirty="0"/>
              <a:t>Компиляция и запуск приложения из командной строки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None/>
            </a:pPr>
            <a:r>
              <a:rPr lang="ru-RU" sz="1800" dirty="0"/>
              <a:t>Создайте файл </a:t>
            </a:r>
            <a:r>
              <a:rPr lang="en-US" sz="1800" dirty="0"/>
              <a:t>Console</a:t>
            </a:r>
            <a:r>
              <a:rPr lang="ru-RU" sz="1800" dirty="0"/>
              <a:t>.</a:t>
            </a:r>
            <a:r>
              <a:rPr lang="en-US" sz="1800" dirty="0"/>
              <a:t>java</a:t>
            </a:r>
            <a:r>
              <a:rPr lang="ru-RU" sz="1800" dirty="0"/>
              <a:t> со следующим содержанием</a:t>
            </a:r>
          </a:p>
          <a:p>
            <a:pPr>
              <a:buNone/>
            </a:pPr>
            <a:endParaRPr lang="ru-RU" sz="1800" dirty="0">
              <a:solidFill>
                <a:schemeClr val="accent2"/>
              </a:solidFill>
            </a:endParaRPr>
          </a:p>
          <a:p>
            <a:pPr>
              <a:buNone/>
            </a:pPr>
            <a:endParaRPr lang="ru-RU" sz="1800" dirty="0">
              <a:solidFill>
                <a:schemeClr val="accent2"/>
              </a:solidFill>
            </a:endParaRPr>
          </a:p>
          <a:p>
            <a:pPr>
              <a:buNone/>
            </a:pPr>
            <a:endParaRPr lang="ru-RU" sz="1800" dirty="0">
              <a:solidFill>
                <a:schemeClr val="accent2"/>
              </a:solidFill>
            </a:endParaRPr>
          </a:p>
          <a:p>
            <a:pPr>
              <a:buNone/>
            </a:pPr>
            <a:endParaRPr lang="ru-RU" sz="1800" dirty="0">
              <a:solidFill>
                <a:schemeClr val="accent2"/>
              </a:solidFill>
            </a:endParaRPr>
          </a:p>
          <a:p>
            <a:pPr>
              <a:buNone/>
            </a:pPr>
            <a:endParaRPr lang="ru-RU" sz="1800" dirty="0">
              <a:solidFill>
                <a:schemeClr val="accent2"/>
              </a:solidFill>
            </a:endParaRPr>
          </a:p>
          <a:p>
            <a:pPr>
              <a:buNone/>
            </a:pPr>
            <a:endParaRPr lang="ru-RU" sz="1800" dirty="0">
              <a:solidFill>
                <a:schemeClr val="accent2"/>
              </a:solidFill>
            </a:endParaRPr>
          </a:p>
          <a:p>
            <a:pPr>
              <a:buNone/>
            </a:pPr>
            <a:endParaRPr lang="ru-RU" sz="1800" dirty="0">
              <a:solidFill>
                <a:schemeClr val="accent2"/>
              </a:solidFill>
            </a:endParaRPr>
          </a:p>
          <a:p>
            <a:pPr>
              <a:buNone/>
            </a:pPr>
            <a:r>
              <a:rPr lang="ru-RU" sz="1800" dirty="0"/>
              <a:t>Скомпилируйте программу командой </a:t>
            </a:r>
            <a:r>
              <a:rPr lang="fr-FR" sz="1800" b="1" dirty="0">
                <a:latin typeface="Courier New" pitchFamily="49" charset="0"/>
                <a:cs typeface="Courier New" pitchFamily="49" charset="0"/>
              </a:rPr>
              <a:t>javac Console.java</a:t>
            </a:r>
            <a:endParaRPr lang="ru-RU" sz="1800" dirty="0">
              <a:solidFill>
                <a:schemeClr val="accent2"/>
              </a:solidFill>
            </a:endParaRPr>
          </a:p>
          <a:p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485159" y="2915013"/>
            <a:ext cx="7699664" cy="2031325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package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com.softserveinc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HelloWorld {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main(String[]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args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 {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lang="en-US" i="1" dirty="0" err="1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"Hello World!"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}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54106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>
            <a:extLst>
              <a:ext uri="{FF2B5EF4-FFF2-40B4-BE49-F238E27FC236}">
                <a16:creationId xmlns:a16="http://schemas.microsoft.com/office/drawing/2014/main" id="{F400EE8E-7B3C-464B-AD8B-2D89FFB70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/>
              <a:t>Java-</a:t>
            </a:r>
            <a:r>
              <a:rPr lang="ru-RU" altLang="ru-RU"/>
              <a:t>приложение</a:t>
            </a:r>
          </a:p>
        </p:txBody>
      </p:sp>
      <p:graphicFrame>
        <p:nvGraphicFramePr>
          <p:cNvPr id="34818" name="Object 11">
            <a:extLst>
              <a:ext uri="{FF2B5EF4-FFF2-40B4-BE49-F238E27FC236}">
                <a16:creationId xmlns:a16="http://schemas.microsoft.com/office/drawing/2014/main" id="{3419A19C-5595-4E62-9849-C3273F477CE0}"/>
              </a:ext>
            </a:extLst>
          </p:cNvPr>
          <p:cNvGraphicFramePr>
            <a:graphicFrameLocks noGrp="1" noChangeAspect="1"/>
          </p:cNvGraphicFramePr>
          <p:nvPr>
            <p:ph type="body" sz="quarter" idx="10"/>
            <p:extLst>
              <p:ext uri="{D42A27DB-BD31-4B8C-83A1-F6EECF244321}">
                <p14:modId xmlns:p14="http://schemas.microsoft.com/office/powerpoint/2010/main" val="2588368101"/>
              </p:ext>
            </p:extLst>
          </p:nvPr>
        </p:nvGraphicFramePr>
        <p:xfrm>
          <a:off x="4362206" y="2856500"/>
          <a:ext cx="2551113" cy="2265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2" name="Visio" r:id="rId3" imgW="2551688" imgH="2265753" progId="Visio.Drawing.11">
                  <p:embed/>
                </p:oleObj>
              </mc:Choice>
              <mc:Fallback>
                <p:oleObj name="Visio" r:id="rId3" imgW="2551688" imgH="2265753" progId="Visio.Drawing.11">
                  <p:embed/>
                  <p:pic>
                    <p:nvPicPr>
                      <p:cNvPr id="34818" name="Object 11">
                        <a:extLst>
                          <a:ext uri="{FF2B5EF4-FFF2-40B4-BE49-F238E27FC236}">
                            <a16:creationId xmlns:a16="http://schemas.microsoft.com/office/drawing/2014/main" id="{3419A19C-5595-4E62-9849-C3273F477CE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2206" y="2856500"/>
                        <a:ext cx="2551113" cy="2265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0" name="Rectangle 8">
            <a:extLst>
              <a:ext uri="{FF2B5EF4-FFF2-40B4-BE49-F238E27FC236}">
                <a16:creationId xmlns:a16="http://schemas.microsoft.com/office/drawing/2014/main" id="{A0AA916D-D9D0-41A8-82B6-7037C1393E6C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7752008" y="2783682"/>
            <a:ext cx="4152900" cy="2833688"/>
          </a:xfrm>
        </p:spPr>
        <p:txBody>
          <a:bodyPr/>
          <a:lstStyle/>
          <a:p>
            <a:r>
              <a:rPr lang="ru-RU" altLang="ru-RU" sz="1800" dirty="0"/>
              <a:t>Работа приложения </a:t>
            </a:r>
            <a:r>
              <a:rPr lang="en-US" altLang="ru-RU" sz="1800" dirty="0"/>
              <a:t>Java </a:t>
            </a:r>
            <a:r>
              <a:rPr lang="ru-RU" altLang="ru-RU" sz="1800" dirty="0"/>
              <a:t>начинается с выполнения главного метода</a:t>
            </a:r>
            <a:r>
              <a:rPr lang="ru-RU" altLang="ru-RU" sz="1800" b="1" i="1" dirty="0"/>
              <a:t> </a:t>
            </a:r>
            <a:r>
              <a:rPr lang="en-US" altLang="ru-RU" sz="1800" b="1" i="1" dirty="0"/>
              <a:t>main()</a:t>
            </a:r>
            <a:r>
              <a:rPr lang="ru-RU" altLang="ru-RU" sz="1800" b="1" i="1" dirty="0"/>
              <a:t> </a:t>
            </a:r>
            <a:r>
              <a:rPr lang="ru-RU" altLang="ru-RU" sz="1800" dirty="0"/>
              <a:t>одного из классов</a:t>
            </a:r>
            <a:endParaRPr lang="en-US" altLang="ru-RU" sz="1800" dirty="0"/>
          </a:p>
          <a:p>
            <a:pPr lvl="1"/>
            <a:r>
              <a:rPr lang="ru-RU" altLang="ru-RU" sz="1600" dirty="0"/>
              <a:t>метод принимает на вход массив параметров командной строки</a:t>
            </a:r>
          </a:p>
          <a:p>
            <a:r>
              <a:rPr lang="ru-RU" altLang="ru-RU" sz="1800" dirty="0"/>
              <a:t>Класс, с которого начинается выполнение приложения </a:t>
            </a:r>
            <a:r>
              <a:rPr lang="en-US" altLang="ru-RU" sz="1800" dirty="0"/>
              <a:t>java </a:t>
            </a:r>
            <a:r>
              <a:rPr lang="ru-RU" altLang="ru-RU" sz="1800" dirty="0"/>
              <a:t>принято называть </a:t>
            </a:r>
            <a:r>
              <a:rPr lang="ru-RU" altLang="ru-RU" sz="1800" b="1" i="1" dirty="0"/>
              <a:t>главным классом</a:t>
            </a:r>
            <a:r>
              <a:rPr lang="ru-RU" altLang="ru-RU" sz="1800" dirty="0"/>
              <a:t> </a:t>
            </a:r>
            <a:r>
              <a:rPr lang="ru-RU" altLang="ru-RU" sz="1800" b="1" i="1" dirty="0"/>
              <a:t>(</a:t>
            </a:r>
            <a:r>
              <a:rPr lang="en-US" altLang="ru-RU" sz="1800" b="1" i="1" dirty="0"/>
              <a:t>main class</a:t>
            </a:r>
            <a:r>
              <a:rPr lang="en-US" altLang="ru-RU" sz="1800" dirty="0"/>
              <a:t>)</a:t>
            </a:r>
            <a:endParaRPr lang="ru-RU" altLang="ru-RU" sz="1800" b="1" i="1" dirty="0"/>
          </a:p>
        </p:txBody>
      </p:sp>
      <p:graphicFrame>
        <p:nvGraphicFramePr>
          <p:cNvPr id="34821" name="Object 4">
            <a:extLst>
              <a:ext uri="{FF2B5EF4-FFF2-40B4-BE49-F238E27FC236}">
                <a16:creationId xmlns:a16="http://schemas.microsoft.com/office/drawing/2014/main" id="{E5CEC0FB-3F58-45CD-BA40-5E93F9FDC8B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5076176"/>
              </p:ext>
            </p:extLst>
          </p:nvPr>
        </p:nvGraphicFramePr>
        <p:xfrm>
          <a:off x="1908175" y="1587500"/>
          <a:ext cx="5651500" cy="369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3" name="Visio" r:id="rId5" imgW="3595291" imgH="234249" progId="Visio.Drawing.11">
                  <p:embed/>
                </p:oleObj>
              </mc:Choice>
              <mc:Fallback>
                <p:oleObj name="Visio" r:id="rId5" imgW="3595291" imgH="234249" progId="Visio.Drawing.11">
                  <p:embed/>
                  <p:pic>
                    <p:nvPicPr>
                      <p:cNvPr id="34821" name="Object 4">
                        <a:extLst>
                          <a:ext uri="{FF2B5EF4-FFF2-40B4-BE49-F238E27FC236}">
                            <a16:creationId xmlns:a16="http://schemas.microsoft.com/office/drawing/2014/main" id="{E5CEC0FB-3F58-45CD-BA40-5E93F9FDC8B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1587500"/>
                        <a:ext cx="5651500" cy="369888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2" name="AutoShape 6">
            <a:extLst>
              <a:ext uri="{FF2B5EF4-FFF2-40B4-BE49-F238E27FC236}">
                <a16:creationId xmlns:a16="http://schemas.microsoft.com/office/drawing/2014/main" id="{52135B40-C247-4BEA-8B8B-DE480F75FB98}"/>
              </a:ext>
            </a:extLst>
          </p:cNvPr>
          <p:cNvSpPr>
            <a:spLocks noChangeArrowheads="1"/>
          </p:cNvSpPr>
          <p:nvPr/>
        </p:nvSpPr>
        <p:spPr bwMode="auto">
          <a:xfrm rot="17971236">
            <a:off x="3166270" y="2645570"/>
            <a:ext cx="1585913" cy="276225"/>
          </a:xfrm>
          <a:prstGeom prst="rightArrow">
            <a:avLst>
              <a:gd name="adj1" fmla="val 50000"/>
              <a:gd name="adj2" fmla="val 14353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Aft>
                <a:spcPct val="40000"/>
              </a:spcAft>
              <a:buClr>
                <a:srgbClr val="00458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Aft>
                <a:spcPct val="40000"/>
              </a:spcAft>
              <a:buClr>
                <a:srgbClr val="004587"/>
              </a:buClr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Aft>
                <a:spcPct val="40000"/>
              </a:spcAft>
              <a:buClr>
                <a:srgbClr val="004587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Aft>
                <a:spcPct val="4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ClrTx/>
              <a:buFontTx/>
              <a:buNone/>
            </a:pPr>
            <a:endParaRPr lang="ru-RU" altLang="ru-RU"/>
          </a:p>
        </p:txBody>
      </p:sp>
      <p:sp>
        <p:nvSpPr>
          <p:cNvPr id="34823" name="Text Box 9">
            <a:extLst>
              <a:ext uri="{FF2B5EF4-FFF2-40B4-BE49-F238E27FC236}">
                <a16:creationId xmlns:a16="http://schemas.microsoft.com/office/drawing/2014/main" id="{1533E007-E97D-4A86-80A4-BADB5E52E6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6051" y="5892800"/>
            <a:ext cx="510909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Aft>
                <a:spcPct val="40000"/>
              </a:spcAft>
              <a:buClr>
                <a:srgbClr val="00458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Aft>
                <a:spcPct val="40000"/>
              </a:spcAft>
              <a:buClr>
                <a:srgbClr val="004587"/>
              </a:buClr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Aft>
                <a:spcPct val="40000"/>
              </a:spcAft>
              <a:buClr>
                <a:srgbClr val="004587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Aft>
                <a:spcPct val="4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Aft>
                <a:spcPct val="0"/>
              </a:spcAft>
              <a:buClrTx/>
              <a:buNone/>
            </a:pPr>
            <a:r>
              <a:rPr lang="en-US" altLang="ru-RU" b="1" dirty="0">
                <a:latin typeface="Courier New" panose="02070309020205020404" pitchFamily="49" charset="0"/>
              </a:rPr>
              <a:t>java</a:t>
            </a:r>
            <a:r>
              <a:rPr lang="en-US" altLang="ru-RU" dirty="0">
                <a:latin typeface="Courier New" panose="02070309020205020404" pitchFamily="49" charset="0"/>
              </a:rPr>
              <a:t> </a:t>
            </a:r>
            <a:r>
              <a:rPr lang="fr-FR" b="1" dirty="0">
                <a:latin typeface="Courier New" pitchFamily="49" charset="0"/>
                <a:cs typeface="Courier New" pitchFamily="49" charset="0"/>
              </a:rPr>
              <a:t>com.softserveinc.HelloWorld</a:t>
            </a:r>
            <a:endParaRPr lang="ru-RU" dirty="0"/>
          </a:p>
          <a:p>
            <a:pPr eaLnBrk="1" hangingPunct="1">
              <a:spcAft>
                <a:spcPct val="0"/>
              </a:spcAft>
              <a:buClrTx/>
              <a:buFontTx/>
              <a:buNone/>
            </a:pPr>
            <a:endParaRPr lang="ru-RU" altLang="ru-RU" dirty="0">
              <a:latin typeface="Courier New" panose="02070309020205020404" pitchFamily="49" charset="0"/>
            </a:endParaRPr>
          </a:p>
        </p:txBody>
      </p:sp>
      <p:sp>
        <p:nvSpPr>
          <p:cNvPr id="34824" name="AutoShape 10">
            <a:extLst>
              <a:ext uri="{FF2B5EF4-FFF2-40B4-BE49-F238E27FC236}">
                <a16:creationId xmlns:a16="http://schemas.microsoft.com/office/drawing/2014/main" id="{3B78635C-DD20-4636-9FCC-6FCADD587843}"/>
              </a:ext>
            </a:extLst>
          </p:cNvPr>
          <p:cNvSpPr>
            <a:spLocks noChangeArrowheads="1"/>
          </p:cNvSpPr>
          <p:nvPr/>
        </p:nvSpPr>
        <p:spPr bwMode="auto">
          <a:xfrm rot="7995663">
            <a:off x="6813551" y="5383214"/>
            <a:ext cx="1038225" cy="174625"/>
          </a:xfrm>
          <a:prstGeom prst="rightArrow">
            <a:avLst>
              <a:gd name="adj1" fmla="val 50000"/>
              <a:gd name="adj2" fmla="val 14863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Aft>
                <a:spcPct val="40000"/>
              </a:spcAft>
              <a:buClr>
                <a:srgbClr val="00458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Aft>
                <a:spcPct val="40000"/>
              </a:spcAft>
              <a:buClr>
                <a:srgbClr val="004587"/>
              </a:buClr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Aft>
                <a:spcPct val="40000"/>
              </a:spcAft>
              <a:buClr>
                <a:srgbClr val="004587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Aft>
                <a:spcPct val="4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ClrTx/>
              <a:buFontTx/>
              <a:buNone/>
            </a:pPr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33728973"/>
      </p:ext>
    </p:extLst>
  </p:cSld>
  <p:clrMapOvr>
    <a:masterClrMapping/>
  </p:clrMapOvr>
</p:sld>
</file>

<file path=ppt/theme/theme1.xml><?xml version="1.0" encoding="utf-8"?>
<a:theme xmlns:a="http://schemas.openxmlformats.org/drawingml/2006/main" name="2_DARK THEME">
  <a:themeElements>
    <a:clrScheme name="SOFTSERV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B188"/>
      </a:accent1>
      <a:accent2>
        <a:srgbClr val="9F26B5"/>
      </a:accent2>
      <a:accent3>
        <a:srgbClr val="4E5FAB"/>
      </a:accent3>
      <a:accent4>
        <a:srgbClr val="95D600"/>
      </a:accent4>
      <a:accent5>
        <a:srgbClr val="D41B5D"/>
      </a:accent5>
      <a:accent6>
        <a:srgbClr val="00A6CE"/>
      </a:accent6>
      <a:hlink>
        <a:srgbClr val="00A6CE"/>
      </a:hlink>
      <a:folHlink>
        <a:srgbClr val="4E5FAB"/>
      </a:folHlink>
    </a:clrScheme>
    <a:fontScheme name="Custom 1">
      <a:majorFont>
        <a:latin typeface="Proxima Nova Black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lIns="0"/>
      <a:lstStyle>
        <a:defPPr algn="l" fontAlgn="auto">
          <a:spcAft>
            <a:spcPts val="0"/>
          </a:spcAft>
          <a:defRPr sz="3600" dirty="0">
            <a:solidFill>
              <a:schemeClr val="bg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7" id="{EDBDD289-3946-6C44-95DC-76383EF7028A}" vid="{6D763B00-EF50-F542-BB8F-59F84E5659F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x041a__x043e__x043c__x0435__x0442__x0430__x0440_ xmlns="835f28f2-30f1-4728-84d2-86d96e143488" xsi:nil="true"/>
    <SharedWithUsers xmlns="341e6018-ac0a-4dfb-8409-db9e0d25502e">
      <UserInfo>
        <DisplayName>Andrew Berman</DisplayName>
        <AccountId>3588</AccountId>
        <AccountType/>
      </UserInfo>
    </SharedWithUser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195FC54A15F344D83577B1CDDD67A5D" ma:contentTypeVersion="13" ma:contentTypeDescription="Create a new document." ma:contentTypeScope="" ma:versionID="30ded57c9b2156718eb8cc7b0e4246dc">
  <xsd:schema xmlns:xsd="http://www.w3.org/2001/XMLSchema" xmlns:xs="http://www.w3.org/2001/XMLSchema" xmlns:p="http://schemas.microsoft.com/office/2006/metadata/properties" xmlns:ns2="341e6018-ac0a-4dfb-8409-db9e0d25502e" xmlns:ns3="835f28f2-30f1-4728-84d2-86d96e143488" targetNamespace="http://schemas.microsoft.com/office/2006/metadata/properties" ma:root="true" ma:fieldsID="a0d1831635397921c92a19e568dfc949" ns2:_="" ns3:_="">
    <xsd:import namespace="341e6018-ac0a-4dfb-8409-db9e0d25502e"/>
    <xsd:import namespace="835f28f2-30f1-4728-84d2-86d96e143488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  <xsd:element ref="ns3:_x041a__x043e__x043c__x0435__x0442__x0430__x0440_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1e6018-ac0a-4dfb-8409-db9e0d25502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5f28f2-30f1-4728-84d2-86d96e14348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3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4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_x041a__x043e__x043c__x0435__x0442__x0430__x0440_" ma:index="16" nillable="true" ma:displayName="Кометар" ma:internalName="_x041a__x043e__x043c__x0435__x0442__x0430__x0440_">
      <xsd:simpleType>
        <xsd:restriction base="dms:Text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9033E08-7FE9-4F6D-B155-A8777B4A5A57}">
  <ds:schemaRefs>
    <ds:schemaRef ds:uri="http://schemas.microsoft.com/office/2006/metadata/properties"/>
    <ds:schemaRef ds:uri="http://schemas.microsoft.com/office/infopath/2007/PartnerControls"/>
    <ds:schemaRef ds:uri="835f28f2-30f1-4728-84d2-86d96e143488"/>
    <ds:schemaRef ds:uri="341e6018-ac0a-4dfb-8409-db9e0d25502e"/>
  </ds:schemaRefs>
</ds:datastoreItem>
</file>

<file path=customXml/itemProps2.xml><?xml version="1.0" encoding="utf-8"?>
<ds:datastoreItem xmlns:ds="http://schemas.openxmlformats.org/officeDocument/2006/customXml" ds:itemID="{296B3B9E-03D8-4766-BF45-6129617CF02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C03D7BA-5661-4852-B9A0-05C9D1D048A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41e6018-ac0a-4dfb-8409-db9e0d25502e"/>
    <ds:schemaRef ds:uri="835f28f2-30f1-4728-84d2-86d96e14348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</TotalTime>
  <Words>1911</Words>
  <Application>Microsoft Office PowerPoint</Application>
  <PresentationFormat>Widescreen</PresentationFormat>
  <Paragraphs>576</Paragraphs>
  <Slides>37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9" baseType="lpstr">
      <vt:lpstr>Microsoft YaHei</vt:lpstr>
      <vt:lpstr>Arial</vt:lpstr>
      <vt:lpstr>Calibri</vt:lpstr>
      <vt:lpstr>Courier New</vt:lpstr>
      <vt:lpstr>Open Sans</vt:lpstr>
      <vt:lpstr>Open Sans Regular</vt:lpstr>
      <vt:lpstr>Proxima Nova Black</vt:lpstr>
      <vt:lpstr>Tahoma</vt:lpstr>
      <vt:lpstr>Times New Roman</vt:lpstr>
      <vt:lpstr>Wingdings</vt:lpstr>
      <vt:lpstr>2_DARK THEME</vt:lpstr>
      <vt:lpstr>Visio</vt:lpstr>
      <vt:lpstr>JAVA</vt:lpstr>
      <vt:lpstr>Topics</vt:lpstr>
      <vt:lpstr>Язык программирования Java</vt:lpstr>
      <vt:lpstr>Платформа Java</vt:lpstr>
      <vt:lpstr>JRE и JDK</vt:lpstr>
      <vt:lpstr>Этапы создания приложения Java</vt:lpstr>
      <vt:lpstr>Переносимость приложений Java</vt:lpstr>
      <vt:lpstr>Введение в язык Java. Компиляция и запуск приложения из командной строки</vt:lpstr>
      <vt:lpstr>Java-приложение</vt:lpstr>
      <vt:lpstr>Пакеты</vt:lpstr>
      <vt:lpstr>Стандартные классы Java SE</vt:lpstr>
      <vt:lpstr>Основные конструкции языка</vt:lpstr>
      <vt:lpstr>Типы данных</vt:lpstr>
      <vt:lpstr>Переменные. Объявление переменных</vt:lpstr>
      <vt:lpstr>Идентификаторы</vt:lpstr>
      <vt:lpstr>Ключевые слова </vt:lpstr>
      <vt:lpstr>Литералы</vt:lpstr>
      <vt:lpstr>PowerPoint Presentation</vt:lpstr>
      <vt:lpstr>Преобразование типов</vt:lpstr>
      <vt:lpstr>Комментарии</vt:lpstr>
      <vt:lpstr>Консольный ввод</vt:lpstr>
      <vt:lpstr>Ввод данных</vt:lpstr>
      <vt:lpstr>Поток InptuStream</vt:lpstr>
      <vt:lpstr>Класс Scanner</vt:lpstr>
      <vt:lpstr>Операции</vt:lpstr>
      <vt:lpstr>Типы операций</vt:lpstr>
      <vt:lpstr>Присваивание. Инкремент. Декремент</vt:lpstr>
      <vt:lpstr>Арифметические операции</vt:lpstr>
      <vt:lpstr>Операции сравнения. Логические операции</vt:lpstr>
      <vt:lpstr>«Сложное» присваивание</vt:lpstr>
      <vt:lpstr>Выражения и приоритет операций</vt:lpstr>
      <vt:lpstr>Математические функции (1)</vt:lpstr>
      <vt:lpstr>Математические функции (2)</vt:lpstr>
      <vt:lpstr>Операторы</vt:lpstr>
      <vt:lpstr>Операторы</vt:lpstr>
      <vt:lpstr>Условный оператор if</vt:lpstr>
      <vt:lpstr>Условный оператор switch</vt:lpstr>
    </vt:vector>
  </TitlesOfParts>
  <Company>Verint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508/WCAG SERVICE</dc:title>
  <dc:creator>Strutynska, Viktoriya</dc:creator>
  <cp:lastModifiedBy>itstep teacher</cp:lastModifiedBy>
  <cp:revision>176</cp:revision>
  <dcterms:created xsi:type="dcterms:W3CDTF">2018-11-02T13:55:27Z</dcterms:created>
  <dcterms:modified xsi:type="dcterms:W3CDTF">2022-01-10T08:51:05Z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0x0101004195FC54A15F344D83577B1CDDD67A5D</vt:lpwstr>
  </property>
</Properties>
</file>