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4"/>
  </p:sldMasterIdLst>
  <p:notesMasterIdLst>
    <p:notesMasterId r:id="rId48"/>
  </p:notesMasterIdLst>
  <p:sldIdLst>
    <p:sldId id="256" r:id="rId5"/>
    <p:sldId id="257" r:id="rId6"/>
    <p:sldId id="281" r:id="rId7"/>
    <p:sldId id="290" r:id="rId8"/>
    <p:sldId id="306" r:id="rId9"/>
    <p:sldId id="307" r:id="rId10"/>
    <p:sldId id="311" r:id="rId11"/>
    <p:sldId id="312" r:id="rId12"/>
    <p:sldId id="313" r:id="rId13"/>
    <p:sldId id="327" r:id="rId14"/>
    <p:sldId id="334" r:id="rId15"/>
    <p:sldId id="340" r:id="rId16"/>
    <p:sldId id="344" r:id="rId17"/>
    <p:sldId id="345" r:id="rId18"/>
    <p:sldId id="346" r:id="rId19"/>
    <p:sldId id="347" r:id="rId20"/>
    <p:sldId id="352" r:id="rId21"/>
    <p:sldId id="355" r:id="rId22"/>
    <p:sldId id="357" r:id="rId23"/>
    <p:sldId id="358" r:id="rId24"/>
    <p:sldId id="359" r:id="rId25"/>
    <p:sldId id="360" r:id="rId26"/>
    <p:sldId id="362" r:id="rId27"/>
    <p:sldId id="363" r:id="rId28"/>
    <p:sldId id="364" r:id="rId29"/>
    <p:sldId id="367" r:id="rId30"/>
    <p:sldId id="269" r:id="rId31"/>
    <p:sldId id="270" r:id="rId32"/>
    <p:sldId id="273" r:id="rId33"/>
    <p:sldId id="277" r:id="rId34"/>
    <p:sldId id="288" r:id="rId35"/>
    <p:sldId id="368" r:id="rId36"/>
    <p:sldId id="276" r:id="rId37"/>
    <p:sldId id="278" r:id="rId38"/>
    <p:sldId id="279" r:id="rId39"/>
    <p:sldId id="292" r:id="rId40"/>
    <p:sldId id="293" r:id="rId41"/>
    <p:sldId id="294" r:id="rId42"/>
    <p:sldId id="291" r:id="rId43"/>
    <p:sldId id="369" r:id="rId44"/>
    <p:sldId id="370" r:id="rId45"/>
    <p:sldId id="262" r:id="rId46"/>
    <p:sldId id="371" r:id="rId4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03B5AE-4691-4EA8-97F9-BD8A3F0803AF}">
          <p14:sldIdLst>
            <p14:sldId id="256"/>
            <p14:sldId id="257"/>
          </p14:sldIdLst>
        </p14:section>
        <p14:section name="ООП" id="{072750A2-CF29-4BBF-81B4-E90EFF98FEAB}">
          <p14:sldIdLst>
            <p14:sldId id="281"/>
            <p14:sldId id="290"/>
          </p14:sldIdLst>
        </p14:section>
        <p14:section name="Наследование" id="{0492FA6A-7C71-4B9A-94B7-4B5EF90AE4B7}">
          <p14:sldIdLst>
            <p14:sldId id="306"/>
            <p14:sldId id="307"/>
            <p14:sldId id="311"/>
            <p14:sldId id="312"/>
            <p14:sldId id="313"/>
            <p14:sldId id="327"/>
            <p14:sldId id="334"/>
            <p14:sldId id="340"/>
            <p14:sldId id="344"/>
            <p14:sldId id="345"/>
            <p14:sldId id="346"/>
            <p14:sldId id="347"/>
          </p14:sldIdLst>
        </p14:section>
        <p14:section name="Полиморфизм" id="{FE16E93B-BEA4-4935-BF89-E1AF3A3C0196}">
          <p14:sldIdLst>
            <p14:sldId id="352"/>
            <p14:sldId id="355"/>
            <p14:sldId id="357"/>
            <p14:sldId id="358"/>
            <p14:sldId id="359"/>
            <p14:sldId id="360"/>
            <p14:sldId id="362"/>
            <p14:sldId id="363"/>
            <p14:sldId id="364"/>
          </p14:sldIdLst>
        </p14:section>
        <p14:section name="Generics" id="{39479CEE-AD65-4C96-B974-66B97B2AC90B}">
          <p14:sldIdLst>
            <p14:sldId id="367"/>
            <p14:sldId id="269"/>
            <p14:sldId id="270"/>
            <p14:sldId id="273"/>
            <p14:sldId id="277"/>
            <p14:sldId id="288"/>
            <p14:sldId id="368"/>
            <p14:sldId id="276"/>
            <p14:sldId id="278"/>
            <p14:sldId id="279"/>
            <p14:sldId id="292"/>
            <p14:sldId id="293"/>
            <p14:sldId id="294"/>
            <p14:sldId id="291"/>
          </p14:sldIdLst>
        </p14:section>
        <p14:section name="Collections" id="{55D81184-BF1E-451A-A8A0-3970EADCD805}">
          <p14:sldIdLst>
            <p14:sldId id="369"/>
            <p14:sldId id="370"/>
            <p14:sldId id="26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AD"/>
    <a:srgbClr val="F298B8"/>
    <a:srgbClr val="DB4166"/>
    <a:srgbClr val="E15196"/>
    <a:srgbClr val="BA124A"/>
    <a:srgbClr val="8F2585"/>
    <a:srgbClr val="F999C9"/>
    <a:srgbClr val="EC388E"/>
    <a:srgbClr val="F26D26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F0934-01DF-F9F3-6FC5-C3E7678B4BC6}" v="138" dt="2020-02-05T14:56:04.414"/>
    <p1510:client id="{93D28F2C-5270-1F9E-1D90-1CE31C2C2442}" v="2" dt="2020-04-01T18:18:27.777"/>
    <p1510:client id="{3418C395-CC43-96CF-7FA9-DCFF059BA973}" v="1" dt="2020-02-24T12:33:30.884"/>
    <p1510:client id="{5B1F6451-0F89-F638-65E7-38900E5B4B4A}" v="12" dt="2020-03-11T15:44:30.896"/>
    <p1510:client id="{623CD042-C93F-2E57-1963-C528B63C82E9}" v="2" dt="2020-04-01T11:09:53.961"/>
    <p1510:client id="{F2C7F8F5-B6F1-6487-7AC2-C6769E86B3AD}" v="7" dt="2020-02-13T22:20:2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222" autoAdjust="0"/>
  </p:normalViewPr>
  <p:slideViewPr>
    <p:cSldViewPr snapToGrid="0">
      <p:cViewPr>
        <p:scale>
          <a:sx n="62" d="100"/>
          <a:sy n="62" d="100"/>
        </p:scale>
        <p:origin x="780" y="126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Williamson" userId="S::kwill@softserveinc.com::bb4f1db8-f4ba-4327-8da6-24c95ebb85e2" providerId="AD" clId="Web-{5B1F6451-0F89-F638-65E7-38900E5B4B4A}"/>
    <pc:docChg chg="modSld">
      <pc:chgData name="Kelly Williamson" userId="S::kwill@softserveinc.com::bb4f1db8-f4ba-4327-8da6-24c95ebb85e2" providerId="AD" clId="Web-{5B1F6451-0F89-F638-65E7-38900E5B4B4A}" dt="2020-03-11T15:44:29.990" v="10" actId="20577"/>
      <pc:docMkLst>
        <pc:docMk/>
      </pc:docMkLst>
      <pc:sldChg chg="modSp">
        <pc:chgData name="Kelly Williamson" userId="S::kwill@softserveinc.com::bb4f1db8-f4ba-4327-8da6-24c95ebb85e2" providerId="AD" clId="Web-{5B1F6451-0F89-F638-65E7-38900E5B4B4A}" dt="2020-03-11T15:44:29.271" v="8" actId="20577"/>
        <pc:sldMkLst>
          <pc:docMk/>
          <pc:sldMk cId="898353745" sldId="1239"/>
        </pc:sldMkLst>
        <pc:spChg chg="mod">
          <ac:chgData name="Kelly Williamson" userId="S::kwill@softserveinc.com::bb4f1db8-f4ba-4327-8da6-24c95ebb85e2" providerId="AD" clId="Web-{5B1F6451-0F89-F638-65E7-38900E5B4B4A}" dt="2020-03-11T15:44:29.271" v="8" actId="20577"/>
          <ac:spMkLst>
            <pc:docMk/>
            <pc:sldMk cId="898353745" sldId="1239"/>
            <ac:spMk id="15" creationId="{8432FE8D-213A-45CD-B27A-D68C0C91D00A}"/>
          </ac:spMkLst>
        </pc:spChg>
      </pc:sldChg>
    </pc:docChg>
  </pc:docChgLst>
  <pc:docChgLst>
    <pc:chgData name="Olha Koran" userId="S::okoran@softserveinc.com::a9094912-d908-4ee2-9e15-fcab72acc91f" providerId="AD" clId="Web-{93D28F2C-5270-1F9E-1D90-1CE31C2C2442}"/>
    <pc:docChg chg="addSld delSld modSection">
      <pc:chgData name="Olha Koran" userId="S::okoran@softserveinc.com::a9094912-d908-4ee2-9e15-fcab72acc91f" providerId="AD" clId="Web-{93D28F2C-5270-1F9E-1D90-1CE31C2C2442}" dt="2020-04-01T18:18:27.730" v="1"/>
      <pc:docMkLst>
        <pc:docMk/>
      </pc:docMkLst>
      <pc:sldChg chg="add del">
        <pc:chgData name="Olha Koran" userId="S::okoran@softserveinc.com::a9094912-d908-4ee2-9e15-fcab72acc91f" providerId="AD" clId="Web-{93D28F2C-5270-1F9E-1D90-1CE31C2C2442}" dt="2020-04-01T18:18:27.730" v="1"/>
        <pc:sldMkLst>
          <pc:docMk/>
          <pc:sldMk cId="3987496893" sldId="4144"/>
        </pc:sldMkLst>
      </pc:sldChg>
    </pc:docChg>
  </pc:docChgLst>
  <pc:docChgLst>
    <pc:chgData name="Vira Viyatyk" userId="S::vviyat@softserveinc.com::b3076514-0960-449b-909c-3e42eb7be4cc" providerId="AD" clId="Web-{3418C395-CC43-96CF-7FA9-DCFF059BA973}"/>
    <pc:docChg chg="modSld">
      <pc:chgData name="Vira Viyatyk" userId="S::vviyat@softserveinc.com::b3076514-0960-449b-909c-3e42eb7be4cc" providerId="AD" clId="Web-{3418C395-CC43-96CF-7FA9-DCFF059BA973}" dt="2020-02-24T12:33:30.884" v="0" actId="14100"/>
      <pc:docMkLst>
        <pc:docMk/>
      </pc:docMkLst>
      <pc:sldChg chg="modSp">
        <pc:chgData name="Vira Viyatyk" userId="S::vviyat@softserveinc.com::b3076514-0960-449b-909c-3e42eb7be4cc" providerId="AD" clId="Web-{3418C395-CC43-96CF-7FA9-DCFF059BA973}" dt="2020-02-24T12:33:30.884" v="0" actId="14100"/>
        <pc:sldMkLst>
          <pc:docMk/>
          <pc:sldMk cId="2498246432" sldId="4145"/>
        </pc:sldMkLst>
        <pc:spChg chg="mod">
          <ac:chgData name="Vira Viyatyk" userId="S::vviyat@softserveinc.com::b3076514-0960-449b-909c-3e42eb7be4cc" providerId="AD" clId="Web-{3418C395-CC43-96CF-7FA9-DCFF059BA973}" dt="2020-02-24T12:33:30.884" v="0" actId="14100"/>
          <ac:spMkLst>
            <pc:docMk/>
            <pc:sldMk cId="2498246432" sldId="4145"/>
            <ac:spMk id="20" creationId="{12680D55-C032-4C6F-B396-B0CB865C9FF1}"/>
          </ac:spMkLst>
        </pc:spChg>
      </pc:sldChg>
    </pc:docChg>
  </pc:docChgLst>
  <pc:docChgLst>
    <pc:chgData name="Navjot Singh" userId="S::nsing@softserveinc.com::36283fb3-e43f-438d-ad16-bd11f4af13d1" providerId="AD" clId="Web-{623CD042-C93F-2E57-1963-C528B63C82E9}"/>
    <pc:docChg chg="modSld">
      <pc:chgData name="Navjot Singh" userId="S::nsing@softserveinc.com::36283fb3-e43f-438d-ad16-bd11f4af13d1" providerId="AD" clId="Web-{623CD042-C93F-2E57-1963-C528B63C82E9}" dt="2020-04-01T11:09:51.946" v="0" actId="20577"/>
      <pc:docMkLst>
        <pc:docMk/>
      </pc:docMkLst>
      <pc:sldChg chg="modSp">
        <pc:chgData name="Navjot Singh" userId="S::nsing@softserveinc.com::36283fb3-e43f-438d-ad16-bd11f4af13d1" providerId="AD" clId="Web-{623CD042-C93F-2E57-1963-C528B63C82E9}" dt="2020-04-01T11:09:51.946" v="0" actId="20577"/>
        <pc:sldMkLst>
          <pc:docMk/>
          <pc:sldMk cId="759534034" sldId="1225"/>
        </pc:sldMkLst>
        <pc:spChg chg="mod">
          <ac:chgData name="Navjot Singh" userId="S::nsing@softserveinc.com::36283fb3-e43f-438d-ad16-bd11f4af13d1" providerId="AD" clId="Web-{623CD042-C93F-2E57-1963-C528B63C82E9}" dt="2020-04-01T11:09:51.946" v="0" actId="20577"/>
          <ac:spMkLst>
            <pc:docMk/>
            <pc:sldMk cId="759534034" sldId="1225"/>
            <ac:spMk id="32" creationId="{DD188D08-22E3-4DCE-8228-3DA971A643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17/01/2022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D5948EB3-6249-4BC8-B1C1-774D0BF32C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77BC4CF-9FE0-4463-87FE-81BD4C23A191}" type="slidenum">
              <a:rPr lang="ru-RU" altLang="ru-RU" smtClean="0">
                <a:ea typeface="Droid Sans" charset="0"/>
                <a:cs typeface="DejaVu Sans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40</a:t>
            </a:fld>
            <a:endParaRPr lang="ru-RU" altLang="ru-RU">
              <a:ea typeface="Droid Sans" charset="0"/>
              <a:cs typeface="DejaVu Sans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017867DE-8964-42B5-B216-B5F93C7902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1D419070-D2D1-4FF0-91E6-C8B7A23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>
            <a:extLst>
              <a:ext uri="{FF2B5EF4-FFF2-40B4-BE49-F238E27FC236}">
                <a16:creationId xmlns:a16="http://schemas.microsoft.com/office/drawing/2014/main" id="{FA44FAB1-BC67-4375-BDBC-0DEB556BC4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E629282-F8F9-4B25-B1CC-C6C9CA4EA6ED}" type="slidenum">
              <a:rPr lang="ru-RU" altLang="ru-RU" smtClean="0">
                <a:ea typeface="Droid Sans" charset="0"/>
                <a:cs typeface="DejaVu Sans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41</a:t>
            </a:fld>
            <a:endParaRPr lang="ru-RU" altLang="ru-RU">
              <a:ea typeface="Droid Sans" charset="0"/>
              <a:cs typeface="DejaVu Sans" charset="0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E5D4F5DF-1D88-4855-813D-6EDE73F7AE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3811E4C0-A960-4ED7-87DF-AD82A3D8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B4F94114-1BFD-42B5-8BE2-214FE120BA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D077E8F-0D8A-4918-AD45-36514DB7CF53}" type="slidenum">
              <a:rPr lang="ru-RU" altLang="ru-RU" smtClean="0">
                <a:ea typeface="Droid Sans" charset="0"/>
                <a:cs typeface="DejaVu Sans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42</a:t>
            </a:fld>
            <a:endParaRPr lang="ru-RU" altLang="ru-RU">
              <a:ea typeface="Droid Sans" charset="0"/>
              <a:cs typeface="DejaVu Sans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A7F969E0-D168-485E-9DBE-6403C644E0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48ECE67-07B8-4D8C-A713-BA2FBC0A306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6B79C-666F-455B-9BAB-5332CB242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12201526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-TITLE-TIMELINE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0772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96921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57648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46086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0772" y="2929435"/>
            <a:ext cx="1888856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969122" y="2929435"/>
            <a:ext cx="1897168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57648" y="2929434"/>
            <a:ext cx="188428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46086" y="2929435"/>
            <a:ext cx="1876792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2929434"/>
            <a:ext cx="189575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FA8A27-63AE-49E9-A7D8-09822F0E3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A5926-1B8F-4BB7-BC7C-7929CB0F68FA}"/>
              </a:ext>
            </a:extLst>
          </p:cNvPr>
          <p:cNvSpPr txBox="1">
            <a:spLocks/>
          </p:cNvSpPr>
          <p:nvPr userDrawn="1"/>
        </p:nvSpPr>
        <p:spPr>
          <a:xfrm>
            <a:off x="685800" y="339710"/>
            <a:ext cx="10820400" cy="271855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/>
              <a:t>TITLE TO BE CAPITALIZED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439-6E25-4E84-BDE6-49D3ED195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395070"/>
            <a:ext cx="10817225" cy="3143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4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91477" y="2921729"/>
            <a:ext cx="9144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391477" y="1381126"/>
            <a:ext cx="9144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35563" y="4431941"/>
            <a:ext cx="79248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6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8210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3">
            <a:extLst>
              <a:ext uri="{FF2B5EF4-FFF2-40B4-BE49-F238E27FC236}">
                <a16:creationId xmlns:a16="http://schemas.microsoft.com/office/drawing/2014/main" id="{B015BA6A-06AA-4B31-BCAA-7A8997CFA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07393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119888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01106 w 4917"/>
                <a:gd name="T3" fmla="*/ 0 h 1000"/>
                <a:gd name="T4" fmla="*/ 223914 w 4917"/>
                <a:gd name="T5" fmla="*/ 22840 h 1000"/>
                <a:gd name="T6" fmla="*/ 201151 w 4917"/>
                <a:gd name="T7" fmla="*/ 45604 h 1000"/>
                <a:gd name="T8" fmla="*/ 0 w 4917"/>
                <a:gd name="T9" fmla="*/ 45604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fld id="{BC9EA6EF-7B0F-4E5A-9170-F4388D8E17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01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TEXT-SLIDE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28861"/>
            <a:ext cx="10820400" cy="365052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3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A245F-AFE1-418E-A7D2-572907613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210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SIX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5ADD343-698B-4D4B-A9B7-4A3EB7485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884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FADEB3-763E-46E5-84E2-C4D6ED5702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438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F3573CC-492D-4004-B118-B673E2B96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008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3A2148D-EC13-45F9-A66B-7587E52E5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562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836869D-5F10-4F56-8F21-5B76287445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446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5C66532-8B57-49DF-842C-E01A5BD3F5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45000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5886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7891F59-4401-4F08-96F7-56DC3DA39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638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7A151C7-E9E7-416C-8659-1D3FF8CA8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4638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D501DCED-FA16-45E9-9FBE-526FD741AF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638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C54F94A-AF65-4F0D-BC26-34E6B07C6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7361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59EB025-5884-4CCA-892E-B91C982A7E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7361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4319C33-7136-401C-8B6D-3524307AD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7361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8CDC3A3-0F9C-4E26-9260-F8B110E98E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6599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1AA5DCC-B5B0-4D15-A797-9A08B4E58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6599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0AF19219-21E4-4092-B088-561851CA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6599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1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3200"/>
            <a:ext cx="5174998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743200"/>
            <a:ext cx="5175504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101A6D-FF78-478E-A795-B5791950D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3B4CF9-5CBB-4FBD-B673-96AA96B1C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202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431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9" r:id="rId1"/>
    <p:sldLayoutId id="2147484849" r:id="rId2"/>
    <p:sldLayoutId id="2147484960" r:id="rId3"/>
    <p:sldLayoutId id="2147484946" r:id="rId4"/>
    <p:sldLayoutId id="2147484952" r:id="rId5"/>
    <p:sldLayoutId id="2147484969" r:id="rId6"/>
    <p:sldLayoutId id="2147484955" r:id="rId7"/>
    <p:sldLayoutId id="2147484947" r:id="rId8"/>
    <p:sldLayoutId id="2147484954" r:id="rId9"/>
    <p:sldLayoutId id="2147484957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6" r:id="rId16"/>
    <p:sldLayoutId id="2147484967" r:id="rId17"/>
    <p:sldLayoutId id="214748497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928"/>
            <a:ext cx="12390783" cy="5459753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Maksym</a:t>
            </a:r>
            <a:r>
              <a:rPr lang="en-US" dirty="0"/>
              <a:t> </a:t>
            </a:r>
            <a:r>
              <a:rPr lang="en-US" dirty="0" err="1"/>
              <a:t>Shaptala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43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Конструктор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Конструктор - это специальный «метод», который вызывается при создании нового объекта.</a:t>
            </a:r>
          </a:p>
          <a:p>
            <a:pPr marL="0" indent="0">
              <a:buNone/>
            </a:pPr>
            <a:r>
              <a:rPr lang="ru-RU" altLang="ru-RU"/>
              <a:t>Имя конструктора должно совпадать с именем класса, включая регистр, а по синтаксису конструктор похож на метод без возвращаемого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63968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Конструктор объекта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class</a:t>
            </a:r>
            <a:r>
              <a:rPr lang="en-US" altLang="ru-RU"/>
              <a:t> Cat</a:t>
            </a:r>
            <a:r>
              <a:rPr lang="ru-RU" altLang="ru-RU"/>
              <a:t> </a:t>
            </a:r>
            <a:r>
              <a:rPr lang="en-US" altLang="ru-RU"/>
              <a:t>{</a:t>
            </a:r>
          </a:p>
          <a:p>
            <a:pPr marL="0" indent="0">
              <a:buNone/>
            </a:pPr>
            <a:r>
              <a:rPr lang="en-US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private</a:t>
            </a:r>
            <a:r>
              <a:rPr lang="en-US" altLang="ru-RU"/>
              <a:t> String name;</a:t>
            </a:r>
            <a:endParaRPr lang="ru-RU" altLang="ru-RU"/>
          </a:p>
          <a:p>
            <a:pPr marL="0" indent="0">
              <a:buNone/>
            </a:pPr>
            <a:r>
              <a:rPr lang="ru-RU" altLang="ru-RU">
                <a:solidFill>
                  <a:srgbClr val="7030A0"/>
                </a:solidFill>
              </a:rPr>
              <a:t>  </a:t>
            </a:r>
            <a:r>
              <a:rPr lang="en-US" altLang="ru-RU">
                <a:solidFill>
                  <a:srgbClr val="7030A0"/>
                </a:solidFill>
              </a:rPr>
              <a:t>public</a:t>
            </a:r>
            <a:r>
              <a:rPr lang="en-US" altLang="ru-RU"/>
              <a:t> Cat()</a:t>
            </a:r>
            <a:r>
              <a:rPr lang="ru-RU" altLang="ru-RU"/>
              <a:t> </a:t>
            </a:r>
            <a:r>
              <a:rPr lang="en-US" altLang="ru-RU"/>
              <a:t>{ name=“noname”;}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public</a:t>
            </a:r>
            <a:r>
              <a:rPr lang="en-US" altLang="ru-RU"/>
              <a:t> Cat(String name){</a:t>
            </a:r>
          </a:p>
          <a:p>
            <a:pPr marL="0" indent="0">
              <a:buNone/>
            </a:pPr>
            <a:r>
              <a:rPr lang="en-US" altLang="ru-RU"/>
              <a:t>    </a:t>
            </a:r>
            <a:r>
              <a:rPr lang="en-US" altLang="ru-RU">
                <a:solidFill>
                  <a:srgbClr val="7030A0"/>
                </a:solidFill>
              </a:rPr>
              <a:t>this</a:t>
            </a:r>
            <a:r>
              <a:rPr lang="en-US" altLang="ru-RU"/>
              <a:t>.name = name;</a:t>
            </a:r>
          </a:p>
          <a:p>
            <a:pPr marL="0" indent="0">
              <a:buNone/>
            </a:pPr>
            <a:r>
              <a:rPr lang="en-US" altLang="ru-RU"/>
              <a:t>  }</a:t>
            </a:r>
          </a:p>
          <a:p>
            <a:pPr marL="0" indent="0">
              <a:buNone/>
            </a:pPr>
            <a:r>
              <a:rPr lang="en-US" altLang="ru-RU"/>
              <a:t>}</a:t>
            </a:r>
          </a:p>
          <a:p>
            <a:pPr marL="0" indent="0">
              <a:buNone/>
            </a:pPr>
            <a:endParaRPr lang="ru-RU" altLang="ru-RU"/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3719513" y="5070475"/>
            <a:ext cx="61214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/>
              <a:t>Cat myCat = new Cat(“</a:t>
            </a:r>
            <a:r>
              <a:rPr lang="ru-RU" altLang="ru-RU"/>
              <a:t>Васька</a:t>
            </a:r>
            <a:r>
              <a:rPr lang="en-US" altLang="ru-RU"/>
              <a:t>”);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907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Ключевое слово </a:t>
            </a:r>
            <a:r>
              <a:rPr lang="en-US" altLang="ru-RU" b="1"/>
              <a:t>super</a:t>
            </a:r>
            <a:endParaRPr lang="ru-RU" altLang="ru-RU"/>
          </a:p>
        </p:txBody>
      </p:sp>
      <p:sp>
        <p:nvSpPr>
          <p:cNvPr id="389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Ключевое слово </a:t>
            </a:r>
            <a:r>
              <a:rPr lang="en-US" altLang="ru-RU">
                <a:solidFill>
                  <a:srgbClr val="FF0000"/>
                </a:solidFill>
              </a:rPr>
              <a:t>super</a:t>
            </a:r>
            <a:r>
              <a:rPr lang="en-US" altLang="ru-RU"/>
              <a:t> </a:t>
            </a:r>
            <a:r>
              <a:rPr lang="ru-RU" altLang="ru-RU"/>
              <a:t>позволяет вызвать методы суперкласса (родителя)</a:t>
            </a:r>
          </a:p>
          <a:p>
            <a:pPr marL="0" indent="0">
              <a:buNone/>
            </a:pPr>
            <a:r>
              <a:rPr lang="en-US" altLang="ru-RU"/>
              <a:t>public class Cat extends Animal {</a:t>
            </a:r>
          </a:p>
          <a:p>
            <a:pPr marL="0" indent="0">
              <a:buNone/>
            </a:pPr>
            <a:r>
              <a:rPr lang="en-US" altLang="ru-RU">
                <a:solidFill>
                  <a:srgbClr val="FFC000"/>
                </a:solidFill>
              </a:rPr>
              <a:t>@Override  </a:t>
            </a:r>
          </a:p>
          <a:p>
            <a:pPr marL="0" indent="0">
              <a:buNone/>
            </a:pPr>
            <a:r>
              <a:rPr lang="en-US" altLang="ru-RU"/>
              <a:t>public String getType() {</a:t>
            </a:r>
          </a:p>
          <a:p>
            <a:pPr marL="0" indent="0">
              <a:buNone/>
            </a:pPr>
            <a:r>
              <a:rPr lang="en-US" altLang="ru-RU"/>
              <a:t>    return super.getType();</a:t>
            </a:r>
          </a:p>
          <a:p>
            <a:pPr marL="0" indent="0">
              <a:buNone/>
            </a:pPr>
            <a:r>
              <a:rPr lang="en-US" altLang="ru-RU"/>
              <a:t>  }</a:t>
            </a:r>
          </a:p>
          <a:p>
            <a:pPr marL="0" indent="0">
              <a:buNone/>
            </a:pPr>
            <a:r>
              <a:rPr lang="en-US" altLang="ru-RU"/>
              <a:t>}</a:t>
            </a:r>
          </a:p>
          <a:p>
            <a:pPr marL="0" indent="0"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695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3600" b="1"/>
              <a:t>Преобразования типов (классов) при наследовании</a:t>
            </a:r>
            <a:endParaRPr lang="en-US" altLang="en-US" sz="3600"/>
          </a:p>
        </p:txBody>
      </p:sp>
      <p:sp>
        <p:nvSpPr>
          <p:cNvPr id="4301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/>
              <a:t>//формальное преобразование типа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0070C0"/>
                </a:solidFill>
              </a:rPr>
              <a:t>Object a = new Cat(); </a:t>
            </a:r>
            <a:endParaRPr lang="ru-RU" alt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//</a:t>
            </a:r>
            <a:r>
              <a:rPr lang="ru-RU" altLang="en-US"/>
              <a:t>Понижающее преобразование (downcasting) — это преобразование от суперкласса к подклассу.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0070C0"/>
                </a:solidFill>
              </a:rPr>
              <a:t>Cat b = (Cat) a;</a:t>
            </a:r>
            <a:r>
              <a:rPr lang="ru-RU" altLang="en-US"/>
              <a:t> // расширение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48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3600"/>
              <a:t>Ограничения Понижающего преобразования (downcasting)</a:t>
            </a:r>
            <a:endParaRPr lang="en-US" altLang="en-US" sz="3600"/>
          </a:p>
        </p:txBody>
      </p:sp>
      <p:sp>
        <p:nvSpPr>
          <p:cNvPr id="4403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altLang="en-US"/>
              <a:t>Во-первых, оно может задаваться только явно при помощи операции преобразования типов,</a:t>
            </a:r>
            <a:endParaRPr lang="en-US" altLang="en-US"/>
          </a:p>
          <a:p>
            <a:r>
              <a:rPr lang="ru-RU" altLang="en-US"/>
              <a:t>Во-вторых, объект, подвергаемый преобразованию, реально должен быть того класса, к которому он преобразуется. Если это не так, то возникает исключение </a:t>
            </a:r>
            <a:r>
              <a:rPr lang="ru-RU" altLang="en-US">
                <a:solidFill>
                  <a:srgbClr val="FF0000"/>
                </a:solidFill>
              </a:rPr>
              <a:t>ClassCastException</a:t>
            </a:r>
            <a:r>
              <a:rPr lang="ru-RU" altLang="en-US"/>
              <a:t> в процессе выполнения программы.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09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instanceof</a:t>
            </a:r>
            <a:r>
              <a:rPr lang="en-US" altLang="en-US"/>
              <a:t> 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/>
              <a:t>В Java для проверки типа объекта есть операция </a:t>
            </a:r>
            <a:r>
              <a:rPr lang="ru-RU" altLang="en-US" b="1">
                <a:solidFill>
                  <a:srgbClr val="7030A0"/>
                </a:solidFill>
              </a:rPr>
              <a:t>instanceof</a:t>
            </a:r>
            <a:r>
              <a:rPr lang="ru-RU" altLang="en-US"/>
              <a:t> . Она часто применяется при понижающем (downcasting) преобразовании. Эта операция проверяет, имеет ли ее левый операнд класс, заданный правым операндом.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50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b="1"/>
              <a:t>Пример </a:t>
            </a:r>
            <a:r>
              <a:rPr lang="en-US" altLang="en-US" b="1"/>
              <a:t>instanceof</a:t>
            </a:r>
            <a:r>
              <a:rPr lang="en-US" altLang="en-US"/>
              <a:t> 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>
                <a:solidFill>
                  <a:srgbClr val="7030A0"/>
                </a:solidFill>
              </a:rPr>
              <a:t>if </a:t>
            </a:r>
            <a:r>
              <a:rPr lang="en-US" altLang="en-US"/>
              <a:t>( a </a:t>
            </a:r>
            <a:r>
              <a:rPr lang="en-US" altLang="en-US">
                <a:solidFill>
                  <a:srgbClr val="7030A0"/>
                </a:solidFill>
              </a:rPr>
              <a:t>instanceof </a:t>
            </a:r>
            <a:r>
              <a:rPr lang="en-US" altLang="en-US"/>
              <a:t>B ) {</a:t>
            </a:r>
          </a:p>
          <a:p>
            <a:pPr marL="0" indent="0">
              <a:buNone/>
            </a:pPr>
            <a:r>
              <a:rPr lang="en-US" altLang="en-US"/>
              <a:t>  b1 = (B)a;</a:t>
            </a:r>
          </a:p>
          <a:p>
            <a:pPr marL="0" indent="0">
              <a:buNone/>
            </a:pPr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6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Позднее связывание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/>
              <a:t>Shape s = new Circle();</a:t>
            </a:r>
            <a:endParaRPr lang="ru-RU" altLang="ru-RU"/>
          </a:p>
        </p:txBody>
      </p:sp>
      <p:pic>
        <p:nvPicPr>
          <p:cNvPr id="8196" name="Picture 2" descr="http://ebooks.znu.edu.ua/files/comp.books/2007/gd/ThinkingJava/TIJ21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69" y="2678356"/>
            <a:ext cx="56991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97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Интерфейс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altLang="ru-RU" b="1" dirty="0"/>
              <a:t>Интерфейс </a:t>
            </a:r>
            <a:r>
              <a:rPr lang="ru-RU" altLang="ru-RU" dirty="0"/>
              <a:t> - это отделение интерфеса класса от его реализации. </a:t>
            </a:r>
            <a:endParaRPr lang="en-US" altLang="ru-RU" dirty="0"/>
          </a:p>
          <a:p>
            <a:pPr marL="0" indent="0">
              <a:buNone/>
              <a:defRPr/>
            </a:pPr>
            <a:r>
              <a:rPr lang="ru-RU" dirty="0"/>
              <a:t>Мы можем разделить интерфейс класса на три части: </a:t>
            </a:r>
          </a:p>
          <a:p>
            <a:pPr>
              <a:defRPr/>
            </a:pPr>
            <a:r>
              <a:rPr lang="ru-RU" dirty="0"/>
              <a:t>открытую (public) - видимую всем клиентам;</a:t>
            </a:r>
          </a:p>
          <a:p>
            <a:pPr>
              <a:defRPr/>
            </a:pPr>
            <a:r>
              <a:rPr lang="ru-RU" dirty="0"/>
              <a:t>защищенную (protected) - видимую самому классу, его подклассам и друзьям (friends);</a:t>
            </a:r>
          </a:p>
          <a:p>
            <a:pPr>
              <a:defRPr/>
            </a:pPr>
            <a:r>
              <a:rPr lang="ru-RU" dirty="0"/>
              <a:t>закрытую (private) - видимую только самому классу и его друзьям.</a:t>
            </a:r>
          </a:p>
          <a:p>
            <a:pPr marL="0" indent="0">
              <a:buNone/>
              <a:defRPr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31912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Интерфейсы и переменные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interface </a:t>
            </a:r>
            <a:r>
              <a:rPr lang="en-US" altLang="ru-RU"/>
              <a:t>Directions 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{ 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int</a:t>
            </a:r>
            <a:r>
              <a:rPr lang="en-US" altLang="ru-RU"/>
              <a:t> RIGHT=1;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 </a:t>
            </a:r>
            <a:r>
              <a:rPr lang="ru-RU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int </a:t>
            </a:r>
            <a:r>
              <a:rPr lang="en-US" altLang="ru-RU"/>
              <a:t>LEFT=2;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 </a:t>
            </a:r>
            <a:r>
              <a:rPr lang="ru-RU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int </a:t>
            </a:r>
            <a:r>
              <a:rPr lang="en-US" altLang="ru-RU"/>
              <a:t>UP=3; 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int </a:t>
            </a:r>
            <a:r>
              <a:rPr lang="en-US" altLang="ru-RU"/>
              <a:t>DOWN=4; 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}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634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Data Types. Control Flows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Arrays. Loops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Static methods. OOP</a:t>
            </a:r>
          </a:p>
          <a:p>
            <a:pPr marL="447675" indent="-4476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Generics. Collections</a:t>
            </a:r>
          </a:p>
          <a:p>
            <a:pPr marL="447675" indent="-447675">
              <a:buFont typeface="Wingdings" panose="05000000000000000000" pitchFamily="2" charset="2"/>
              <a:buChar char="q"/>
            </a:pPr>
            <a:r>
              <a:rPr lang="en-US" dirty="0"/>
              <a:t>Exceptions. Lambdas. Streams</a:t>
            </a:r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Абстрактный класс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3000">
                <a:solidFill>
                  <a:srgbClr val="FF0000"/>
                </a:solidFill>
              </a:rPr>
              <a:t>Абстрактный класс </a:t>
            </a:r>
            <a:r>
              <a:rPr lang="ru-RU" altLang="ru-RU" sz="3000"/>
              <a:t>– это класс, экземпляр которого невозможно создать; этот класс может лишь служить базовым классом при наследовании. </a:t>
            </a:r>
          </a:p>
        </p:txBody>
      </p:sp>
    </p:spTree>
    <p:extLst>
      <p:ext uri="{BB962C8B-B14F-4D97-AF65-F5344CB8AC3E}">
        <p14:creationId xmlns:p14="http://schemas.microsoft.com/office/powerpoint/2010/main" val="181769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Абстрактный класс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Нельзя объявлять абстрактные конструкторы или абстрактные </a:t>
            </a:r>
            <a:r>
              <a:rPr lang="ru-RU" altLang="ru-RU" u="sng"/>
              <a:t>статические</a:t>
            </a:r>
            <a:r>
              <a:rPr lang="ru-RU" altLang="ru-RU"/>
              <a:t> методы. </a:t>
            </a:r>
          </a:p>
          <a:p>
            <a:pPr marL="0" indent="0">
              <a:buNone/>
            </a:pPr>
            <a:r>
              <a:rPr lang="ru-RU" altLang="ru-RU"/>
              <a:t>Некоторые или все члены этого класса могут оставаться нереализованными, их реализацию должен обеспечить класс потомок. </a:t>
            </a:r>
          </a:p>
          <a:p>
            <a:pPr marL="0" indent="0"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13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Абстрактные методы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3000"/>
              <a:t>Абстрактным называется метод, который не имеет реализации в данном классе. После круглых скобок, где перечислены его аргументы, ставится не открывающая фигурная скобка, чтобы начать блок описания метода, а точка с запятой. То есть описание у абстрактноно метода отсутствует. </a:t>
            </a:r>
          </a:p>
          <a:p>
            <a:pPr marL="0" indent="0">
              <a:buNone/>
            </a:pPr>
            <a:r>
              <a:rPr lang="ru-RU" altLang="ru-RU" sz="3000"/>
              <a:t>Перед именем метода указывается при этом модификатор abstract</a:t>
            </a:r>
            <a:r>
              <a:rPr lang="ru-RU" altLang="ru-R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632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Реализация интерфейса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>
                <a:solidFill>
                  <a:srgbClr val="7030A0"/>
                </a:solidFill>
              </a:rPr>
              <a:t>interface</a:t>
            </a:r>
            <a:r>
              <a:rPr lang="en-US" altLang="ru-RU" dirty="0"/>
              <a:t> Sounding { </a:t>
            </a:r>
            <a:endParaRPr lang="ru-RU" altLang="ru-RU" dirty="0"/>
          </a:p>
          <a:p>
            <a:pPr marL="0" indent="0">
              <a:buNone/>
            </a:pPr>
            <a:r>
              <a:rPr lang="en-US" altLang="ru-RU" dirty="0"/>
              <a:t>  public String sound();</a:t>
            </a:r>
            <a:endParaRPr lang="ru-RU" altLang="ru-RU" dirty="0"/>
          </a:p>
          <a:p>
            <a:pPr marL="0" indent="0">
              <a:buNone/>
            </a:pPr>
            <a:r>
              <a:rPr lang="en-US" altLang="ru-RU" dirty="0"/>
              <a:t> }</a:t>
            </a:r>
          </a:p>
          <a:p>
            <a:pPr marL="0" indent="0">
              <a:buNone/>
            </a:pPr>
            <a:r>
              <a:rPr lang="en-US" altLang="ru-RU" dirty="0"/>
              <a:t>public class Cat </a:t>
            </a:r>
            <a:r>
              <a:rPr lang="en-US" altLang="ru-RU" dirty="0">
                <a:solidFill>
                  <a:srgbClr val="7030A0"/>
                </a:solidFill>
              </a:rPr>
              <a:t>implements </a:t>
            </a:r>
            <a:r>
              <a:rPr lang="en-US" altLang="ru-RU" dirty="0"/>
              <a:t>Sounding</a:t>
            </a:r>
          </a:p>
          <a:p>
            <a:pPr marL="0" indent="0">
              <a:buNone/>
            </a:pPr>
            <a:r>
              <a:rPr lang="en-US" altLang="ru-RU" dirty="0"/>
              <a:t>{</a:t>
            </a:r>
          </a:p>
          <a:p>
            <a:pPr marL="0" indent="0">
              <a:buNone/>
            </a:pPr>
            <a:r>
              <a:rPr lang="en-US" altLang="ru-RU" dirty="0"/>
              <a:t>  public String sound() {</a:t>
            </a:r>
          </a:p>
          <a:p>
            <a:pPr marL="0" indent="0">
              <a:buNone/>
            </a:pPr>
            <a:r>
              <a:rPr lang="en-US" altLang="ru-RU" dirty="0"/>
              <a:t>    return “</a:t>
            </a:r>
            <a:r>
              <a:rPr lang="ru-RU" altLang="ru-RU" dirty="0"/>
              <a:t>Мяу</a:t>
            </a:r>
            <a:r>
              <a:rPr lang="en-US" altLang="ru-RU" dirty="0"/>
              <a:t>”</a:t>
            </a:r>
          </a:p>
          <a:p>
            <a:pPr marL="0" indent="0">
              <a:buNone/>
            </a:pPr>
            <a:r>
              <a:rPr lang="en-US" altLang="ru-RU" dirty="0"/>
              <a:t>  }</a:t>
            </a:r>
          </a:p>
          <a:p>
            <a:pPr marL="0" indent="0">
              <a:buNone/>
            </a:pPr>
            <a:r>
              <a:rPr lang="en-US" altLang="ru-RU" dirty="0"/>
              <a:t>}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350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Полиморфизм наследования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3000"/>
              <a:t>При наследовании класс получает все методы, свойства и события базового класса такими, какими они реализованы в базовом классе. При необходимости в наследуемых классах можно определять дополнительные члены или переопределять члены, доставшиеся от базового класса, чтобы реализовать их иначе. Наследуемый класс также может реализовывать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02655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Абстрактный класс - </a:t>
            </a:r>
            <a:r>
              <a:rPr lang="en-US" altLang="ru-RU"/>
              <a:t>abstract</a:t>
            </a:r>
            <a:endParaRPr lang="ru-RU" altLang="ru-RU"/>
          </a:p>
        </p:txBody>
      </p:sp>
      <p:sp>
        <p:nvSpPr>
          <p:cNvPr id="2048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/>
              <a:t>public abstract class Animal(){</a:t>
            </a:r>
          </a:p>
          <a:p>
            <a:pPr marL="0" indent="0">
              <a:buNone/>
            </a:pPr>
            <a:r>
              <a:rPr lang="en-US" altLang="ru-RU" dirty="0"/>
              <a:t>  String </a:t>
            </a:r>
            <a:r>
              <a:rPr lang="en-US" altLang="ru-RU" dirty="0" err="1"/>
              <a:t>getName</a:t>
            </a:r>
            <a:r>
              <a:rPr lang="en-US" altLang="ru-RU" dirty="0"/>
              <a:t>()  {</a:t>
            </a:r>
          </a:p>
          <a:p>
            <a:pPr marL="0" indent="0">
              <a:buNone/>
            </a:pPr>
            <a:r>
              <a:rPr lang="en-US" altLang="ru-RU" dirty="0"/>
              <a:t>      return name;</a:t>
            </a:r>
          </a:p>
          <a:p>
            <a:pPr marL="0" indent="0">
              <a:buNone/>
            </a:pPr>
            <a:r>
              <a:rPr lang="en-US" altLang="ru-RU" dirty="0"/>
              <a:t>  }</a:t>
            </a:r>
          </a:p>
          <a:p>
            <a:pPr marL="0" indent="0">
              <a:buNone/>
            </a:pPr>
            <a:r>
              <a:rPr lang="en-US" altLang="ru-RU" dirty="0"/>
              <a:t>  abstract void sound();</a:t>
            </a:r>
          </a:p>
          <a:p>
            <a:pPr marL="0" indent="0">
              <a:buNone/>
            </a:pPr>
            <a:r>
              <a:rPr lang="en-US" altLang="ru-RU" dirty="0"/>
              <a:t>}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19071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36CEAB95-952B-4411-AD7C-48370F1A4E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1161" y="2485103"/>
            <a:ext cx="10820400" cy="6858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uk-UA" altLang="ru-RU" dirty="0" err="1"/>
              <a:t>Обобщения</a:t>
            </a:r>
            <a:r>
              <a:rPr lang="ru-RU" altLang="ru-RU" dirty="0"/>
              <a:t> (</a:t>
            </a:r>
            <a:r>
              <a:rPr lang="en-US" altLang="ru-RU" b="1" dirty="0"/>
              <a:t>Generic</a:t>
            </a:r>
            <a:r>
              <a:rPr lang="ru-RU" altLang="ru-RU" dirty="0"/>
              <a:t>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BB267C-8DFE-43B6-BA48-1EF23C28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Что такое шаблоны?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867BFB6-C015-45BF-A3F9-DC26605B7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3000" b="1" dirty="0"/>
              <a:t>Обобщённое программирование</a:t>
            </a:r>
            <a:r>
              <a:rPr lang="ru-RU" altLang="ru-RU" sz="3000" dirty="0"/>
              <a:t> — это такой подход к описанию данных и алгоритмов, который позволяет их использовать с различными типами данных без изменения их описания. </a:t>
            </a:r>
          </a:p>
          <a:p>
            <a:pPr marL="0" indent="0">
              <a:buNone/>
            </a:pPr>
            <a:r>
              <a:rPr lang="en-US" altLang="ru-RU" sz="3000" b="1" dirty="0"/>
              <a:t>G</a:t>
            </a:r>
            <a:r>
              <a:rPr lang="ru-RU" altLang="ru-RU" sz="3000" b="1" dirty="0" err="1"/>
              <a:t>enerics</a:t>
            </a:r>
            <a:r>
              <a:rPr lang="ru-RU" altLang="ru-RU" sz="3000" b="1" dirty="0"/>
              <a:t> (дженерики)</a:t>
            </a:r>
            <a:r>
              <a:rPr lang="ru-RU" altLang="ru-RU" sz="3000" dirty="0"/>
              <a:t> или &lt;&lt;контейнеры типа T&gt;&gt; — подмножество обобщённого программирования.</a:t>
            </a:r>
          </a:p>
          <a:p>
            <a:r>
              <a:rPr lang="ru-RU" altLang="ru-RU" sz="3200" dirty="0"/>
              <a:t>В </a:t>
            </a:r>
            <a:r>
              <a:rPr lang="ru-RU" altLang="ru-RU" sz="3200" dirty="0" err="1"/>
              <a:t>Java</a:t>
            </a:r>
            <a:r>
              <a:rPr lang="ru-RU" altLang="ru-RU" sz="3200" dirty="0"/>
              <a:t>, начиная с версии J2SE 5.0, добавлены средства обобщённого программирования, синтаксически основанные на C++.</a:t>
            </a:r>
          </a:p>
          <a:p>
            <a:pPr marL="0" indent="0">
              <a:buNone/>
            </a:pPr>
            <a:endParaRPr lang="ru-RU" alt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B3F4B1B-D809-4E7C-A5A9-A7BB9934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Пример 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FE495F7-DECF-4174-8F34-23F75D054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080" y="1497524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800" dirty="0">
                <a:solidFill>
                  <a:srgbClr val="7030A0"/>
                </a:solidFill>
              </a:rPr>
              <a:t>class</a:t>
            </a:r>
            <a:r>
              <a:rPr lang="en-US" altLang="ru-RU" sz="2800" dirty="0"/>
              <a:t> Box {</a:t>
            </a:r>
          </a:p>
          <a:p>
            <a:pPr marL="0" indent="0">
              <a:buNone/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private</a:t>
            </a:r>
            <a:r>
              <a:rPr lang="en-US" altLang="ru-RU" sz="2800" dirty="0"/>
              <a:t> Object value;</a:t>
            </a:r>
          </a:p>
          <a:p>
            <a:pPr marL="0" indent="0">
              <a:buNone/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Box(Object value) {</a:t>
            </a:r>
          </a:p>
          <a:p>
            <a:pPr marL="0" indent="0">
              <a:buNone/>
            </a:pPr>
            <a:r>
              <a:rPr lang="en-US" altLang="ru-RU" sz="2800" dirty="0"/>
              <a:t>    </a:t>
            </a:r>
            <a:r>
              <a:rPr lang="en-US" altLang="ru-RU" sz="2800" dirty="0" err="1">
                <a:solidFill>
                  <a:srgbClr val="7030A0"/>
                </a:solidFill>
              </a:rPr>
              <a:t>this.</a:t>
            </a:r>
            <a:r>
              <a:rPr lang="en-US" altLang="ru-RU" sz="2800" dirty="0" err="1"/>
              <a:t>value</a:t>
            </a:r>
            <a:r>
              <a:rPr lang="en-US" altLang="ru-RU" sz="2800" dirty="0"/>
              <a:t> = value;</a:t>
            </a:r>
          </a:p>
          <a:p>
            <a:pPr marL="0" indent="0">
              <a:buNone/>
            </a:pPr>
            <a:r>
              <a:rPr lang="en-US" altLang="ru-RU" sz="2800" dirty="0"/>
              <a:t>  }</a:t>
            </a:r>
          </a:p>
          <a:p>
            <a:pPr marL="0" indent="0">
              <a:buNone/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Object </a:t>
            </a:r>
            <a:r>
              <a:rPr lang="en-US" altLang="ru-RU" sz="2800" dirty="0" err="1"/>
              <a:t>getValue</a:t>
            </a:r>
            <a:r>
              <a:rPr lang="en-US" altLang="ru-RU" sz="2800" dirty="0"/>
              <a:t>() {</a:t>
            </a:r>
          </a:p>
          <a:p>
            <a:pPr marL="0" indent="0">
              <a:buNone/>
            </a:pPr>
            <a:r>
              <a:rPr lang="en-US" altLang="ru-RU" sz="2800" dirty="0"/>
              <a:t>     </a:t>
            </a:r>
            <a:r>
              <a:rPr lang="en-US" altLang="ru-RU" sz="2800" dirty="0">
                <a:solidFill>
                  <a:srgbClr val="7030A0"/>
                </a:solidFill>
              </a:rPr>
              <a:t>return</a:t>
            </a:r>
            <a:r>
              <a:rPr lang="en-US" altLang="ru-RU" sz="2800" dirty="0"/>
              <a:t> value;</a:t>
            </a:r>
          </a:p>
          <a:p>
            <a:pPr marL="0" indent="0">
              <a:buNone/>
            </a:pPr>
            <a:r>
              <a:rPr lang="en-US" altLang="ru-RU" sz="2800" dirty="0"/>
              <a:t>  }</a:t>
            </a:r>
          </a:p>
          <a:p>
            <a:pPr marL="0" indent="0">
              <a:buNone/>
            </a:pPr>
            <a:r>
              <a:rPr lang="en-US" altLang="ru-RU" sz="2800" dirty="0"/>
              <a:t>}</a:t>
            </a:r>
            <a:endParaRPr lang="ru-RU" altLang="ru-RU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03314-B0B6-472A-968F-5EFF173D2BF5}"/>
              </a:ext>
            </a:extLst>
          </p:cNvPr>
          <p:cNvSpPr txBox="1">
            <a:spLocks/>
          </p:cNvSpPr>
          <p:nvPr/>
        </p:nvSpPr>
        <p:spPr>
          <a:xfrm>
            <a:off x="6096000" y="1371601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ru-RU" sz="2800" dirty="0">
                <a:solidFill>
                  <a:srgbClr val="7030A0"/>
                </a:solidFill>
              </a:rPr>
              <a:t>class</a:t>
            </a:r>
            <a:r>
              <a:rPr lang="en-US" altLang="ru-RU" sz="2800" dirty="0"/>
              <a:t> Box&lt;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&gt; {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private</a:t>
            </a:r>
            <a:r>
              <a:rPr lang="en-US" altLang="ru-RU" sz="2800" dirty="0"/>
              <a:t> 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 value;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Box(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 value) {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  </a:t>
            </a:r>
            <a:r>
              <a:rPr lang="en-US" altLang="ru-RU" sz="2800" dirty="0" err="1">
                <a:solidFill>
                  <a:srgbClr val="7030A0"/>
                </a:solidFill>
              </a:rPr>
              <a:t>this.</a:t>
            </a:r>
            <a:r>
              <a:rPr lang="en-US" altLang="ru-RU" sz="2800" dirty="0" err="1"/>
              <a:t>value</a:t>
            </a:r>
            <a:r>
              <a:rPr lang="en-US" altLang="ru-RU" sz="2800" dirty="0"/>
              <a:t> = value;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 </a:t>
            </a:r>
            <a:r>
              <a:rPr lang="en-US" altLang="ru-RU" sz="2800" dirty="0" err="1"/>
              <a:t>getValue</a:t>
            </a:r>
            <a:r>
              <a:rPr lang="en-US" altLang="ru-RU" sz="2800" dirty="0"/>
              <a:t>() {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   </a:t>
            </a:r>
            <a:r>
              <a:rPr lang="en-US" altLang="ru-RU" sz="2800" dirty="0">
                <a:solidFill>
                  <a:srgbClr val="7030A0"/>
                </a:solidFill>
              </a:rPr>
              <a:t>return</a:t>
            </a:r>
            <a:r>
              <a:rPr lang="en-US" altLang="ru-RU" sz="2800" dirty="0"/>
              <a:t> value;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}</a:t>
            </a:r>
            <a:endParaRPr lang="ru-RU" alt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85EE237-4314-44CF-82FF-F0B44767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Использование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594488B-7BD2-4F1F-9D8D-4A444B873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/>
              <a:t>Box&lt;Tea&gt;  box1= new  Box(new Tea());</a:t>
            </a:r>
          </a:p>
          <a:p>
            <a:pPr marL="0" indent="0">
              <a:buNone/>
            </a:pPr>
            <a:r>
              <a:rPr lang="en-US" altLang="ru-RU" dirty="0"/>
              <a:t>Tea </a:t>
            </a:r>
            <a:r>
              <a:rPr lang="en-US" altLang="ru-RU" dirty="0" err="1"/>
              <a:t>tea</a:t>
            </a:r>
            <a:r>
              <a:rPr lang="en-US" altLang="ru-RU" dirty="0"/>
              <a:t> = box1.getValue();</a:t>
            </a:r>
            <a:endParaRPr lang="ru-RU" altLang="ru-RU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Box&lt;Coffee&gt;  box 2= new  Box&lt;Coffee&gt; (new Coffee ());</a:t>
            </a:r>
          </a:p>
          <a:p>
            <a:pPr marL="0" indent="0">
              <a:buNone/>
            </a:pPr>
            <a:r>
              <a:rPr lang="en-US" altLang="ru-RU" dirty="0"/>
              <a:t>Coffee tea = box2.getValue();</a:t>
            </a:r>
            <a:endParaRPr lang="ru-RU" altLang="ru-RU" dirty="0"/>
          </a:p>
          <a:p>
            <a:pPr marL="0" indent="0">
              <a:buNone/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106882"/>
            <a:ext cx="10820400" cy="1672508"/>
          </a:xfrm>
        </p:spPr>
        <p:txBody>
          <a:bodyPr/>
          <a:lstStyle/>
          <a:p>
            <a:pPr algn="ctr"/>
            <a:r>
              <a:rPr lang="ru-RU" dirty="0"/>
              <a:t>ООП</a:t>
            </a:r>
          </a:p>
        </p:txBody>
      </p:sp>
    </p:spTree>
    <p:extLst>
      <p:ext uri="{BB962C8B-B14F-4D97-AF65-F5344CB8AC3E}">
        <p14:creationId xmlns:p14="http://schemas.microsoft.com/office/powerpoint/2010/main" val="243285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8A3E890-F007-4F7E-8F33-B723BDAF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Алмазный синтаксис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B839486-5E14-4D7E-BFEF-ACAFD7216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/>
              <a:t>Чтобы упростить жизнь программистам в </a:t>
            </a:r>
            <a:r>
              <a:rPr lang="ru-RU" altLang="ru-RU" dirty="0" err="1"/>
              <a:t>Java</a:t>
            </a:r>
            <a:r>
              <a:rPr lang="ru-RU" altLang="ru-RU" dirty="0"/>
              <a:t> 7 был введён алмазный синтаксис (</a:t>
            </a:r>
            <a:r>
              <a:rPr lang="ru-RU" altLang="ru-RU" dirty="0" err="1"/>
              <a:t>diamond</a:t>
            </a:r>
            <a:r>
              <a:rPr lang="ru-RU" altLang="ru-RU" dirty="0"/>
              <a:t> </a:t>
            </a:r>
            <a:r>
              <a:rPr lang="ru-RU" altLang="ru-RU" dirty="0" err="1"/>
              <a:t>syntax</a:t>
            </a:r>
            <a:r>
              <a:rPr lang="ru-RU" altLang="ru-RU" dirty="0"/>
              <a:t>), в котором можно опустить параметры типа. Т.е. можно предоставить компилятору определение типов при создании объекта. </a:t>
            </a:r>
            <a:endParaRPr lang="en-US" altLang="ru-RU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ru-RU" altLang="ru-RU" dirty="0"/>
              <a:t>Вид упрощённого объявления:</a:t>
            </a:r>
          </a:p>
          <a:p>
            <a:pPr marL="0" indent="0">
              <a:buNone/>
            </a:pPr>
            <a:r>
              <a:rPr lang="ru-RU" altLang="ru-RU" dirty="0" err="1"/>
              <a:t>Pair</a:t>
            </a:r>
            <a:r>
              <a:rPr lang="ru-RU" altLang="ru-RU" dirty="0"/>
              <a:t>&lt;</a:t>
            </a:r>
            <a:r>
              <a:rPr lang="ru-RU" altLang="ru-RU" dirty="0" err="1"/>
              <a:t>Integer</a:t>
            </a:r>
            <a:r>
              <a:rPr lang="ru-RU" altLang="ru-RU" dirty="0"/>
              <a:t>, </a:t>
            </a:r>
            <a:r>
              <a:rPr lang="ru-RU" altLang="ru-RU" dirty="0" err="1"/>
              <a:t>String</a:t>
            </a:r>
            <a:r>
              <a:rPr lang="ru-RU" altLang="ru-RU" dirty="0"/>
              <a:t>&gt; </a:t>
            </a:r>
            <a:r>
              <a:rPr lang="ru-RU" altLang="ru-RU" dirty="0" err="1"/>
              <a:t>pair</a:t>
            </a:r>
            <a:r>
              <a:rPr lang="ru-RU" altLang="ru-RU" dirty="0"/>
              <a:t> = </a:t>
            </a:r>
            <a:r>
              <a:rPr lang="ru-RU" altLang="ru-RU" dirty="0" err="1"/>
              <a:t>new</a:t>
            </a:r>
            <a:r>
              <a:rPr lang="ru-RU" altLang="ru-RU" dirty="0"/>
              <a:t> </a:t>
            </a:r>
            <a:r>
              <a:rPr lang="ru-RU" altLang="ru-RU" dirty="0" err="1"/>
              <a:t>Pair</a:t>
            </a:r>
            <a:r>
              <a:rPr lang="ru-RU" altLang="ru-RU" dirty="0"/>
              <a:t>&lt;&gt;(6, " </a:t>
            </a:r>
            <a:r>
              <a:rPr lang="ru-RU" altLang="ru-RU" dirty="0" err="1"/>
              <a:t>Apr</a:t>
            </a:r>
            <a:r>
              <a:rPr lang="ru-RU" altLang="ru-RU" dirty="0"/>
              <a:t>");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136BE1E9-AB26-459C-B5CD-81040694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Обратная совместимость</a:t>
            </a:r>
          </a:p>
        </p:txBody>
      </p:sp>
      <p:sp>
        <p:nvSpPr>
          <p:cNvPr id="14339" name="Объект 2">
            <a:extLst>
              <a:ext uri="{FF2B5EF4-FFF2-40B4-BE49-F238E27FC236}">
                <a16:creationId xmlns:a16="http://schemas.microsoft.com/office/drawing/2014/main" id="{6D66F681-C8D6-4F99-8409-C56E94DAF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/>
              <a:t>Для совместимости со старым кодом вводятся «сырые» </a:t>
            </a:r>
            <a:r>
              <a:rPr lang="en-US" altLang="ru-RU" dirty="0"/>
              <a:t>(raw</a:t>
            </a:r>
            <a:r>
              <a:rPr lang="ru-RU" altLang="ru-RU" dirty="0"/>
              <a:t> </a:t>
            </a:r>
            <a:r>
              <a:rPr lang="en-US" altLang="ru-RU" dirty="0"/>
              <a:t>type) </a:t>
            </a:r>
            <a:r>
              <a:rPr lang="ru-RU" altLang="ru-RU" dirty="0"/>
              <a:t>типы:</a:t>
            </a:r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Box&lt;String&gt; </a:t>
            </a:r>
            <a:r>
              <a:rPr lang="en-US" altLang="ru-RU" dirty="0" err="1"/>
              <a:t>stringBox</a:t>
            </a:r>
            <a:r>
              <a:rPr lang="en-US" altLang="ru-RU" dirty="0"/>
              <a:t> = new Box&lt;&gt;();</a:t>
            </a:r>
          </a:p>
          <a:p>
            <a:pPr marL="0" indent="0">
              <a:buNone/>
            </a:pPr>
            <a:r>
              <a:rPr lang="en-US" altLang="ru-RU" dirty="0"/>
              <a:t>Box </a:t>
            </a:r>
            <a:r>
              <a:rPr lang="en-US" altLang="ru-RU" dirty="0" err="1"/>
              <a:t>rawBox</a:t>
            </a:r>
            <a:r>
              <a:rPr lang="en-US" altLang="ru-RU" dirty="0"/>
              <a:t> = </a:t>
            </a:r>
            <a:r>
              <a:rPr lang="en-US" altLang="ru-RU" dirty="0" err="1"/>
              <a:t>stringBox</a:t>
            </a:r>
            <a:r>
              <a:rPr lang="en-US" altLang="ru-RU" dirty="0"/>
              <a:t>;               // OK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FF54FDFD-A2C0-4F7F-A92A-6B35693F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Отношения между классами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06ADC24-98FF-4A29-A680-6099D3EAE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r>
              <a:rPr lang="ru-RU" altLang="ru-RU" dirty="0"/>
              <a:t>Для того чтобы сохранить целостности и независимости друг от друга Коллекции, у </a:t>
            </a:r>
            <a:r>
              <a:rPr lang="ru-RU" altLang="ru-RU" dirty="0" err="1"/>
              <a:t>Generics</a:t>
            </a:r>
            <a:r>
              <a:rPr lang="ru-RU" altLang="ru-RU" dirty="0"/>
              <a:t> существует так называемая "Несовместимость </a:t>
            </a:r>
            <a:r>
              <a:rPr lang="ru-RU" altLang="ru-RU" dirty="0" err="1"/>
              <a:t>generic</a:t>
            </a:r>
            <a:r>
              <a:rPr lang="ru-RU" altLang="ru-RU" dirty="0"/>
              <a:t>-типов".</a:t>
            </a:r>
            <a:endParaRPr lang="en-US" altLang="ru-RU" dirty="0"/>
          </a:p>
          <a:p>
            <a:endParaRPr lang="ru-UA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2508E97F-2DB1-44E2-99A8-C1889BB8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65" y="2895599"/>
            <a:ext cx="492283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D561D94-C4D0-447D-82E6-E314FFD1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/>
              <a:t>Шаблоны аргументов (</a:t>
            </a:r>
            <a:r>
              <a:rPr lang="en-US" altLang="ru-RU" sz="3600"/>
              <a:t>Wildcards </a:t>
            </a:r>
            <a:r>
              <a:rPr lang="ru-RU" altLang="ru-RU" sz="3600" b="1"/>
              <a:t>)</a:t>
            </a:r>
            <a:endParaRPr lang="ru-RU" altLang="ru-RU" sz="360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1906254-DA72-4195-AA8F-C5D3B4E78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Шаблон аргументов указывается символом </a:t>
            </a:r>
            <a:r>
              <a:rPr lang="ru-RU" altLang="ru-RU" b="1"/>
              <a:t>?</a:t>
            </a:r>
            <a:r>
              <a:rPr lang="ru-RU" altLang="ru-RU"/>
              <a:t> и представляет собой неизвестный тип.</a:t>
            </a:r>
          </a:p>
          <a:p>
            <a:pPr marL="0" indent="0">
              <a:buNone/>
            </a:pPr>
            <a:r>
              <a:rPr lang="en-US" altLang="ru-RU"/>
              <a:t> Box&lt;?&gt; box3 = new Box&lt;Object&gt;(new Object());</a:t>
            </a:r>
            <a:endParaRPr lang="ru-RU" altLang="ru-RU"/>
          </a:p>
          <a:p>
            <a:pPr marL="0" indent="0">
              <a:buNone/>
            </a:pPr>
            <a:r>
              <a:rPr lang="en-US" altLang="ru-RU" sz="2400" i="1"/>
              <a:t>W</a:t>
            </a:r>
            <a:r>
              <a:rPr lang="ru-RU" altLang="ru-RU" sz="2400" i="1"/>
              <a:t>ildcard Parameters (wildcards). Этот термин в разных источниках переводится по-разному: метасимвольные аргументы, подстановочные символы, групповые символы, шаблоны, маски и т.д.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2F4B9A3-E380-4562-9AFD-F37553D6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 b="1"/>
              <a:t>Универсальные методы (</a:t>
            </a:r>
            <a:r>
              <a:rPr lang="en-US" altLang="ru-RU" sz="2800" b="1"/>
              <a:t>Generic methods)</a:t>
            </a:r>
            <a:endParaRPr lang="ru-RU" altLang="ru-RU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AAEA340-48BC-476F-ACE3-094B4A7F4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По аналогии с универсальными классами (дженерик-классами), можно создавать универсальные методы (дженерик-методы), то есть методы, которые принимают общие типы параметров. Универсальные методы не надо путать с методами в дженерик-классе. Универсальные методы удобны, когда одна и та же функциональность должна применяться к различным типам.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7988C4F-8B7E-437A-B727-FCFBCBD2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Пример универсального метода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9EA9E8C-3F93-4F41-AA36-D8A343A7B0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/>
              <a:t>class Utilities { </a:t>
            </a:r>
            <a:br>
              <a:rPr lang="en-US" altLang="ru-RU"/>
            </a:br>
            <a:r>
              <a:rPr lang="en-US" altLang="ru-RU"/>
              <a:t>    </a:t>
            </a:r>
            <a:r>
              <a:rPr lang="en-US" altLang="ru-RU" b="1"/>
              <a:t>public static &lt;T&gt; void fill(List&lt;T&gt; list, T val)</a:t>
            </a:r>
            <a:r>
              <a:rPr lang="ru-RU" altLang="ru-RU" b="1"/>
              <a:t>   </a:t>
            </a:r>
            <a:r>
              <a:rPr lang="en-US" altLang="ru-RU"/>
              <a:t> { </a:t>
            </a:r>
            <a:br>
              <a:rPr lang="en-US" altLang="ru-RU"/>
            </a:br>
            <a:r>
              <a:rPr lang="en-US" altLang="ru-RU"/>
              <a:t>        for (int i = 0; i &lt; list.size(); i++) </a:t>
            </a:r>
            <a:br>
              <a:rPr lang="en-US" altLang="ru-RU"/>
            </a:br>
            <a:r>
              <a:rPr lang="en-US" altLang="ru-RU"/>
              <a:t>            list.set(i, val); </a:t>
            </a:r>
            <a:br>
              <a:rPr lang="en-US" altLang="ru-RU"/>
            </a:br>
            <a:r>
              <a:rPr lang="en-US" altLang="ru-RU"/>
              <a:t>    } </a:t>
            </a:r>
            <a:br>
              <a:rPr lang="en-US" altLang="ru-RU"/>
            </a:br>
            <a:r>
              <a:rPr lang="en-US" altLang="ru-RU"/>
              <a:t>} </a:t>
            </a:r>
            <a:endParaRPr lang="ru-RU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5DDE22A5-1C93-40A7-804A-5F37BE48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Ограничения </a:t>
            </a:r>
            <a:r>
              <a:rPr lang="en-US" altLang="ru-RU"/>
              <a:t>Generic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CDD3A-DBA9-4742-944A-3787D0945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создать </a:t>
            </a:r>
            <a:r>
              <a:rPr lang="en-US" dirty="0"/>
              <a:t>Generic </a:t>
            </a:r>
            <a:r>
              <a:rPr lang="ru-RU" dirty="0"/>
              <a:t>тип с примитивными типами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rgbClr val="FF0000"/>
                </a:solidFill>
              </a:rPr>
              <a:t>Ошибка</a:t>
            </a:r>
          </a:p>
          <a:p>
            <a:pPr marL="0" indent="0">
              <a:buNone/>
              <a:defRPr/>
            </a:pPr>
            <a:r>
              <a:rPr lang="en-US" dirty="0"/>
              <a:t>Pair&lt;</a:t>
            </a:r>
            <a:r>
              <a:rPr lang="en-US" b="1" dirty="0" err="1"/>
              <a:t>int</a:t>
            </a:r>
            <a:r>
              <a:rPr lang="en-US" b="1" dirty="0"/>
              <a:t>, char</a:t>
            </a:r>
            <a:r>
              <a:rPr lang="en-US" dirty="0"/>
              <a:t>&gt; p = new Pair&lt;&gt;(8, 'a');</a:t>
            </a:r>
            <a:r>
              <a:rPr lang="ru-RU" dirty="0"/>
              <a:t> 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rgbClr val="00B050"/>
                </a:solidFill>
              </a:rPr>
              <a:t>Правильно</a:t>
            </a:r>
          </a:p>
          <a:p>
            <a:pPr marL="0" indent="0">
              <a:buNone/>
              <a:defRPr/>
            </a:pPr>
            <a:r>
              <a:rPr lang="en-US" dirty="0"/>
              <a:t>Pair&lt;</a:t>
            </a:r>
            <a:r>
              <a:rPr lang="en-US" b="1" dirty="0"/>
              <a:t>Integer, Character</a:t>
            </a:r>
            <a:r>
              <a:rPr lang="en-US" dirty="0"/>
              <a:t>&gt; p = new Pair&lt;&gt;(8, 'a');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65B021C7-FEFB-45B6-9BF0-6E7E5453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Ограничения </a:t>
            </a:r>
            <a:r>
              <a:rPr lang="en-US" altLang="ru-RU"/>
              <a:t>Generic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645E9-CBAD-4F5A-B70A-DE0F1412B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создать объект параметризированного типа</a:t>
            </a:r>
          </a:p>
          <a:p>
            <a:pPr marL="0" indent="0">
              <a:buNone/>
              <a:defRPr/>
            </a:pP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public static &lt;E&gt; void append(List&lt;E&gt; list) { </a:t>
            </a:r>
            <a:endParaRPr lang="ru-RU" dirty="0"/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en-US" dirty="0">
                <a:solidFill>
                  <a:srgbClr val="FF3300"/>
                </a:solidFill>
              </a:rPr>
              <a:t>E </a:t>
            </a:r>
            <a:r>
              <a:rPr lang="en-US" dirty="0" err="1">
                <a:solidFill>
                  <a:srgbClr val="FF3300"/>
                </a:solidFill>
              </a:rPr>
              <a:t>elem</a:t>
            </a:r>
            <a:r>
              <a:rPr lang="en-US" dirty="0">
                <a:solidFill>
                  <a:srgbClr val="FF3300"/>
                </a:solidFill>
              </a:rPr>
              <a:t> = new E(); </a:t>
            </a:r>
            <a:endParaRPr lang="ru-RU" dirty="0">
              <a:solidFill>
                <a:srgbClr val="FF3300"/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); </a:t>
            </a: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>
            <a:extLst>
              <a:ext uri="{FF2B5EF4-FFF2-40B4-BE49-F238E27FC236}">
                <a16:creationId xmlns:a16="http://schemas.microsoft.com/office/drawing/2014/main" id="{B8081A0E-4F78-4944-B2A4-437D711A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Ограничения </a:t>
            </a:r>
            <a:r>
              <a:rPr lang="en-US" altLang="ru-RU"/>
              <a:t>Generic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DDF71-4976-4C15-A191-FC1642C56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объявить статическое поле типа параметра</a:t>
            </a:r>
          </a:p>
          <a:p>
            <a:pPr marL="0" indent="0">
              <a:buNone/>
              <a:defRPr/>
            </a:pP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public class </a:t>
            </a:r>
            <a:r>
              <a:rPr lang="en-US" dirty="0" err="1"/>
              <a:t>MobileDevice</a:t>
            </a:r>
            <a:r>
              <a:rPr lang="en-US" dirty="0"/>
              <a:t>&lt;T&gt; { </a:t>
            </a:r>
            <a:endParaRPr lang="ru-RU" dirty="0"/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en-US" dirty="0">
                <a:solidFill>
                  <a:srgbClr val="FF3300"/>
                </a:solidFill>
              </a:rPr>
              <a:t>private static T </a:t>
            </a:r>
            <a:r>
              <a:rPr lang="en-US" dirty="0" err="1">
                <a:solidFill>
                  <a:srgbClr val="FF3300"/>
                </a:solidFill>
              </a:rPr>
              <a:t>os</a:t>
            </a:r>
            <a:r>
              <a:rPr lang="en-US" dirty="0">
                <a:solidFill>
                  <a:srgbClr val="FF3300"/>
                </a:solidFill>
              </a:rPr>
              <a:t>; </a:t>
            </a:r>
            <a:endParaRPr lang="ru-RU" dirty="0">
              <a:solidFill>
                <a:srgbClr val="FF3300"/>
              </a:solidFill>
            </a:endParaRPr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en-US" dirty="0"/>
              <a:t>// ... </a:t>
            </a: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>
            <a:extLst>
              <a:ext uri="{FF2B5EF4-FFF2-40B4-BE49-F238E27FC236}">
                <a16:creationId xmlns:a16="http://schemas.microsoft.com/office/drawing/2014/main" id="{BFC8FA65-765E-43D8-AAB6-CF157E2D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ru-RU"/>
            </a:br>
            <a:r>
              <a:rPr lang="ru-RU" altLang="ru-RU"/>
              <a:t>Ограничения </a:t>
            </a:r>
            <a:r>
              <a:rPr lang="en-US" altLang="ru-RU"/>
              <a:t>Generic</a:t>
            </a:r>
            <a:br>
              <a:rPr lang="en-US" altLang="ru-RU"/>
            </a:b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1F17F-7CA8-42AA-9D56-7DF9BCACE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создать массив параметра типа</a:t>
            </a:r>
          </a:p>
          <a:p>
            <a:pPr marL="0" indent="0">
              <a:buNone/>
              <a:defRPr/>
            </a:pPr>
            <a:r>
              <a:rPr lang="en-US" dirty="0"/>
              <a:t>Collection&lt;T&gt; c;</a:t>
            </a:r>
          </a:p>
          <a:p>
            <a:pPr marL="0" indent="0">
              <a:buNone/>
              <a:defRPr/>
            </a:pPr>
            <a:r>
              <a:rPr lang="en-US" dirty="0"/>
              <a:t>T[] ta;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3300"/>
                </a:solidFill>
              </a:rPr>
              <a:t>new T[10]; </a:t>
            </a:r>
            <a:endParaRPr lang="ru-RU" dirty="0">
              <a:solidFill>
                <a:srgbClr val="FF3300"/>
              </a:solidFill>
            </a:endParaRPr>
          </a:p>
          <a:p>
            <a:pPr>
              <a:defRPr/>
            </a:pPr>
            <a:r>
              <a:rPr lang="ru-RU" dirty="0"/>
              <a:t>Невозможно создать массив </a:t>
            </a:r>
            <a:r>
              <a:rPr lang="en-US" dirty="0"/>
              <a:t>Generic-</a:t>
            </a:r>
            <a:r>
              <a:rPr lang="ru-RU" dirty="0"/>
              <a:t>классов</a:t>
            </a:r>
          </a:p>
          <a:p>
            <a:pPr marL="0" indent="0">
              <a:buNone/>
              <a:defRPr/>
            </a:pPr>
            <a:r>
              <a:rPr lang="en-US" dirty="0"/>
              <a:t>new </a:t>
            </a:r>
            <a:r>
              <a:rPr lang="en-US" dirty="0" err="1"/>
              <a:t>ArrayList</a:t>
            </a:r>
            <a:r>
              <a:rPr lang="en-US" dirty="0"/>
              <a:t>&lt;List&lt;Integer&gt;&gt;();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3300"/>
                </a:solidFill>
              </a:rPr>
              <a:t>List&lt;?&gt;[] la = new List&lt;?&gt;[10]; </a:t>
            </a:r>
            <a:endParaRPr lang="ru-RU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Принципы ООП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altLang="ru-RU" sz="2800" dirty="0"/>
              <a:t>Инкапсуляция</a:t>
            </a:r>
          </a:p>
          <a:p>
            <a:r>
              <a:rPr lang="ru-RU" altLang="ru-RU" sz="2800" dirty="0"/>
              <a:t>Наследование</a:t>
            </a:r>
          </a:p>
          <a:p>
            <a:r>
              <a:rPr lang="ru-RU" altLang="ru-RU" sz="2800" dirty="0"/>
              <a:t>Полиморфизм</a:t>
            </a:r>
          </a:p>
          <a:p>
            <a:r>
              <a:rPr lang="ru-RU" altLang="ru-RU" sz="2800" dirty="0"/>
              <a:t>Абстракция</a:t>
            </a:r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908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63CE6EFF-E505-471F-AA7B-B12671A2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1484314"/>
            <a:ext cx="80772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4600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D6C7D-2E1B-4061-8125-2E95AE5C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76" y="2751139"/>
            <a:ext cx="10820400" cy="685800"/>
          </a:xfrm>
        </p:spPr>
        <p:txBody>
          <a:bodyPr/>
          <a:lstStyle/>
          <a:p>
            <a:pPr algn="ctr"/>
            <a:r>
              <a:rPr lang="ru-RU" altLang="ru-RU" sz="4800" dirty="0" err="1">
                <a:solidFill>
                  <a:srgbClr val="FFFFFF"/>
                </a:solidFill>
              </a:rPr>
              <a:t>Collections</a:t>
            </a:r>
            <a:br>
              <a:rPr lang="ru-RU" altLang="ru-RU" sz="4800" dirty="0">
                <a:solidFill>
                  <a:srgbClr val="FFFFFF"/>
                </a:solidFill>
              </a:rPr>
            </a:br>
            <a:endParaRPr lang="ru-UA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E7D657D5-9CB0-4350-9F90-23BF612E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32" y="-76200"/>
            <a:ext cx="1053884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4200" dirty="0">
                <a:solidFill>
                  <a:srgbClr val="FFFFFF"/>
                </a:solidFill>
              </a:rPr>
              <a:t>Что такое </a:t>
            </a:r>
            <a:r>
              <a:rPr lang="ru-RU" altLang="ru-RU" sz="4200" dirty="0" err="1">
                <a:solidFill>
                  <a:srgbClr val="FFFFFF"/>
                </a:solidFill>
              </a:rPr>
              <a:t>Java</a:t>
            </a:r>
            <a:r>
              <a:rPr lang="ru-RU" altLang="ru-RU" sz="4200" dirty="0">
                <a:solidFill>
                  <a:srgbClr val="FFFFFF"/>
                </a:solidFill>
              </a:rPr>
              <a:t> </a:t>
            </a:r>
            <a:r>
              <a:rPr lang="ru-RU" altLang="ru-RU" sz="4200" dirty="0" err="1">
                <a:solidFill>
                  <a:srgbClr val="FFFFFF"/>
                </a:solidFill>
              </a:rPr>
              <a:t>Collections</a:t>
            </a:r>
            <a:r>
              <a:rPr lang="ru-RU" altLang="ru-RU" sz="4200" dirty="0">
                <a:solidFill>
                  <a:srgbClr val="FFFFFF"/>
                </a:solidFill>
              </a:rPr>
              <a:t> </a:t>
            </a:r>
            <a:r>
              <a:rPr lang="ru-RU" altLang="ru-RU" sz="4200" dirty="0" err="1">
                <a:solidFill>
                  <a:srgbClr val="FFFFFF"/>
                </a:solidFill>
              </a:rPr>
              <a:t>Framework</a:t>
            </a:r>
            <a:r>
              <a:rPr lang="ru-RU" altLang="ru-RU" sz="4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5EE0209-1EE4-4925-A388-89ECF2B6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98" y="1295400"/>
            <a:ext cx="1083331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ru-RU" dirty="0" err="1">
                <a:solidFill>
                  <a:schemeClr val="tx2"/>
                </a:solidFill>
              </a:rPr>
              <a:t>Java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Collection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Framework</a:t>
            </a:r>
            <a:r>
              <a:rPr lang="ru-RU" altLang="ru-RU" dirty="0">
                <a:solidFill>
                  <a:schemeClr val="tx2"/>
                </a:solidFill>
              </a:rPr>
              <a:t> — иерархия интерфейсов и их реализаций, которая является частью JDK и позволяет разработчику пользоваться большим количеством структур данных из «коробки».</a:t>
            </a:r>
            <a:endParaRPr lang="en-US" altLang="ru-RU" dirty="0">
              <a:solidFill>
                <a:schemeClr val="tx2"/>
              </a:solidFill>
            </a:endParaRPr>
          </a:p>
          <a:p>
            <a:pPr eaLnBrk="1" hangingPunct="1">
              <a:buClrTx/>
            </a:pPr>
            <a:r>
              <a:rPr lang="ru-RU" altLang="ru-RU" dirty="0">
                <a:solidFill>
                  <a:schemeClr val="tx2"/>
                </a:solidFill>
              </a:rPr>
              <a:t>На вершине иерархии в </a:t>
            </a:r>
            <a:r>
              <a:rPr lang="ru-RU" altLang="ru-RU" dirty="0" err="1">
                <a:solidFill>
                  <a:schemeClr val="tx2"/>
                </a:solidFill>
              </a:rPr>
              <a:t>Java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Collection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Framework</a:t>
            </a:r>
            <a:r>
              <a:rPr lang="ru-RU" altLang="ru-RU" dirty="0">
                <a:solidFill>
                  <a:schemeClr val="tx2"/>
                </a:solidFill>
              </a:rPr>
              <a:t> располагаются 2 интерфейса: </a:t>
            </a:r>
            <a:r>
              <a:rPr lang="ru-RU" altLang="ru-RU" b="1" dirty="0" err="1">
                <a:solidFill>
                  <a:schemeClr val="tx2"/>
                </a:solidFill>
              </a:rPr>
              <a:t>Collection</a:t>
            </a:r>
            <a:r>
              <a:rPr lang="ru-RU" altLang="ru-RU" dirty="0">
                <a:solidFill>
                  <a:schemeClr val="tx2"/>
                </a:solidFill>
              </a:rPr>
              <a:t> и </a:t>
            </a:r>
            <a:r>
              <a:rPr lang="ru-RU" altLang="ru-RU" b="1" dirty="0" err="1">
                <a:solidFill>
                  <a:schemeClr val="tx2"/>
                </a:solidFill>
              </a:rPr>
              <a:t>Map</a:t>
            </a:r>
            <a:r>
              <a:rPr lang="ru-RU" altLang="ru-RU" dirty="0">
                <a:solidFill>
                  <a:schemeClr val="tx2"/>
                </a:solidFill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</a:p>
          <a:p>
            <a:pPr eaLnBrk="1" hangingPunct="1">
              <a:buClrTx/>
              <a:buFontTx/>
              <a:buNone/>
            </a:pPr>
            <a:endParaRPr lang="ru-RU" alt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8A2DE77B-3C3B-4E00-A8B4-B19A22E7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/>
              <a:t>Для правки текста заголовка щёлкните мышью</a:t>
            </a:r>
            <a:endParaRPr lang="ru-RU" alt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BBE337-53FD-49E2-9621-DADD20F06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A96F03FA-8510-442A-98E0-512C6BBCE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13" y="0"/>
            <a:ext cx="10398487" cy="686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17D36-5BCC-4C86-973E-33EEFF7C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Интерфейс</a:t>
            </a:r>
            <a:r>
              <a:rPr lang="uk-UA" dirty="0"/>
              <a:t> </a:t>
            </a:r>
            <a:r>
              <a:rPr lang="en-US" dirty="0"/>
              <a:t>Map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8BBA3F-B82C-4DFD-BD04-E960C8A53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A74C8E-E23A-4696-A07B-02C5621A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71" y="1539205"/>
            <a:ext cx="7311674" cy="53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63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Наследование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altLang="ru-RU" sz="2800" b="1" dirty="0"/>
              <a:t>Наследование</a:t>
            </a:r>
            <a:r>
              <a:rPr lang="ru-RU" altLang="ru-RU" sz="2800" dirty="0"/>
              <a:t> (inheritance) — это отношение между классами, при котором класс использует структуру или поведение другого класса.</a:t>
            </a:r>
            <a:endParaRPr lang="en-US" altLang="ru-RU" sz="2800" dirty="0"/>
          </a:p>
          <a:p>
            <a:pPr marL="0" indent="17463">
              <a:buNone/>
              <a:defRPr/>
            </a:pPr>
            <a:r>
              <a:rPr lang="ru-RU" sz="2800" dirty="0"/>
              <a:t>От одного класса может быть порождено произвольное количество новых классов.</a:t>
            </a:r>
          </a:p>
          <a:p>
            <a:r>
              <a:rPr lang="ru-RU" altLang="ru-RU" sz="2800" dirty="0"/>
              <a:t>Основной плюс для программиста от наследования, это уменьшение повторяемости кода.</a:t>
            </a:r>
          </a:p>
          <a:p>
            <a:r>
              <a:rPr lang="ru-RU" altLang="ru-RU" sz="2800" dirty="0"/>
              <a:t>Второй плюс построение иерархии классов вашей модели.</a:t>
            </a:r>
          </a:p>
          <a:p>
            <a:pPr marL="0" indent="17463">
              <a:buNone/>
              <a:defRPr/>
            </a:pP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33032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Наследование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ru-RU" dirty="0"/>
              <a:t>class Animal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ru-RU" dirty="0"/>
              <a:t>}</a:t>
            </a:r>
            <a:endParaRPr lang="ru-RU" altLang="ru-RU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ru-RU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ru-RU" dirty="0"/>
              <a:t>class Cat </a:t>
            </a:r>
            <a:r>
              <a:rPr lang="en-US" altLang="ru-RU" b="1" dirty="0"/>
              <a:t>extends</a:t>
            </a:r>
            <a:r>
              <a:rPr lang="en-US" altLang="ru-RU" dirty="0"/>
              <a:t> Animal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ru-RU" dirty="0"/>
              <a:t>}</a:t>
            </a:r>
            <a:endParaRPr lang="ru-RU" altLang="ru-RU" dirty="0"/>
          </a:p>
          <a:p>
            <a:pPr>
              <a:buFont typeface="Wingdings" panose="05000000000000000000" pitchFamily="2" charset="2"/>
              <a:buNone/>
              <a:defRPr/>
            </a:pPr>
            <a:endParaRPr lang="ru-RU" altLang="ru-RU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ru-RU" dirty="0"/>
              <a:t>Animal - </a:t>
            </a:r>
            <a:r>
              <a:rPr lang="ru-RU" altLang="ru-RU" dirty="0"/>
              <a:t>Суперкласс (родитель)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ru-RU" dirty="0"/>
              <a:t>Cat - </a:t>
            </a:r>
            <a:r>
              <a:rPr lang="ru-RU" altLang="ru-RU" dirty="0"/>
              <a:t>Подкласс (потомок</a:t>
            </a:r>
            <a:r>
              <a:rPr lang="en-US" altLang="ru-RU" dirty="0"/>
              <a:t> Animal</a:t>
            </a:r>
            <a:r>
              <a:rPr lang="ru-RU" altLang="ru-RU" dirty="0"/>
              <a:t>)</a:t>
            </a:r>
          </a:p>
          <a:p>
            <a:pPr marL="0" indent="0">
              <a:buNone/>
              <a:defRPr/>
            </a:pPr>
            <a:endParaRPr lang="ru-RU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56E6E24-D8EC-466F-B866-010A3DE1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51" y="18669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/>
              <a:t>Сокрытие методов класса при наследовании.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 dirty="0"/>
              <a:t>Если подкласс определяет метод класса (</a:t>
            </a:r>
            <a:r>
              <a:rPr lang="ru-RU" altLang="ru-RU" sz="2800" dirty="0" err="1"/>
              <a:t>static</a:t>
            </a:r>
            <a:r>
              <a:rPr lang="ru-RU" altLang="ru-RU" sz="2800" dirty="0"/>
              <a:t> метод) с такой же сигнатурой как и метод в суперклассе, то метод в подклассе скрывает метод суперкласса.</a:t>
            </a:r>
          </a:p>
          <a:p>
            <a:pPr marL="0" indent="0">
              <a:buNone/>
            </a:pPr>
            <a:r>
              <a:rPr lang="ru-RU" altLang="ru-RU" sz="2800" dirty="0"/>
              <a:t>Если в суперклассе метод был </a:t>
            </a:r>
            <a:r>
              <a:rPr lang="ru-RU" altLang="ru-RU" sz="2800" dirty="0" err="1"/>
              <a:t>static</a:t>
            </a:r>
            <a:r>
              <a:rPr lang="ru-RU" altLang="ru-RU" sz="2800" dirty="0"/>
              <a:t>, а в подклассе, его сделать не </a:t>
            </a:r>
            <a:r>
              <a:rPr lang="ru-RU" altLang="ru-RU" sz="2800" dirty="0" err="1"/>
              <a:t>static</a:t>
            </a:r>
            <a:r>
              <a:rPr lang="ru-RU" altLang="ru-RU" sz="2800" dirty="0"/>
              <a:t> получим ошибку 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177092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/>
              <a:t>Сокрытие переменной экземпляра</a:t>
            </a:r>
            <a:endParaRPr lang="ru-RU" altLang="ru-RU" sz="3600"/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/>
              <a:t>Когда имя локальной переменной совпадает с именем переменной экземпляра, локальная переменная скрывает переменную экземпляра. </a:t>
            </a:r>
          </a:p>
        </p:txBody>
      </p:sp>
    </p:spTree>
    <p:extLst>
      <p:ext uri="{BB962C8B-B14F-4D97-AF65-F5344CB8AC3E}">
        <p14:creationId xmlns:p14="http://schemas.microsoft.com/office/powerpoint/2010/main" val="43061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Ключевое слово </a:t>
            </a:r>
            <a:r>
              <a:rPr lang="en-US" altLang="ru-RU" b="1"/>
              <a:t>this</a:t>
            </a:r>
            <a:endParaRPr lang="ru-RU" altLang="ru-RU" b="1"/>
          </a:p>
        </p:txBody>
      </p:sp>
      <p:sp>
        <p:nvSpPr>
          <p:cNvPr id="1126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/>
              <a:t>Ключевое слово </a:t>
            </a:r>
            <a:r>
              <a:rPr lang="en-US" altLang="ru-RU" sz="2800" b="1">
                <a:solidFill>
                  <a:srgbClr val="7030A0"/>
                </a:solidFill>
              </a:rPr>
              <a:t>this </a:t>
            </a:r>
            <a:r>
              <a:rPr lang="en-US" altLang="ru-RU" sz="2800"/>
              <a:t>- </a:t>
            </a:r>
            <a:r>
              <a:rPr lang="ru-RU" altLang="ru-RU" sz="2800"/>
              <a:t>это ссылка на текущий экземпляр класса. </a:t>
            </a:r>
          </a:p>
          <a:p>
            <a:pPr marL="0" indent="0">
              <a:buNone/>
            </a:pPr>
            <a:r>
              <a:rPr lang="ru-RU" altLang="ru-RU" sz="2800"/>
              <a:t>Оно может использоваться внутри любого метода для ссылки на текущий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1475046283"/>
      </p:ext>
    </p:extLst>
  </p:cSld>
  <p:clrMapOvr>
    <a:masterClrMapping/>
  </p:clrMapOvr>
</p:sld>
</file>

<file path=ppt/theme/theme1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/>
      <a:lstStyle>
        <a:defPPr algn="l" fontAlgn="auto">
          <a:spcAft>
            <a:spcPts val="0"/>
          </a:spcAft>
          <a:defRPr sz="36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  <SharedWithUsers xmlns="341e6018-ac0a-4dfb-8409-db9e0d25502e">
      <UserInfo>
        <DisplayName>Andrew Berman</DisplayName>
        <AccountId>3588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03D7BA-5661-4852-B9A0-05C9D1D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microsoft.com/office/infopath/2007/PartnerControls"/>
    <ds:schemaRef ds:uri="835f28f2-30f1-4728-84d2-86d96e143488"/>
    <ds:schemaRef ds:uri="341e6018-ac0a-4dfb-8409-db9e0d2550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1345</Words>
  <Application>Microsoft Office PowerPoint</Application>
  <PresentationFormat>Широкоэкранный</PresentationFormat>
  <Paragraphs>204</Paragraphs>
  <Slides>43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Arial</vt:lpstr>
      <vt:lpstr>Calibri</vt:lpstr>
      <vt:lpstr>Open Sans</vt:lpstr>
      <vt:lpstr>Open Sans Regular</vt:lpstr>
      <vt:lpstr>Proxima Nova Black</vt:lpstr>
      <vt:lpstr>Tahoma</vt:lpstr>
      <vt:lpstr>Times New Roman</vt:lpstr>
      <vt:lpstr>Wingdings</vt:lpstr>
      <vt:lpstr>2_DARK THEME</vt:lpstr>
      <vt:lpstr>JAVA</vt:lpstr>
      <vt:lpstr>Topics</vt:lpstr>
      <vt:lpstr>Презентация PowerPoint</vt:lpstr>
      <vt:lpstr>Принципы ООП</vt:lpstr>
      <vt:lpstr>Наследование</vt:lpstr>
      <vt:lpstr>Наследование</vt:lpstr>
      <vt:lpstr>Сокрытие методов класса при наследовании.</vt:lpstr>
      <vt:lpstr>Сокрытие переменной экземпляра</vt:lpstr>
      <vt:lpstr>Ключевое слово this</vt:lpstr>
      <vt:lpstr>Конструктор</vt:lpstr>
      <vt:lpstr>Конструктор объекта</vt:lpstr>
      <vt:lpstr>Ключевое слово super</vt:lpstr>
      <vt:lpstr>Преобразования типов (классов) при наследовании</vt:lpstr>
      <vt:lpstr>Ограничения Понижающего преобразования (downcasting)</vt:lpstr>
      <vt:lpstr>instanceof </vt:lpstr>
      <vt:lpstr>Пример instanceof </vt:lpstr>
      <vt:lpstr>Позднее связывание</vt:lpstr>
      <vt:lpstr>Интерфейс </vt:lpstr>
      <vt:lpstr>Интерфейсы и переменные</vt:lpstr>
      <vt:lpstr>Абстрактный класс</vt:lpstr>
      <vt:lpstr>Абстрактный класс</vt:lpstr>
      <vt:lpstr>Абстрактные методы</vt:lpstr>
      <vt:lpstr>Реализация интерфейса</vt:lpstr>
      <vt:lpstr>Полиморфизм наследования</vt:lpstr>
      <vt:lpstr>Абстрактный класс - abstract</vt:lpstr>
      <vt:lpstr>Обобщения (Generic)</vt:lpstr>
      <vt:lpstr>Что такое шаблоны?</vt:lpstr>
      <vt:lpstr>Пример  </vt:lpstr>
      <vt:lpstr>Использование</vt:lpstr>
      <vt:lpstr>Алмазный синтаксис</vt:lpstr>
      <vt:lpstr>Обратная совместимость</vt:lpstr>
      <vt:lpstr>Отношения между классами</vt:lpstr>
      <vt:lpstr>Шаблоны аргументов (Wildcards )</vt:lpstr>
      <vt:lpstr>Универсальные методы (Generic methods)</vt:lpstr>
      <vt:lpstr>Пример универсального метода</vt:lpstr>
      <vt:lpstr>Ограничения Generic</vt:lpstr>
      <vt:lpstr>Ограничения Generic</vt:lpstr>
      <vt:lpstr>Ограничения Generic</vt:lpstr>
      <vt:lpstr> Ограничения Generic </vt:lpstr>
      <vt:lpstr>Collections </vt:lpstr>
      <vt:lpstr>Презентация PowerPoint</vt:lpstr>
      <vt:lpstr>Для правки текста заголовка щёлкните мышью</vt:lpstr>
      <vt:lpstr>Интерфейс Map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Максим Шаптала</cp:lastModifiedBy>
  <cp:revision>215</cp:revision>
  <dcterms:created xsi:type="dcterms:W3CDTF">2018-11-02T13:55:27Z</dcterms:created>
  <dcterms:modified xsi:type="dcterms:W3CDTF">2022-01-16T23:55:25Z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