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495" r:id="rId9"/>
    <p:sldId id="264" r:id="rId10"/>
    <p:sldId id="496" r:id="rId11"/>
    <p:sldId id="497" r:id="rId12"/>
    <p:sldId id="498" r:id="rId13"/>
    <p:sldId id="500" r:id="rId14"/>
    <p:sldId id="503" r:id="rId15"/>
    <p:sldId id="504" r:id="rId16"/>
    <p:sldId id="501" r:id="rId17"/>
    <p:sldId id="499" r:id="rId18"/>
    <p:sldId id="506" r:id="rId19"/>
    <p:sldId id="507" r:id="rId20"/>
    <p:sldId id="505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389" r:id="rId31"/>
    <p:sldId id="390" r:id="rId32"/>
    <p:sldId id="521" r:id="rId33"/>
    <p:sldId id="517" r:id="rId34"/>
    <p:sldId id="518" r:id="rId35"/>
    <p:sldId id="520" r:id="rId36"/>
    <p:sldId id="522" r:id="rId37"/>
    <p:sldId id="267" r:id="rId38"/>
    <p:sldId id="268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168" autoAdjust="0"/>
  </p:normalViewPr>
  <p:slideViewPr>
    <p:cSldViewPr>
      <p:cViewPr>
        <p:scale>
          <a:sx n="72" d="100"/>
          <a:sy n="72" d="100"/>
        </p:scale>
        <p:origin x="1326" y="78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2921729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043608" y="13811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076672" y="4431941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1216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40695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0" y="6248400"/>
            <a:ext cx="9144000" cy="365124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  <p:sldLayoutId id="2147483679" r:id="rId8"/>
    <p:sldLayoutId id="2147483680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63888" y="2564904"/>
            <a:ext cx="2160240" cy="1090741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B3020FE-34BA-4814-8F43-1CA2CFF67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23" y="5085184"/>
            <a:ext cx="679976" cy="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11">
            <a:extLst>
              <a:ext uri="{FF2B5EF4-FFF2-40B4-BE49-F238E27FC236}">
                <a16:creationId xmlns:a16="http://schemas.microsoft.com/office/drawing/2014/main" id="{3419A19C-5595-4E62-9849-C3273F477CE0}"/>
              </a:ext>
            </a:extLst>
          </p:cNvPr>
          <p:cNvGraphicFramePr>
            <a:graphicFrameLocks noChangeAspect="1"/>
          </p:cNvGraphicFramePr>
          <p:nvPr>
            <p:ph type="body" sz="half" idx="1"/>
          </p:nvPr>
        </p:nvGraphicFramePr>
        <p:xfrm>
          <a:off x="733425" y="2647950"/>
          <a:ext cx="3138488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Visio" r:id="rId3" imgW="2551688" imgH="2265753" progId="Visio.Drawing.11">
                  <p:embed/>
                </p:oleObj>
              </mc:Choice>
              <mc:Fallback>
                <p:oleObj name="Visio" r:id="rId3" imgW="2551688" imgH="2265753" progId="Visio.Drawing.11">
                  <p:embed/>
                  <p:pic>
                    <p:nvPicPr>
                      <p:cNvPr id="34818" name="Object 11">
                        <a:extLst>
                          <a:ext uri="{FF2B5EF4-FFF2-40B4-BE49-F238E27FC236}">
                            <a16:creationId xmlns:a16="http://schemas.microsoft.com/office/drawing/2014/main" id="{3419A19C-5595-4E62-9849-C3273F47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647950"/>
                        <a:ext cx="3138488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2">
            <a:extLst>
              <a:ext uri="{FF2B5EF4-FFF2-40B4-BE49-F238E27FC236}">
                <a16:creationId xmlns:a16="http://schemas.microsoft.com/office/drawing/2014/main" id="{F400EE8E-7B3C-464B-AD8B-2D89FFB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Java-</a:t>
            </a:r>
            <a:r>
              <a:rPr lang="ru-RU" altLang="ru-RU"/>
              <a:t>приложение</a:t>
            </a:r>
          </a:p>
        </p:txBody>
      </p:sp>
      <p:sp>
        <p:nvSpPr>
          <p:cNvPr id="34820" name="Rectangle 8">
            <a:extLst>
              <a:ext uri="{FF2B5EF4-FFF2-40B4-BE49-F238E27FC236}">
                <a16:creationId xmlns:a16="http://schemas.microsoft.com/office/drawing/2014/main" id="{A0AA916D-D9D0-41A8-82B6-7037C139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2305050"/>
            <a:ext cx="4152900" cy="2833688"/>
          </a:xfrm>
        </p:spPr>
        <p:txBody>
          <a:bodyPr/>
          <a:lstStyle/>
          <a:p>
            <a:r>
              <a:rPr lang="ru-RU" altLang="ru-RU" sz="1800"/>
              <a:t>Работа приложения </a:t>
            </a:r>
            <a:r>
              <a:rPr lang="en-US" altLang="ru-RU" sz="1800"/>
              <a:t>Java </a:t>
            </a:r>
            <a:r>
              <a:rPr lang="ru-RU" altLang="ru-RU" sz="1800"/>
              <a:t>начинается с выполнения главного метода</a:t>
            </a:r>
            <a:r>
              <a:rPr lang="ru-RU" altLang="ru-RU" sz="1800" b="1" i="1"/>
              <a:t> </a:t>
            </a:r>
            <a:r>
              <a:rPr lang="en-US" altLang="ru-RU" sz="1800" b="1" i="1"/>
              <a:t>main()</a:t>
            </a:r>
            <a:r>
              <a:rPr lang="ru-RU" altLang="ru-RU" sz="1800" b="1" i="1"/>
              <a:t> </a:t>
            </a:r>
            <a:r>
              <a:rPr lang="ru-RU" altLang="ru-RU" sz="1800"/>
              <a:t>одного из классов</a:t>
            </a:r>
            <a:endParaRPr lang="en-US" altLang="ru-RU" sz="1800"/>
          </a:p>
          <a:p>
            <a:pPr lvl="1"/>
            <a:r>
              <a:rPr lang="ru-RU" altLang="ru-RU" sz="1600"/>
              <a:t>метод принимает на вход массив параметров командной строки</a:t>
            </a:r>
          </a:p>
          <a:p>
            <a:r>
              <a:rPr lang="ru-RU" altLang="ru-RU" sz="1800"/>
              <a:t>Класс, с которого начинается выполнение приложения </a:t>
            </a:r>
            <a:r>
              <a:rPr lang="en-US" altLang="ru-RU" sz="1800"/>
              <a:t>java </a:t>
            </a:r>
            <a:r>
              <a:rPr lang="ru-RU" altLang="ru-RU" sz="1800"/>
              <a:t>принято называть </a:t>
            </a:r>
            <a:r>
              <a:rPr lang="ru-RU" altLang="ru-RU" sz="1800" b="1" i="1"/>
              <a:t>главным классом</a:t>
            </a:r>
            <a:r>
              <a:rPr lang="ru-RU" altLang="ru-RU" sz="1800"/>
              <a:t> </a:t>
            </a:r>
            <a:r>
              <a:rPr lang="ru-RU" altLang="ru-RU" sz="1800" b="1" i="1"/>
              <a:t>(</a:t>
            </a:r>
            <a:r>
              <a:rPr lang="en-US" altLang="ru-RU" sz="1800" b="1" i="1"/>
              <a:t>main class</a:t>
            </a:r>
            <a:r>
              <a:rPr lang="en-US" altLang="ru-RU" sz="1800"/>
              <a:t>)</a:t>
            </a:r>
            <a:endParaRPr lang="ru-RU" altLang="ru-RU" sz="1800" b="1" i="1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E5CEC0FB-3F58-45CD-BA40-5E93F9FDC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1587500"/>
          <a:ext cx="5651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Visio" r:id="rId5" imgW="3595291" imgH="234249" progId="Visio.Drawing.11">
                  <p:embed/>
                </p:oleObj>
              </mc:Choice>
              <mc:Fallback>
                <p:oleObj name="Visio" r:id="rId5" imgW="3595291" imgH="234249" progId="Visio.Drawing.11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E5CEC0FB-3F58-45CD-BA40-5E93F9FDC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587500"/>
                        <a:ext cx="56515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>
            <a:extLst>
              <a:ext uri="{FF2B5EF4-FFF2-40B4-BE49-F238E27FC236}">
                <a16:creationId xmlns:a16="http://schemas.microsoft.com/office/drawing/2014/main" id="{52135B40-C247-4BEA-8B8B-DE480F75FB98}"/>
              </a:ext>
            </a:extLst>
          </p:cNvPr>
          <p:cNvSpPr>
            <a:spLocks noChangeArrowheads="1"/>
          </p:cNvSpPr>
          <p:nvPr/>
        </p:nvSpPr>
        <p:spPr bwMode="auto">
          <a:xfrm rot="-3628764">
            <a:off x="1642269" y="2645569"/>
            <a:ext cx="1585913" cy="276225"/>
          </a:xfrm>
          <a:prstGeom prst="rightArrow">
            <a:avLst>
              <a:gd name="adj1" fmla="val 50000"/>
              <a:gd name="adj2" fmla="val 1435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34823" name="Text Box 9">
            <a:extLst>
              <a:ext uri="{FF2B5EF4-FFF2-40B4-BE49-F238E27FC236}">
                <a16:creationId xmlns:a16="http://schemas.microsoft.com/office/drawing/2014/main" id="{1533E007-E97D-4A86-80A4-BADB5E52E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892800"/>
            <a:ext cx="51090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java</a:t>
            </a:r>
            <a:r>
              <a:rPr lang="en-US" altLang="ru-RU" dirty="0">
                <a:latin typeface="Courier New" panose="02070309020205020404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com.softserveinc.HelloWorld</a:t>
            </a:r>
            <a:endParaRPr lang="ru-RU" dirty="0"/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34824" name="AutoShape 10">
            <a:extLst>
              <a:ext uri="{FF2B5EF4-FFF2-40B4-BE49-F238E27FC236}">
                <a16:creationId xmlns:a16="http://schemas.microsoft.com/office/drawing/2014/main" id="{3B78635C-DD20-4636-9FCC-6FCADD587843}"/>
              </a:ext>
            </a:extLst>
          </p:cNvPr>
          <p:cNvSpPr>
            <a:spLocks noChangeArrowheads="1"/>
          </p:cNvSpPr>
          <p:nvPr/>
        </p:nvSpPr>
        <p:spPr bwMode="auto">
          <a:xfrm rot="7995663">
            <a:off x="5289550" y="5383213"/>
            <a:ext cx="1038225" cy="174625"/>
          </a:xfrm>
          <a:prstGeom prst="rightArrow">
            <a:avLst>
              <a:gd name="adj1" fmla="val 50000"/>
              <a:gd name="adj2" fmla="val 14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F4A486-CD83-4A68-8065-B6B32DC6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Пакеты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3A5EFC-40AA-436C-BBCC-4F1C4C735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 i="1" dirty="0"/>
              <a:t>Пакет (</a:t>
            </a:r>
            <a:r>
              <a:rPr lang="en-US" altLang="ru-RU" b="1" i="1" dirty="0"/>
              <a:t>package</a:t>
            </a:r>
            <a:r>
              <a:rPr lang="en-US" altLang="ru-RU" dirty="0"/>
              <a:t>) – </a:t>
            </a:r>
            <a:r>
              <a:rPr lang="ru-RU" altLang="ru-RU" dirty="0"/>
              <a:t>пространство имен в </a:t>
            </a:r>
            <a:r>
              <a:rPr lang="en-US" altLang="ru-RU" dirty="0"/>
              <a:t>Java</a:t>
            </a:r>
          </a:p>
          <a:p>
            <a:r>
              <a:rPr lang="ru-RU" altLang="ru-RU" dirty="0"/>
              <a:t>Пакет объединяет </a:t>
            </a:r>
            <a:r>
              <a:rPr lang="ru-RU" altLang="ru-RU" b="1" i="1" dirty="0"/>
              <a:t>типы</a:t>
            </a:r>
            <a:r>
              <a:rPr lang="ru-RU" altLang="ru-RU" dirty="0"/>
              <a:t> (классы</a:t>
            </a:r>
            <a:r>
              <a:rPr lang="en-US" altLang="ru-RU" dirty="0"/>
              <a:t>,</a:t>
            </a:r>
            <a:r>
              <a:rPr lang="ru-RU" altLang="ru-RU" dirty="0"/>
              <a:t> интерфейсы</a:t>
            </a:r>
            <a:r>
              <a:rPr lang="en-US" altLang="ru-RU" dirty="0"/>
              <a:t>, </a:t>
            </a:r>
            <a:r>
              <a:rPr lang="ru-RU" altLang="ru-RU" dirty="0"/>
              <a:t>перечисления), относящиеся к одной предметной области или одной задаче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4B91DE-D447-4597-86A5-E3DD187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20" y="2823368"/>
            <a:ext cx="707236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HelloWorld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Random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“Random: “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ABF312D-8812-4F2A-8843-192B4F94C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151188"/>
          <a:ext cx="183673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Visio" r:id="rId3" imgW="2000081" imgH="1966120" progId="Visio.Drawing.11">
                  <p:embed/>
                </p:oleObj>
              </mc:Choice>
              <mc:Fallback>
                <p:oleObj name="Visio" r:id="rId3" imgW="2000081" imgH="1966120" progId="Visio.Drawing.11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6ABF312D-8812-4F2A-8843-192B4F94C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151188"/>
                        <a:ext cx="183673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0DE9C-11ED-49E2-8B84-5D33F7A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Стандартные классы</a:t>
            </a:r>
            <a:r>
              <a:rPr lang="en-US" altLang="ru-RU"/>
              <a:t> Java SE</a:t>
            </a:r>
            <a:endParaRPr lang="ru-RU" altLang="ru-RU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2B5956B-8344-4A38-91D8-16A924C514D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590925" cy="4500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1600"/>
              <a:t>java.lang.String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java.lang.Math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java.lang.Integer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java.lang.Thread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java.util.ArrayList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java.util.Random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java.io.PrintWriter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java.io.File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java.awt.Frame</a:t>
            </a:r>
            <a:endParaRPr lang="en-US" altLang="ru-RU" sz="1600"/>
          </a:p>
          <a:p>
            <a:pPr>
              <a:lnSpc>
                <a:spcPct val="80000"/>
              </a:lnSpc>
            </a:pPr>
            <a:r>
              <a:rPr lang="en-US" altLang="ru-RU" sz="1600"/>
              <a:t>java.awt.Button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1600"/>
              <a:t>…</a:t>
            </a:r>
            <a:endParaRPr lang="ru-RU" altLang="ru-RU" sz="1600"/>
          </a:p>
        </p:txBody>
      </p:sp>
      <p:graphicFrame>
        <p:nvGraphicFramePr>
          <p:cNvPr id="36868" name="Object 7">
            <a:extLst>
              <a:ext uri="{FF2B5EF4-FFF2-40B4-BE49-F238E27FC236}">
                <a16:creationId xmlns:a16="http://schemas.microsoft.com/office/drawing/2014/main" id="{AE35E104-9DBA-4D6D-B937-A739D8C01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1554163"/>
          <a:ext cx="38227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Visio" r:id="rId3" imgW="4465994" imgH="3704477" progId="Visio.Drawing.11">
                  <p:embed/>
                </p:oleObj>
              </mc:Choice>
              <mc:Fallback>
                <p:oleObj name="Visio" r:id="rId3" imgW="4465994" imgH="3704477" progId="Visio.Drawing.11">
                  <p:embed/>
                  <p:pic>
                    <p:nvPicPr>
                      <p:cNvPr id="36868" name="Object 7">
                        <a:extLst>
                          <a:ext uri="{FF2B5EF4-FFF2-40B4-BE49-F238E27FC236}">
                            <a16:creationId xmlns:a16="http://schemas.microsoft.com/office/drawing/2014/main" id="{AE35E104-9DBA-4D6D-B937-A739D8C01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1554163"/>
                        <a:ext cx="382270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8">
            <a:extLst>
              <a:ext uri="{FF2B5EF4-FFF2-40B4-BE49-F238E27FC236}">
                <a16:creationId xmlns:a16="http://schemas.microsoft.com/office/drawing/2014/main" id="{33FEF747-104A-46F9-9BAA-2237475E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3200"/>
              <a:t>…</a:t>
            </a:r>
            <a:endParaRPr lang="ru-RU" altLang="ru-RU" sz="3200"/>
          </a:p>
        </p:txBody>
      </p:sp>
      <p:graphicFrame>
        <p:nvGraphicFramePr>
          <p:cNvPr id="36870" name="Object 9">
            <a:extLst>
              <a:ext uri="{FF2B5EF4-FFF2-40B4-BE49-F238E27FC236}">
                <a16:creationId xmlns:a16="http://schemas.microsoft.com/office/drawing/2014/main" id="{560D1184-BDF1-4B0B-8602-385223916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6265"/>
              </p:ext>
            </p:extLst>
          </p:nvPr>
        </p:nvGraphicFramePr>
        <p:xfrm>
          <a:off x="2699792" y="5460827"/>
          <a:ext cx="30114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36870" name="Object 9">
                        <a:extLst>
                          <a:ext uri="{FF2B5EF4-FFF2-40B4-BE49-F238E27FC236}">
                            <a16:creationId xmlns:a16="http://schemas.microsoft.com/office/drawing/2014/main" id="{560D1184-BDF1-4B0B-8602-385223916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60827"/>
                        <a:ext cx="30114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F2E2-FB21-4F50-B158-41D592FA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443F0A-6F7B-4C28-88E5-B397692FC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285860"/>
          <a:ext cx="7315200" cy="39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ный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Размер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бит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Мин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Макс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Класс-оболочка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U2^16-1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2^15-1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2^31-1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2^63-1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/>
              <a:t>Характеристики.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Определяются для класса, для экземпляра и внутри метода</a:t>
            </a:r>
          </a:p>
          <a:p>
            <a:endParaRPr lang="ru-RU" sz="1800" dirty="0"/>
          </a:p>
          <a:p>
            <a:pPr>
              <a:buNone/>
            </a:pPr>
            <a:r>
              <a:rPr lang="ru-RU" sz="1800" b="1" dirty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/>
              <a:t>Переменные простых типов инициализируются автоматически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C430E4-CF54-4215-8A2B-C5135643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D36E414-EC9A-426F-BE34-AC39FFCEBE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38675" cy="4500563"/>
          </a:xfrm>
        </p:spPr>
        <p:txBody>
          <a:bodyPr/>
          <a:lstStyle/>
          <a:p>
            <a:r>
              <a:rPr lang="ru-RU" altLang="ru-RU" sz="1800" b="1" i="1"/>
              <a:t>Идентификатор</a:t>
            </a:r>
            <a:r>
              <a:rPr lang="ru-RU" altLang="ru-RU" sz="1800"/>
              <a:t> (</a:t>
            </a:r>
            <a:r>
              <a:rPr lang="en-US" altLang="ru-RU" sz="1800" b="1" i="1"/>
              <a:t>identifier</a:t>
            </a:r>
            <a:r>
              <a:rPr lang="en-US" altLang="ru-RU" sz="1800"/>
              <a:t>)</a:t>
            </a:r>
            <a:r>
              <a:rPr lang="ru-RU" altLang="ru-RU" sz="1800"/>
              <a:t> – имя программного объекта</a:t>
            </a:r>
          </a:p>
          <a:p>
            <a:pPr lvl="1"/>
            <a:r>
              <a:rPr lang="ru-RU" altLang="ru-RU" sz="1800"/>
              <a:t>чувствительны к регистру</a:t>
            </a:r>
          </a:p>
          <a:p>
            <a:pPr lvl="1"/>
            <a:r>
              <a:rPr lang="ru-RU" altLang="ru-RU" sz="1800"/>
              <a:t>могут быть любой длины</a:t>
            </a:r>
          </a:p>
          <a:p>
            <a:pPr lvl="1"/>
            <a:r>
              <a:rPr lang="ru-RU" altLang="ru-RU" sz="1800"/>
              <a:t>могут содержать:</a:t>
            </a:r>
          </a:p>
          <a:p>
            <a:pPr lvl="2"/>
            <a:r>
              <a:rPr lang="ru-RU" altLang="ru-RU" sz="1600"/>
              <a:t>любые буквы Юникод</a:t>
            </a:r>
          </a:p>
          <a:p>
            <a:pPr lvl="2"/>
            <a:r>
              <a:rPr lang="ru-RU" altLang="ru-RU" sz="1600"/>
              <a:t>цифры</a:t>
            </a:r>
          </a:p>
          <a:p>
            <a:pPr lvl="2"/>
            <a:r>
              <a:rPr lang="en-US" altLang="ru-RU" sz="1600"/>
              <a:t>c</a:t>
            </a:r>
            <a:r>
              <a:rPr lang="ru-RU" altLang="ru-RU" sz="1600"/>
              <a:t>имволы </a:t>
            </a:r>
            <a:r>
              <a:rPr lang="en-US" altLang="ru-RU" sz="1600"/>
              <a:t>‘$’ </a:t>
            </a:r>
            <a:r>
              <a:rPr lang="ru-RU" altLang="ru-RU" sz="1600"/>
              <a:t>и </a:t>
            </a:r>
            <a:r>
              <a:rPr lang="en-US" altLang="ru-RU" sz="1600"/>
              <a:t>‘_’</a:t>
            </a:r>
            <a:endParaRPr lang="ru-RU" altLang="ru-RU" sz="1600"/>
          </a:p>
          <a:p>
            <a:pPr lvl="1"/>
            <a:r>
              <a:rPr lang="ru-RU" altLang="ru-RU" sz="1800"/>
              <a:t>должны начинаться с буквы или символов </a:t>
            </a:r>
            <a:r>
              <a:rPr lang="en-US" altLang="ru-RU" sz="1800"/>
              <a:t>‘$’ </a:t>
            </a:r>
            <a:r>
              <a:rPr lang="ru-RU" altLang="ru-RU" sz="1800"/>
              <a:t>и </a:t>
            </a:r>
            <a:r>
              <a:rPr lang="en-US" altLang="ru-RU" sz="1800"/>
              <a:t>‘_’</a:t>
            </a:r>
          </a:p>
          <a:p>
            <a:pPr lvl="1"/>
            <a:r>
              <a:rPr lang="ru-RU" altLang="ru-RU" sz="1800"/>
              <a:t>не должны совпадать с ключевыми словами</a:t>
            </a:r>
            <a:r>
              <a:rPr lang="en-US" altLang="ru-RU" sz="1800"/>
              <a:t> Java</a:t>
            </a:r>
            <a:endParaRPr lang="ru-RU" altLang="ru-RU" sz="1800"/>
          </a:p>
          <a:p>
            <a:pPr lvl="1"/>
            <a:endParaRPr lang="ru-RU" altLang="ru-RU" sz="1600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4BCB839-5C29-4E0E-9995-A22E008A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2100" y="1600200"/>
            <a:ext cx="3314700" cy="4500563"/>
          </a:xfrm>
        </p:spPr>
        <p:txBody>
          <a:bodyPr/>
          <a:lstStyle/>
          <a:p>
            <a:r>
              <a:rPr lang="ru-RU" altLang="ru-RU" sz="1800"/>
              <a:t>Идентификаторы:</a:t>
            </a:r>
          </a:p>
          <a:p>
            <a:pPr lvl="1"/>
            <a:r>
              <a:rPr lang="ru-RU" altLang="ru-RU" sz="1600"/>
              <a:t>переменные (</a:t>
            </a:r>
            <a:r>
              <a:rPr lang="en-US" altLang="ru-RU" sz="1600"/>
              <a:t>variables)</a:t>
            </a:r>
            <a:endParaRPr lang="ru-RU" altLang="ru-RU" sz="1600"/>
          </a:p>
          <a:p>
            <a:pPr lvl="1"/>
            <a:r>
              <a:rPr lang="ru-RU" altLang="ru-RU" sz="1600"/>
              <a:t>методы (</a:t>
            </a:r>
            <a:r>
              <a:rPr lang="en-US" altLang="ru-RU" sz="1600"/>
              <a:t>methods)</a:t>
            </a:r>
          </a:p>
          <a:p>
            <a:pPr lvl="1"/>
            <a:r>
              <a:rPr lang="ru-RU" altLang="ru-RU" sz="1600"/>
              <a:t>типы (</a:t>
            </a:r>
            <a:r>
              <a:rPr lang="en-US" altLang="ru-RU" sz="1600"/>
              <a:t>types)</a:t>
            </a:r>
            <a:endParaRPr lang="ru-RU" altLang="ru-RU" sz="1600"/>
          </a:p>
          <a:p>
            <a:pPr lvl="2"/>
            <a:r>
              <a:rPr lang="ru-RU" altLang="ru-RU" sz="1400"/>
              <a:t>классы (</a:t>
            </a:r>
            <a:r>
              <a:rPr lang="en-US" altLang="ru-RU" sz="1400"/>
              <a:t>classes)</a:t>
            </a:r>
            <a:endParaRPr lang="ru-RU" altLang="ru-RU" sz="1400"/>
          </a:p>
          <a:p>
            <a:pPr lvl="2"/>
            <a:r>
              <a:rPr lang="ru-RU" altLang="ru-RU" sz="1400"/>
              <a:t>интерфейсы</a:t>
            </a:r>
            <a:r>
              <a:rPr lang="en-US" altLang="ru-RU" sz="1400"/>
              <a:t> (interfaces)</a:t>
            </a:r>
            <a:endParaRPr lang="ru-RU" altLang="ru-RU" sz="1400"/>
          </a:p>
          <a:p>
            <a:pPr lvl="2"/>
            <a:r>
              <a:rPr lang="ru-RU" altLang="ru-RU" sz="1400"/>
              <a:t>перечисления (</a:t>
            </a:r>
            <a:r>
              <a:rPr lang="en-US" altLang="ru-RU" sz="1400"/>
              <a:t>enums</a:t>
            </a:r>
            <a:r>
              <a:rPr lang="ru-RU" altLang="ru-RU" sz="1400"/>
              <a:t>)</a:t>
            </a:r>
          </a:p>
          <a:p>
            <a:pPr lvl="1"/>
            <a:r>
              <a:rPr lang="ru-RU" altLang="ru-RU" sz="1600"/>
              <a:t>пакеты (</a:t>
            </a:r>
            <a:r>
              <a:rPr lang="en-US" altLang="ru-RU" sz="1600"/>
              <a:t>packages)</a:t>
            </a:r>
            <a:endParaRPr lang="ru-RU" altLang="ru-RU" sz="1600"/>
          </a:p>
          <a:p>
            <a:pPr lvl="1"/>
            <a:endParaRPr lang="ru-RU" altLang="ru-RU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3168B75-499C-4AF7-A965-2B68C33324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altLang="ru-RU"/>
              <a:t>Ключевые слова </a:t>
            </a:r>
          </a:p>
        </p:txBody>
      </p:sp>
      <p:graphicFrame>
        <p:nvGraphicFramePr>
          <p:cNvPr id="67649" name="Group 65">
            <a:extLst>
              <a:ext uri="{FF2B5EF4-FFF2-40B4-BE49-F238E27FC236}">
                <a16:creationId xmlns:a16="http://schemas.microsoft.com/office/drawing/2014/main" id="{125B30D7-BE4F-4C0A-9B63-570D6BF5D84A}"/>
              </a:ext>
            </a:extLst>
          </p:cNvPr>
          <p:cNvGraphicFramePr>
            <a:graphicFrameLocks noGrp="1"/>
          </p:cNvGraphicFramePr>
          <p:nvPr/>
        </p:nvGraphicFramePr>
        <p:xfrm>
          <a:off x="496888" y="1714500"/>
          <a:ext cx="8147050" cy="3462341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1F93312-ED5F-4974-A06E-4ED281B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Литералы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31EF15-C9BE-4FC2-BFCB-7B4F1AB526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17638"/>
            <a:ext cx="2962275" cy="4565650"/>
          </a:xfrm>
        </p:spPr>
        <p:txBody>
          <a:bodyPr/>
          <a:lstStyle/>
          <a:p>
            <a:r>
              <a:rPr lang="ru-RU" altLang="ru-RU" sz="1800" dirty="0"/>
              <a:t>Целочисленные</a:t>
            </a:r>
          </a:p>
          <a:p>
            <a:r>
              <a:rPr lang="ru-RU" altLang="ru-RU" sz="1800" dirty="0"/>
              <a:t>Вещественные</a:t>
            </a:r>
          </a:p>
          <a:p>
            <a:r>
              <a:rPr lang="ru-RU" altLang="ru-RU" sz="1800" dirty="0"/>
              <a:t>Символьные</a:t>
            </a:r>
          </a:p>
          <a:p>
            <a:r>
              <a:rPr lang="ru-RU" altLang="ru-RU" sz="1800" dirty="0"/>
              <a:t>Строковые</a:t>
            </a:r>
          </a:p>
          <a:p>
            <a:r>
              <a:rPr lang="ru-RU" altLang="ru-RU" sz="1800" dirty="0"/>
              <a:t>Логические (булевские)</a:t>
            </a:r>
          </a:p>
          <a:p>
            <a:pPr lvl="1"/>
            <a:endParaRPr lang="ru-RU" altLang="ru-RU" sz="1600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518A0F9-4821-4B6F-B0D3-6514FF92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1260475"/>
            <a:ext cx="45847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decVal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10</a:t>
            </a:r>
            <a:r>
              <a:rPr lang="ru-RU" altLang="ru-RU" sz="1600" dirty="0">
                <a:latin typeface="Courier New" panose="02070309020205020404" pitchFamily="49" charset="0"/>
              </a:rPr>
              <a:t>;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hexVal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0x10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binVal</a:t>
            </a:r>
            <a:r>
              <a:rPr lang="ru-RU" altLang="ru-RU" sz="1600" dirty="0">
                <a:latin typeface="Courier New" panose="02070309020205020404" pitchFamily="49" charset="0"/>
              </a:rPr>
              <a:t>   = </a:t>
            </a:r>
            <a:r>
              <a:rPr lang="ru-RU" altLang="ru-RU" sz="1600" b="1" dirty="0">
                <a:latin typeface="Courier New" panose="02070309020205020404" pitchFamily="49" charset="0"/>
              </a:rPr>
              <a:t>0b10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long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longVal</a:t>
            </a:r>
            <a:r>
              <a:rPr lang="ru-RU" altLang="ru-RU" sz="1600" dirty="0">
                <a:latin typeface="Courier New" panose="02070309020205020404" pitchFamily="49" charset="0"/>
              </a:rPr>
              <a:t> = </a:t>
            </a:r>
            <a:r>
              <a:rPr lang="ru-RU" altLang="ru-RU" sz="1600" b="1" dirty="0">
                <a:latin typeface="Courier New" panose="02070309020205020404" pitchFamily="49" charset="0"/>
              </a:rPr>
              <a:t>10L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salary</a:t>
            </a:r>
            <a:r>
              <a:rPr lang="ru-RU" altLang="ru-RU" sz="1600" dirty="0">
                <a:latin typeface="Courier New" panose="02070309020205020404" pitchFamily="49" charset="0"/>
              </a:rPr>
              <a:t>    = </a:t>
            </a:r>
            <a:r>
              <a:rPr lang="ru-RU" altLang="ru-RU" sz="1600" b="1" dirty="0">
                <a:latin typeface="Courier New" panose="02070309020205020404" pitchFamily="49" charset="0"/>
              </a:rPr>
              <a:t>1_000_000</a:t>
            </a:r>
            <a:r>
              <a:rPr lang="ru-RU" altLang="ru-RU" sz="1600" dirty="0">
                <a:latin typeface="Courier New" panose="02070309020205020404" pitchFamily="49" charset="0"/>
              </a:rPr>
              <a:t>;     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long</a:t>
            </a: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  <a:r>
              <a:rPr lang="ru-RU" altLang="ru-RU" sz="1600" dirty="0" err="1">
                <a:latin typeface="Courier New" panose="02070309020205020404" pitchFamily="49" charset="0"/>
              </a:rPr>
              <a:t>hexBytes</a:t>
            </a:r>
            <a:r>
              <a:rPr lang="ru-RU" altLang="ru-RU" sz="1600" dirty="0">
                <a:latin typeface="Courier New" panose="02070309020205020404" pitchFamily="49" charset="0"/>
              </a:rPr>
              <a:t> = </a:t>
            </a:r>
            <a:r>
              <a:rPr lang="ru-RU" altLang="ru-RU" sz="1600" b="1" dirty="0">
                <a:latin typeface="Courier New" panose="02070309020205020404" pitchFamily="49" charset="0"/>
              </a:rPr>
              <a:t>0xFF_EC_1D_2A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v1 = </a:t>
            </a:r>
            <a:r>
              <a:rPr lang="ru-RU" altLang="ru-RU" sz="1600" b="1" dirty="0">
                <a:latin typeface="Courier New" panose="02070309020205020404" pitchFamily="49" charset="0"/>
              </a:rPr>
              <a:t>3.14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v2 = </a:t>
            </a:r>
            <a:r>
              <a:rPr lang="ru-RU" altLang="ru-RU" sz="1600" b="1" dirty="0">
                <a:latin typeface="Courier New" panose="02070309020205020404" pitchFamily="49" charset="0"/>
              </a:rPr>
              <a:t>.3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v3 = </a:t>
            </a:r>
            <a:r>
              <a:rPr lang="ru-RU" altLang="ru-RU" sz="1600" b="1" dirty="0">
                <a:latin typeface="Courier New" panose="02070309020205020404" pitchFamily="49" charset="0"/>
              </a:rPr>
              <a:t>1.23e2</a:t>
            </a:r>
            <a:r>
              <a:rPr lang="ru-RU" altLang="ru-RU" sz="16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v4 = </a:t>
            </a:r>
            <a:r>
              <a:rPr lang="ru-RU" altLang="ru-RU" sz="1600" b="1" dirty="0">
                <a:latin typeface="Courier New" panose="02070309020205020404" pitchFamily="49" charset="0"/>
              </a:rPr>
              <a:t>3.14D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float</a:t>
            </a:r>
            <a:r>
              <a:rPr lang="ru-RU" altLang="ru-RU" sz="1600" dirty="0">
                <a:latin typeface="Courier New" panose="02070309020205020404" pitchFamily="49" charset="0"/>
              </a:rPr>
              <a:t> v5 = </a:t>
            </a:r>
            <a:r>
              <a:rPr lang="ru-RU" altLang="ru-RU" sz="1600" b="1" dirty="0">
                <a:latin typeface="Courier New" panose="02070309020205020404" pitchFamily="49" charset="0"/>
              </a:rPr>
              <a:t>3.14f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char</a:t>
            </a:r>
            <a:r>
              <a:rPr lang="ru-RU" altLang="ru-RU" sz="1600" dirty="0">
                <a:latin typeface="Courier New" panose="02070309020205020404" pitchFamily="49" charset="0"/>
              </a:rPr>
              <a:t> c1 = </a:t>
            </a:r>
            <a:r>
              <a:rPr lang="ru-RU" altLang="ru-RU" sz="1600" b="1" dirty="0">
                <a:latin typeface="Courier New" panose="02070309020205020404" pitchFamily="49" charset="0"/>
              </a:rPr>
              <a:t>'A';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char</a:t>
            </a:r>
            <a:r>
              <a:rPr lang="ru-RU" altLang="ru-RU" sz="1600" dirty="0">
                <a:latin typeface="Courier New" panose="02070309020205020404" pitchFamily="49" charset="0"/>
              </a:rPr>
              <a:t> c2 = </a:t>
            </a:r>
            <a:r>
              <a:rPr lang="ru-RU" altLang="ru-RU" sz="1600" b="1" dirty="0">
                <a:latin typeface="Courier New" panose="02070309020205020404" pitchFamily="49" charset="0"/>
              </a:rPr>
              <a:t>'\u0108';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System.out.println</a:t>
            </a:r>
            <a:r>
              <a:rPr lang="ru-RU" altLang="ru-RU" sz="1600" b="1" dirty="0">
                <a:latin typeface="Courier New" panose="02070309020205020404" pitchFamily="49" charset="0"/>
              </a:rPr>
              <a:t>("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600" b="1" dirty="0">
                <a:latin typeface="Courier New" panose="02070309020205020404" pitchFamily="49" charset="0"/>
              </a:rPr>
              <a:t>,\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nworld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ru-RU" altLang="ru-RU" sz="16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>
                <a:latin typeface="Courier New" panose="02070309020205020404" pitchFamily="49" charset="0"/>
              </a:rPr>
              <a:t>String s = 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600" b="1" dirty="0">
                <a:latin typeface="Courier New" panose="02070309020205020404" pitchFamily="49" charset="0"/>
              </a:rPr>
              <a:t>"</a:t>
            </a:r>
            <a:r>
              <a:rPr lang="en-US" altLang="ru-RU" sz="1600" b="1" dirty="0">
                <a:latin typeface="Courier New" panose="02070309020205020404" pitchFamily="49" charset="0"/>
              </a:rPr>
              <a:t>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boolean</a:t>
            </a:r>
            <a:r>
              <a:rPr lang="ru-RU" altLang="ru-RU" sz="1600" dirty="0">
                <a:latin typeface="Courier New" panose="02070309020205020404" pitchFamily="49" charset="0"/>
              </a:rPr>
              <a:t> c = </a:t>
            </a:r>
            <a:r>
              <a:rPr lang="ru-RU" altLang="ru-RU" sz="1600" b="1" dirty="0" err="1">
                <a:latin typeface="Courier New" panose="02070309020205020404" pitchFamily="49" charset="0"/>
              </a:rPr>
              <a:t>true</a:t>
            </a:r>
            <a:r>
              <a:rPr lang="ru-RU" altLang="ru-RU" sz="1600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DDFE5B-6F55-43AD-9D87-CD6560D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Преобразование типов</a:t>
            </a:r>
          </a:p>
        </p:txBody>
      </p:sp>
      <p:sp>
        <p:nvSpPr>
          <p:cNvPr id="46083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736600"/>
          </a:xfrm>
        </p:spPr>
        <p:txBody>
          <a:bodyPr/>
          <a:lstStyle/>
          <a:p>
            <a:r>
              <a:rPr lang="ru-RU" altLang="ru-RU" sz="1800"/>
              <a:t>без потери точности</a:t>
            </a:r>
          </a:p>
        </p:txBody>
      </p:sp>
      <p:sp>
        <p:nvSpPr>
          <p:cNvPr id="46084" name="Rectangle 9">
            <a:extLst>
              <a:ext uri="{FF2B5EF4-FFF2-40B4-BE49-F238E27FC236}">
                <a16:creationId xmlns:a16="http://schemas.microsoft.com/office/drawing/2014/main" id="{98826BFD-AF6C-40A8-8ABD-413D454BB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723900"/>
          </a:xfrm>
        </p:spPr>
        <p:txBody>
          <a:bodyPr/>
          <a:lstStyle/>
          <a:p>
            <a:r>
              <a:rPr lang="ru-RU" altLang="ru-RU" sz="1800"/>
              <a:t>с возможными потерями точности и значения</a:t>
            </a:r>
          </a:p>
        </p:txBody>
      </p:sp>
      <p:graphicFrame>
        <p:nvGraphicFramePr>
          <p:cNvPr id="46085" name="Object 6">
            <a:extLst>
              <a:ext uri="{FF2B5EF4-FFF2-40B4-BE49-F238E27FC236}">
                <a16:creationId xmlns:a16="http://schemas.microsoft.com/office/drawing/2014/main" id="{FD3252A2-717F-4A01-A27A-FEF41EB71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375" y="2151063"/>
          <a:ext cx="3022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Visio" r:id="rId3" imgW="1949102" imgH="601967" progId="Visio.Drawing.11">
                  <p:embed/>
                </p:oleObj>
              </mc:Choice>
              <mc:Fallback>
                <p:oleObj name="Visio" r:id="rId3" imgW="1949102" imgH="601967" progId="Visio.Drawing.11">
                  <p:embed/>
                  <p:pic>
                    <p:nvPicPr>
                      <p:cNvPr id="46085" name="Object 6">
                        <a:extLst>
                          <a:ext uri="{FF2B5EF4-FFF2-40B4-BE49-F238E27FC236}">
                            <a16:creationId xmlns:a16="http://schemas.microsoft.com/office/drawing/2014/main" id="{FD3252A2-717F-4A01-A27A-FEF41EB71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51063"/>
                        <a:ext cx="30226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>
            <a:extLst>
              <a:ext uri="{FF2B5EF4-FFF2-40B4-BE49-F238E27FC236}">
                <a16:creationId xmlns:a16="http://schemas.microsoft.com/office/drawing/2014/main" id="{DF572E5F-0583-4917-B36B-C6EFE1DCB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2988" y="2373313"/>
          <a:ext cx="40116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Visio" r:id="rId5" imgW="2589451" imgH="969956" progId="Visio.Drawing.11">
                  <p:embed/>
                </p:oleObj>
              </mc:Choice>
              <mc:Fallback>
                <p:oleObj name="Visio" r:id="rId5" imgW="2589451" imgH="969956" progId="Visio.Drawing.11">
                  <p:embed/>
                  <p:pic>
                    <p:nvPicPr>
                      <p:cNvPr id="46086" name="Object 7">
                        <a:extLst>
                          <a:ext uri="{FF2B5EF4-FFF2-40B4-BE49-F238E27FC236}">
                            <a16:creationId xmlns:a16="http://schemas.microsoft.com/office/drawing/2014/main" id="{DF572E5F-0583-4917-B36B-C6EFE1DCB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373313"/>
                        <a:ext cx="40116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87" name="Прямая соединительная линия 2">
            <a:extLst>
              <a:ext uri="{FF2B5EF4-FFF2-40B4-BE49-F238E27FC236}">
                <a16:creationId xmlns:a16="http://schemas.microsoft.com/office/drawing/2014/main" id="{E15427AC-57AE-4CB8-878A-62351DA981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4191000"/>
            <a:ext cx="7594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72940D-E840-499D-834E-DDBA1BD48D9B}"/>
              </a:ext>
            </a:extLst>
          </p:cNvPr>
          <p:cNvSpPr txBox="1">
            <a:spLocks/>
          </p:cNvSpPr>
          <p:nvPr/>
        </p:nvSpPr>
        <p:spPr bwMode="auto">
          <a:xfrm>
            <a:off x="457200" y="4584700"/>
            <a:ext cx="4038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ru-RU" altLang="ru-RU" sz="1800" kern="0" dirty="0"/>
              <a:t>явное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AA65-6FD9-4218-8E36-F23FBEE191D2}"/>
              </a:ext>
            </a:extLst>
          </p:cNvPr>
          <p:cNvSpPr txBox="1">
            <a:spLocks/>
          </p:cNvSpPr>
          <p:nvPr/>
        </p:nvSpPr>
        <p:spPr bwMode="auto">
          <a:xfrm>
            <a:off x="4648200" y="4584700"/>
            <a:ext cx="4038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ru-RU" altLang="ru-RU" sz="1800" kern="0" dirty="0"/>
              <a:t>неявное</a:t>
            </a:r>
          </a:p>
        </p:txBody>
      </p:sp>
      <p:graphicFrame>
        <p:nvGraphicFramePr>
          <p:cNvPr id="46090" name="Объект 3">
            <a:extLst>
              <a:ext uri="{FF2B5EF4-FFF2-40B4-BE49-F238E27FC236}">
                <a16:creationId xmlns:a16="http://schemas.microsoft.com/office/drawing/2014/main" id="{C3BCFD06-746E-4539-872B-59E362C6B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963" y="4997450"/>
          <a:ext cx="188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Visio" r:id="rId7" imgW="1217433" imgH="417317" progId="Visio.Drawing.11">
                  <p:embed/>
                </p:oleObj>
              </mc:Choice>
              <mc:Fallback>
                <p:oleObj name="Visio" r:id="rId7" imgW="1217433" imgH="417317" progId="Visio.Drawing.11">
                  <p:embed/>
                  <p:pic>
                    <p:nvPicPr>
                      <p:cNvPr id="46090" name="Объект 3">
                        <a:extLst>
                          <a:ext uri="{FF2B5EF4-FFF2-40B4-BE49-F238E27FC236}">
                            <a16:creationId xmlns:a16="http://schemas.microsoft.com/office/drawing/2014/main" id="{C3BCFD06-746E-4539-872B-59E362C6B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4997450"/>
                        <a:ext cx="18875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Объект 4">
            <a:extLst>
              <a:ext uri="{FF2B5EF4-FFF2-40B4-BE49-F238E27FC236}">
                <a16:creationId xmlns:a16="http://schemas.microsoft.com/office/drawing/2014/main" id="{1C428CB2-20FE-4201-8124-D7F1835E9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4995863"/>
          <a:ext cx="3021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Visio" r:id="rId9" imgW="1949243" imgH="418937" progId="Visio.Drawing.11">
                  <p:embed/>
                </p:oleObj>
              </mc:Choice>
              <mc:Fallback>
                <p:oleObj name="Visio" r:id="rId9" imgW="1949243" imgH="418937" progId="Visio.Drawing.11">
                  <p:embed/>
                  <p:pic>
                    <p:nvPicPr>
                      <p:cNvPr id="46091" name="Объект 4">
                        <a:extLst>
                          <a:ext uri="{FF2B5EF4-FFF2-40B4-BE49-F238E27FC236}">
                            <a16:creationId xmlns:a16="http://schemas.microsoft.com/office/drawing/2014/main" id="{1C428CB2-20FE-4201-8124-D7F1835E9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995863"/>
                        <a:ext cx="3021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/>
            <a:r>
              <a:rPr lang="en-US" dirty="0"/>
              <a:t>Data Types. Control Flows</a:t>
            </a:r>
          </a:p>
          <a:p>
            <a:pPr marL="447675" indent="-447675"/>
            <a:r>
              <a:rPr lang="en-US" dirty="0"/>
              <a:t>Arrays. Loops</a:t>
            </a:r>
          </a:p>
          <a:p>
            <a:pPr marL="447675" indent="-447675"/>
            <a:r>
              <a:rPr lang="en-US" dirty="0"/>
              <a:t>Static methods. OOP</a:t>
            </a:r>
          </a:p>
          <a:p>
            <a:pPr marL="447675" indent="-447675"/>
            <a:r>
              <a:rPr lang="en-US" dirty="0"/>
              <a:t>Generics. Collections</a:t>
            </a:r>
          </a:p>
          <a:p>
            <a:pPr marL="447675" indent="-447675"/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5E187AE-3E14-43CC-8700-09B8F095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</p:spPr>
        <p:txBody>
          <a:bodyPr/>
          <a:lstStyle/>
          <a:p>
            <a:r>
              <a:rPr lang="ru-RU" altLang="ru-RU"/>
              <a:t>Комментарии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A9E0BAB-2260-4802-9873-F6DEADE07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68863"/>
          </a:xfrm>
        </p:spPr>
        <p:txBody>
          <a:bodyPr/>
          <a:lstStyle/>
          <a:p>
            <a:r>
              <a:rPr lang="ru-RU" altLang="ru-RU" dirty="0"/>
              <a:t>Строчные:</a:t>
            </a:r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Блочные:</a:t>
            </a:r>
            <a:endParaRPr lang="en-US" altLang="ru-RU" dirty="0"/>
          </a:p>
          <a:p>
            <a:endParaRPr lang="ru-RU" altLang="ru-RU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ru-RU" altLang="ru-RU" dirty="0">
              <a:latin typeface="Courier New" panose="02070309020205020404" pitchFamily="49" charset="0"/>
            </a:endParaRPr>
          </a:p>
          <a:p>
            <a:endParaRPr lang="ru-RU" altLang="ru-RU" sz="700" dirty="0"/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Документация: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C31BCF0-C452-4749-94E2-C2B488A70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47414"/>
              </p:ext>
            </p:extLst>
          </p:nvPr>
        </p:nvGraphicFramePr>
        <p:xfrm>
          <a:off x="1095950" y="1454944"/>
          <a:ext cx="64785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Visio" r:id="rId3" imgW="3778171" imgH="419594" progId="Visio.Drawing.11">
                  <p:embed/>
                </p:oleObj>
              </mc:Choice>
              <mc:Fallback>
                <p:oleObj name="Visio" r:id="rId3" imgW="3778171" imgH="419594" progId="Visio.Drawing.11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C31BCF0-C452-4749-94E2-C2B488A70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950" y="1454944"/>
                        <a:ext cx="64785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EA9605C-D373-45F1-9414-FB9F3B4C1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66440"/>
              </p:ext>
            </p:extLst>
          </p:nvPr>
        </p:nvGraphicFramePr>
        <p:xfrm>
          <a:off x="1110824" y="2353883"/>
          <a:ext cx="37671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CEA9605C-D373-45F1-9414-FB9F3B4C1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824" y="2353883"/>
                        <a:ext cx="37671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B047F84E-D8C3-42F7-89E5-4F9CE7AE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882"/>
              </p:ext>
            </p:extLst>
          </p:nvPr>
        </p:nvGraphicFramePr>
        <p:xfrm>
          <a:off x="1110824" y="3970925"/>
          <a:ext cx="568483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Visio" r:id="rId7" imgW="4052761" imgH="1514375" progId="Visio.Drawing.11">
                  <p:embed/>
                </p:oleObj>
              </mc:Choice>
              <mc:Fallback>
                <p:oleObj name="Visio" r:id="rId7" imgW="4052761" imgH="1514375" progId="Visio.Drawing.11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B047F84E-D8C3-42F7-89E5-4F9CE7AE1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824" y="3970925"/>
                        <a:ext cx="568483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8">
            <a:extLst>
              <a:ext uri="{FF2B5EF4-FFF2-40B4-BE49-F238E27FC236}">
                <a16:creationId xmlns:a16="http://schemas.microsoft.com/office/drawing/2014/main" id="{57BB634F-CDC9-41E4-8BC7-1F9EF697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7" y="3176587"/>
            <a:ext cx="34671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AutoShape 9">
            <a:extLst>
              <a:ext uri="{FF2B5EF4-FFF2-40B4-BE49-F238E27FC236}">
                <a16:creationId xmlns:a16="http://schemas.microsoft.com/office/drawing/2014/main" id="{B069737D-0095-4908-AEA7-891F25735D63}"/>
              </a:ext>
            </a:extLst>
          </p:cNvPr>
          <p:cNvSpPr>
            <a:spLocks noChangeArrowheads="1"/>
          </p:cNvSpPr>
          <p:nvPr/>
        </p:nvSpPr>
        <p:spPr bwMode="auto">
          <a:xfrm rot="-2600671">
            <a:off x="6372225" y="5143500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5E1C-A780-4E05-A958-5FDC029C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Операции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17D552-6ECA-4AB0-954F-2D29596F3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0884389-EB0F-4500-8C7B-227F39C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Типы операций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7F270F-4132-4D11-939F-3AF354104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Присваивание</a:t>
            </a:r>
          </a:p>
          <a:p>
            <a:r>
              <a:rPr lang="ru-RU" altLang="ru-RU"/>
              <a:t>Инкремент и декремент</a:t>
            </a:r>
          </a:p>
          <a:p>
            <a:r>
              <a:rPr lang="ru-RU" altLang="ru-RU"/>
              <a:t>Арифметические (бинарные и унарные) операции</a:t>
            </a:r>
            <a:endParaRPr lang="en-US" altLang="ru-RU"/>
          </a:p>
          <a:p>
            <a:r>
              <a:rPr lang="ru-RU" altLang="ru-RU"/>
              <a:t>Операции сравнения</a:t>
            </a:r>
          </a:p>
          <a:p>
            <a:r>
              <a:rPr lang="ru-RU" altLang="ru-RU"/>
              <a:t>Логические операции</a:t>
            </a:r>
            <a:endParaRPr lang="en-US" altLang="ru-RU"/>
          </a:p>
          <a:p>
            <a:r>
              <a:rPr lang="ru-RU" altLang="ru-RU"/>
              <a:t>Побитовые операции</a:t>
            </a:r>
          </a:p>
          <a:p>
            <a:r>
              <a:rPr lang="ru-RU" altLang="ru-RU"/>
              <a:t>Операции сдвига</a:t>
            </a:r>
            <a:endParaRPr lang="en-US" altLang="ru-RU"/>
          </a:p>
          <a:p>
            <a:r>
              <a:rPr lang="ru-RU" altLang="ru-RU"/>
              <a:t>«Сложное» присваивание</a:t>
            </a:r>
          </a:p>
          <a:p>
            <a:r>
              <a:rPr lang="ru-RU" altLang="ru-RU"/>
              <a:t>Условная операция</a:t>
            </a:r>
          </a:p>
          <a:p>
            <a:r>
              <a:rPr lang="ru-RU" altLang="ru-RU"/>
              <a:t>Операция </a:t>
            </a:r>
            <a:r>
              <a:rPr lang="en-US" altLang="ru-RU"/>
              <a:t>instanceof</a:t>
            </a:r>
            <a:endParaRPr lang="ru-RU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931F217-8544-47B3-BD65-2940A0EB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Присваивание. Инкремент. Декремент</a:t>
            </a:r>
          </a:p>
        </p:txBody>
      </p:sp>
      <p:graphicFrame>
        <p:nvGraphicFramePr>
          <p:cNvPr id="88109" name="Group 45">
            <a:extLst>
              <a:ext uri="{FF2B5EF4-FFF2-40B4-BE49-F238E27FC236}">
                <a16:creationId xmlns:a16="http://schemas.microsoft.com/office/drawing/2014/main" id="{D1263156-65FD-4012-A8F6-6404354F34D2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449388"/>
          <a:ext cx="8156575" cy="3786187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(assignment)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15;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z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en-U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 + y;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Инкремент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(increment)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++a;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 = 3,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 = 3, a = 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2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Декремент</a:t>
                      </a:r>
                      <a:endParaRPr kumimoji="0" lang="en-US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(decrement)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a--;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3, a = 2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7" name="Rectangle 47">
            <a:extLst>
              <a:ext uri="{FF2B5EF4-FFF2-40B4-BE49-F238E27FC236}">
                <a16:creationId xmlns:a16="http://schemas.microsoft.com/office/drawing/2014/main" id="{968038A8-3189-44FF-A9F4-6F07D260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088" y="5559425"/>
            <a:ext cx="8229600" cy="620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400"/>
              <a:t>Постфиксный инкремент/декремент </a:t>
            </a:r>
            <a:r>
              <a:rPr lang="en-US" altLang="ru-RU" sz="1400"/>
              <a:t>(a++) </a:t>
            </a:r>
            <a:r>
              <a:rPr lang="ru-RU" altLang="ru-RU" sz="1400"/>
              <a:t>возвращает исходное значение переменной</a:t>
            </a:r>
          </a:p>
          <a:p>
            <a:pPr>
              <a:lnSpc>
                <a:spcPct val="80000"/>
              </a:lnSpc>
            </a:pPr>
            <a:r>
              <a:rPr lang="ru-RU" altLang="ru-RU" sz="1400"/>
              <a:t>Префиксный инкремент/декремент</a:t>
            </a:r>
            <a:r>
              <a:rPr lang="en-US" altLang="ru-RU" sz="1400"/>
              <a:t> (++a)</a:t>
            </a:r>
            <a:r>
              <a:rPr lang="ru-RU" altLang="ru-RU" sz="1400"/>
              <a:t> возвращает новое значение переменной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E723D4-16AE-47AD-A726-DB9BA7D3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Арифметические операции</a:t>
            </a:r>
          </a:p>
        </p:txBody>
      </p:sp>
      <p:graphicFrame>
        <p:nvGraphicFramePr>
          <p:cNvPr id="73872" name="Group 144">
            <a:extLst>
              <a:ext uri="{FF2B5EF4-FFF2-40B4-BE49-F238E27FC236}">
                <a16:creationId xmlns:a16="http://schemas.microsoft.com/office/drawing/2014/main" id="{58AC208C-1687-4324-A7B4-881A6B0A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5265"/>
              </p:ext>
            </p:extLst>
          </p:nvPr>
        </p:nvGraphicFramePr>
        <p:xfrm>
          <a:off x="457200" y="1069328"/>
          <a:ext cx="8156575" cy="5095976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сложение / конкатенация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additive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concatenation)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 + 3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System.out.print(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"Hello " + "world"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вычитание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subtraction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умножение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multiplication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* b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79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деление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division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d1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d1 = 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d2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5f / 2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d2 = 2.5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остатка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remainder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e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10 % 3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1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плюс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plus)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+a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5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минус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minus)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-a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 = -5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5F1567-9C7C-4052-A9D3-ABA2BA47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Операции сравнения. Логические операции</a:t>
            </a:r>
          </a:p>
        </p:txBody>
      </p:sp>
      <p:graphicFrame>
        <p:nvGraphicFramePr>
          <p:cNvPr id="89405" name="Group 317">
            <a:extLst>
              <a:ext uri="{FF2B5EF4-FFF2-40B4-BE49-F238E27FC236}">
                <a16:creationId xmlns:a16="http://schemas.microsoft.com/office/drawing/2014/main" id="{373E0A43-0669-4286-B5FC-02568836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07494"/>
              </p:ext>
            </p:extLst>
          </p:nvPr>
        </p:nvGraphicFramePr>
        <p:xfrm>
          <a:off x="493712" y="990600"/>
          <a:ext cx="8156575" cy="260985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равно (equal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 x =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10==10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 y =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5&gt;10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false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a!=b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System.out.print("a!=b");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равно (not 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(greater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(less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404" name="Group 316">
            <a:extLst>
              <a:ext uri="{FF2B5EF4-FFF2-40B4-BE49-F238E27FC236}">
                <a16:creationId xmlns:a16="http://schemas.microsoft.com/office/drawing/2014/main" id="{F50C3FD4-1207-49E9-8B07-7A99044D5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85055"/>
              </p:ext>
            </p:extLst>
          </p:nvPr>
        </p:nvGraphicFramePr>
        <p:xfrm>
          <a:off x="527183" y="4120357"/>
          <a:ext cx="8156575" cy="2097086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 </a:t>
                      </a:r>
                      <a:b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AND)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&amp;&amp; (b==2)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AND b is 2");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|| (a==10)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1 OR 10");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!(a==10)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System.out.println("a is not 10");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||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ИЛИ 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НЕ (</a:t>
                      </a:r>
                      <a:r>
                        <a:rPr kumimoji="0" lang="en-US" alt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complement)</a:t>
                      </a:r>
                      <a:endParaRPr kumimoji="0" lang="ru-RU" alt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407" name="Group 319">
            <a:extLst>
              <a:ext uri="{FF2B5EF4-FFF2-40B4-BE49-F238E27FC236}">
                <a16:creationId xmlns:a16="http://schemas.microsoft.com/office/drawing/2014/main" id="{D4361DE2-C4E6-4AF1-A6E3-EAF35A9F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2940"/>
              </p:ext>
            </p:extLst>
          </p:nvPr>
        </p:nvGraphicFramePr>
        <p:xfrm>
          <a:off x="5868144" y="2909092"/>
          <a:ext cx="3017838" cy="1382715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6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a&amp;&amp;b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 |b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7EB464E-9912-48A7-9A98-373EA259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Побитовые операции. Операции сдвига</a:t>
            </a:r>
          </a:p>
        </p:txBody>
      </p:sp>
      <p:graphicFrame>
        <p:nvGraphicFramePr>
          <p:cNvPr id="90256" name="Group 144">
            <a:extLst>
              <a:ext uri="{FF2B5EF4-FFF2-40B4-BE49-F238E27FC236}">
                <a16:creationId xmlns:a16="http://schemas.microsoft.com/office/drawing/2014/main" id="{39405877-D600-4482-B5E5-E09CD4612CED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449388"/>
          <a:ext cx="8156575" cy="4297428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НЕ 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bitwise complement)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    0b00000111;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a=7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|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b=15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&amp;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^ 0b00001001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d=14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AND)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исключающее ИЛИ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XOR)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Побитовое ИЛИ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(bitwise OR)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вправо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 right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s-ES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s-E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&gt;&gt; 2</a:t>
                      </a: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</a:t>
                      </a:r>
                      <a:r>
                        <a:rPr kumimoji="0" lang="es-E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x=1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s-E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&lt;&lt; 1</a:t>
                      </a:r>
                      <a:r>
                        <a:rPr kumimoji="0" lang="es-E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</a:t>
                      </a:r>
                      <a:r>
                        <a:rPr kumimoji="0" lang="es-E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y=14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вправо</a:t>
                      </a:r>
                      <a:b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(unsigned right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Сдвиг влево</a:t>
                      </a:r>
                      <a:b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(signed left shift)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255" name="Group 143">
            <a:extLst>
              <a:ext uri="{FF2B5EF4-FFF2-40B4-BE49-F238E27FC236}">
                <a16:creationId xmlns:a16="http://schemas.microsoft.com/office/drawing/2014/main" id="{D785C499-312A-457B-9BB5-7D74EB52EE8C}"/>
              </a:ext>
            </a:extLst>
          </p:cNvPr>
          <p:cNvGraphicFramePr>
            <a:graphicFrameLocks noGrp="1"/>
          </p:cNvGraphicFramePr>
          <p:nvPr/>
        </p:nvGraphicFramePr>
        <p:xfrm>
          <a:off x="6092825" y="3089275"/>
          <a:ext cx="2859088" cy="15240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A^B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29DEC7-2288-4B39-8DE1-26AF3439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«Сложное» присваивание</a:t>
            </a:r>
          </a:p>
        </p:txBody>
      </p:sp>
      <p:graphicFrame>
        <p:nvGraphicFramePr>
          <p:cNvPr id="96483" name="Group 227">
            <a:extLst>
              <a:ext uri="{FF2B5EF4-FFF2-40B4-BE49-F238E27FC236}">
                <a16:creationId xmlns:a16="http://schemas.microsoft.com/office/drawing/2014/main" id="{72B33837-F115-4621-9477-261A62592A8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39900"/>
          <a:ext cx="7832725" cy="3687794"/>
        </p:xfrm>
        <a:graphic>
          <a:graphicData uri="http://schemas.openxmlformats.org/drawingml/2006/table">
            <a:tbl>
              <a:tblPr/>
              <a:tblGrid>
                <a:gridCol w="67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арифметической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</a:t>
                      </a:r>
                      <a:endParaRPr kumimoji="0" lang="ru-RU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</a:t>
                      </a: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побитовой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600" b="1" i="1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со сдвигом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&gt;&gt;=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</a:t>
                      </a:r>
                      <a:r>
                        <a:rPr kumimoji="0" lang="ru-RU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&gt;&gt;&gt;=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B1AC17-5753-4ADE-AA5E-7C8915ED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Условная операция. Операция </a:t>
            </a:r>
            <a:r>
              <a:rPr lang="en-US" altLang="ru-RU"/>
              <a:t>instanceof</a:t>
            </a:r>
            <a:endParaRPr lang="ru-RU" altLang="ru-RU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765F061D-86D7-456A-85C1-0AB4BEFE1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 i="1" dirty="0"/>
              <a:t>Условная операция</a:t>
            </a:r>
            <a:r>
              <a:rPr lang="ru-RU" altLang="ru-RU" dirty="0"/>
              <a:t> возвращает одно из двух значений в зависимости от заданного условия</a:t>
            </a:r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dirty="0"/>
          </a:p>
          <a:p>
            <a:endParaRPr lang="ru-RU" altLang="ru-RU" b="1" i="1" dirty="0"/>
          </a:p>
          <a:p>
            <a:endParaRPr lang="ru-RU" altLang="ru-RU" b="1" i="1" dirty="0"/>
          </a:p>
          <a:p>
            <a:r>
              <a:rPr lang="ru-RU" altLang="ru-RU" b="1" i="1" dirty="0"/>
              <a:t>Операция </a:t>
            </a:r>
            <a:r>
              <a:rPr lang="en-US" altLang="ru-RU" b="1" i="1" dirty="0" err="1"/>
              <a:t>instanceof</a:t>
            </a:r>
            <a:r>
              <a:rPr lang="en-US" altLang="ru-RU" dirty="0"/>
              <a:t> </a:t>
            </a:r>
            <a:r>
              <a:rPr lang="ru-RU" altLang="ru-RU" dirty="0"/>
              <a:t>проверяет принадлежность объекта заданному типу (классу)</a:t>
            </a:r>
          </a:p>
          <a:p>
            <a:endParaRPr lang="ru-RU" altLang="ru-RU" dirty="0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2CA6DD76-4E47-4E3D-AEA1-0DCB789B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05" y="3960949"/>
            <a:ext cx="607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String s = "Hello";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if (s </a:t>
            </a:r>
            <a:r>
              <a:rPr lang="en-US" altLang="ru-RU" sz="1800" dirty="0" err="1">
                <a:latin typeface="Courier New" panose="02070309020205020404" pitchFamily="49" charset="0"/>
              </a:rPr>
              <a:t>instanceof</a:t>
            </a:r>
            <a:r>
              <a:rPr lang="en-US" altLang="ru-RU" sz="1800" dirty="0">
                <a:latin typeface="Courier New" panose="02070309020205020404" pitchFamily="49" charset="0"/>
              </a:rPr>
              <a:t> </a:t>
            </a:r>
            <a:r>
              <a:rPr lang="en-US" altLang="ru-RU" sz="1800" dirty="0" err="1">
                <a:latin typeface="Courier New" panose="02070309020205020404" pitchFamily="49" charset="0"/>
              </a:rPr>
              <a:t>java.lang.String</a:t>
            </a:r>
            <a:r>
              <a:rPr lang="en-US" altLang="ru-RU" sz="1800" dirty="0">
                <a:latin typeface="Courier New" panose="02070309020205020404" pitchFamily="49" charset="0"/>
              </a:rPr>
              <a:t>) </a:t>
            </a:r>
            <a:r>
              <a:rPr lang="ru-RU" altLang="ru-RU" sz="1800" dirty="0">
                <a:latin typeface="Courier New" panose="02070309020205020404" pitchFamily="49" charset="0"/>
              </a:rPr>
              <a:t>   	</a:t>
            </a:r>
            <a:r>
              <a:rPr lang="en-US" altLang="ru-RU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ru-RU" sz="1800" dirty="0">
                <a:latin typeface="Courier New" panose="02070309020205020404" pitchFamily="49" charset="0"/>
              </a:rPr>
              <a:t>("s is a String");        </a:t>
            </a:r>
          </a:p>
        </p:txBody>
      </p:sp>
      <p:sp>
        <p:nvSpPr>
          <p:cNvPr id="60422" name="Rectangle 8">
            <a:extLst>
              <a:ext uri="{FF2B5EF4-FFF2-40B4-BE49-F238E27FC236}">
                <a16:creationId xmlns:a16="http://schemas.microsoft.com/office/drawing/2014/main" id="{61A26F2B-FA4B-4A85-B42E-48314D75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876822"/>
            <a:ext cx="607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int a = (10&lt;20)? 1 : 2;</a:t>
            </a:r>
          </a:p>
        </p:txBody>
      </p:sp>
      <p:sp>
        <p:nvSpPr>
          <p:cNvPr id="60423" name="Line 9">
            <a:extLst>
              <a:ext uri="{FF2B5EF4-FFF2-40B4-BE49-F238E27FC236}">
                <a16:creationId xmlns:a16="http://schemas.microsoft.com/office/drawing/2014/main" id="{9FE2661A-014A-4B8E-A993-E9F6494196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5916" y="2730396"/>
            <a:ext cx="6472168" cy="16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AAFFF57-EC89-40EA-89F5-39782027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Выражения и приоритет операций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7714645-933C-41C6-B215-A5B045F560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495800" cy="3317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 b="1" i="1"/>
              <a:t>Выражение</a:t>
            </a:r>
            <a:r>
              <a:rPr lang="ru-RU" altLang="ru-RU" sz="1800"/>
              <a:t> (</a:t>
            </a:r>
            <a:r>
              <a:rPr lang="en-US" altLang="ru-RU" sz="1800" b="1" i="1"/>
              <a:t>expression</a:t>
            </a:r>
            <a:r>
              <a:rPr lang="en-US" altLang="ru-RU" sz="1800"/>
              <a:t>)</a:t>
            </a:r>
            <a:r>
              <a:rPr lang="ru-RU" altLang="ru-RU" sz="1800"/>
              <a:t> состоит из операндов и операций</a:t>
            </a: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Операции выполняются в соответствии с их приоритетами</a:t>
            </a:r>
            <a:endParaRPr lang="en-US" altLang="ru-RU" sz="1800"/>
          </a:p>
          <a:p>
            <a:pPr>
              <a:lnSpc>
                <a:spcPct val="90000"/>
              </a:lnSpc>
            </a:pPr>
            <a:r>
              <a:rPr lang="ru-RU" altLang="ru-RU" sz="1800"/>
              <a:t>Операции с одинаковым приоритетом выполняются в порядке: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(1-13) справа налево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(14) слева направо</a:t>
            </a:r>
          </a:p>
          <a:p>
            <a:pPr>
              <a:lnSpc>
                <a:spcPct val="90000"/>
              </a:lnSpc>
            </a:pPr>
            <a:r>
              <a:rPr lang="ru-RU" altLang="ru-RU" sz="1800"/>
              <a:t>Для обозначения приоритетов операций могут использоваться круглые скобки</a:t>
            </a:r>
          </a:p>
        </p:txBody>
      </p:sp>
      <p:sp>
        <p:nvSpPr>
          <p:cNvPr id="61444" name="Rectangle 55">
            <a:extLst>
              <a:ext uri="{FF2B5EF4-FFF2-40B4-BE49-F238E27FC236}">
                <a16:creationId xmlns:a16="http://schemas.microsoft.com/office/drawing/2014/main" id="{97244672-6ADC-4F40-88EC-5199B445D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3" y="1600200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/>
              <a:t>Операнд: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переменная (объект)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вызов метода</a:t>
            </a:r>
          </a:p>
          <a:p>
            <a:pPr lvl="1">
              <a:lnSpc>
                <a:spcPct val="90000"/>
              </a:lnSpc>
            </a:pPr>
            <a:r>
              <a:rPr lang="ru-RU" altLang="ru-RU" sz="1600"/>
              <a:t>выражение</a:t>
            </a:r>
          </a:p>
          <a:p>
            <a:pPr>
              <a:lnSpc>
                <a:spcPct val="90000"/>
              </a:lnSpc>
            </a:pPr>
            <a:endParaRPr lang="ru-RU" altLang="ru-RU" sz="1800"/>
          </a:p>
        </p:txBody>
      </p:sp>
      <p:graphicFrame>
        <p:nvGraphicFramePr>
          <p:cNvPr id="92165" name="Group 5">
            <a:extLst>
              <a:ext uri="{FF2B5EF4-FFF2-40B4-BE49-F238E27FC236}">
                <a16:creationId xmlns:a16="http://schemas.microsoft.com/office/drawing/2014/main" id="{FC671EB0-80EC-4320-B411-90B1D6E7836C}"/>
              </a:ext>
            </a:extLst>
          </p:cNvPr>
          <p:cNvGraphicFramePr>
            <a:graphicFrameLocks noGrp="1"/>
          </p:cNvGraphicFramePr>
          <p:nvPr/>
        </p:nvGraphicFramePr>
        <p:xfrm>
          <a:off x="6970713" y="1214438"/>
          <a:ext cx="1752600" cy="5030786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Операция</a:t>
                      </a:r>
                      <a:endParaRPr kumimoji="0" lang="en-US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 &gt; &lt;= &gt;= instanceof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1495" name="Text Box 56">
            <a:extLst>
              <a:ext uri="{FF2B5EF4-FFF2-40B4-BE49-F238E27FC236}">
                <a16:creationId xmlns:a16="http://schemas.microsoft.com/office/drawing/2014/main" id="{3C85C62F-B2C3-4F51-8863-261C07B1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int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</a:rPr>
              <a:t>double z = Math.sqrt(25)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</a:rPr>
              <a:t>boolean b =  3 &gt; 7 || 4 &gt; 0 &amp;&amp; 2 == 2;</a:t>
            </a:r>
            <a:endParaRPr lang="ru-RU" altLang="ru-RU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47A16C9-26C2-4633-A89C-0BC21AC8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8037"/>
          </a:xfrm>
        </p:spPr>
        <p:txBody>
          <a:bodyPr/>
          <a:lstStyle/>
          <a:p>
            <a:r>
              <a:rPr lang="ru-RU" altLang="ru-RU" sz="3000"/>
              <a:t>Математические функции (1)</a:t>
            </a:r>
          </a:p>
        </p:txBody>
      </p:sp>
      <p:sp>
        <p:nvSpPr>
          <p:cNvPr id="93187" name="Rectangle 177">
            <a:extLst>
              <a:ext uri="{FF2B5EF4-FFF2-40B4-BE49-F238E27FC236}">
                <a16:creationId xmlns:a16="http://schemas.microsoft.com/office/drawing/2014/main" id="{1353B806-DACA-44CB-A15D-67B770F8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738" y="1054100"/>
            <a:ext cx="8229600" cy="352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/>
              <a:t>java.lang.Math</a:t>
            </a:r>
            <a:endParaRPr lang="ru-RU" altLang="ru-RU" sz="1800" b="1" i="1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76B20B6C-23F7-4354-BA0A-FA85C214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5772150"/>
            <a:ext cx="419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>
            <a:extLst>
              <a:ext uri="{FF2B5EF4-FFF2-40B4-BE49-F238E27FC236}">
                <a16:creationId xmlns:a16="http://schemas.microsoft.com/office/drawing/2014/main" id="{D871BED8-65E6-48CA-BEC6-91656E370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93574"/>
              </p:ext>
            </p:extLst>
          </p:nvPr>
        </p:nvGraphicFramePr>
        <p:xfrm>
          <a:off x="348370" y="1687411"/>
          <a:ext cx="8547100" cy="4602264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i)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lng)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модуля числа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Math.abs(-15.3);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большую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меньшую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b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до ближайшего целого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минимального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b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максимального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b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587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19" name="Rectangle 129">
            <a:extLst>
              <a:ext uri="{FF2B5EF4-FFF2-40B4-BE49-F238E27FC236}">
                <a16:creationId xmlns:a16="http://schemas.microsoft.com/office/drawing/2014/main" id="{447AE7A2-0211-4874-BDA0-C5096408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295160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Работа с числами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C61A5DE-7077-48B9-B50E-32F7EF8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68400"/>
          </a:xfrm>
        </p:spPr>
        <p:txBody>
          <a:bodyPr/>
          <a:lstStyle/>
          <a:p>
            <a:r>
              <a:rPr lang="ru-RU" altLang="ru-RU"/>
              <a:t>Математические функции (2)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769E36D-19F7-4DD2-A136-E0ED599A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5772150"/>
            <a:ext cx="4191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>
            <a:extLst>
              <a:ext uri="{FF2B5EF4-FFF2-40B4-BE49-F238E27FC236}">
                <a16:creationId xmlns:a16="http://schemas.microsoft.com/office/drawing/2014/main" id="{BD112003-1B2E-447A-AF45-E2618CAC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84641"/>
              </p:ext>
            </p:extLst>
          </p:nvPr>
        </p:nvGraphicFramePr>
        <p:xfrm>
          <a:off x="337343" y="1169195"/>
          <a:ext cx="8469313" cy="3962400"/>
        </p:xfrm>
        <a:graphic>
          <a:graphicData uri="http://schemas.openxmlformats.org/drawingml/2006/table">
            <a:tbl>
              <a:tblPr/>
              <a:tblGrid>
                <a:gridCol w="369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Функция экспоненты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Натуральный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Возведение числа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 степень </a:t>
                      </a:r>
                      <a:r>
                        <a:rPr kumimoji="0" lang="en-US" alt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ru-RU" alt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Квадратный корень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радиан в градусы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градусов в радианы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Генерация случайной величины в диапазоне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[0;1)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256" name="Rectangle 34">
            <a:extLst>
              <a:ext uri="{FF2B5EF4-FFF2-40B4-BE49-F238E27FC236}">
                <a16:creationId xmlns:a16="http://schemas.microsoft.com/office/drawing/2014/main" id="{C7306F11-DBB2-49B1-AE0C-CB19B10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381" y="753270"/>
            <a:ext cx="406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/>
              <a:t>Математические вычисления (</a:t>
            </a:r>
            <a:r>
              <a:rPr lang="en-US" altLang="ru-RU" sz="1800"/>
              <a:t>static</a:t>
            </a:r>
            <a:r>
              <a:rPr lang="ru-RU" altLang="ru-RU" sz="1800"/>
              <a:t>)</a:t>
            </a:r>
          </a:p>
        </p:txBody>
      </p:sp>
      <p:sp>
        <p:nvSpPr>
          <p:cNvPr id="94257" name="Rectangle 108">
            <a:extLst>
              <a:ext uri="{FF2B5EF4-FFF2-40B4-BE49-F238E27FC236}">
                <a16:creationId xmlns:a16="http://schemas.microsoft.com/office/drawing/2014/main" id="{4B192245-A5AE-49F0-BD46-9B9D9CE3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225546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Константы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graphicFrame>
        <p:nvGraphicFramePr>
          <p:cNvPr id="227453" name="Group 125">
            <a:extLst>
              <a:ext uri="{FF2B5EF4-FFF2-40B4-BE49-F238E27FC236}">
                <a16:creationId xmlns:a16="http://schemas.microsoft.com/office/drawing/2014/main" id="{63B768EB-EA8F-4308-B603-A5327443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35677"/>
              </p:ext>
            </p:extLst>
          </p:nvPr>
        </p:nvGraphicFramePr>
        <p:xfrm>
          <a:off x="2746648" y="5644646"/>
          <a:ext cx="3086100" cy="6096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Пи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Эйлера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CD3D8-17FF-4EAB-9C08-4BA8EF0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Операторы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D15419-8F50-45B3-B7BD-6FAD9CE02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8115E9-FF56-48E3-AC2B-EF840E5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Операторы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EAB990-D88D-4784-988E-3A36C3F5CA8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51400" y="1612900"/>
            <a:ext cx="3657600" cy="4500563"/>
          </a:xfrm>
        </p:spPr>
        <p:txBody>
          <a:bodyPr/>
          <a:lstStyle/>
          <a:p>
            <a:r>
              <a:rPr lang="ru-RU" altLang="ru-RU" sz="1800"/>
              <a:t>Условный оператор </a:t>
            </a:r>
            <a:r>
              <a:rPr lang="en-US" altLang="ru-RU" sz="1800" b="1" i="1"/>
              <a:t>if</a:t>
            </a:r>
          </a:p>
          <a:p>
            <a:r>
              <a:rPr lang="ru-RU" altLang="ru-RU" sz="1800"/>
              <a:t>Условный оператор </a:t>
            </a:r>
            <a:r>
              <a:rPr lang="en-US" altLang="ru-RU" sz="1800" b="1" i="1"/>
              <a:t>switch</a:t>
            </a:r>
          </a:p>
          <a:p>
            <a:r>
              <a:rPr lang="ru-RU" altLang="ru-RU" sz="1800"/>
              <a:t>Оператор цикла </a:t>
            </a:r>
            <a:r>
              <a:rPr lang="en-US" altLang="ru-RU" sz="1800" b="1" i="1"/>
              <a:t>while</a:t>
            </a:r>
          </a:p>
          <a:p>
            <a:r>
              <a:rPr lang="ru-RU" altLang="ru-RU" sz="1800"/>
              <a:t>Оператор цикла </a:t>
            </a:r>
            <a:r>
              <a:rPr lang="en-US" altLang="ru-RU" sz="1800" b="1" i="1"/>
              <a:t>for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break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continue</a:t>
            </a:r>
          </a:p>
          <a:p>
            <a:r>
              <a:rPr lang="ru-RU" altLang="ru-RU" sz="1800"/>
              <a:t>Оператор </a:t>
            </a:r>
            <a:r>
              <a:rPr lang="en-US" altLang="ru-RU" sz="1800" b="1" i="1"/>
              <a:t>return</a:t>
            </a:r>
            <a:endParaRPr lang="ru-RU" altLang="ru-RU" sz="1800" b="1" i="1"/>
          </a:p>
          <a:p>
            <a:r>
              <a:rPr lang="ru-RU" altLang="ru-RU" sz="1800"/>
              <a:t>Составной оператор</a:t>
            </a:r>
            <a:r>
              <a:rPr lang="en-US" altLang="ru-RU" sz="1800"/>
              <a:t> (</a:t>
            </a:r>
            <a:r>
              <a:rPr lang="ru-RU" altLang="ru-RU" sz="1800"/>
              <a:t>блок)</a:t>
            </a:r>
          </a:p>
          <a:p>
            <a:endParaRPr lang="ru-RU" altLang="ru-RU" sz="180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FA898C2-9817-43C7-96D8-49DBB152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300" y="1600200"/>
            <a:ext cx="4038600" cy="4500563"/>
          </a:xfrm>
        </p:spPr>
        <p:txBody>
          <a:bodyPr/>
          <a:lstStyle/>
          <a:p>
            <a:pPr>
              <a:defRPr/>
            </a:pPr>
            <a:r>
              <a:rPr lang="ru-RU" altLang="ru-RU" sz="1800" dirty="0"/>
              <a:t>Операторные конструкции:</a:t>
            </a:r>
          </a:p>
          <a:p>
            <a:pPr lvl="1">
              <a:defRPr/>
            </a:pPr>
            <a:r>
              <a:rPr lang="ru-RU" altLang="ru-RU" sz="1600" dirty="0"/>
              <a:t>объявление переменной</a:t>
            </a:r>
          </a:p>
          <a:p>
            <a:pPr lvl="1">
              <a:defRPr/>
            </a:pPr>
            <a:r>
              <a:rPr lang="ru-RU" altLang="ru-RU" sz="1600" dirty="0"/>
              <a:t>присваивание</a:t>
            </a:r>
          </a:p>
          <a:p>
            <a:pPr lvl="1">
              <a:defRPr/>
            </a:pPr>
            <a:r>
              <a:rPr lang="ru-RU" altLang="ru-RU" sz="1600" dirty="0"/>
              <a:t>инкремент/декремент</a:t>
            </a:r>
          </a:p>
          <a:p>
            <a:pPr lvl="1">
              <a:defRPr/>
            </a:pPr>
            <a:r>
              <a:rPr lang="ru-RU" altLang="ru-RU" sz="1600" dirty="0"/>
              <a:t>создание объекта</a:t>
            </a:r>
          </a:p>
          <a:p>
            <a:pPr lvl="1">
              <a:defRPr/>
            </a:pPr>
            <a:r>
              <a:rPr lang="ru-RU" altLang="ru-RU" sz="1600" dirty="0"/>
              <a:t>вызов методов</a:t>
            </a:r>
          </a:p>
          <a:p>
            <a:pPr marL="182562" lvl="1" indent="0">
              <a:buFontTx/>
              <a:buNone/>
              <a:defRPr/>
            </a:pPr>
            <a:endParaRPr lang="ru-RU" altLang="ru-RU" sz="1600" dirty="0"/>
          </a:p>
        </p:txBody>
      </p:sp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A9A5F18B-0A0F-4ADE-8110-7A3C822DB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4000500"/>
          <a:ext cx="3800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Visio" r:id="rId3" imgW="2406302" imgH="965904" progId="Visio.Drawing.11">
                  <p:embed/>
                </p:oleObj>
              </mc:Choice>
              <mc:Fallback>
                <p:oleObj name="Visio" r:id="rId3" imgW="2406302" imgH="965904" progId="Visio.Drawing.11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A9A5F18B-0A0F-4ADE-8110-7A3C822DB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000500"/>
                        <a:ext cx="38004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FB2471-0A0D-440D-B237-23FF1B9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if</a:t>
            </a:r>
            <a:endParaRPr lang="ru-RU" altLang="ru-RU" i="1"/>
          </a:p>
        </p:txBody>
      </p:sp>
      <p:graphicFrame>
        <p:nvGraphicFramePr>
          <p:cNvPr id="64515" name="Object 211">
            <a:extLst>
              <a:ext uri="{FF2B5EF4-FFF2-40B4-BE49-F238E27FC236}">
                <a16:creationId xmlns:a16="http://schemas.microsoft.com/office/drawing/2014/main" id="{D3C0F576-95FF-4E88-9D41-10288B7F2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1366838"/>
          <a:ext cx="220503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Visio" r:id="rId3" imgW="3238702" imgH="2530803" progId="Visio.Drawing.11">
                  <p:embed/>
                </p:oleObj>
              </mc:Choice>
              <mc:Fallback>
                <p:oleObj name="Visio" r:id="rId3" imgW="3238702" imgH="2530803" progId="Visio.Drawing.11">
                  <p:embed/>
                  <p:pic>
                    <p:nvPicPr>
                      <p:cNvPr id="64515" name="Object 211">
                        <a:extLst>
                          <a:ext uri="{FF2B5EF4-FFF2-40B4-BE49-F238E27FC236}">
                            <a16:creationId xmlns:a16="http://schemas.microsoft.com/office/drawing/2014/main" id="{D3C0F576-95FF-4E88-9D41-10288B7F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366838"/>
                        <a:ext cx="2205038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212">
            <a:extLst>
              <a:ext uri="{FF2B5EF4-FFF2-40B4-BE49-F238E27FC236}">
                <a16:creationId xmlns:a16="http://schemas.microsoft.com/office/drawing/2014/main" id="{3846F938-8378-44BC-B1C5-88334EA5C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4143375"/>
          <a:ext cx="2806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Visio" r:id="rId5" imgW="4498632" imgH="2584839" progId="Visio.Drawing.11">
                  <p:embed/>
                </p:oleObj>
              </mc:Choice>
              <mc:Fallback>
                <p:oleObj name="Visio" r:id="rId5" imgW="4498632" imgH="2584839" progId="Visio.Drawing.11">
                  <p:embed/>
                  <p:pic>
                    <p:nvPicPr>
                      <p:cNvPr id="64516" name="Object 212">
                        <a:extLst>
                          <a:ext uri="{FF2B5EF4-FFF2-40B4-BE49-F238E27FC236}">
                            <a16:creationId xmlns:a16="http://schemas.microsoft.com/office/drawing/2014/main" id="{3846F938-8378-44BC-B1C5-88334EA5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143375"/>
                        <a:ext cx="28067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214">
            <a:extLst>
              <a:ext uri="{FF2B5EF4-FFF2-40B4-BE49-F238E27FC236}">
                <a16:creationId xmlns:a16="http://schemas.microsoft.com/office/drawing/2014/main" id="{93E8BCE5-7604-48A0-99B3-645B81C98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1982788"/>
          <a:ext cx="274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Visio" r:id="rId7" imgW="2131982" imgH="417703" progId="Visio.Drawing.11">
                  <p:embed/>
                </p:oleObj>
              </mc:Choice>
              <mc:Fallback>
                <p:oleObj name="Visio" r:id="rId7" imgW="2131982" imgH="417703" progId="Visio.Drawing.11">
                  <p:embed/>
                  <p:pic>
                    <p:nvPicPr>
                      <p:cNvPr id="64517" name="Object 214">
                        <a:extLst>
                          <a:ext uri="{FF2B5EF4-FFF2-40B4-BE49-F238E27FC236}">
                            <a16:creationId xmlns:a16="http://schemas.microsoft.com/office/drawing/2014/main" id="{93E8BCE5-7604-48A0-99B3-645B81C9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982788"/>
                        <a:ext cx="2740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15">
            <a:extLst>
              <a:ext uri="{FF2B5EF4-FFF2-40B4-BE49-F238E27FC236}">
                <a16:creationId xmlns:a16="http://schemas.microsoft.com/office/drawing/2014/main" id="{AEF7082D-BFFA-475F-B260-022995AA1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522788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Visio" r:id="rId9" imgW="2131982" imgH="783530" progId="Visio.Drawing.11">
                  <p:embed/>
                </p:oleObj>
              </mc:Choice>
              <mc:Fallback>
                <p:oleObj name="Visio" r:id="rId9" imgW="2131982" imgH="783530" progId="Visio.Drawing.11">
                  <p:embed/>
                  <p:pic>
                    <p:nvPicPr>
                      <p:cNvPr id="64518" name="Object 215">
                        <a:extLst>
                          <a:ext uri="{FF2B5EF4-FFF2-40B4-BE49-F238E27FC236}">
                            <a16:creationId xmlns:a16="http://schemas.microsoft.com/office/drawing/2014/main" id="{AEF7082D-BFFA-475F-B260-022995AA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522788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Line 220">
            <a:extLst>
              <a:ext uri="{FF2B5EF4-FFF2-40B4-BE49-F238E27FC236}">
                <a16:creationId xmlns:a16="http://schemas.microsoft.com/office/drawing/2014/main" id="{234AAE3F-CE9F-4C90-96BB-D9E94027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4099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4520" name="Object 221">
            <a:extLst>
              <a:ext uri="{FF2B5EF4-FFF2-40B4-BE49-F238E27FC236}">
                <a16:creationId xmlns:a16="http://schemas.microsoft.com/office/drawing/2014/main" id="{D12F4990-F4C5-49D9-9BED-60030D33F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1398588"/>
          <a:ext cx="27305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Visio" r:id="rId11" imgW="2223422" imgH="1338756" progId="Visio.Drawing.11">
                  <p:embed/>
                </p:oleObj>
              </mc:Choice>
              <mc:Fallback>
                <p:oleObj name="Visio" r:id="rId11" imgW="2223422" imgH="1338756" progId="Visio.Drawing.11">
                  <p:embed/>
                  <p:pic>
                    <p:nvPicPr>
                      <p:cNvPr id="64520" name="Object 221">
                        <a:extLst>
                          <a:ext uri="{FF2B5EF4-FFF2-40B4-BE49-F238E27FC236}">
                            <a16:creationId xmlns:a16="http://schemas.microsoft.com/office/drawing/2014/main" id="{D12F4990-F4C5-49D9-9BED-60030D33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398588"/>
                        <a:ext cx="27305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223">
            <a:extLst>
              <a:ext uri="{FF2B5EF4-FFF2-40B4-BE49-F238E27FC236}">
                <a16:creationId xmlns:a16="http://schemas.microsoft.com/office/drawing/2014/main" id="{F26FE44E-1B68-4EE0-B145-D2E36DF25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3675063"/>
          <a:ext cx="1290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Visio" r:id="rId13" imgW="1126142" imgH="783530" progId="Visio.Drawing.11">
                  <p:embed/>
                </p:oleObj>
              </mc:Choice>
              <mc:Fallback>
                <p:oleObj name="Visio" r:id="rId13" imgW="1126142" imgH="783530" progId="Visio.Drawing.11">
                  <p:embed/>
                  <p:pic>
                    <p:nvPicPr>
                      <p:cNvPr id="64521" name="Object 223">
                        <a:extLst>
                          <a:ext uri="{FF2B5EF4-FFF2-40B4-BE49-F238E27FC236}">
                            <a16:creationId xmlns:a16="http://schemas.microsoft.com/office/drawing/2014/main" id="{F26FE44E-1B68-4EE0-B145-D2E36DF25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675063"/>
                        <a:ext cx="1290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25">
            <a:extLst>
              <a:ext uri="{FF2B5EF4-FFF2-40B4-BE49-F238E27FC236}">
                <a16:creationId xmlns:a16="http://schemas.microsoft.com/office/drawing/2014/main" id="{C786909B-EFD2-4099-A119-587DD78D6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4891088"/>
          <a:ext cx="17526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Visio" r:id="rId15" imgW="1400462" imgH="1151789" progId="Visio.Drawing.11">
                  <p:embed/>
                </p:oleObj>
              </mc:Choice>
              <mc:Fallback>
                <p:oleObj name="Visio" r:id="rId15" imgW="1400462" imgH="1151789" progId="Visio.Drawing.11">
                  <p:embed/>
                  <p:pic>
                    <p:nvPicPr>
                      <p:cNvPr id="64522" name="Object 225">
                        <a:extLst>
                          <a:ext uri="{FF2B5EF4-FFF2-40B4-BE49-F238E27FC236}">
                            <a16:creationId xmlns:a16="http://schemas.microsoft.com/office/drawing/2014/main" id="{C786909B-EFD2-4099-A119-587DD78D6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4891088"/>
                        <a:ext cx="17526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90443A5-3E4A-40F4-8EE6-954EC62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Условный оператор </a:t>
            </a:r>
            <a:r>
              <a:rPr lang="en-US" altLang="ru-RU" i="1"/>
              <a:t>switch</a:t>
            </a:r>
            <a:endParaRPr lang="ru-RU" altLang="ru-RU" i="1"/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C3252EAC-D3DA-411F-9BD2-ED309EDB0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1598613"/>
          <a:ext cx="28130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Visio" r:id="rId3" imgW="2406302" imgH="3547500" progId="Visio.Drawing.11">
                  <p:embed/>
                </p:oleObj>
              </mc:Choice>
              <mc:Fallback>
                <p:oleObj name="Visio" r:id="rId3" imgW="2406302" imgH="3547500" progId="Visio.Drawing.11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C3252EAC-D3DA-411F-9BD2-ED309EDB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598613"/>
                        <a:ext cx="2813050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E39689FC-08ED-4B6C-8E6A-0BFDBE0A7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2427288"/>
          <a:ext cx="201136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Visio" r:id="rId5" imgW="1583342" imgH="2079597" progId="Visio.Drawing.11">
                  <p:embed/>
                </p:oleObj>
              </mc:Choice>
              <mc:Fallback>
                <p:oleObj name="Visio" r:id="rId5" imgW="1583342" imgH="2079597" progId="Visio.Drawing.11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E39689FC-08ED-4B6C-8E6A-0BFDBE0A7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427288"/>
                        <a:ext cx="2011363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6">
            <a:extLst>
              <a:ext uri="{FF2B5EF4-FFF2-40B4-BE49-F238E27FC236}">
                <a16:creationId xmlns:a16="http://schemas.microsoft.com/office/drawing/2014/main" id="{855915F1-F6EC-482E-81AA-F6DB873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1905000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4BB36C48-0FD7-4BDB-B31C-DF7651E8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1857375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6567" name="Object 8">
            <a:extLst>
              <a:ext uri="{FF2B5EF4-FFF2-40B4-BE49-F238E27FC236}">
                <a16:creationId xmlns:a16="http://schemas.microsoft.com/office/drawing/2014/main" id="{65D85725-F77B-41B4-80B0-DB043D4F2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2475" y="2116138"/>
          <a:ext cx="29305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Visio" r:id="rId7" imgW="2406302" imgH="2625907" progId="Visio.Drawing.11">
                  <p:embed/>
                </p:oleObj>
              </mc:Choice>
              <mc:Fallback>
                <p:oleObj name="Visio" r:id="rId7" imgW="2406302" imgH="2625907" progId="Visio.Drawing.11">
                  <p:embed/>
                  <p:pic>
                    <p:nvPicPr>
                      <p:cNvPr id="66567" name="Object 8">
                        <a:extLst>
                          <a:ext uri="{FF2B5EF4-FFF2-40B4-BE49-F238E27FC236}">
                            <a16:creationId xmlns:a16="http://schemas.microsoft.com/office/drawing/2014/main" id="{65D85725-F77B-41B4-80B0-DB043D4F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2116138"/>
                        <a:ext cx="29305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70230-2A72-4036-A78C-AE3CEA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Консольный ввод</a:t>
            </a:r>
            <a:endParaRPr lang="ru-UA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C62985-0BC6-404A-B910-7EE83915B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ru-RU" sz="1800" dirty="0"/>
              <a:t>Взаимодействие с консолью с помощью потока </a:t>
            </a:r>
            <a:r>
              <a:rPr lang="en-US" sz="1800" dirty="0"/>
              <a:t>System</a:t>
            </a:r>
            <a:r>
              <a:rPr lang="ru-RU" sz="1800" dirty="0"/>
              <a:t>.</a:t>
            </a:r>
            <a:r>
              <a:rPr lang="en-US" sz="1800" dirty="0"/>
              <a:t>in</a:t>
            </a:r>
            <a:r>
              <a:rPr lang="ru-RU" sz="1800" dirty="0"/>
              <a:t> представляет собой один из простейших способов передачи информации в приложение. </a:t>
            </a:r>
          </a:p>
          <a:p>
            <a:pPr marL="0" indent="0">
              <a:spcBef>
                <a:spcPts val="400"/>
              </a:spcBef>
            </a:pPr>
            <a:endParaRPr lang="ru-RU" sz="1800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800" dirty="0"/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5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r>
              <a:rPr lang="en-US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501304"/>
            <a:ext cx="745976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 = 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)x;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+c+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= “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+x);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57200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357554" y="4929198"/>
            <a:ext cx="2332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v = 118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08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6774"/>
            <a:ext cx="8229600" cy="715962"/>
          </a:xfrm>
        </p:spPr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Консоль. Простейшие примеры</a:t>
            </a:r>
            <a:r>
              <a:rPr lang="en-US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42924" y="1647147"/>
            <a:ext cx="73009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public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Scanner(System.</a:t>
            </a:r>
            <a:r>
              <a:rPr kumimoji="0" lang="en-US" sz="1400" b="0" i="1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Ваше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нажмите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&lt;Enter&gt;:"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name = 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scanner.nextLine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"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514351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/>
              <a:t>Результат:</a:t>
            </a:r>
            <a:endParaRPr lang="en-US" sz="18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428860" y="5214950"/>
            <a:ext cx="39437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 ваше имя и нажмите &lt;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Enter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&gt;: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Ivan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Ivan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Язык программирования </a:t>
            </a:r>
            <a:r>
              <a:rPr lang="ru-RU" dirty="0" err="1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/>
              <a:t>Java</a:t>
            </a:r>
            <a:r>
              <a:rPr lang="ru-RU" sz="1800" dirty="0"/>
              <a:t> - это </a:t>
            </a:r>
            <a:r>
              <a:rPr lang="ru-RU" sz="1800" i="1" dirty="0"/>
              <a:t>объектно-ориентированный</a:t>
            </a:r>
            <a:r>
              <a:rPr lang="ru-RU" sz="1800" dirty="0"/>
              <a:t>, </a:t>
            </a:r>
            <a:r>
              <a:rPr lang="ru-RU" sz="1800" i="1" dirty="0" err="1"/>
              <a:t>платформенно-независимый</a:t>
            </a:r>
            <a:r>
              <a:rPr lang="ru-RU" sz="1800" dirty="0"/>
              <a:t> язык программирования, используемый для разработки </a:t>
            </a:r>
            <a:r>
              <a:rPr lang="ru-RU" sz="1800" u="sng" dirty="0"/>
              <a:t>информационных систем</a:t>
            </a:r>
            <a:r>
              <a:rPr lang="ru-RU" sz="1800" dirty="0"/>
              <a:t>, работающих в сети </a:t>
            </a:r>
            <a:r>
              <a:rPr lang="ru-RU" sz="1800" i="1" dirty="0" err="1"/>
              <a:t>Internet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Объектно-ориентированный язык </a:t>
            </a:r>
            <a:r>
              <a:rPr lang="en-US" sz="1800" dirty="0"/>
              <a:t>Java</a:t>
            </a:r>
            <a:r>
              <a:rPr lang="ru-RU" sz="1800" dirty="0"/>
              <a:t>, разработанный в </a:t>
            </a:r>
            <a:r>
              <a:rPr lang="en-US" sz="1800" dirty="0"/>
              <a:t>Sun Microsystems</a:t>
            </a:r>
            <a:r>
              <a:rPr lang="ru-RU" sz="1800" dirty="0"/>
              <a:t>, предназначен для создания </a:t>
            </a:r>
            <a:r>
              <a:rPr lang="ru-RU" sz="1800" i="1" dirty="0"/>
              <a:t>переносимых</a:t>
            </a:r>
            <a:r>
              <a:rPr lang="ru-RU" sz="1800" dirty="0"/>
              <a:t> на различные платформы и операционные системы </a:t>
            </a:r>
            <a:r>
              <a:rPr lang="ru-RU" sz="1800" i="1" dirty="0"/>
              <a:t>программ</a:t>
            </a:r>
            <a:r>
              <a:rPr lang="ru-RU" sz="1800" dirty="0"/>
              <a:t>. Язык </a:t>
            </a:r>
            <a:r>
              <a:rPr lang="en-US" sz="1800" dirty="0"/>
              <a:t>Java</a:t>
            </a:r>
            <a:r>
              <a:rPr lang="ru-RU" sz="1800" dirty="0"/>
              <a:t> нашел широкое применение в </a:t>
            </a:r>
            <a:r>
              <a:rPr lang="ru-RU" sz="1800" dirty="0" err="1"/>
              <a:t>Интернет-приложениях</a:t>
            </a:r>
            <a:r>
              <a:rPr lang="ru-RU" sz="1800" dirty="0"/>
              <a:t>, добавив на статические и клиентские </a:t>
            </a:r>
            <a:r>
              <a:rPr lang="en-US" sz="1800" dirty="0"/>
              <a:t>Web</a:t>
            </a:r>
            <a:r>
              <a:rPr lang="ru-RU" sz="1800" dirty="0"/>
              <a:t>-страницы динамическую графику, улучшив интерфейсы и реализовав вычислительные возможности. Но объектно-ориентированная парадигма и </a:t>
            </a:r>
            <a:r>
              <a:rPr lang="ru-RU" sz="1800" dirty="0" err="1"/>
              <a:t>кроссплатформенность</a:t>
            </a:r>
            <a:r>
              <a:rPr lang="ru-RU" sz="1800" dirty="0"/>
              <a:t>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lang="en-US" sz="1800" dirty="0"/>
              <a:t>JavaScript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9303A7-C1E6-4320-B0FA-1FAB96B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Платформа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6B97BBF-3CD2-4575-999F-8A328D4429F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276725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 i="1"/>
              <a:t>Платформа </a:t>
            </a:r>
            <a:r>
              <a:rPr lang="en-US" altLang="ru-RU" sz="1800" b="1" i="1"/>
              <a:t>Java </a:t>
            </a:r>
            <a:br>
              <a:rPr lang="ru-RU" altLang="ru-RU" sz="1800" b="1" i="1"/>
            </a:br>
            <a:r>
              <a:rPr lang="ru-RU" altLang="ru-RU" sz="1800" b="1" i="1"/>
              <a:t>(</a:t>
            </a:r>
            <a:r>
              <a:rPr lang="en-US" altLang="ru-RU" sz="1800" b="1" i="1"/>
              <a:t>Java Platform)</a:t>
            </a:r>
            <a:r>
              <a:rPr lang="en-US" altLang="ru-RU" sz="1800"/>
              <a:t> – </a:t>
            </a:r>
            <a:r>
              <a:rPr lang="ru-RU" altLang="ru-RU" sz="1800"/>
              <a:t>программная среда, в которой работают приложения </a:t>
            </a:r>
            <a:r>
              <a:rPr lang="en-US" altLang="ru-RU" sz="180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/>
              <a:t>Существуют версии платформы </a:t>
            </a:r>
            <a:r>
              <a:rPr lang="en-US" altLang="ru-RU" sz="1800"/>
              <a:t>Java </a:t>
            </a:r>
            <a:r>
              <a:rPr lang="ru-RU" altLang="ru-RU" sz="1800"/>
              <a:t>для различных ОС (</a:t>
            </a:r>
            <a:r>
              <a:rPr lang="en-US" altLang="ru-RU" sz="1800"/>
              <a:t>Windows, Linux, Solaris, Mac OS)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/>
              <a:t>Включает в свой состав: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/>
              <a:t>Java Virtual Machine</a:t>
            </a:r>
            <a:r>
              <a:rPr lang="ru-RU" altLang="ru-RU" sz="1600"/>
              <a:t> </a:t>
            </a:r>
            <a:r>
              <a:rPr lang="en-US" altLang="ru-RU" sz="1600"/>
              <a:t>(</a:t>
            </a:r>
            <a:r>
              <a:rPr lang="en-US" altLang="ru-RU" sz="1600" b="1" i="1"/>
              <a:t>JVM</a:t>
            </a:r>
            <a:r>
              <a:rPr lang="en-US" altLang="ru-RU" sz="1600"/>
              <a:t>) </a:t>
            </a:r>
            <a:r>
              <a:rPr lang="ru-RU" altLang="ru-RU" sz="1600"/>
              <a:t>– </a:t>
            </a:r>
            <a:r>
              <a:rPr lang="ru-RU" altLang="ru-RU" sz="1600" b="1" i="1"/>
              <a:t>виртуальная машина </a:t>
            </a:r>
            <a:r>
              <a:rPr lang="en-US" altLang="ru-RU" sz="1600" b="1" i="1"/>
              <a:t>Java</a:t>
            </a:r>
            <a:r>
              <a:rPr lang="en-US" altLang="ru-RU" sz="1600"/>
              <a:t> –</a:t>
            </a:r>
            <a:r>
              <a:rPr lang="ru-RU" altLang="ru-RU" sz="1600"/>
              <a:t>программа, интерпретирующая приложения </a:t>
            </a:r>
            <a:r>
              <a:rPr lang="en-US" altLang="ru-RU" sz="160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/>
              <a:t>Java API </a:t>
            </a:r>
            <a:r>
              <a:rPr lang="en-US" altLang="ru-RU" sz="1600"/>
              <a:t>- </a:t>
            </a:r>
            <a:r>
              <a:rPr lang="ru-RU" altLang="ru-RU" sz="1600"/>
              <a:t>библиотека программных компонентов (классов и интерфейсов), реализующих стандартный функционал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65F4C9A-429B-42A9-A3FE-CAFC141E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2363" y="1600200"/>
            <a:ext cx="3754437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Standard Edition (Java SE)</a:t>
            </a:r>
            <a:r>
              <a:rPr lang="en-US" altLang="ru-RU" sz="1800"/>
              <a:t> –</a:t>
            </a:r>
            <a:r>
              <a:rPr lang="ru-RU" altLang="ru-RU" sz="1800"/>
              <a:t> платформа широкого назначения для рабочих станций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Enterprise Edition (Java EE)</a:t>
            </a:r>
            <a:r>
              <a:rPr lang="en-US" altLang="ru-RU" sz="1800"/>
              <a:t> –</a:t>
            </a:r>
            <a:r>
              <a:rPr lang="ru-RU" altLang="ru-RU" sz="1800"/>
              <a:t> платформа для корпоративных приложений и приложений интернет</a:t>
            </a:r>
            <a:endParaRPr lang="en-US" altLang="ru-RU" sz="180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Platform, Micro Edition (Java ME)</a:t>
            </a:r>
            <a:r>
              <a:rPr lang="en-US" altLang="ru-RU" sz="1800"/>
              <a:t> –</a:t>
            </a:r>
            <a:r>
              <a:rPr lang="ru-RU" altLang="ru-RU" sz="1800"/>
              <a:t> платформа для устройств с ограниченными ресурсами и мобильных устройств</a:t>
            </a:r>
            <a:endParaRPr lang="en-US" altLang="ru-RU" sz="180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/>
              <a:t>Java Card</a:t>
            </a:r>
            <a:r>
              <a:rPr lang="en-US" altLang="ru-RU" sz="1800"/>
              <a:t> – </a:t>
            </a:r>
            <a:r>
              <a:rPr lang="ru-RU" altLang="ru-RU" sz="1800"/>
              <a:t>платформа для смарт-карт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FE4F4CE-7454-4F85-A827-78662AEB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538288"/>
            <a:ext cx="3810000" cy="13866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64FAFB-31B4-4BEC-85A5-7F88287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JRE </a:t>
            </a:r>
            <a:r>
              <a:rPr lang="ru-RU" altLang="ru-RU"/>
              <a:t>и </a:t>
            </a:r>
            <a:r>
              <a:rPr lang="en-US" altLang="ru-RU"/>
              <a:t>JDK</a:t>
            </a:r>
            <a:endParaRPr lang="ru-RU" altLang="ru-RU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2A5B1F6-C131-4953-897A-4F82628F1E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032125"/>
          </a:xfrm>
        </p:spPr>
        <p:txBody>
          <a:bodyPr/>
          <a:lstStyle/>
          <a:p>
            <a:pPr eaLnBrk="1" hangingPunct="1"/>
            <a:r>
              <a:rPr lang="en-US" altLang="ru-RU" sz="1800" b="1"/>
              <a:t>Java SE Runtime Environment</a:t>
            </a:r>
            <a:r>
              <a:rPr lang="en-US" altLang="ru-RU" sz="1800"/>
              <a:t> (</a:t>
            </a:r>
            <a:r>
              <a:rPr lang="en-US" altLang="ru-RU" sz="1800" b="1" i="1"/>
              <a:t>JRE</a:t>
            </a:r>
            <a:r>
              <a:rPr lang="en-US" altLang="ru-RU" sz="1800"/>
              <a:t>) - </a:t>
            </a:r>
            <a:r>
              <a:rPr lang="ru-RU" altLang="ru-RU" sz="1800"/>
              <a:t>минимальная реализация платформы </a:t>
            </a:r>
            <a:r>
              <a:rPr lang="en-US" altLang="ru-RU" sz="1800"/>
              <a:t>Java</a:t>
            </a:r>
            <a:r>
              <a:rPr lang="ru-RU" altLang="ru-RU" sz="1800"/>
              <a:t> </a:t>
            </a:r>
            <a:r>
              <a:rPr lang="en-US" altLang="ru-RU" sz="1800"/>
              <a:t>SE</a:t>
            </a:r>
            <a:r>
              <a:rPr lang="ru-RU" altLang="ru-RU" sz="1800"/>
              <a:t>, необходимая</a:t>
            </a:r>
            <a:r>
              <a:rPr lang="en-US" altLang="ru-RU" sz="1800"/>
              <a:t> </a:t>
            </a:r>
            <a:r>
              <a:rPr lang="ru-RU" altLang="ru-RU" sz="1800"/>
              <a:t>для выполнения приложений</a:t>
            </a:r>
          </a:p>
          <a:p>
            <a:pPr lvl="1" eaLnBrk="1" hangingPunct="1"/>
            <a:r>
              <a:rPr lang="ru-RU" altLang="ru-RU" sz="1600"/>
              <a:t>устанавливается на компьютеры конечных пользователей</a:t>
            </a:r>
          </a:p>
          <a:p>
            <a:pPr lvl="1" eaLnBrk="1" hangingPunct="1"/>
            <a:r>
              <a:rPr lang="ru-RU" altLang="ru-RU" sz="1600"/>
              <a:t>включает в свой состав </a:t>
            </a:r>
            <a:r>
              <a:rPr lang="en-US" altLang="ru-RU" sz="1600"/>
              <a:t>JVM </a:t>
            </a:r>
            <a:r>
              <a:rPr lang="ru-RU" altLang="ru-RU" sz="1600"/>
              <a:t>и библиотеки, необходимые для</a:t>
            </a:r>
            <a:r>
              <a:rPr lang="en-US" altLang="ru-RU" sz="1600"/>
              <a:t> </a:t>
            </a:r>
            <a:r>
              <a:rPr lang="ru-RU" altLang="ru-RU" sz="1600"/>
              <a:t>выполнения программ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878B54F-D217-49B1-A448-D0617C4D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2770188"/>
          </a:xfrm>
        </p:spPr>
        <p:txBody>
          <a:bodyPr/>
          <a:lstStyle/>
          <a:p>
            <a:pPr eaLnBrk="1" hangingPunct="1"/>
            <a:r>
              <a:rPr lang="en-US" altLang="ru-RU" sz="1800" b="1" i="1"/>
              <a:t>Java Development Kit (JDK) –  </a:t>
            </a:r>
            <a:r>
              <a:rPr lang="ru-RU" altLang="ru-RU" sz="1800"/>
              <a:t>версия </a:t>
            </a:r>
            <a:r>
              <a:rPr lang="en-US" altLang="ru-RU" sz="1800"/>
              <a:t>Java SE </a:t>
            </a:r>
            <a:r>
              <a:rPr lang="ru-RU" altLang="ru-RU" sz="1800"/>
              <a:t>для разработки приложений</a:t>
            </a:r>
            <a:endParaRPr lang="ru-RU" altLang="ru-RU" sz="1800" b="1" i="1"/>
          </a:p>
          <a:p>
            <a:pPr lvl="1" eaLnBrk="1" hangingPunct="1"/>
            <a:r>
              <a:rPr lang="ru-RU" altLang="ru-RU" sz="1800"/>
              <a:t>устанавливается на компьютеры разработчиков</a:t>
            </a:r>
          </a:p>
          <a:p>
            <a:pPr lvl="1" eaLnBrk="1" hangingPunct="1"/>
            <a:r>
              <a:rPr lang="ru-RU" altLang="ru-RU" sz="1800"/>
              <a:t>включает в свой состав </a:t>
            </a:r>
            <a:r>
              <a:rPr lang="en-US" altLang="ru-RU" sz="1800"/>
              <a:t>JRE</a:t>
            </a:r>
            <a:r>
              <a:rPr lang="ru-RU" altLang="ru-RU" sz="1800"/>
              <a:t>, компилятор</a:t>
            </a:r>
            <a:r>
              <a:rPr lang="en-US" altLang="ru-RU" sz="1800"/>
              <a:t>, </a:t>
            </a:r>
            <a:r>
              <a:rPr lang="ru-RU" altLang="ru-RU" sz="1800"/>
              <a:t>отладчик, примеры программ, дополнительные библиотеки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BF0D9101-0348-4982-868B-57CF6AEBA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7325" y="4503738"/>
          <a:ext cx="2557463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3" imgW="2557719" imgH="1685097" progId="Visio.Drawing.11">
                  <p:embed/>
                </p:oleObj>
              </mc:Choice>
              <mc:Fallback>
                <p:oleObj name="Visio" r:id="rId3" imgW="2557719" imgH="1685097" progId="Visio.Drawing.11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BF0D9101-0348-4982-868B-57CF6AEBA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4503738"/>
                        <a:ext cx="2557463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653332-F6E1-49C1-BFEB-4EC3B165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Этапы создания приложения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BA52D8E-C281-4268-B840-08B8890565A7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Разработка программного кода </a:t>
            </a:r>
          </a:p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Компиляция исходного кода в байт-код</a:t>
            </a:r>
          </a:p>
          <a:p>
            <a:pPr marL="342900" indent="-3429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1800"/>
              <a:t>Выполнение программы в </a:t>
            </a:r>
            <a:r>
              <a:rPr lang="en-US" altLang="ru-RU" sz="1800"/>
              <a:t>JVM</a:t>
            </a:r>
            <a:endParaRPr lang="ru-RU" altLang="ru-RU" sz="1800"/>
          </a:p>
        </p:txBody>
      </p:sp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20D595A2-59F3-4016-9E23-164DA4B2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3519488"/>
          <a:ext cx="82613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Visio" r:id="rId3" imgW="8261429" imgH="1516806" progId="Visio.Drawing.11">
                  <p:embed/>
                </p:oleObj>
              </mc:Choice>
              <mc:Fallback>
                <p:oleObj name="Visio" r:id="rId3" imgW="8261429" imgH="1516806" progId="Visio.Drawing.11">
                  <p:embed/>
                  <p:pic>
                    <p:nvPicPr>
                      <p:cNvPr id="17412" name="Object 6">
                        <a:extLst>
                          <a:ext uri="{FF2B5EF4-FFF2-40B4-BE49-F238E27FC236}">
                            <a16:creationId xmlns:a16="http://schemas.microsoft.com/office/drawing/2014/main" id="{20D595A2-59F3-4016-9E23-164DA4B22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519488"/>
                        <a:ext cx="82613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AutoShape 7">
            <a:extLst>
              <a:ext uri="{FF2B5EF4-FFF2-40B4-BE49-F238E27FC236}">
                <a16:creationId xmlns:a16="http://schemas.microsoft.com/office/drawing/2014/main" id="{B225DD43-2CF6-4D9A-BD82-F0088656204A}"/>
              </a:ext>
            </a:extLst>
          </p:cNvPr>
          <p:cNvSpPr>
            <a:spLocks/>
          </p:cNvSpPr>
          <p:nvPr/>
        </p:nvSpPr>
        <p:spPr bwMode="auto">
          <a:xfrm rot="-5400000">
            <a:off x="1485900" y="4067176"/>
            <a:ext cx="390525" cy="2324100"/>
          </a:xfrm>
          <a:prstGeom prst="leftBrace">
            <a:avLst>
              <a:gd name="adj1" fmla="val 49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4" name="AutoShape 8">
            <a:extLst>
              <a:ext uri="{FF2B5EF4-FFF2-40B4-BE49-F238E27FC236}">
                <a16:creationId xmlns:a16="http://schemas.microsoft.com/office/drawing/2014/main" id="{8FC5F52E-8FA9-4CBB-A05F-9907FF704F99}"/>
              </a:ext>
            </a:extLst>
          </p:cNvPr>
          <p:cNvSpPr>
            <a:spLocks/>
          </p:cNvSpPr>
          <p:nvPr/>
        </p:nvSpPr>
        <p:spPr bwMode="auto">
          <a:xfrm rot="-5400000">
            <a:off x="3638550" y="3654426"/>
            <a:ext cx="390525" cy="3797300"/>
          </a:xfrm>
          <a:prstGeom prst="leftBrace">
            <a:avLst>
              <a:gd name="adj1" fmla="val 81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5" name="AutoShape 9">
            <a:extLst>
              <a:ext uri="{FF2B5EF4-FFF2-40B4-BE49-F238E27FC236}">
                <a16:creationId xmlns:a16="http://schemas.microsoft.com/office/drawing/2014/main" id="{50DBB9FC-DE60-4972-80AC-BF3258D8454D}"/>
              </a:ext>
            </a:extLst>
          </p:cNvPr>
          <p:cNvSpPr>
            <a:spLocks/>
          </p:cNvSpPr>
          <p:nvPr/>
        </p:nvSpPr>
        <p:spPr bwMode="auto">
          <a:xfrm rot="-5400000">
            <a:off x="6492081" y="3442495"/>
            <a:ext cx="390525" cy="3573462"/>
          </a:xfrm>
          <a:prstGeom prst="leftBrace">
            <a:avLst>
              <a:gd name="adj1" fmla="val 762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C4BB66EC-E1F0-4D96-AAC4-EC8C8DB3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54832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AC32BDAA-8120-4DFC-87AE-74B00D02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57054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5F8CF823-1304-455C-BCB3-AB2E139F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54721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3</a:t>
            </a:r>
            <a:endParaRPr lang="ru-RU" altLang="ru-RU"/>
          </a:p>
        </p:txBody>
      </p:sp>
      <p:sp>
        <p:nvSpPr>
          <p:cNvPr id="17419" name="Rectangle 13">
            <a:extLst>
              <a:ext uri="{FF2B5EF4-FFF2-40B4-BE49-F238E27FC236}">
                <a16:creationId xmlns:a16="http://schemas.microsoft.com/office/drawing/2014/main" id="{757A7B94-D8CB-4540-A817-482E0581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1800" b="1" i="1"/>
              <a:t>Байткод (</a:t>
            </a:r>
            <a:r>
              <a:rPr lang="en-US" altLang="ru-RU" sz="1800" b="1" i="1"/>
              <a:t>bytecode)</a:t>
            </a:r>
            <a:r>
              <a:rPr lang="en-US" altLang="ru-RU" sz="1800"/>
              <a:t> – </a:t>
            </a:r>
            <a:r>
              <a:rPr lang="ru-RU" altLang="ru-RU" sz="1800"/>
              <a:t>машинно-независимый низкоуровневый язык</a:t>
            </a:r>
            <a:r>
              <a:rPr lang="en-US" altLang="ru-RU" sz="1800"/>
              <a:t> </a:t>
            </a:r>
            <a:r>
              <a:rPr lang="ru-RU" altLang="ru-RU" sz="1800"/>
              <a:t>виртуальной машины </a:t>
            </a:r>
            <a:r>
              <a:rPr lang="en-US" altLang="ru-RU" sz="1800"/>
              <a:t>Java</a:t>
            </a:r>
            <a:endParaRPr lang="ru-RU" altLang="ru-RU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272670-4FFE-4C8E-B219-877A4C0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Переносимость приложений </a:t>
            </a:r>
            <a:r>
              <a:rPr lang="en-US" altLang="ru-RU"/>
              <a:t>Java</a:t>
            </a:r>
            <a:endParaRPr lang="ru-RU" altLang="ru-RU"/>
          </a:p>
        </p:txBody>
      </p:sp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DCCC253E-7457-456A-8BFD-C6D44EDC0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" y="2292350"/>
          <a:ext cx="8685213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Visio" r:id="rId3" imgW="8175114" imgH="2497840" progId="Visio.Drawing.11">
                  <p:embed/>
                </p:oleObj>
              </mc:Choice>
              <mc:Fallback>
                <p:oleObj name="Visio" r:id="rId3" imgW="8175114" imgH="2497840" progId="Visio.Drawing.11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DCCC253E-7457-456A-8BFD-C6D44EDC0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292350"/>
                        <a:ext cx="8685213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язык </a:t>
            </a:r>
            <a:r>
              <a:rPr lang="en-US" dirty="0"/>
              <a:t>Java. </a:t>
            </a:r>
            <a:r>
              <a:rPr lang="ru-RU" dirty="0"/>
              <a:t>Компиляция и запуск приложения из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Создайте файл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/>
              <a:t>java</a:t>
            </a:r>
            <a:r>
              <a:rPr lang="ru-RU" sz="1800" dirty="0"/>
              <a:t> со следующим содержанием</a:t>
            </a: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/>
              <a:t>Скомпилируйте программу командой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javac Console.java</a:t>
            </a:r>
            <a:endParaRPr lang="ru-RU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871624"/>
            <a:ext cx="707236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HelloWorld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876</TotalTime>
  <Words>2296</Words>
  <Application>Microsoft Office PowerPoint</Application>
  <PresentationFormat>Экран (4:3)</PresentationFormat>
  <Paragraphs>648</Paragraphs>
  <Slides>39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Tahoma</vt:lpstr>
      <vt:lpstr>Times New Roman</vt:lpstr>
      <vt:lpstr>Wingdings</vt:lpstr>
      <vt:lpstr>template</vt:lpstr>
      <vt:lpstr>Документ Microsoft Office Visio</vt:lpstr>
      <vt:lpstr>Microsoft Visio Drawing</vt:lpstr>
      <vt:lpstr>JAVA</vt:lpstr>
      <vt:lpstr>Topics</vt:lpstr>
      <vt:lpstr>Введение в язык Java</vt:lpstr>
      <vt:lpstr>Введение в язык Java. Язык программирования Java</vt:lpstr>
      <vt:lpstr>Платформа Java</vt:lpstr>
      <vt:lpstr>JRE и JDK</vt:lpstr>
      <vt:lpstr>Этапы создания приложения Java</vt:lpstr>
      <vt:lpstr>Переносимость приложений Java</vt:lpstr>
      <vt:lpstr>Введение в язык Java. Компиляция и запуск приложения из командной строки</vt:lpstr>
      <vt:lpstr>Java-приложение</vt:lpstr>
      <vt:lpstr>Пакеты</vt:lpstr>
      <vt:lpstr>Стандартные классы Java SE</vt:lpstr>
      <vt:lpstr>Основные конструкции</vt:lpstr>
      <vt:lpstr>Типы данных</vt:lpstr>
      <vt:lpstr>Переменные. Объявление переменных</vt:lpstr>
      <vt:lpstr>Идентификаторы</vt:lpstr>
      <vt:lpstr>Ключевые слова </vt:lpstr>
      <vt:lpstr>Литералы</vt:lpstr>
      <vt:lpstr>Преобразование типов</vt:lpstr>
      <vt:lpstr>Комментарии</vt:lpstr>
      <vt:lpstr>Операции</vt:lpstr>
      <vt:lpstr>Типы операций</vt:lpstr>
      <vt:lpstr>Присваивание. Инкремент. Декремент</vt:lpstr>
      <vt:lpstr>Арифметические операции</vt:lpstr>
      <vt:lpstr>Операции сравнения. Логические операции</vt:lpstr>
      <vt:lpstr>Побитовые операции. Операции сдвига</vt:lpstr>
      <vt:lpstr>«Сложное» присваивание</vt:lpstr>
      <vt:lpstr>Условная операция. Операция instanceof</vt:lpstr>
      <vt:lpstr>Выражения и приоритет операций</vt:lpstr>
      <vt:lpstr>Математические функции (1)</vt:lpstr>
      <vt:lpstr>Математические функции (2)</vt:lpstr>
      <vt:lpstr>Операторы</vt:lpstr>
      <vt:lpstr>Операторы</vt:lpstr>
      <vt:lpstr>Условный оператор if</vt:lpstr>
      <vt:lpstr>Условный оператор switch</vt:lpstr>
      <vt:lpstr>Консольный ввод</vt:lpstr>
      <vt:lpstr>Введение в язык Java. Консоль. Простейшие примеры</vt:lpstr>
      <vt:lpstr>Введение в язык Java. Консоль. Простейшие примеры.</vt:lpstr>
      <vt:lpstr>Введение в язык Java. Консоль. Простейшие примеры.</vt:lpstr>
    </vt:vector>
  </TitlesOfParts>
  <Company>Genco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Максим Шаптала</cp:lastModifiedBy>
  <cp:revision>111</cp:revision>
  <dcterms:created xsi:type="dcterms:W3CDTF">2011-09-05T23:44:36Z</dcterms:created>
  <dcterms:modified xsi:type="dcterms:W3CDTF">2022-01-07T22:06:03Z</dcterms:modified>
</cp:coreProperties>
</file>