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42" r:id="rId4"/>
  </p:sldMasterIdLst>
  <p:notesMasterIdLst>
    <p:notesMasterId r:id="rId96"/>
  </p:notesMasterIdLst>
  <p:sldIdLst>
    <p:sldId id="256" r:id="rId5"/>
    <p:sldId id="257" r:id="rId6"/>
    <p:sldId id="258" r:id="rId7"/>
    <p:sldId id="259" r:id="rId8"/>
    <p:sldId id="260" r:id="rId9"/>
    <p:sldId id="261" r:id="rId10"/>
    <p:sldId id="262" r:id="rId11"/>
    <p:sldId id="263" r:id="rId12"/>
    <p:sldId id="264" r:id="rId13"/>
    <p:sldId id="266" r:id="rId14"/>
    <p:sldId id="268" r:id="rId15"/>
    <p:sldId id="269" r:id="rId16"/>
    <p:sldId id="270" r:id="rId17"/>
    <p:sldId id="271" r:id="rId18"/>
    <p:sldId id="272" r:id="rId19"/>
    <p:sldId id="273" r:id="rId20"/>
    <p:sldId id="276" r:id="rId21"/>
    <p:sldId id="278" r:id="rId22"/>
    <p:sldId id="280" r:id="rId23"/>
    <p:sldId id="281" r:id="rId24"/>
    <p:sldId id="282" r:id="rId25"/>
    <p:sldId id="283" r:id="rId26"/>
    <p:sldId id="284" r:id="rId27"/>
    <p:sldId id="285" r:id="rId28"/>
    <p:sldId id="286" r:id="rId29"/>
    <p:sldId id="288" r:id="rId30"/>
    <p:sldId id="289" r:id="rId31"/>
    <p:sldId id="290" r:id="rId32"/>
    <p:sldId id="295" r:id="rId33"/>
    <p:sldId id="297" r:id="rId34"/>
    <p:sldId id="298" r:id="rId35"/>
    <p:sldId id="299" r:id="rId36"/>
    <p:sldId id="300" r:id="rId37"/>
    <p:sldId id="302" r:id="rId38"/>
    <p:sldId id="303" r:id="rId39"/>
    <p:sldId id="304" r:id="rId40"/>
    <p:sldId id="305" r:id="rId41"/>
    <p:sldId id="306" r:id="rId42"/>
    <p:sldId id="307" r:id="rId43"/>
    <p:sldId id="310" r:id="rId44"/>
    <p:sldId id="311" r:id="rId45"/>
    <p:sldId id="312" r:id="rId46"/>
    <p:sldId id="313" r:id="rId47"/>
    <p:sldId id="327" r:id="rId48"/>
    <p:sldId id="328" r:id="rId49"/>
    <p:sldId id="329" r:id="rId50"/>
    <p:sldId id="330" r:id="rId51"/>
    <p:sldId id="331" r:id="rId52"/>
    <p:sldId id="332" r:id="rId53"/>
    <p:sldId id="333" r:id="rId54"/>
    <p:sldId id="334" r:id="rId55"/>
    <p:sldId id="335" r:id="rId56"/>
    <p:sldId id="336" r:id="rId57"/>
    <p:sldId id="337" r:id="rId58"/>
    <p:sldId id="338" r:id="rId59"/>
    <p:sldId id="339" r:id="rId60"/>
    <p:sldId id="340" r:id="rId61"/>
    <p:sldId id="341" r:id="rId62"/>
    <p:sldId id="342" r:id="rId63"/>
    <p:sldId id="343" r:id="rId64"/>
    <p:sldId id="344" r:id="rId65"/>
    <p:sldId id="345" r:id="rId66"/>
    <p:sldId id="346" r:id="rId67"/>
    <p:sldId id="347" r:id="rId68"/>
    <p:sldId id="348" r:id="rId69"/>
    <p:sldId id="349" r:id="rId70"/>
    <p:sldId id="350" r:id="rId71"/>
    <p:sldId id="351" r:id="rId72"/>
    <p:sldId id="352" r:id="rId73"/>
    <p:sldId id="353" r:id="rId74"/>
    <p:sldId id="354" r:id="rId75"/>
    <p:sldId id="355" r:id="rId76"/>
    <p:sldId id="356" r:id="rId77"/>
    <p:sldId id="357" r:id="rId78"/>
    <p:sldId id="358" r:id="rId79"/>
    <p:sldId id="359" r:id="rId80"/>
    <p:sldId id="360" r:id="rId81"/>
    <p:sldId id="361" r:id="rId82"/>
    <p:sldId id="362" r:id="rId83"/>
    <p:sldId id="363" r:id="rId84"/>
    <p:sldId id="364" r:id="rId85"/>
    <p:sldId id="365" r:id="rId86"/>
    <p:sldId id="366" r:id="rId87"/>
    <p:sldId id="367" r:id="rId88"/>
    <p:sldId id="368" r:id="rId89"/>
    <p:sldId id="369" r:id="rId90"/>
    <p:sldId id="370" r:id="rId91"/>
    <p:sldId id="371" r:id="rId92"/>
    <p:sldId id="372" r:id="rId93"/>
    <p:sldId id="373" r:id="rId94"/>
    <p:sldId id="374" r:id="rId9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EB03B5AE-4691-4EA8-97F9-BD8A3F0803AF}">
          <p14:sldIdLst>
            <p14:sldId id="256"/>
            <p14:sldId id="257"/>
          </p14:sldIdLst>
        </p14:section>
        <p14:section name="Методы" id="{A910BBC2-F98C-4B29-89E6-8D1CFD4E68B4}">
          <p14:sldIdLst>
            <p14:sldId id="258"/>
            <p14:sldId id="259"/>
            <p14:sldId id="260"/>
            <p14:sldId id="261"/>
            <p14:sldId id="262"/>
            <p14:sldId id="263"/>
            <p14:sldId id="264"/>
            <p14:sldId id="266"/>
            <p14:sldId id="268"/>
            <p14:sldId id="269"/>
            <p14:sldId id="270"/>
            <p14:sldId id="271"/>
            <p14:sldId id="272"/>
            <p14:sldId id="273"/>
            <p14:sldId id="276"/>
            <p14:sldId id="278"/>
            <p14:sldId id="280"/>
          </p14:sldIdLst>
        </p14:section>
        <p14:section name="ООП" id="{072750A2-CF29-4BBF-81B4-E90EFF98FEAB}">
          <p14:sldIdLst>
            <p14:sldId id="281"/>
            <p14:sldId id="282"/>
            <p14:sldId id="283"/>
            <p14:sldId id="284"/>
            <p14:sldId id="285"/>
            <p14:sldId id="286"/>
            <p14:sldId id="288"/>
            <p14:sldId id="289"/>
            <p14:sldId id="290"/>
            <p14:sldId id="295"/>
            <p14:sldId id="297"/>
            <p14:sldId id="298"/>
            <p14:sldId id="299"/>
          </p14:sldIdLst>
        </p14:section>
        <p14:section name="Инкапсуляция" id="{C09DC8AE-2AAF-4F3E-84AB-AF9C0F6C8044}">
          <p14:sldIdLst>
            <p14:sldId id="300"/>
            <p14:sldId id="302"/>
            <p14:sldId id="303"/>
            <p14:sldId id="304"/>
            <p14:sldId id="305"/>
          </p14:sldIdLst>
        </p14:section>
        <p14:section name="Наследование" id="{0492FA6A-7C71-4B9A-94B7-4B5EF90AE4B7}">
          <p14:sldIdLst>
            <p14:sldId id="306"/>
            <p14:sldId id="307"/>
            <p14:sldId id="310"/>
            <p14:sldId id="311"/>
            <p14:sldId id="312"/>
            <p14:sldId id="313"/>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Lst>
        </p14:section>
        <p14:section name="Полиморфизм" id="{FE16E93B-BEA4-4935-BF89-E1AF3A3C0196}">
          <p14:sldIdLst>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88AD"/>
    <a:srgbClr val="F298B8"/>
    <a:srgbClr val="DB4166"/>
    <a:srgbClr val="E15196"/>
    <a:srgbClr val="BA124A"/>
    <a:srgbClr val="8F2585"/>
    <a:srgbClr val="F999C9"/>
    <a:srgbClr val="EC388E"/>
    <a:srgbClr val="F26D26"/>
    <a:srgbClr val="E93B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18C395-CC43-96CF-7FA9-DCFF059BA973}" v="1" dt="2020-02-24T12:33:30.884"/>
    <p1510:client id="{5B1F6451-0F89-F638-65E7-38900E5B4B4A}" v="12" dt="2020-03-11T15:44:30.896"/>
    <p1510:client id="{623CD042-C93F-2E57-1963-C528B63C82E9}" v="2" dt="2020-04-01T11:09:53.961"/>
    <p1510:client id="{93D28F2C-5270-1F9E-1D90-1CE31C2C2442}" v="2" dt="2020-04-01T18:18:27.777"/>
    <p1510:client id="{95BF0934-01DF-F9F3-6FC5-C3E7678B4BC6}" v="138" dt="2020-02-05T14:56:04.414"/>
    <p1510:client id="{F2C7F8F5-B6F1-6487-7AC2-C6769E86B3AD}" v="7" dt="2020-02-13T22:20:23.7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3222" autoAdjust="0"/>
  </p:normalViewPr>
  <p:slideViewPr>
    <p:cSldViewPr snapToGrid="0">
      <p:cViewPr varScale="1">
        <p:scale>
          <a:sx n="92" d="100"/>
          <a:sy n="92" d="100"/>
        </p:scale>
        <p:origin x="336" y="90"/>
      </p:cViewPr>
      <p:guideLst>
        <p:guide orient="horz" pos="1979"/>
        <p:guide pos="688"/>
        <p:guide orient="horz" pos="1729"/>
        <p:guide pos="7242"/>
        <p:guide orient="horz" pos="1298"/>
      </p:guideLst>
    </p:cSldViewPr>
  </p:slideViewPr>
  <p:notesTextViewPr>
    <p:cViewPr>
      <p:scale>
        <a:sx n="1" d="1"/>
        <a:sy n="1" d="1"/>
      </p:scale>
      <p:origin x="0" y="0"/>
    </p:cViewPr>
  </p:notesTextViewPr>
  <p:sorterViewPr>
    <p:cViewPr>
      <p:scale>
        <a:sx n="100" d="100"/>
        <a:sy n="100" d="100"/>
      </p:scale>
      <p:origin x="0" y="-11228"/>
    </p:cViewPr>
  </p:sorterViewPr>
  <p:notesViewPr>
    <p:cSldViewPr snapToGrid="0">
      <p:cViewPr varScale="1">
        <p:scale>
          <a:sx n="51" d="100"/>
          <a:sy n="51" d="100"/>
        </p:scale>
        <p:origin x="1836" y="5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microsoft.com/office/2016/11/relationships/changesInfo" Target="changesInfos/changesInfo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presProps" Target="pres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y Williamson" userId="S::kwill@softserveinc.com::bb4f1db8-f4ba-4327-8da6-24c95ebb85e2" providerId="AD" clId="Web-{5B1F6451-0F89-F638-65E7-38900E5B4B4A}"/>
    <pc:docChg chg="modSld">
      <pc:chgData name="Kelly Williamson" userId="S::kwill@softserveinc.com::bb4f1db8-f4ba-4327-8da6-24c95ebb85e2" providerId="AD" clId="Web-{5B1F6451-0F89-F638-65E7-38900E5B4B4A}" dt="2020-03-11T15:44:29.990" v="10" actId="20577"/>
      <pc:docMkLst>
        <pc:docMk/>
      </pc:docMkLst>
      <pc:sldChg chg="modSp">
        <pc:chgData name="Kelly Williamson" userId="S::kwill@softserveinc.com::bb4f1db8-f4ba-4327-8da6-24c95ebb85e2" providerId="AD" clId="Web-{5B1F6451-0F89-F638-65E7-38900E5B4B4A}" dt="2020-03-11T15:44:29.271" v="8" actId="20577"/>
        <pc:sldMkLst>
          <pc:docMk/>
          <pc:sldMk cId="898353745" sldId="1239"/>
        </pc:sldMkLst>
        <pc:spChg chg="mod">
          <ac:chgData name="Kelly Williamson" userId="S::kwill@softserveinc.com::bb4f1db8-f4ba-4327-8da6-24c95ebb85e2" providerId="AD" clId="Web-{5B1F6451-0F89-F638-65E7-38900E5B4B4A}" dt="2020-03-11T15:44:29.271" v="8" actId="20577"/>
          <ac:spMkLst>
            <pc:docMk/>
            <pc:sldMk cId="898353745" sldId="1239"/>
            <ac:spMk id="15" creationId="{8432FE8D-213A-45CD-B27A-D68C0C91D00A}"/>
          </ac:spMkLst>
        </pc:spChg>
      </pc:sldChg>
    </pc:docChg>
  </pc:docChgLst>
  <pc:docChgLst>
    <pc:chgData name="Olha Koran" userId="S::okoran@softserveinc.com::a9094912-d908-4ee2-9e15-fcab72acc91f" providerId="AD" clId="Web-{93D28F2C-5270-1F9E-1D90-1CE31C2C2442}"/>
    <pc:docChg chg="addSld delSld modSection">
      <pc:chgData name="Olha Koran" userId="S::okoran@softserveinc.com::a9094912-d908-4ee2-9e15-fcab72acc91f" providerId="AD" clId="Web-{93D28F2C-5270-1F9E-1D90-1CE31C2C2442}" dt="2020-04-01T18:18:27.730" v="1"/>
      <pc:docMkLst>
        <pc:docMk/>
      </pc:docMkLst>
      <pc:sldChg chg="add del">
        <pc:chgData name="Olha Koran" userId="S::okoran@softserveinc.com::a9094912-d908-4ee2-9e15-fcab72acc91f" providerId="AD" clId="Web-{93D28F2C-5270-1F9E-1D90-1CE31C2C2442}" dt="2020-04-01T18:18:27.730" v="1"/>
        <pc:sldMkLst>
          <pc:docMk/>
          <pc:sldMk cId="3987496893" sldId="4144"/>
        </pc:sldMkLst>
      </pc:sldChg>
    </pc:docChg>
  </pc:docChgLst>
  <pc:docChgLst>
    <pc:chgData name="Vira Viyatyk" userId="S::vviyat@softserveinc.com::b3076514-0960-449b-909c-3e42eb7be4cc" providerId="AD" clId="Web-{3418C395-CC43-96CF-7FA9-DCFF059BA973}"/>
    <pc:docChg chg="modSld">
      <pc:chgData name="Vira Viyatyk" userId="S::vviyat@softserveinc.com::b3076514-0960-449b-909c-3e42eb7be4cc" providerId="AD" clId="Web-{3418C395-CC43-96CF-7FA9-DCFF059BA973}" dt="2020-02-24T12:33:30.884" v="0" actId="14100"/>
      <pc:docMkLst>
        <pc:docMk/>
      </pc:docMkLst>
      <pc:sldChg chg="modSp">
        <pc:chgData name="Vira Viyatyk" userId="S::vviyat@softserveinc.com::b3076514-0960-449b-909c-3e42eb7be4cc" providerId="AD" clId="Web-{3418C395-CC43-96CF-7FA9-DCFF059BA973}" dt="2020-02-24T12:33:30.884" v="0" actId="14100"/>
        <pc:sldMkLst>
          <pc:docMk/>
          <pc:sldMk cId="2498246432" sldId="4145"/>
        </pc:sldMkLst>
        <pc:spChg chg="mod">
          <ac:chgData name="Vira Viyatyk" userId="S::vviyat@softserveinc.com::b3076514-0960-449b-909c-3e42eb7be4cc" providerId="AD" clId="Web-{3418C395-CC43-96CF-7FA9-DCFF059BA973}" dt="2020-02-24T12:33:30.884" v="0" actId="14100"/>
          <ac:spMkLst>
            <pc:docMk/>
            <pc:sldMk cId="2498246432" sldId="4145"/>
            <ac:spMk id="20" creationId="{12680D55-C032-4C6F-B396-B0CB865C9FF1}"/>
          </ac:spMkLst>
        </pc:spChg>
      </pc:sldChg>
    </pc:docChg>
  </pc:docChgLst>
  <pc:docChgLst>
    <pc:chgData name="Navjot Singh" userId="S::nsing@softserveinc.com::36283fb3-e43f-438d-ad16-bd11f4af13d1" providerId="AD" clId="Web-{623CD042-C93F-2E57-1963-C528B63C82E9}"/>
    <pc:docChg chg="modSld">
      <pc:chgData name="Navjot Singh" userId="S::nsing@softserveinc.com::36283fb3-e43f-438d-ad16-bd11f4af13d1" providerId="AD" clId="Web-{623CD042-C93F-2E57-1963-C528B63C82E9}" dt="2020-04-01T11:09:51.946" v="0" actId="20577"/>
      <pc:docMkLst>
        <pc:docMk/>
      </pc:docMkLst>
      <pc:sldChg chg="modSp">
        <pc:chgData name="Navjot Singh" userId="S::nsing@softserveinc.com::36283fb3-e43f-438d-ad16-bd11f4af13d1" providerId="AD" clId="Web-{623CD042-C93F-2E57-1963-C528B63C82E9}" dt="2020-04-01T11:09:51.946" v="0" actId="20577"/>
        <pc:sldMkLst>
          <pc:docMk/>
          <pc:sldMk cId="759534034" sldId="1225"/>
        </pc:sldMkLst>
        <pc:spChg chg="mod">
          <ac:chgData name="Navjot Singh" userId="S::nsing@softserveinc.com::36283fb3-e43f-438d-ad16-bd11f4af13d1" providerId="AD" clId="Web-{623CD042-C93F-2E57-1963-C528B63C82E9}" dt="2020-04-01T11:09:51.946" v="0" actId="20577"/>
          <ac:spMkLst>
            <pc:docMk/>
            <pc:sldMk cId="759534034" sldId="1225"/>
            <ac:spMk id="32" creationId="{DD188D08-22E3-4DCE-8228-3DA971A6434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14/01/2022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Образ слайда 1"/>
          <p:cNvSpPr>
            <a:spLocks noGrp="1" noRot="1" noChangeAspect="1" noTextEdit="1"/>
          </p:cNvSpPr>
          <p:nvPr>
            <p:ph type="sldImg"/>
          </p:nvPr>
        </p:nvSpPr>
        <p:spPr>
          <a:ln/>
        </p:spPr>
      </p:sp>
      <p:sp>
        <p:nvSpPr>
          <p:cNvPr id="6656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smtClean="0">
              <a:latin typeface="Arial" panose="020B0604020202020204" pitchFamily="34" charset="0"/>
            </a:endParaRPr>
          </a:p>
        </p:txBody>
      </p:sp>
      <p:sp>
        <p:nvSpPr>
          <p:cNvPr id="66564"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7C9B5A7-531F-4431-8B15-8E942114007C}" type="slidenum">
              <a:rPr lang="ru-RU" altLang="ru-RU"/>
              <a:pPr>
                <a:spcBef>
                  <a:spcPct val="0"/>
                </a:spcBef>
              </a:pPr>
              <a:t>66</a:t>
            </a:fld>
            <a:endParaRPr lang="ru-RU" altLang="ru-RU"/>
          </a:p>
        </p:txBody>
      </p:sp>
    </p:spTree>
    <p:extLst>
      <p:ext uri="{BB962C8B-B14F-4D97-AF65-F5344CB8AC3E}">
        <p14:creationId xmlns:p14="http://schemas.microsoft.com/office/powerpoint/2010/main" val="3230952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02">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16B79C-666F-455B-9BAB-5332CB24245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6" y="0"/>
            <a:ext cx="12201526" cy="6858000"/>
          </a:xfrm>
          <a:prstGeom prst="rect">
            <a:avLst/>
          </a:prstGeom>
        </p:spPr>
      </p:pic>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r>
              <a:rPr lang="uk-UA" dirty="0"/>
              <a:t/>
            </a:r>
            <a:br>
              <a:rPr lang="uk-UA" dirty="0"/>
            </a:br>
            <a:r>
              <a:rPr lang="en-US" dirty="0"/>
              <a:t>TO</a:t>
            </a:r>
            <a:r>
              <a:rPr lang="uk-UA" dirty="0"/>
              <a:t> </a:t>
            </a:r>
            <a:r>
              <a:rPr lang="en-US" dirty="0"/>
              <a:t>BE</a:t>
            </a:r>
            <a:r>
              <a:rPr lang="uk-UA" dirty="0"/>
              <a:t> </a:t>
            </a:r>
            <a:r>
              <a:rPr lang="en-US" dirty="0"/>
              <a:t>CAPI</a:t>
            </a:r>
            <a:r>
              <a:rPr lang="uk-UA" dirty="0"/>
              <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792067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TITLE-TITLE-TIMELINE-White">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780772"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sz="3200" baseline="0">
                <a:solidFill>
                  <a:schemeClr val="bg1"/>
                </a:solidFill>
                <a:latin typeface="Proxima Nova Black" panose="02000506030000020004" pitchFamily="50" charset="0"/>
              </a:defRPr>
            </a:lvl1pPr>
          </a:lstStyle>
          <a:p>
            <a:r>
              <a:rPr lang="en-US" dirty="0"/>
              <a:t>TITLE TO BE CAPITALIZED</a:t>
            </a:r>
          </a:p>
        </p:txBody>
      </p:sp>
      <p:sp>
        <p:nvSpPr>
          <p:cNvPr id="30" name="Text Placeholder 6"/>
          <p:cNvSpPr>
            <a:spLocks noGrp="1"/>
          </p:cNvSpPr>
          <p:nvPr>
            <p:ph type="body" sz="quarter" idx="18" hasCustomPrompt="1"/>
          </p:nvPr>
        </p:nvSpPr>
        <p:spPr>
          <a:xfrm>
            <a:off x="296921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57648"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46086"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780772" y="2929435"/>
            <a:ext cx="1888856"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969122" y="2929435"/>
            <a:ext cx="1897168"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57648" y="2929434"/>
            <a:ext cx="1884283"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46086" y="2929435"/>
            <a:ext cx="1876792"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2929434"/>
            <a:ext cx="1895753"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3" name="Picture 22">
            <a:extLst>
              <a:ext uri="{FF2B5EF4-FFF2-40B4-BE49-F238E27FC236}">
                <a16:creationId xmlns:a16="http://schemas.microsoft.com/office/drawing/2014/main" id="{A0FA8A27-63AE-49E9-A7D8-09822F0E36E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14" name="Title 1">
            <a:extLst>
              <a:ext uri="{FF2B5EF4-FFF2-40B4-BE49-F238E27FC236}">
                <a16:creationId xmlns:a16="http://schemas.microsoft.com/office/drawing/2014/main" id="{ABDA5926-1B8F-4BB7-BC7C-7929CB0F68FA}"/>
              </a:ext>
            </a:extLst>
          </p:cNvPr>
          <p:cNvSpPr txBox="1">
            <a:spLocks/>
          </p:cNvSpPr>
          <p:nvPr userDrawn="1"/>
        </p:nvSpPr>
        <p:spPr>
          <a:xfrm>
            <a:off x="685800" y="339710"/>
            <a:ext cx="10820400" cy="271855"/>
          </a:xfrm>
          <a:prstGeom prst="rect">
            <a:avLst/>
          </a:prstGeom>
        </p:spPr>
        <p:txBody>
          <a:bodyPr lIns="0"/>
          <a:lstStyle>
            <a:lvl1pPr algn="l" defTabSz="914400" rtl="0" eaLnBrk="1" latinLnBrk="0" hangingPunct="1">
              <a:lnSpc>
                <a:spcPct val="90000"/>
              </a:lnSpc>
              <a:spcBef>
                <a:spcPct val="0"/>
              </a:spcBef>
              <a:buNone/>
              <a:defRPr sz="4400" kern="1200" baseline="0">
                <a:solidFill>
                  <a:schemeClr val="tx1"/>
                </a:solidFill>
                <a:latin typeface="Proxima Nova Black" panose="02000506030000020004" pitchFamily="50" charset="0"/>
                <a:ea typeface="+mj-ea"/>
                <a:cs typeface="+mj-cs"/>
              </a:defRPr>
            </a:lvl1pPr>
          </a:lstStyle>
          <a:p>
            <a:pPr fontAlgn="auto">
              <a:spcAft>
                <a:spcPts val="0"/>
              </a:spcAft>
            </a:pPr>
            <a:r>
              <a:rPr lang="en-US" sz="1600" dirty="0"/>
              <a:t>TITLE TO BE CAPITALIZED</a:t>
            </a:r>
          </a:p>
        </p:txBody>
      </p:sp>
      <p:sp>
        <p:nvSpPr>
          <p:cNvPr id="3" name="Text Placeholder 2">
            <a:extLst>
              <a:ext uri="{FF2B5EF4-FFF2-40B4-BE49-F238E27FC236}">
                <a16:creationId xmlns:a16="http://schemas.microsoft.com/office/drawing/2014/main" id="{36A10439-6E25-4E84-BDE6-49D3ED19550D}"/>
              </a:ext>
            </a:extLst>
          </p:cNvPr>
          <p:cNvSpPr>
            <a:spLocks noGrp="1"/>
          </p:cNvSpPr>
          <p:nvPr>
            <p:ph type="body" sz="quarter" idx="26" hasCustomPrompt="1"/>
          </p:nvPr>
        </p:nvSpPr>
        <p:spPr>
          <a:xfrm>
            <a:off x="685800" y="395070"/>
            <a:ext cx="10817225" cy="314325"/>
          </a:xfrm>
          <a:prstGeom prst="rect">
            <a:avLst/>
          </a:prstGeom>
        </p:spPr>
        <p:txBody>
          <a:bodyPr lIns="0"/>
          <a:lstStyle>
            <a:lvl1pPr marL="0" indent="0">
              <a:buNone/>
              <a:defRPr sz="1800">
                <a:solidFill>
                  <a:schemeClr val="bg1"/>
                </a:solidFill>
                <a:latin typeface="+mj-lt"/>
              </a:defRPr>
            </a:lvl1pPr>
            <a:lvl2pPr marL="457200" indent="0">
              <a:buNone/>
              <a:defRPr>
                <a:solidFill>
                  <a:schemeClr val="bg1"/>
                </a:solidFill>
                <a:latin typeface="+mj-lt"/>
              </a:defRPr>
            </a:lvl2pPr>
            <a:lvl3pPr marL="914400" indent="0">
              <a:buNone/>
              <a:defRPr>
                <a:solidFill>
                  <a:schemeClr val="bg1"/>
                </a:solidFill>
                <a:latin typeface="+mj-lt"/>
              </a:defRPr>
            </a:lvl3pPr>
            <a:lvl4pPr marL="1371600" indent="0">
              <a:buNone/>
              <a:defRPr>
                <a:solidFill>
                  <a:schemeClr val="bg1"/>
                </a:solidFill>
                <a:latin typeface="+mj-lt"/>
              </a:defRPr>
            </a:lvl4pPr>
            <a:lvl5pPr marL="1828800" indent="0">
              <a:buNone/>
              <a:defRPr>
                <a:solidFill>
                  <a:schemeClr val="bg1"/>
                </a:solidFill>
                <a:latin typeface="+mj-lt"/>
              </a:defRPr>
            </a:lvl5pPr>
          </a:lstStyle>
          <a:p>
            <a:pPr lvl="0"/>
            <a:r>
              <a:rPr lang="en-US" dirty="0"/>
              <a:t>SUBTITLE</a:t>
            </a:r>
            <a:endParaRPr lang="uk-UA" dirty="0"/>
          </a:p>
        </p:txBody>
      </p:sp>
    </p:spTree>
    <p:extLst>
      <p:ext uri="{BB962C8B-B14F-4D97-AF65-F5344CB8AC3E}">
        <p14:creationId xmlns:p14="http://schemas.microsoft.com/office/powerpoint/2010/main" val="1417421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91477" y="2921729"/>
            <a:ext cx="9144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Subtitle</a:t>
            </a:r>
          </a:p>
          <a:p>
            <a:endParaRPr lang="en-US" dirty="0"/>
          </a:p>
        </p:txBody>
      </p:sp>
      <p:sp>
        <p:nvSpPr>
          <p:cNvPr id="22" name="Title 1"/>
          <p:cNvSpPr>
            <a:spLocks noGrp="1"/>
          </p:cNvSpPr>
          <p:nvPr>
            <p:ph type="title" hasCustomPrompt="1"/>
          </p:nvPr>
        </p:nvSpPr>
        <p:spPr>
          <a:xfrm>
            <a:off x="1391477" y="1381126"/>
            <a:ext cx="9144000" cy="1438275"/>
          </a:xfrm>
        </p:spPr>
        <p:txBody>
          <a:bodyPr anchor="t">
            <a:noAutofit/>
          </a:bodyPr>
          <a:lstStyle>
            <a:lvl1pPr algn="l">
              <a:defRPr sz="3000" b="1" cap="all"/>
            </a:lvl1pPr>
          </a:lstStyle>
          <a:p>
            <a:r>
              <a:rPr lang="en-US" dirty="0"/>
              <a:t>PRESENTATION title</a:t>
            </a:r>
            <a:br>
              <a:rPr lang="en-US" dirty="0"/>
            </a:br>
            <a:r>
              <a:rPr lang="en-US" dirty="0"/>
              <a:t>ALL CAPS</a:t>
            </a:r>
            <a:br>
              <a:rPr lang="en-US" dirty="0"/>
            </a:br>
            <a:endParaRPr lang="en-US" dirty="0"/>
          </a:p>
        </p:txBody>
      </p:sp>
      <p:sp>
        <p:nvSpPr>
          <p:cNvPr id="25" name="Text Placeholder 24"/>
          <p:cNvSpPr>
            <a:spLocks noGrp="1"/>
          </p:cNvSpPr>
          <p:nvPr>
            <p:ph type="body" sz="quarter" idx="14" hasCustomPrompt="1"/>
          </p:nvPr>
        </p:nvSpPr>
        <p:spPr>
          <a:xfrm>
            <a:off x="1435563" y="4431941"/>
            <a:ext cx="79248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a:t>Author Name</a:t>
            </a:r>
          </a:p>
          <a:p>
            <a:pPr lvl="0"/>
            <a:r>
              <a:rPr lang="en-US" dirty="0"/>
              <a:t>Author Position</a:t>
            </a:r>
          </a:p>
          <a:p>
            <a:pPr lvl="0"/>
            <a:r>
              <a:rPr lang="en-US" dirty="0"/>
              <a:t>Author Contact Email</a:t>
            </a:r>
          </a:p>
        </p:txBody>
      </p:sp>
      <p:sp>
        <p:nvSpPr>
          <p:cNvPr id="4" name="Slide Number Placeholder 3"/>
          <p:cNvSpPr>
            <a:spLocks noGrp="1"/>
          </p:cNvSpPr>
          <p:nvPr>
            <p:ph type="sldNum" sz="quarter" idx="16"/>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4160300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OC  Layout">
    <p:spTree>
      <p:nvGrpSpPr>
        <p:cNvPr id="1" name=""/>
        <p:cNvGrpSpPr/>
        <p:nvPr/>
      </p:nvGrpSpPr>
      <p:grpSpPr>
        <a:xfrm>
          <a:off x="0" y="0"/>
          <a:ext cx="0" cy="0"/>
          <a:chOff x="0" y="0"/>
          <a:chExt cx="0" cy="0"/>
        </a:xfrm>
      </p:grpSpPr>
      <p:sp>
        <p:nvSpPr>
          <p:cNvPr id="18" name="Slide Number Placeholder 17"/>
          <p:cNvSpPr>
            <a:spLocks noGrp="1"/>
          </p:cNvSpPr>
          <p:nvPr>
            <p:ph type="sldNum" sz="quarter" idx="24"/>
          </p:nvPr>
        </p:nvSpPr>
        <p:spPr/>
        <p:txBody>
          <a:bodyPr/>
          <a:lstStyle/>
          <a:p>
            <a:fld id="{36013D82-3B92-4BC6-A819-A7803D760D40}" type="slidenum">
              <a:rPr lang="en-US" smtClean="0"/>
              <a:pPr/>
              <a:t>‹#›</a:t>
            </a:fld>
            <a:endParaRPr lang="en-US"/>
          </a:p>
        </p:txBody>
      </p:sp>
      <p:sp>
        <p:nvSpPr>
          <p:cNvPr id="19" name="Title 18"/>
          <p:cNvSpPr>
            <a:spLocks noGrp="1"/>
          </p:cNvSpPr>
          <p:nvPr>
            <p:ph type="title"/>
          </p:nvPr>
        </p:nvSpPr>
        <p:spPr/>
        <p:txBody>
          <a:bodyPr anchor="t"/>
          <a:lstStyle/>
          <a:p>
            <a:r>
              <a:rPr lang="ru-RU"/>
              <a:t>Образец заголовка</a:t>
            </a:r>
            <a:endParaRPr lang="en-US" dirty="0"/>
          </a:p>
        </p:txBody>
      </p:sp>
      <p:sp>
        <p:nvSpPr>
          <p:cNvPr id="31" name="Content Placeholder 2"/>
          <p:cNvSpPr>
            <a:spLocks noGrp="1"/>
          </p:cNvSpPr>
          <p:nvPr>
            <p:ph idx="1"/>
          </p:nvPr>
        </p:nvSpPr>
        <p:spPr>
          <a:xfrm>
            <a:off x="1219200" y="1219200"/>
            <a:ext cx="97536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ru-RU"/>
              <a:t>Образец текста</a:t>
            </a:r>
          </a:p>
          <a:p>
            <a:pPr lvl="1"/>
            <a:r>
              <a:rPr lang="ru-RU"/>
              <a:t>Второй уровень</a:t>
            </a:r>
          </a:p>
        </p:txBody>
      </p:sp>
    </p:spTree>
    <p:extLst>
      <p:ext uri="{BB962C8B-B14F-4D97-AF65-F5344CB8AC3E}">
        <p14:creationId xmlns:p14="http://schemas.microsoft.com/office/powerpoint/2010/main" val="2321658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38400" y="2514601"/>
            <a:ext cx="8534400" cy="1438275"/>
          </a:xfrm>
        </p:spPr>
        <p:txBody>
          <a:bodyPr anchor="t">
            <a:noAutofit/>
          </a:bodyPr>
          <a:lstStyle>
            <a:lvl1pPr algn="l">
              <a:defRPr sz="3000" b="1" cap="all"/>
            </a:lvl1pPr>
          </a:lstStyle>
          <a:p>
            <a:r>
              <a:rPr lang="en-US" dirty="0"/>
              <a:t>SECTION title</a:t>
            </a:r>
            <a:br>
              <a:rPr lang="en-US" dirty="0"/>
            </a:br>
            <a:r>
              <a:rPr lang="en-US" dirty="0"/>
              <a:t>ALL CAPS</a:t>
            </a:r>
            <a:br>
              <a:rPr lang="en-US" dirty="0"/>
            </a:b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3467045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br>
              <a:rPr lang="en-US" dirty="0"/>
            </a:br>
            <a:endParaRPr lang="en-US" dirty="0"/>
          </a:p>
        </p:txBody>
      </p:sp>
      <p:sp>
        <p:nvSpPr>
          <p:cNvPr id="7" name="Content Placeholder 2"/>
          <p:cNvSpPr>
            <a:spLocks noGrp="1"/>
          </p:cNvSpPr>
          <p:nvPr>
            <p:ph idx="1" hasCustomPrompt="1"/>
          </p:nvPr>
        </p:nvSpPr>
        <p:spPr>
          <a:xfrm>
            <a:off x="1219200" y="1219200"/>
            <a:ext cx="97536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3235065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p>
            <a:r>
              <a:rPr lang="ru-RU"/>
              <a:t>Образец заголовка</a:t>
            </a:r>
          </a:p>
        </p:txBody>
      </p:sp>
      <p:sp>
        <p:nvSpPr>
          <p:cNvPr id="3" name="Содержимое 2"/>
          <p:cNvSpPr>
            <a:spLocks noGrp="1"/>
          </p:cNvSpPr>
          <p:nvPr>
            <p:ph sz="half" idx="1"/>
          </p:nvPr>
        </p:nvSpPr>
        <p:spPr>
          <a:xfrm>
            <a:off x="609600" y="1600201"/>
            <a:ext cx="5384800" cy="4500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6197600" y="1600201"/>
            <a:ext cx="5384800" cy="4500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Нижний колонтитул 3">
            <a:extLst>
              <a:ext uri="{FF2B5EF4-FFF2-40B4-BE49-F238E27FC236}">
                <a16:creationId xmlns:a16="http://schemas.microsoft.com/office/drawing/2014/main" id="{F38711BE-6110-422B-8508-E673A56349F5}"/>
              </a:ext>
            </a:extLst>
          </p:cNvPr>
          <p:cNvSpPr>
            <a:spLocks noGrp="1"/>
          </p:cNvSpPr>
          <p:nvPr>
            <p:ph type="ftr" sz="quarter" idx="10"/>
          </p:nvPr>
        </p:nvSpPr>
        <p:spPr/>
        <p:txBody>
          <a:bodyPr/>
          <a:lstStyle>
            <a:lvl1pPr>
              <a:defRPr/>
            </a:lvl1pPr>
          </a:lstStyle>
          <a:p>
            <a:pPr>
              <a:defRPr/>
            </a:pPr>
            <a:r>
              <a:rPr lang="ru-RU"/>
              <a:t>Нижний колонтитул</a:t>
            </a:r>
          </a:p>
        </p:txBody>
      </p:sp>
    </p:spTree>
    <p:extLst>
      <p:ext uri="{BB962C8B-B14F-4D97-AF65-F5344CB8AC3E}">
        <p14:creationId xmlns:p14="http://schemas.microsoft.com/office/powerpoint/2010/main" val="1821079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Нижний колонтитул 3">
            <a:extLst>
              <a:ext uri="{FF2B5EF4-FFF2-40B4-BE49-F238E27FC236}">
                <a16:creationId xmlns:a16="http://schemas.microsoft.com/office/drawing/2014/main" id="{B015BA6A-06AA-4B31-BCAA-7A8997CFA806}"/>
              </a:ext>
            </a:extLst>
          </p:cNvPr>
          <p:cNvSpPr>
            <a:spLocks noGrp="1"/>
          </p:cNvSpPr>
          <p:nvPr>
            <p:ph type="ftr" sz="quarter" idx="10"/>
          </p:nvPr>
        </p:nvSpPr>
        <p:spPr/>
        <p:txBody>
          <a:bodyPr/>
          <a:lstStyle>
            <a:lvl1pPr>
              <a:defRPr/>
            </a:lvl1pPr>
          </a:lstStyle>
          <a:p>
            <a:pPr>
              <a:defRPr/>
            </a:pPr>
            <a:r>
              <a:rPr lang="ru-RU"/>
              <a:t>Нижний колонтитул</a:t>
            </a:r>
          </a:p>
        </p:txBody>
      </p:sp>
    </p:spTree>
    <p:extLst>
      <p:ext uri="{BB962C8B-B14F-4D97-AF65-F5344CB8AC3E}">
        <p14:creationId xmlns:p14="http://schemas.microsoft.com/office/powerpoint/2010/main" val="2073933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Пустой слайд">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1054590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1_Титульный слайд">
    <p:spTree>
      <p:nvGrpSpPr>
        <p:cNvPr id="1" name=""/>
        <p:cNvGrpSpPr/>
        <p:nvPr/>
      </p:nvGrpSpPr>
      <p:grpSpPr>
        <a:xfrm>
          <a:off x="0" y="0"/>
          <a:ext cx="0" cy="0"/>
          <a:chOff x="0" y="0"/>
          <a:chExt cx="0" cy="0"/>
        </a:xfrm>
      </p:grpSpPr>
      <p:grpSp>
        <p:nvGrpSpPr>
          <p:cNvPr id="4" name="Group 2"/>
          <p:cNvGrpSpPr>
            <a:grpSpLocks/>
          </p:cNvGrpSpPr>
          <p:nvPr/>
        </p:nvGrpSpPr>
        <p:grpSpPr bwMode="auto">
          <a:xfrm>
            <a:off x="0" y="927100"/>
            <a:ext cx="11988800" cy="4495800"/>
            <a:chOff x="0" y="584"/>
            <a:chExt cx="5664" cy="2832"/>
          </a:xfrm>
        </p:grpSpPr>
        <p:sp>
          <p:nvSpPr>
            <p:cNvPr id="5" name="AutoShape 3"/>
            <p:cNvSpPr>
              <a:spLocks noChangeArrowheads="1"/>
            </p:cNvSpPr>
            <p:nvPr userDrawn="1"/>
          </p:nvSpPr>
          <p:spPr bwMode="auto">
            <a:xfrm>
              <a:off x="432" y="1304"/>
              <a:ext cx="4656" cy="2112"/>
            </a:xfrm>
            <a:prstGeom prst="roundRect">
              <a:avLst>
                <a:gd name="adj" fmla="val 16667"/>
              </a:avLst>
            </a:prstGeom>
            <a:noFill/>
            <a:ln w="508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ru-RU" altLang="ru-RU" sz="2400" smtClean="0">
                <a:latin typeface="Times New Roman" pitchFamily="18" charset="0"/>
              </a:endParaRPr>
            </a:p>
          </p:txBody>
        </p:sp>
        <p:sp>
          <p:nvSpPr>
            <p:cNvPr id="6" name="Rectangle 4"/>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ru-RU" altLang="ru-RU" sz="2400" smtClean="0">
                <a:latin typeface="Times New Roman" pitchFamily="18" charset="0"/>
              </a:endParaRPr>
            </a:p>
          </p:txBody>
        </p:sp>
        <p:sp>
          <p:nvSpPr>
            <p:cNvPr id="7" name="AutoShape 5"/>
            <p:cNvSpPr>
              <a:spLocks noChangeArrowheads="1"/>
            </p:cNvSpPr>
            <p:nvPr userDrawn="1"/>
          </p:nvSpPr>
          <p:spPr bwMode="blackWhite">
            <a:xfrm>
              <a:off x="0" y="872"/>
              <a:ext cx="5664" cy="1152"/>
            </a:xfrm>
            <a:custGeom>
              <a:avLst/>
              <a:gdLst>
                <a:gd name="T0" fmla="*/ 0 w 4917"/>
                <a:gd name="T1" fmla="*/ 0 h 1000"/>
                <a:gd name="T2" fmla="*/ 201106 w 4917"/>
                <a:gd name="T3" fmla="*/ 0 h 1000"/>
                <a:gd name="T4" fmla="*/ 223914 w 4917"/>
                <a:gd name="T5" fmla="*/ 22840 h 1000"/>
                <a:gd name="T6" fmla="*/ 201151 w 4917"/>
                <a:gd name="T7" fmla="*/ 45604 h 1000"/>
                <a:gd name="T8" fmla="*/ 0 w 4917"/>
                <a:gd name="T9" fmla="*/ 45604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8" name="Line 6"/>
            <p:cNvSpPr>
              <a:spLocks noChangeShapeType="1"/>
            </p:cNvSpPr>
            <p:nvPr userDrawn="1"/>
          </p:nvSpPr>
          <p:spPr bwMode="auto">
            <a:xfrm>
              <a:off x="0" y="1928"/>
              <a:ext cx="5232" cy="0"/>
            </a:xfrm>
            <a:prstGeom prst="line">
              <a:avLst/>
            </a:prstGeom>
            <a:noFill/>
            <a:ln w="50800">
              <a:solidFill>
                <a:schemeClr val="bg1"/>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328711" name="Rectangle 7"/>
          <p:cNvSpPr>
            <a:spLocks noGrp="1" noChangeArrowheads="1"/>
          </p:cNvSpPr>
          <p:nvPr>
            <p:ph type="ctrTitle"/>
          </p:nvPr>
        </p:nvSpPr>
        <p:spPr>
          <a:xfrm>
            <a:off x="304800" y="1427164"/>
            <a:ext cx="10769600" cy="1609725"/>
          </a:xfrm>
        </p:spPr>
        <p:txBody>
          <a:bodyPr/>
          <a:lstStyle>
            <a:lvl1pPr>
              <a:defRPr sz="4600"/>
            </a:lvl1pPr>
          </a:lstStyle>
          <a:p>
            <a:r>
              <a:rPr lang="ru-RU"/>
              <a:t>Образец заголовка</a:t>
            </a:r>
          </a:p>
        </p:txBody>
      </p:sp>
      <p:sp>
        <p:nvSpPr>
          <p:cNvPr id="328712" name="Rectangle 8"/>
          <p:cNvSpPr>
            <a:spLocks noGrp="1" noChangeArrowheads="1"/>
          </p:cNvSpPr>
          <p:nvPr>
            <p:ph type="subTitle" idx="1"/>
          </p:nvPr>
        </p:nvSpPr>
        <p:spPr>
          <a:xfrm>
            <a:off x="1422400" y="3441700"/>
            <a:ext cx="8839200" cy="1676400"/>
          </a:xfrm>
        </p:spPr>
        <p:txBody>
          <a:bodyPr/>
          <a:lstStyle>
            <a:lvl1pPr marL="0" indent="0">
              <a:buFont typeface="Wingdings" pitchFamily="2" charset="2"/>
              <a:buNone/>
              <a:defRPr/>
            </a:lvl1pPr>
          </a:lstStyle>
          <a:p>
            <a:r>
              <a:rPr lang="ru-RU"/>
              <a:t>Образец подзаголовка</a:t>
            </a:r>
          </a:p>
        </p:txBody>
      </p:sp>
      <p:sp>
        <p:nvSpPr>
          <p:cNvPr id="9" name="Rectangle 9"/>
          <p:cNvSpPr>
            <a:spLocks noGrp="1" noChangeArrowheads="1"/>
          </p:cNvSpPr>
          <p:nvPr>
            <p:ph type="dt" sz="half" idx="10"/>
          </p:nvPr>
        </p:nvSpPr>
        <p:spPr>
          <a:xfrm>
            <a:off x="609600" y="6248400"/>
            <a:ext cx="2844800" cy="471488"/>
          </a:xfrm>
        </p:spPr>
        <p:txBody>
          <a:bodyPr/>
          <a:lstStyle>
            <a:lvl1pPr>
              <a:defRPr/>
            </a:lvl1pPr>
          </a:lstStyle>
          <a:p>
            <a:pPr>
              <a:defRPr/>
            </a:pPr>
            <a:endParaRPr lang="ru-RU"/>
          </a:p>
        </p:txBody>
      </p:sp>
      <p:sp>
        <p:nvSpPr>
          <p:cNvPr id="10" name="Rectangle 10"/>
          <p:cNvSpPr>
            <a:spLocks noGrp="1" noChangeArrowheads="1"/>
          </p:cNvSpPr>
          <p:nvPr>
            <p:ph type="ftr" sz="quarter" idx="11"/>
          </p:nvPr>
        </p:nvSpPr>
        <p:spPr>
          <a:xfrm>
            <a:off x="4165600" y="6253163"/>
            <a:ext cx="3860800" cy="457200"/>
          </a:xfrm>
        </p:spPr>
        <p:txBody>
          <a:bodyPr/>
          <a:lstStyle>
            <a:lvl1pPr>
              <a:defRPr/>
            </a:lvl1pPr>
          </a:lstStyle>
          <a:p>
            <a:pPr>
              <a:defRPr/>
            </a:pPr>
            <a:endParaRPr lang="ru-RU"/>
          </a:p>
        </p:txBody>
      </p:sp>
      <p:sp>
        <p:nvSpPr>
          <p:cNvPr id="11" name="Rectangle 11"/>
          <p:cNvSpPr>
            <a:spLocks noGrp="1" noChangeArrowheads="1"/>
          </p:cNvSpPr>
          <p:nvPr>
            <p:ph type="sldNum" sz="quarter" idx="12"/>
          </p:nvPr>
        </p:nvSpPr>
        <p:spPr>
          <a:xfrm>
            <a:off x="8737600" y="6248400"/>
            <a:ext cx="2844800" cy="471488"/>
          </a:xfrm>
        </p:spPr>
        <p:txBody>
          <a:bodyPr/>
          <a:lstStyle>
            <a:lvl1pPr>
              <a:defRPr/>
            </a:lvl1pPr>
          </a:lstStyle>
          <a:p>
            <a:fld id="{BC9EA6EF-7B0F-4E5A-9170-F4388D8E17BC}" type="slidenum">
              <a:rPr lang="ru-RU" altLang="ru-RU"/>
              <a:pPr/>
              <a:t>‹#›</a:t>
            </a:fld>
            <a:endParaRPr lang="ru-RU" altLang="ru-RU"/>
          </a:p>
        </p:txBody>
      </p:sp>
    </p:spTree>
    <p:extLst>
      <p:ext uri="{BB962C8B-B14F-4D97-AF65-F5344CB8AC3E}">
        <p14:creationId xmlns:p14="http://schemas.microsoft.com/office/powerpoint/2010/main" val="21001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LIDE-ONE-COLUMN-0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sz="3200"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4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24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2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2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ENERAL_TEXT-SLIDE">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1128861"/>
            <a:ext cx="10820400" cy="3650529"/>
          </a:xfrm>
          <a:prstGeom prst="rect">
            <a:avLst/>
          </a:prstGeom>
        </p:spPr>
        <p:txBody>
          <a:bodyPr lIns="0"/>
          <a:lstStyle>
            <a:lvl1pPr marL="0" indent="0">
              <a:lnSpc>
                <a:spcPct val="100000"/>
              </a:lnSpc>
              <a:buNone/>
              <a:defRPr sz="3200">
                <a:latin typeface="+mj-lt"/>
                <a:ea typeface="Open Sans" panose="020B0606030504020204" pitchFamily="34" charset="0"/>
                <a:cs typeface="Open Sans" panose="020B0606030504020204" pitchFamily="34" charset="0"/>
              </a:defRPr>
            </a:lvl1pPr>
            <a:lvl2pPr marL="457200" indent="0">
              <a:buNone/>
              <a:defRPr sz="3600">
                <a:latin typeface="+mj-lt"/>
                <a:ea typeface="Open Sans" panose="020B0606030504020204" pitchFamily="34" charset="0"/>
                <a:cs typeface="Open Sans" panose="020B0606030504020204" pitchFamily="34" charset="0"/>
              </a:defRPr>
            </a:lvl2pPr>
            <a:lvl3pPr marL="914400" indent="0">
              <a:buNone/>
              <a:defRPr sz="3600">
                <a:latin typeface="+mj-lt"/>
                <a:ea typeface="Open Sans" panose="020B0606030504020204" pitchFamily="34" charset="0"/>
                <a:cs typeface="Open Sans" panose="020B0606030504020204" pitchFamily="34" charset="0"/>
              </a:defRPr>
            </a:lvl3pPr>
            <a:lvl4pPr marL="1371600" indent="0">
              <a:buNone/>
              <a:defRPr sz="3600">
                <a:latin typeface="+mj-lt"/>
                <a:ea typeface="Open Sans" panose="020B0606030504020204" pitchFamily="34" charset="0"/>
                <a:cs typeface="Open Sans" panose="020B0606030504020204" pitchFamily="34" charset="0"/>
              </a:defRPr>
            </a:lvl4pPr>
            <a:lvl5pPr marL="1828800" indent="0">
              <a:buNone/>
              <a:defRPr sz="3600">
                <a:latin typeface="+mj-lt"/>
                <a:ea typeface="Open Sans" panose="020B0606030504020204" pitchFamily="34" charset="0"/>
                <a:cs typeface="Open Sans" panose="020B0606030504020204" pitchFamily="34" charset="0"/>
              </a:defRPr>
            </a:lvl5pPr>
          </a:lstStyle>
          <a:p>
            <a:pPr lvl="0"/>
            <a:r>
              <a:rPr lang="en-US" dirty="0"/>
              <a:t>Click to edit the text </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096512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SLIDE-ONE-COLUMN-03">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sz="3200" baseline="0">
                <a:solidFill>
                  <a:schemeClr val="bg1"/>
                </a:solidFill>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solidFill>
                  <a:schemeClr val="bg1"/>
                </a:solidFill>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solidFill>
                  <a:schemeClr val="bg1"/>
                </a:solidFill>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solidFill>
                  <a:schemeClr val="bg1"/>
                </a:solidFill>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solidFill>
                  <a:schemeClr val="bg1"/>
                </a:solidFill>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solidFill>
                  <a:schemeClr val="bg1"/>
                </a:solidFill>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00A245F-AFE1-418E-A7D2-5729076138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559698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SLIDE-THREE-BLOCKS">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sz="3200" baseline="0">
                <a:latin typeface="Proxima Nova Black" panose="02000506030000020004" pitchFamily="50" charset="0"/>
              </a:defRPr>
            </a:lvl1pPr>
          </a:lstStyle>
          <a:p>
            <a:r>
              <a:rPr lang="en-US" dirty="0"/>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15" name="Text Placeholder 14">
            <a:extLst>
              <a:ext uri="{FF2B5EF4-FFF2-40B4-BE49-F238E27FC236}">
                <a16:creationId xmlns:a16="http://schemas.microsoft.com/office/drawing/2014/main" id="{26A81FEC-0400-4316-82D7-98C2C17AF99F}"/>
              </a:ext>
            </a:extLst>
          </p:cNvPr>
          <p:cNvSpPr>
            <a:spLocks noGrp="1"/>
          </p:cNvSpPr>
          <p:nvPr>
            <p:ph type="body" sz="quarter" idx="10" hasCustomPrompt="1"/>
          </p:nvPr>
        </p:nvSpPr>
        <p:spPr>
          <a:xfrm>
            <a:off x="705884" y="2765245"/>
            <a:ext cx="3302000" cy="1060609"/>
          </a:xfrm>
          <a:prstGeom prst="rect">
            <a:avLst/>
          </a:prstGeom>
        </p:spPr>
        <p:txBody>
          <a:bodyPr lIns="3600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dirty="0">
                <a:solidFill>
                  <a:schemeClr val="bg1"/>
                </a:solidFill>
                <a:latin typeface="+mj-lt"/>
              </a:rPr>
              <a:t>CLICK TO EDIT THE TEXT</a:t>
            </a:r>
          </a:p>
        </p:txBody>
      </p:sp>
      <p:sp>
        <p:nvSpPr>
          <p:cNvPr id="19" name="Text Placeholder 18">
            <a:extLst>
              <a:ext uri="{FF2B5EF4-FFF2-40B4-BE49-F238E27FC236}">
                <a16:creationId xmlns:a16="http://schemas.microsoft.com/office/drawing/2014/main" id="{B9A0CC64-1995-41C8-8F75-EF41D0839448}"/>
              </a:ext>
            </a:extLst>
          </p:cNvPr>
          <p:cNvSpPr>
            <a:spLocks noGrp="1"/>
          </p:cNvSpPr>
          <p:nvPr>
            <p:ph type="body" sz="quarter" idx="11" hasCustomPrompt="1"/>
          </p:nvPr>
        </p:nvSpPr>
        <p:spPr>
          <a:xfrm>
            <a:off x="706438" y="4085549"/>
            <a:ext cx="3302000" cy="1447800"/>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dirty="0">
                <a:solidFill>
                  <a:schemeClr val="bg1"/>
                </a:solidFill>
                <a:latin typeface="+mj-lt"/>
              </a:rPr>
              <a:t>Click to edit the text</a:t>
            </a:r>
          </a:p>
        </p:txBody>
      </p:sp>
      <p:sp>
        <p:nvSpPr>
          <p:cNvPr id="26" name="Text Placeholder 14">
            <a:extLst>
              <a:ext uri="{FF2B5EF4-FFF2-40B4-BE49-F238E27FC236}">
                <a16:creationId xmlns:a16="http://schemas.microsoft.com/office/drawing/2014/main" id="{2046BC2C-492E-4EC1-8F5D-4801D4340C2B}"/>
              </a:ext>
            </a:extLst>
          </p:cNvPr>
          <p:cNvSpPr>
            <a:spLocks noGrp="1"/>
          </p:cNvSpPr>
          <p:nvPr>
            <p:ph type="body" sz="quarter" idx="12" hasCustomPrompt="1"/>
          </p:nvPr>
        </p:nvSpPr>
        <p:spPr>
          <a:xfrm>
            <a:off x="8183008" y="2765245"/>
            <a:ext cx="3302000" cy="1060609"/>
          </a:xfrm>
          <a:prstGeom prst="rect">
            <a:avLst/>
          </a:prstGeom>
        </p:spPr>
        <p:txBody>
          <a:bodyPr lIns="3600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dirty="0">
                <a:solidFill>
                  <a:schemeClr val="bg1"/>
                </a:solidFill>
                <a:latin typeface="+mj-lt"/>
              </a:rPr>
              <a:t>CLICK TO EDIT THE TEXT</a:t>
            </a:r>
          </a:p>
        </p:txBody>
      </p:sp>
      <p:sp>
        <p:nvSpPr>
          <p:cNvPr id="27" name="Text Placeholder 18">
            <a:extLst>
              <a:ext uri="{FF2B5EF4-FFF2-40B4-BE49-F238E27FC236}">
                <a16:creationId xmlns:a16="http://schemas.microsoft.com/office/drawing/2014/main" id="{AD93AFD4-628B-42AB-A225-83411E5290C1}"/>
              </a:ext>
            </a:extLst>
          </p:cNvPr>
          <p:cNvSpPr>
            <a:spLocks noGrp="1"/>
          </p:cNvSpPr>
          <p:nvPr>
            <p:ph type="body" sz="quarter" idx="13" hasCustomPrompt="1"/>
          </p:nvPr>
        </p:nvSpPr>
        <p:spPr>
          <a:xfrm>
            <a:off x="8183562" y="4085549"/>
            <a:ext cx="3302000" cy="1447800"/>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dirty="0">
                <a:solidFill>
                  <a:schemeClr val="bg1"/>
                </a:solidFill>
                <a:latin typeface="+mj-lt"/>
              </a:rPr>
              <a:t>Click to edit the text</a:t>
            </a:r>
          </a:p>
        </p:txBody>
      </p:sp>
      <p:sp>
        <p:nvSpPr>
          <p:cNvPr id="28" name="Text Placeholder 14">
            <a:extLst>
              <a:ext uri="{FF2B5EF4-FFF2-40B4-BE49-F238E27FC236}">
                <a16:creationId xmlns:a16="http://schemas.microsoft.com/office/drawing/2014/main" id="{63693C54-EC71-443E-A75A-FC6CA2D3B09F}"/>
              </a:ext>
            </a:extLst>
          </p:cNvPr>
          <p:cNvSpPr>
            <a:spLocks noGrp="1"/>
          </p:cNvSpPr>
          <p:nvPr>
            <p:ph type="body" sz="quarter" idx="14" hasCustomPrompt="1"/>
          </p:nvPr>
        </p:nvSpPr>
        <p:spPr>
          <a:xfrm>
            <a:off x="4444446" y="2765245"/>
            <a:ext cx="3302000" cy="1060609"/>
          </a:xfrm>
          <a:prstGeom prst="rect">
            <a:avLst/>
          </a:prstGeom>
        </p:spPr>
        <p:txBody>
          <a:bodyPr lIns="3600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dirty="0">
                <a:solidFill>
                  <a:schemeClr val="bg1"/>
                </a:solidFill>
                <a:latin typeface="+mj-lt"/>
              </a:rPr>
              <a:t>CLICK TO EDIT THE TEXT</a:t>
            </a:r>
          </a:p>
        </p:txBody>
      </p:sp>
      <p:sp>
        <p:nvSpPr>
          <p:cNvPr id="29" name="Text Placeholder 18">
            <a:extLst>
              <a:ext uri="{FF2B5EF4-FFF2-40B4-BE49-F238E27FC236}">
                <a16:creationId xmlns:a16="http://schemas.microsoft.com/office/drawing/2014/main" id="{83F7D4CC-2278-45C2-98E5-4319E666CCA5}"/>
              </a:ext>
            </a:extLst>
          </p:cNvPr>
          <p:cNvSpPr>
            <a:spLocks noGrp="1"/>
          </p:cNvSpPr>
          <p:nvPr>
            <p:ph type="body" sz="quarter" idx="15" hasCustomPrompt="1"/>
          </p:nvPr>
        </p:nvSpPr>
        <p:spPr>
          <a:xfrm>
            <a:off x="4445000" y="4085549"/>
            <a:ext cx="3302000" cy="1447800"/>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dirty="0">
                <a:solidFill>
                  <a:schemeClr val="bg1"/>
                </a:solidFill>
                <a:latin typeface="+mj-lt"/>
              </a:rPr>
              <a:t>Click to edit the text</a:t>
            </a:r>
          </a:p>
        </p:txBody>
      </p:sp>
    </p:spTree>
    <p:extLst>
      <p:ext uri="{BB962C8B-B14F-4D97-AF65-F5344CB8AC3E}">
        <p14:creationId xmlns:p14="http://schemas.microsoft.com/office/powerpoint/2010/main" val="4210302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EXT-SLIDE-THREE-BLOCKS">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sz="3200" baseline="0">
                <a:latin typeface="Proxima Nova Black" panose="02000506030000020004" pitchFamily="50" charset="0"/>
              </a:defRPr>
            </a:lvl1pPr>
          </a:lstStyle>
          <a:p>
            <a:r>
              <a:rPr lang="en-US" dirty="0"/>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4791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SLIDE-SIX-BLOCKS">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sz="3200" baseline="0">
                <a:latin typeface="Proxima Nova Black" panose="02000506030000020004" pitchFamily="50" charset="0"/>
              </a:defRPr>
            </a:lvl1pPr>
          </a:lstStyle>
          <a:p>
            <a:r>
              <a:rPr lang="en-US" dirty="0"/>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15" name="Text Placeholder 14">
            <a:extLst>
              <a:ext uri="{FF2B5EF4-FFF2-40B4-BE49-F238E27FC236}">
                <a16:creationId xmlns:a16="http://schemas.microsoft.com/office/drawing/2014/main" id="{26A81FEC-0400-4316-82D7-98C2C17AF99F}"/>
              </a:ext>
            </a:extLst>
          </p:cNvPr>
          <p:cNvSpPr>
            <a:spLocks noGrp="1"/>
          </p:cNvSpPr>
          <p:nvPr>
            <p:ph type="body" sz="quarter" idx="10" hasCustomPrompt="1"/>
          </p:nvPr>
        </p:nvSpPr>
        <p:spPr>
          <a:xfrm>
            <a:off x="705884" y="2291000"/>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dirty="0">
                <a:solidFill>
                  <a:schemeClr val="bg1"/>
                </a:solidFill>
                <a:latin typeface="+mj-lt"/>
              </a:rPr>
              <a:t>CLICK to EDIT</a:t>
            </a:r>
          </a:p>
        </p:txBody>
      </p:sp>
      <p:sp>
        <p:nvSpPr>
          <p:cNvPr id="19" name="Text Placeholder 18">
            <a:extLst>
              <a:ext uri="{FF2B5EF4-FFF2-40B4-BE49-F238E27FC236}">
                <a16:creationId xmlns:a16="http://schemas.microsoft.com/office/drawing/2014/main" id="{B9A0CC64-1995-41C8-8F75-EF41D0839448}"/>
              </a:ext>
            </a:extLst>
          </p:cNvPr>
          <p:cNvSpPr>
            <a:spLocks noGrp="1"/>
          </p:cNvSpPr>
          <p:nvPr>
            <p:ph type="body" sz="quarter" idx="11" hasCustomPrompt="1"/>
          </p:nvPr>
        </p:nvSpPr>
        <p:spPr>
          <a:xfrm>
            <a:off x="706438" y="2806762"/>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dirty="0">
                <a:solidFill>
                  <a:schemeClr val="bg1"/>
                </a:solidFill>
                <a:latin typeface="+mj-lt"/>
              </a:rPr>
              <a:t>Click to edit the text</a:t>
            </a:r>
          </a:p>
        </p:txBody>
      </p:sp>
      <p:sp>
        <p:nvSpPr>
          <p:cNvPr id="26" name="Text Placeholder 14">
            <a:extLst>
              <a:ext uri="{FF2B5EF4-FFF2-40B4-BE49-F238E27FC236}">
                <a16:creationId xmlns:a16="http://schemas.microsoft.com/office/drawing/2014/main" id="{2046BC2C-492E-4EC1-8F5D-4801D4340C2B}"/>
              </a:ext>
            </a:extLst>
          </p:cNvPr>
          <p:cNvSpPr>
            <a:spLocks noGrp="1"/>
          </p:cNvSpPr>
          <p:nvPr>
            <p:ph type="body" sz="quarter" idx="12" hasCustomPrompt="1"/>
          </p:nvPr>
        </p:nvSpPr>
        <p:spPr>
          <a:xfrm>
            <a:off x="8183008" y="2291000"/>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dirty="0">
                <a:solidFill>
                  <a:schemeClr val="bg1"/>
                </a:solidFill>
                <a:latin typeface="+mj-lt"/>
              </a:rPr>
              <a:t>CLICK to EDIT</a:t>
            </a:r>
          </a:p>
        </p:txBody>
      </p:sp>
      <p:sp>
        <p:nvSpPr>
          <p:cNvPr id="27" name="Text Placeholder 18">
            <a:extLst>
              <a:ext uri="{FF2B5EF4-FFF2-40B4-BE49-F238E27FC236}">
                <a16:creationId xmlns:a16="http://schemas.microsoft.com/office/drawing/2014/main" id="{AD93AFD4-628B-42AB-A225-83411E5290C1}"/>
              </a:ext>
            </a:extLst>
          </p:cNvPr>
          <p:cNvSpPr>
            <a:spLocks noGrp="1"/>
          </p:cNvSpPr>
          <p:nvPr>
            <p:ph type="body" sz="quarter" idx="13" hasCustomPrompt="1"/>
          </p:nvPr>
        </p:nvSpPr>
        <p:spPr>
          <a:xfrm>
            <a:off x="8183562" y="2806762"/>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dirty="0">
                <a:solidFill>
                  <a:schemeClr val="bg1"/>
                </a:solidFill>
                <a:latin typeface="+mj-lt"/>
              </a:rPr>
              <a:t>Click to edit the text</a:t>
            </a:r>
          </a:p>
        </p:txBody>
      </p:sp>
      <p:sp>
        <p:nvSpPr>
          <p:cNvPr id="28" name="Text Placeholder 14">
            <a:extLst>
              <a:ext uri="{FF2B5EF4-FFF2-40B4-BE49-F238E27FC236}">
                <a16:creationId xmlns:a16="http://schemas.microsoft.com/office/drawing/2014/main" id="{63693C54-EC71-443E-A75A-FC6CA2D3B09F}"/>
              </a:ext>
            </a:extLst>
          </p:cNvPr>
          <p:cNvSpPr>
            <a:spLocks noGrp="1"/>
          </p:cNvSpPr>
          <p:nvPr>
            <p:ph type="body" sz="quarter" idx="14" hasCustomPrompt="1"/>
          </p:nvPr>
        </p:nvSpPr>
        <p:spPr>
          <a:xfrm>
            <a:off x="4444446" y="2291000"/>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dirty="0">
                <a:solidFill>
                  <a:schemeClr val="bg1"/>
                </a:solidFill>
                <a:latin typeface="+mj-lt"/>
              </a:rPr>
              <a:t>CLICK to EDIT</a:t>
            </a:r>
          </a:p>
        </p:txBody>
      </p:sp>
      <p:sp>
        <p:nvSpPr>
          <p:cNvPr id="29" name="Text Placeholder 18">
            <a:extLst>
              <a:ext uri="{FF2B5EF4-FFF2-40B4-BE49-F238E27FC236}">
                <a16:creationId xmlns:a16="http://schemas.microsoft.com/office/drawing/2014/main" id="{83F7D4CC-2278-45C2-98E5-4319E666CCA5}"/>
              </a:ext>
            </a:extLst>
          </p:cNvPr>
          <p:cNvSpPr>
            <a:spLocks noGrp="1"/>
          </p:cNvSpPr>
          <p:nvPr>
            <p:ph type="body" sz="quarter" idx="15" hasCustomPrompt="1"/>
          </p:nvPr>
        </p:nvSpPr>
        <p:spPr>
          <a:xfrm>
            <a:off x="4445000" y="2806762"/>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dirty="0">
                <a:solidFill>
                  <a:schemeClr val="bg1"/>
                </a:solidFill>
                <a:latin typeface="+mj-lt"/>
              </a:rPr>
              <a:t>Click to edit the text</a:t>
            </a:r>
          </a:p>
        </p:txBody>
      </p:sp>
      <p:sp>
        <p:nvSpPr>
          <p:cNvPr id="18" name="Text Placeholder 14">
            <a:extLst>
              <a:ext uri="{FF2B5EF4-FFF2-40B4-BE49-F238E27FC236}">
                <a16:creationId xmlns:a16="http://schemas.microsoft.com/office/drawing/2014/main" id="{05ADD343-698B-4D4B-A9B7-4A3EB7485F0C}"/>
              </a:ext>
            </a:extLst>
          </p:cNvPr>
          <p:cNvSpPr>
            <a:spLocks noGrp="1"/>
          </p:cNvSpPr>
          <p:nvPr>
            <p:ph type="body" sz="quarter" idx="16" hasCustomPrompt="1"/>
          </p:nvPr>
        </p:nvSpPr>
        <p:spPr>
          <a:xfrm>
            <a:off x="705884" y="4305164"/>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dirty="0">
                <a:solidFill>
                  <a:schemeClr val="bg1"/>
                </a:solidFill>
                <a:latin typeface="+mj-lt"/>
              </a:rPr>
              <a:t>CLICK to EDIT</a:t>
            </a:r>
          </a:p>
        </p:txBody>
      </p:sp>
      <p:sp>
        <p:nvSpPr>
          <p:cNvPr id="20" name="Text Placeholder 18">
            <a:extLst>
              <a:ext uri="{FF2B5EF4-FFF2-40B4-BE49-F238E27FC236}">
                <a16:creationId xmlns:a16="http://schemas.microsoft.com/office/drawing/2014/main" id="{F7FADEB3-763E-46E5-84E2-C4D6ED570248}"/>
              </a:ext>
            </a:extLst>
          </p:cNvPr>
          <p:cNvSpPr>
            <a:spLocks noGrp="1"/>
          </p:cNvSpPr>
          <p:nvPr>
            <p:ph type="body" sz="quarter" idx="17" hasCustomPrompt="1"/>
          </p:nvPr>
        </p:nvSpPr>
        <p:spPr>
          <a:xfrm>
            <a:off x="706438" y="4820926"/>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dirty="0">
                <a:solidFill>
                  <a:schemeClr val="bg1"/>
                </a:solidFill>
                <a:latin typeface="+mj-lt"/>
              </a:rPr>
              <a:t>Click to edit the text</a:t>
            </a:r>
          </a:p>
        </p:txBody>
      </p:sp>
      <p:sp>
        <p:nvSpPr>
          <p:cNvPr id="21" name="Text Placeholder 14">
            <a:extLst>
              <a:ext uri="{FF2B5EF4-FFF2-40B4-BE49-F238E27FC236}">
                <a16:creationId xmlns:a16="http://schemas.microsoft.com/office/drawing/2014/main" id="{5F3573CC-492D-4004-B118-B673E2B96116}"/>
              </a:ext>
            </a:extLst>
          </p:cNvPr>
          <p:cNvSpPr>
            <a:spLocks noGrp="1"/>
          </p:cNvSpPr>
          <p:nvPr>
            <p:ph type="body" sz="quarter" idx="18" hasCustomPrompt="1"/>
          </p:nvPr>
        </p:nvSpPr>
        <p:spPr>
          <a:xfrm>
            <a:off x="8183008" y="4305164"/>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dirty="0">
                <a:solidFill>
                  <a:schemeClr val="bg1"/>
                </a:solidFill>
                <a:latin typeface="+mj-lt"/>
              </a:rPr>
              <a:t>CLICK to EDIT</a:t>
            </a:r>
          </a:p>
        </p:txBody>
      </p:sp>
      <p:sp>
        <p:nvSpPr>
          <p:cNvPr id="22" name="Text Placeholder 18">
            <a:extLst>
              <a:ext uri="{FF2B5EF4-FFF2-40B4-BE49-F238E27FC236}">
                <a16:creationId xmlns:a16="http://schemas.microsoft.com/office/drawing/2014/main" id="{13A2148D-EC13-45F9-A66B-7587E52E50F7}"/>
              </a:ext>
            </a:extLst>
          </p:cNvPr>
          <p:cNvSpPr>
            <a:spLocks noGrp="1"/>
          </p:cNvSpPr>
          <p:nvPr>
            <p:ph type="body" sz="quarter" idx="19" hasCustomPrompt="1"/>
          </p:nvPr>
        </p:nvSpPr>
        <p:spPr>
          <a:xfrm>
            <a:off x="8183562" y="4820926"/>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dirty="0">
                <a:solidFill>
                  <a:schemeClr val="bg1"/>
                </a:solidFill>
                <a:latin typeface="+mj-lt"/>
              </a:rPr>
              <a:t>Click to edit the text</a:t>
            </a:r>
          </a:p>
        </p:txBody>
      </p:sp>
      <p:sp>
        <p:nvSpPr>
          <p:cNvPr id="23" name="Text Placeholder 14">
            <a:extLst>
              <a:ext uri="{FF2B5EF4-FFF2-40B4-BE49-F238E27FC236}">
                <a16:creationId xmlns:a16="http://schemas.microsoft.com/office/drawing/2014/main" id="{6836869D-5F10-4F56-8F21-5B76287445B6}"/>
              </a:ext>
            </a:extLst>
          </p:cNvPr>
          <p:cNvSpPr>
            <a:spLocks noGrp="1"/>
          </p:cNvSpPr>
          <p:nvPr>
            <p:ph type="body" sz="quarter" idx="20" hasCustomPrompt="1"/>
          </p:nvPr>
        </p:nvSpPr>
        <p:spPr>
          <a:xfrm>
            <a:off x="4444446" y="4305164"/>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dirty="0">
                <a:solidFill>
                  <a:schemeClr val="bg1"/>
                </a:solidFill>
                <a:latin typeface="+mj-lt"/>
              </a:rPr>
              <a:t>CLICK to EDIT</a:t>
            </a:r>
          </a:p>
        </p:txBody>
      </p:sp>
      <p:sp>
        <p:nvSpPr>
          <p:cNvPr id="24" name="Text Placeholder 18">
            <a:extLst>
              <a:ext uri="{FF2B5EF4-FFF2-40B4-BE49-F238E27FC236}">
                <a16:creationId xmlns:a16="http://schemas.microsoft.com/office/drawing/2014/main" id="{05C66532-8B57-49DF-842C-E01A5BD3F5F5}"/>
              </a:ext>
            </a:extLst>
          </p:cNvPr>
          <p:cNvSpPr>
            <a:spLocks noGrp="1"/>
          </p:cNvSpPr>
          <p:nvPr>
            <p:ph type="body" sz="quarter" idx="21" hasCustomPrompt="1"/>
          </p:nvPr>
        </p:nvSpPr>
        <p:spPr>
          <a:xfrm>
            <a:off x="4445000" y="4820926"/>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dirty="0">
                <a:solidFill>
                  <a:schemeClr val="bg1"/>
                </a:solidFill>
                <a:latin typeface="+mj-lt"/>
              </a:rPr>
              <a:t>Click to edit the text</a:t>
            </a:r>
          </a:p>
        </p:txBody>
      </p:sp>
    </p:spTree>
    <p:extLst>
      <p:ext uri="{BB962C8B-B14F-4D97-AF65-F5344CB8AC3E}">
        <p14:creationId xmlns:p14="http://schemas.microsoft.com/office/powerpoint/2010/main" val="3588635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sz="3200" baseline="0">
                <a:solidFill>
                  <a:schemeClr val="tx1"/>
                </a:solidFill>
                <a:latin typeface="Proxima Nova Black" panose="02000506030000020004" pitchFamily="50" charset="0"/>
              </a:defRPr>
            </a:lvl1pPr>
          </a:lstStyle>
          <a:p>
            <a:r>
              <a:rPr lang="en-US"/>
              <a:t>TITLE TO BE CAPITALIZED</a:t>
            </a:r>
          </a:p>
        </p:txBody>
      </p:sp>
      <p:sp>
        <p:nvSpPr>
          <p:cNvPr id="23" name="Text Placeholder 13">
            <a:extLst>
              <a:ext uri="{FF2B5EF4-FFF2-40B4-BE49-F238E27FC236}">
                <a16:creationId xmlns:a16="http://schemas.microsoft.com/office/drawing/2014/main" id="{77891F59-4401-4F08-96F7-56DC3DA39692}"/>
              </a:ext>
            </a:extLst>
          </p:cNvPr>
          <p:cNvSpPr>
            <a:spLocks noGrp="1"/>
          </p:cNvSpPr>
          <p:nvPr>
            <p:ph type="body" sz="quarter" idx="10" hasCustomPrompt="1"/>
          </p:nvPr>
        </p:nvSpPr>
        <p:spPr>
          <a:xfrm>
            <a:off x="5354638" y="2508357"/>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endParaRPr lang="uk-UA" dirty="0"/>
          </a:p>
        </p:txBody>
      </p:sp>
      <p:sp>
        <p:nvSpPr>
          <p:cNvPr id="24" name="Text Placeholder 13">
            <a:extLst>
              <a:ext uri="{FF2B5EF4-FFF2-40B4-BE49-F238E27FC236}">
                <a16:creationId xmlns:a16="http://schemas.microsoft.com/office/drawing/2014/main" id="{57A151C7-E9E7-416C-8659-1D3FF8CA8FC2}"/>
              </a:ext>
            </a:extLst>
          </p:cNvPr>
          <p:cNvSpPr>
            <a:spLocks noGrp="1"/>
          </p:cNvSpPr>
          <p:nvPr>
            <p:ph type="body" sz="quarter" idx="11" hasCustomPrompt="1"/>
          </p:nvPr>
        </p:nvSpPr>
        <p:spPr>
          <a:xfrm>
            <a:off x="5354638" y="3804242"/>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endParaRPr lang="uk-UA" dirty="0"/>
          </a:p>
        </p:txBody>
      </p:sp>
      <p:sp>
        <p:nvSpPr>
          <p:cNvPr id="25" name="Text Placeholder 13">
            <a:extLst>
              <a:ext uri="{FF2B5EF4-FFF2-40B4-BE49-F238E27FC236}">
                <a16:creationId xmlns:a16="http://schemas.microsoft.com/office/drawing/2014/main" id="{D501DCED-FA16-45E9-9FBE-526FD741AF8E}"/>
              </a:ext>
            </a:extLst>
          </p:cNvPr>
          <p:cNvSpPr>
            <a:spLocks noGrp="1"/>
          </p:cNvSpPr>
          <p:nvPr>
            <p:ph type="body" sz="quarter" idx="12" hasCustomPrompt="1"/>
          </p:nvPr>
        </p:nvSpPr>
        <p:spPr>
          <a:xfrm>
            <a:off x="5354638" y="5097915"/>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endParaRPr lang="uk-UA" dirty="0"/>
          </a:p>
        </p:txBody>
      </p:sp>
      <p:sp>
        <p:nvSpPr>
          <p:cNvPr id="26" name="Text Placeholder 13">
            <a:extLst>
              <a:ext uri="{FF2B5EF4-FFF2-40B4-BE49-F238E27FC236}">
                <a16:creationId xmlns:a16="http://schemas.microsoft.com/office/drawing/2014/main" id="{3C54F94A-AF65-4F0D-BC26-34E6B07C6F47}"/>
              </a:ext>
            </a:extLst>
          </p:cNvPr>
          <p:cNvSpPr>
            <a:spLocks noGrp="1"/>
          </p:cNvSpPr>
          <p:nvPr>
            <p:ph type="body" sz="quarter" idx="13" hasCustomPrompt="1"/>
          </p:nvPr>
        </p:nvSpPr>
        <p:spPr>
          <a:xfrm>
            <a:off x="9007361" y="2508357"/>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endParaRPr lang="uk-UA" dirty="0"/>
          </a:p>
        </p:txBody>
      </p:sp>
      <p:sp>
        <p:nvSpPr>
          <p:cNvPr id="27" name="Text Placeholder 13">
            <a:extLst>
              <a:ext uri="{FF2B5EF4-FFF2-40B4-BE49-F238E27FC236}">
                <a16:creationId xmlns:a16="http://schemas.microsoft.com/office/drawing/2014/main" id="{F59EB025-5884-4CCA-892E-B91C982A7E90}"/>
              </a:ext>
            </a:extLst>
          </p:cNvPr>
          <p:cNvSpPr>
            <a:spLocks noGrp="1"/>
          </p:cNvSpPr>
          <p:nvPr>
            <p:ph type="body" sz="quarter" idx="14" hasCustomPrompt="1"/>
          </p:nvPr>
        </p:nvSpPr>
        <p:spPr>
          <a:xfrm>
            <a:off x="9007361" y="3804242"/>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endParaRPr lang="uk-UA" dirty="0"/>
          </a:p>
        </p:txBody>
      </p:sp>
      <p:sp>
        <p:nvSpPr>
          <p:cNvPr id="28" name="Text Placeholder 13">
            <a:extLst>
              <a:ext uri="{FF2B5EF4-FFF2-40B4-BE49-F238E27FC236}">
                <a16:creationId xmlns:a16="http://schemas.microsoft.com/office/drawing/2014/main" id="{C4319C33-7136-401C-8B6D-3524307AD557}"/>
              </a:ext>
            </a:extLst>
          </p:cNvPr>
          <p:cNvSpPr>
            <a:spLocks noGrp="1"/>
          </p:cNvSpPr>
          <p:nvPr>
            <p:ph type="body" sz="quarter" idx="15" hasCustomPrompt="1"/>
          </p:nvPr>
        </p:nvSpPr>
        <p:spPr>
          <a:xfrm>
            <a:off x="9007361" y="5097915"/>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endParaRPr lang="uk-UA" dirty="0"/>
          </a:p>
        </p:txBody>
      </p:sp>
      <p:sp>
        <p:nvSpPr>
          <p:cNvPr id="29" name="Text Placeholder 13">
            <a:extLst>
              <a:ext uri="{FF2B5EF4-FFF2-40B4-BE49-F238E27FC236}">
                <a16:creationId xmlns:a16="http://schemas.microsoft.com/office/drawing/2014/main" id="{18CDC3A3-0F9C-4E26-9260-F8B110E98EAE}"/>
              </a:ext>
            </a:extLst>
          </p:cNvPr>
          <p:cNvSpPr>
            <a:spLocks noGrp="1"/>
          </p:cNvSpPr>
          <p:nvPr>
            <p:ph type="body" sz="quarter" idx="16" hasCustomPrompt="1"/>
          </p:nvPr>
        </p:nvSpPr>
        <p:spPr>
          <a:xfrm>
            <a:off x="1646599" y="2508357"/>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endParaRPr lang="uk-UA" dirty="0"/>
          </a:p>
        </p:txBody>
      </p:sp>
      <p:sp>
        <p:nvSpPr>
          <p:cNvPr id="30" name="Text Placeholder 13">
            <a:extLst>
              <a:ext uri="{FF2B5EF4-FFF2-40B4-BE49-F238E27FC236}">
                <a16:creationId xmlns:a16="http://schemas.microsoft.com/office/drawing/2014/main" id="{A1AA5DCC-B5B0-4D15-A797-9A08B4E580ED}"/>
              </a:ext>
            </a:extLst>
          </p:cNvPr>
          <p:cNvSpPr>
            <a:spLocks noGrp="1"/>
          </p:cNvSpPr>
          <p:nvPr>
            <p:ph type="body" sz="quarter" idx="17" hasCustomPrompt="1"/>
          </p:nvPr>
        </p:nvSpPr>
        <p:spPr>
          <a:xfrm>
            <a:off x="1646599" y="3804242"/>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endParaRPr lang="uk-UA" dirty="0"/>
          </a:p>
        </p:txBody>
      </p:sp>
      <p:sp>
        <p:nvSpPr>
          <p:cNvPr id="31" name="Text Placeholder 13">
            <a:extLst>
              <a:ext uri="{FF2B5EF4-FFF2-40B4-BE49-F238E27FC236}">
                <a16:creationId xmlns:a16="http://schemas.microsoft.com/office/drawing/2014/main" id="{0AF19219-21E4-4092-B088-561851CA13BB}"/>
              </a:ext>
            </a:extLst>
          </p:cNvPr>
          <p:cNvSpPr>
            <a:spLocks noGrp="1"/>
          </p:cNvSpPr>
          <p:nvPr>
            <p:ph type="body" sz="quarter" idx="18" hasCustomPrompt="1"/>
          </p:nvPr>
        </p:nvSpPr>
        <p:spPr>
          <a:xfrm>
            <a:off x="1646599" y="5097915"/>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endParaRPr lang="uk-UA" dirty="0"/>
          </a:p>
        </p:txBody>
      </p:sp>
    </p:spTree>
    <p:extLst>
      <p:ext uri="{BB962C8B-B14F-4D97-AF65-F5344CB8AC3E}">
        <p14:creationId xmlns:p14="http://schemas.microsoft.com/office/powerpoint/2010/main" val="74518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TWO-COLUMNS-0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sz="3200"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743200"/>
            <a:ext cx="5174998" cy="2924503"/>
          </a:xfrm>
          <a:prstGeom prst="rect">
            <a:avLst/>
          </a:prstGeom>
        </p:spPr>
        <p:txBody>
          <a:bodyPr lIns="0">
            <a:normAutofit/>
          </a:bodyPr>
          <a:lstStyle>
            <a:lvl1pPr marL="0" indent="0">
              <a:lnSpc>
                <a:spcPct val="100000"/>
              </a:lnSpc>
              <a:buNone/>
              <a:defRPr sz="1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2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2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743200"/>
            <a:ext cx="5175504" cy="2924503"/>
          </a:xfrm>
          <a:prstGeom prst="rect">
            <a:avLst/>
          </a:prstGeom>
        </p:spPr>
        <p:txBody>
          <a:bodyPr lIns="0">
            <a:normAutofit/>
          </a:bodyPr>
          <a:lstStyle>
            <a:lvl1pPr marL="0" indent="0">
              <a:lnSpc>
                <a:spcPct val="100000"/>
              </a:lnSpc>
              <a:buNone/>
              <a:defRPr sz="1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2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2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a:extLst>
              <a:ext uri="{FF2B5EF4-FFF2-40B4-BE49-F238E27FC236}">
                <a16:creationId xmlns:a16="http://schemas.microsoft.com/office/drawing/2014/main" id="{5E101A6D-FF78-478E-A795-B5791950DB43}"/>
              </a:ext>
            </a:extLst>
          </p:cNvPr>
          <p:cNvSpPr>
            <a:spLocks noGrp="1"/>
          </p:cNvSpPr>
          <p:nvPr>
            <p:ph type="body" sz="quarter" idx="12" hasCustomPrompt="1"/>
          </p:nvPr>
        </p:nvSpPr>
        <p:spPr>
          <a:xfrm>
            <a:off x="685800" y="2112581"/>
            <a:ext cx="5174998" cy="430924"/>
          </a:xfrm>
          <a:prstGeom prst="rect">
            <a:avLst/>
          </a:prstGeom>
        </p:spPr>
        <p:txBody>
          <a:bodyPr lIns="0">
            <a:normAutofit/>
          </a:bodyPr>
          <a:lstStyle>
            <a:lvl1pPr marL="0" indent="0">
              <a:lnSpc>
                <a:spcPct val="100000"/>
              </a:lnSpc>
              <a:buNone/>
              <a:defRPr sz="2400">
                <a:latin typeface="+mj-lt"/>
                <a:ea typeface="Open Sans" panose="020B0606030504020204" pitchFamily="34" charset="0"/>
                <a:cs typeface="Open Sans" panose="020B0606030504020204" pitchFamily="34" charset="0"/>
              </a:defRPr>
            </a:lvl1pPr>
            <a:lvl2pPr marL="457200" indent="0">
              <a:buNone/>
              <a:defRPr sz="1200">
                <a:latin typeface="+mj-lt"/>
                <a:ea typeface="Open Sans" panose="020B0606030504020204" pitchFamily="34" charset="0"/>
                <a:cs typeface="Open Sans" panose="020B0606030504020204" pitchFamily="34" charset="0"/>
              </a:defRPr>
            </a:lvl2pPr>
            <a:lvl3pPr marL="914400" indent="0">
              <a:buNone/>
              <a:defRPr sz="1200">
                <a:latin typeface="+mj-lt"/>
                <a:ea typeface="Open Sans" panose="020B0606030504020204" pitchFamily="34" charset="0"/>
                <a:cs typeface="Open Sans" panose="020B0606030504020204" pitchFamily="34" charset="0"/>
              </a:defRPr>
            </a:lvl3pPr>
            <a:lvl4pPr marL="1371600" indent="0">
              <a:buNone/>
              <a:defRPr sz="1200">
                <a:latin typeface="+mj-lt"/>
                <a:ea typeface="Open Sans" panose="020B0606030504020204" pitchFamily="34" charset="0"/>
                <a:cs typeface="Open Sans" panose="020B0606030504020204" pitchFamily="34" charset="0"/>
              </a:defRPr>
            </a:lvl4pPr>
            <a:lvl5pPr marL="1828800" indent="0">
              <a:buNone/>
              <a:defRPr sz="1200">
                <a:latin typeface="+mj-lt"/>
                <a:ea typeface="Open Sans" panose="020B0606030504020204" pitchFamily="34" charset="0"/>
                <a:cs typeface="Open Sans" panose="020B0606030504020204" pitchFamily="34" charset="0"/>
              </a:defRPr>
            </a:lvl5pPr>
          </a:lstStyle>
          <a:p>
            <a:pPr lvl="0"/>
            <a:r>
              <a:rPr lang="en-US" dirty="0"/>
              <a:t>CLICK TO EDIT THE TEXT</a:t>
            </a:r>
          </a:p>
        </p:txBody>
      </p:sp>
      <p:sp>
        <p:nvSpPr>
          <p:cNvPr id="8" name="Text Placeholder 6">
            <a:extLst>
              <a:ext uri="{FF2B5EF4-FFF2-40B4-BE49-F238E27FC236}">
                <a16:creationId xmlns:a16="http://schemas.microsoft.com/office/drawing/2014/main" id="{9C3B4CF9-5CBB-4FBD-B673-96AA96B1CE58}"/>
              </a:ext>
            </a:extLst>
          </p:cNvPr>
          <p:cNvSpPr>
            <a:spLocks noGrp="1"/>
          </p:cNvSpPr>
          <p:nvPr>
            <p:ph type="body" sz="quarter" idx="13" hasCustomPrompt="1"/>
          </p:nvPr>
        </p:nvSpPr>
        <p:spPr>
          <a:xfrm>
            <a:off x="6331202" y="2112581"/>
            <a:ext cx="5174998" cy="430924"/>
          </a:xfrm>
          <a:prstGeom prst="rect">
            <a:avLst/>
          </a:prstGeom>
        </p:spPr>
        <p:txBody>
          <a:bodyPr lIns="0">
            <a:normAutofit/>
          </a:bodyPr>
          <a:lstStyle>
            <a:lvl1pPr marL="0" indent="0">
              <a:lnSpc>
                <a:spcPct val="100000"/>
              </a:lnSpc>
              <a:buNone/>
              <a:defRPr sz="2400">
                <a:latin typeface="+mj-lt"/>
                <a:ea typeface="Open Sans" panose="020B0606030504020204" pitchFamily="34" charset="0"/>
                <a:cs typeface="Open Sans" panose="020B0606030504020204" pitchFamily="34" charset="0"/>
              </a:defRPr>
            </a:lvl1pPr>
            <a:lvl2pPr marL="457200" indent="0">
              <a:buNone/>
              <a:defRPr sz="1200">
                <a:latin typeface="+mj-lt"/>
                <a:ea typeface="Open Sans" panose="020B0606030504020204" pitchFamily="34" charset="0"/>
                <a:cs typeface="Open Sans" panose="020B0606030504020204" pitchFamily="34" charset="0"/>
              </a:defRPr>
            </a:lvl2pPr>
            <a:lvl3pPr marL="914400" indent="0">
              <a:buNone/>
              <a:defRPr sz="1200">
                <a:latin typeface="+mj-lt"/>
                <a:ea typeface="Open Sans" panose="020B0606030504020204" pitchFamily="34" charset="0"/>
                <a:cs typeface="Open Sans" panose="020B0606030504020204" pitchFamily="34" charset="0"/>
              </a:defRPr>
            </a:lvl3pPr>
            <a:lvl4pPr marL="1371600" indent="0">
              <a:buNone/>
              <a:defRPr sz="1200">
                <a:latin typeface="+mj-lt"/>
                <a:ea typeface="Open Sans" panose="020B0606030504020204" pitchFamily="34" charset="0"/>
                <a:cs typeface="Open Sans" panose="020B0606030504020204" pitchFamily="34" charset="0"/>
              </a:defRPr>
            </a:lvl4pPr>
            <a:lvl5pPr marL="1828800" indent="0">
              <a:buNone/>
              <a:defRPr sz="1200">
                <a:latin typeface="+mj-lt"/>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443183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0"/>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949" r:id="rId1"/>
    <p:sldLayoutId id="2147484849" r:id="rId2"/>
    <p:sldLayoutId id="2147484960" r:id="rId3"/>
    <p:sldLayoutId id="2147484946" r:id="rId4"/>
    <p:sldLayoutId id="2147484952" r:id="rId5"/>
    <p:sldLayoutId id="2147484969" r:id="rId6"/>
    <p:sldLayoutId id="2147484955" r:id="rId7"/>
    <p:sldLayoutId id="2147484947" r:id="rId8"/>
    <p:sldLayoutId id="2147484954" r:id="rId9"/>
    <p:sldLayoutId id="2147484957" r:id="rId10"/>
    <p:sldLayoutId id="2147484961" r:id="rId11"/>
    <p:sldLayoutId id="2147484962" r:id="rId12"/>
    <p:sldLayoutId id="2147484963" r:id="rId13"/>
    <p:sldLayoutId id="2147484964" r:id="rId14"/>
    <p:sldLayoutId id="2147484965" r:id="rId15"/>
    <p:sldLayoutId id="2147484966" r:id="rId16"/>
    <p:sldLayoutId id="2147484967" r:id="rId17"/>
    <p:sldLayoutId id="2147484970"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74928"/>
            <a:ext cx="12390783" cy="5459753"/>
          </a:xfrm>
        </p:spPr>
        <p:txBody>
          <a:bodyPr/>
          <a:lstStyle/>
          <a:p>
            <a:r>
              <a:rPr lang="en-US" sz="6000" dirty="0"/>
              <a:t>JAVA</a:t>
            </a:r>
          </a:p>
        </p:txBody>
      </p:sp>
      <p:sp>
        <p:nvSpPr>
          <p:cNvPr id="2" name="Text Placeholder 1"/>
          <p:cNvSpPr>
            <a:spLocks noGrp="1"/>
          </p:cNvSpPr>
          <p:nvPr>
            <p:ph type="body" sz="quarter" idx="10"/>
          </p:nvPr>
        </p:nvSpPr>
        <p:spPr/>
        <p:txBody>
          <a:bodyPr/>
          <a:lstStyle/>
          <a:p>
            <a:r>
              <a:rPr lang="en-US" dirty="0" err="1" smtClean="0"/>
              <a:t>Maksym</a:t>
            </a:r>
            <a:r>
              <a:rPr lang="en-US" dirty="0" smtClean="0"/>
              <a:t> </a:t>
            </a:r>
            <a:r>
              <a:rPr lang="en-US" dirty="0" err="1" smtClean="0"/>
              <a:t>Shaptala</a:t>
            </a:r>
            <a:endParaRPr lang="ru-RU" dirty="0"/>
          </a:p>
        </p:txBody>
      </p:sp>
      <p:sp>
        <p:nvSpPr>
          <p:cNvPr id="5" name="Slide Number Placeholder 4"/>
          <p:cNvSpPr>
            <a:spLocks noGrp="1"/>
          </p:cNvSpPr>
          <p:nvPr>
            <p:ph type="sldNum" sz="quarter" idx="4294967295"/>
          </p:nvPr>
        </p:nvSpPr>
        <p:spPr/>
        <p:txBody>
          <a:bodyPr/>
          <a:lstStyle/>
          <a:p>
            <a:r>
              <a:rPr lang="en-US" dirty="0" smtClean="0"/>
              <a:t>1</a:t>
            </a:r>
            <a:endParaRPr lang="en-US" dirty="0"/>
          </a:p>
        </p:txBody>
      </p:sp>
    </p:spTree>
    <p:extLst>
      <p:ext uri="{BB962C8B-B14F-4D97-AF65-F5344CB8AC3E}">
        <p14:creationId xmlns:p14="http://schemas.microsoft.com/office/powerpoint/2010/main" val="948436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ru-RU" altLang="ru-RU" smtClean="0"/>
              <a:t>Возврашаемое значение</a:t>
            </a:r>
          </a:p>
        </p:txBody>
      </p:sp>
      <p:sp>
        <p:nvSpPr>
          <p:cNvPr id="11267" name="Content Placeholder 2"/>
          <p:cNvSpPr>
            <a:spLocks noGrp="1"/>
          </p:cNvSpPr>
          <p:nvPr>
            <p:ph type="body" sz="quarter" idx="10"/>
          </p:nvPr>
        </p:nvSpPr>
        <p:spPr>
          <a:xfrm>
            <a:off x="685800" y="1600200"/>
            <a:ext cx="10820400" cy="4301836"/>
          </a:xfrm>
        </p:spPr>
        <p:txBody>
          <a:bodyPr/>
          <a:lstStyle/>
          <a:p>
            <a:pPr marL="0" indent="0">
              <a:buNone/>
            </a:pPr>
            <a:r>
              <a:rPr lang="ru-RU" altLang="ru-RU" dirty="0"/>
              <a:t>После модификаторов, </a:t>
            </a:r>
            <a:r>
              <a:rPr lang="ru-RU" altLang="ru-RU" dirty="0" smtClean="0"/>
              <a:t>указывается </a:t>
            </a:r>
            <a:r>
              <a:rPr lang="ru-RU" altLang="ru-RU" dirty="0"/>
              <a:t>тип возвращаемого им </a:t>
            </a:r>
            <a:r>
              <a:rPr lang="ru-RU" altLang="ru-RU" dirty="0" smtClean="0"/>
              <a:t>значения</a:t>
            </a:r>
          </a:p>
          <a:p>
            <a:pPr marL="0" indent="0">
              <a:buNone/>
            </a:pPr>
            <a:r>
              <a:rPr lang="en-US" altLang="ru-RU" dirty="0" smtClean="0">
                <a:solidFill>
                  <a:srgbClr val="7030A0"/>
                </a:solidFill>
              </a:rPr>
              <a:t>public </a:t>
            </a:r>
            <a:r>
              <a:rPr lang="en-US" altLang="ru-RU" dirty="0">
                <a:solidFill>
                  <a:srgbClr val="7030A0"/>
                </a:solidFill>
              </a:rPr>
              <a:t>static </a:t>
            </a:r>
            <a:r>
              <a:rPr lang="en-US" altLang="ru-RU" dirty="0" err="1">
                <a:solidFill>
                  <a:srgbClr val="7030A0"/>
                </a:solidFill>
              </a:rPr>
              <a:t>int</a:t>
            </a:r>
            <a:r>
              <a:rPr lang="en-US" altLang="ru-RU" dirty="0">
                <a:solidFill>
                  <a:srgbClr val="7030A0"/>
                </a:solidFill>
              </a:rPr>
              <a:t> </a:t>
            </a:r>
            <a:r>
              <a:rPr lang="en-US" altLang="ru-RU" dirty="0" err="1"/>
              <a:t>getTwo</a:t>
            </a:r>
            <a:r>
              <a:rPr lang="en-US" altLang="ru-RU" dirty="0"/>
              <a:t>() {</a:t>
            </a:r>
          </a:p>
          <a:p>
            <a:pPr marL="0" indent="0">
              <a:buNone/>
            </a:pPr>
            <a:r>
              <a:rPr lang="en-US" altLang="ru-RU" dirty="0">
                <a:solidFill>
                  <a:srgbClr val="7030A0"/>
                </a:solidFill>
              </a:rPr>
              <a:t>   return </a:t>
            </a:r>
            <a:r>
              <a:rPr lang="en-US" altLang="ru-RU" dirty="0">
                <a:solidFill>
                  <a:schemeClr val="tx2"/>
                </a:solidFill>
              </a:rPr>
              <a:t>2</a:t>
            </a:r>
            <a:r>
              <a:rPr lang="en-US" altLang="ru-RU" dirty="0">
                <a:solidFill>
                  <a:srgbClr val="7030A0"/>
                </a:solidFill>
              </a:rPr>
              <a:t>;</a:t>
            </a:r>
          </a:p>
          <a:p>
            <a:pPr marL="0" indent="0">
              <a:buNone/>
            </a:pPr>
            <a:r>
              <a:rPr lang="en-US" altLang="ru-RU" dirty="0" smtClean="0"/>
              <a:t>}</a:t>
            </a:r>
            <a:endParaRPr lang="ru-RU" altLang="ru-RU" dirty="0" smtClean="0"/>
          </a:p>
          <a:p>
            <a:pPr marL="0" indent="0">
              <a:buNone/>
            </a:pPr>
            <a:endParaRPr lang="ru-RU" altLang="ru-RU" dirty="0" smtClean="0"/>
          </a:p>
          <a:p>
            <a:r>
              <a:rPr lang="ru-RU" altLang="en-US" dirty="0"/>
              <a:t>Использование возвращаемого </a:t>
            </a:r>
            <a:r>
              <a:rPr lang="ru-RU" altLang="en-US" dirty="0" smtClean="0"/>
              <a:t>значения</a:t>
            </a:r>
          </a:p>
          <a:p>
            <a:r>
              <a:rPr lang="en-US" altLang="en-US" dirty="0" err="1">
                <a:solidFill>
                  <a:srgbClr val="7030A0"/>
                </a:solidFill>
              </a:rPr>
              <a:t>int</a:t>
            </a:r>
            <a:r>
              <a:rPr lang="en-US" altLang="en-US" dirty="0"/>
              <a:t> </a:t>
            </a:r>
            <a:r>
              <a:rPr lang="ru-RU" altLang="en-US" dirty="0"/>
              <a:t> </a:t>
            </a:r>
            <a:r>
              <a:rPr lang="en-US" altLang="en-US" dirty="0"/>
              <a:t>a = </a:t>
            </a:r>
            <a:r>
              <a:rPr lang="en-US" altLang="en-US" dirty="0" err="1"/>
              <a:t>getTwo</a:t>
            </a:r>
            <a:r>
              <a:rPr lang="en-US" altLang="en-US" dirty="0"/>
              <a:t>();</a:t>
            </a:r>
          </a:p>
          <a:p>
            <a:r>
              <a:rPr lang="en-US" altLang="en-US" dirty="0" err="1">
                <a:solidFill>
                  <a:srgbClr val="7030A0"/>
                </a:solidFill>
              </a:rPr>
              <a:t>int</a:t>
            </a:r>
            <a:r>
              <a:rPr lang="en-US" altLang="en-US" dirty="0"/>
              <a:t> </a:t>
            </a:r>
            <a:r>
              <a:rPr lang="ru-RU" altLang="en-US" dirty="0"/>
              <a:t> </a:t>
            </a:r>
            <a:r>
              <a:rPr lang="en-US" altLang="en-US" dirty="0"/>
              <a:t>b = 5 + </a:t>
            </a:r>
            <a:r>
              <a:rPr lang="en-US" altLang="en-US" dirty="0" err="1"/>
              <a:t>getTwo</a:t>
            </a:r>
            <a:r>
              <a:rPr lang="en-US" altLang="en-US" dirty="0"/>
              <a:t>();</a:t>
            </a:r>
          </a:p>
          <a:p>
            <a:r>
              <a:rPr lang="en-US" altLang="en-US" dirty="0" err="1">
                <a:solidFill>
                  <a:srgbClr val="7030A0"/>
                </a:solidFill>
              </a:rPr>
              <a:t>int</a:t>
            </a:r>
            <a:r>
              <a:rPr lang="en-US" altLang="en-US" dirty="0"/>
              <a:t> </a:t>
            </a:r>
            <a:r>
              <a:rPr lang="ru-RU" altLang="en-US" dirty="0"/>
              <a:t> </a:t>
            </a:r>
            <a:r>
              <a:rPr lang="en-US" altLang="en-US" dirty="0"/>
              <a:t>c = </a:t>
            </a:r>
            <a:r>
              <a:rPr lang="en-US" altLang="en-US" dirty="0" err="1"/>
              <a:t>getSum</a:t>
            </a:r>
            <a:r>
              <a:rPr lang="en-US" altLang="en-US" dirty="0"/>
              <a:t>(5, </a:t>
            </a:r>
            <a:r>
              <a:rPr lang="en-US" altLang="en-US" dirty="0" err="1"/>
              <a:t>getTwo</a:t>
            </a:r>
            <a:r>
              <a:rPr lang="en-US" altLang="en-US" dirty="0"/>
              <a:t>());</a:t>
            </a:r>
          </a:p>
          <a:p>
            <a:endParaRPr lang="ru-RU" altLang="en-US" dirty="0" smtClean="0"/>
          </a:p>
          <a:p>
            <a:endParaRPr lang="ru-RU" altLang="ru-RU" dirty="0"/>
          </a:p>
          <a:p>
            <a:endParaRPr lang="ru-RU" altLang="ru-RU" dirty="0"/>
          </a:p>
        </p:txBody>
      </p:sp>
    </p:spTree>
    <p:extLst>
      <p:ext uri="{BB962C8B-B14F-4D97-AF65-F5344CB8AC3E}">
        <p14:creationId xmlns:p14="http://schemas.microsoft.com/office/powerpoint/2010/main" val="235711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ru-RU" altLang="ru-RU" sz="4100"/>
              <a:t>Аргументы (параметры) метода</a:t>
            </a:r>
          </a:p>
        </p:txBody>
      </p:sp>
      <p:sp>
        <p:nvSpPr>
          <p:cNvPr id="13315" name="Content Placeholder 2"/>
          <p:cNvSpPr>
            <a:spLocks noGrp="1"/>
          </p:cNvSpPr>
          <p:nvPr>
            <p:ph type="body" sz="quarter" idx="10"/>
          </p:nvPr>
        </p:nvSpPr>
        <p:spPr/>
        <p:txBody>
          <a:bodyPr/>
          <a:lstStyle/>
          <a:p>
            <a:pPr marL="0" indent="0">
              <a:buNone/>
              <a:defRPr/>
            </a:pPr>
            <a:r>
              <a:rPr lang="en-US" altLang="ru-RU" dirty="0" smtClean="0"/>
              <a:t>&lt;</a:t>
            </a:r>
            <a:r>
              <a:rPr lang="ru-RU" altLang="ru-RU" dirty="0" err="1" smtClean="0"/>
              <a:t>тип_аргумента</a:t>
            </a:r>
            <a:r>
              <a:rPr lang="en-US" altLang="ru-RU" dirty="0" smtClean="0"/>
              <a:t>&gt;</a:t>
            </a:r>
            <a:r>
              <a:rPr lang="ru-RU" altLang="ru-RU" dirty="0" smtClean="0"/>
              <a:t>  </a:t>
            </a:r>
            <a:r>
              <a:rPr lang="en-US" altLang="ru-RU" dirty="0" smtClean="0"/>
              <a:t>&lt;</a:t>
            </a:r>
            <a:r>
              <a:rPr lang="ru-RU" altLang="ru-RU" dirty="0" smtClean="0"/>
              <a:t>имя_аргумента</a:t>
            </a:r>
            <a:r>
              <a:rPr lang="en-US" altLang="ru-RU" dirty="0" smtClean="0"/>
              <a:t>&gt;</a:t>
            </a:r>
          </a:p>
          <a:p>
            <a:pPr marL="0" indent="0">
              <a:buNone/>
              <a:defRPr/>
            </a:pPr>
            <a:r>
              <a:rPr lang="ru-RU" altLang="ru-RU" dirty="0" smtClean="0"/>
              <a:t>Значение, которые передаются методу в момент вызова, называются </a:t>
            </a:r>
            <a:r>
              <a:rPr lang="ru-RU" altLang="ru-RU" dirty="0" smtClean="0">
                <a:solidFill>
                  <a:schemeClr val="accent2">
                    <a:lumMod val="50000"/>
                  </a:schemeClr>
                </a:solidFill>
              </a:rPr>
              <a:t>фактическими параметрами</a:t>
            </a:r>
            <a:r>
              <a:rPr lang="ru-RU" altLang="ru-RU" dirty="0" smtClean="0"/>
              <a:t>, а имена аргументов, которые фигурируют в описании метода — </a:t>
            </a:r>
            <a:r>
              <a:rPr lang="ru-RU" altLang="ru-RU" dirty="0" smtClean="0">
                <a:solidFill>
                  <a:schemeClr val="accent2">
                    <a:lumMod val="50000"/>
                  </a:schemeClr>
                </a:solidFill>
              </a:rPr>
              <a:t>формальными параметрами.</a:t>
            </a:r>
          </a:p>
          <a:p>
            <a:pPr marL="0" indent="0">
              <a:buNone/>
              <a:defRPr/>
            </a:pPr>
            <a:endParaRPr lang="ru-RU" altLang="ru-RU" dirty="0" smtClean="0"/>
          </a:p>
        </p:txBody>
      </p:sp>
    </p:spTree>
    <p:extLst>
      <p:ext uri="{BB962C8B-B14F-4D97-AF65-F5344CB8AC3E}">
        <p14:creationId xmlns:p14="http://schemas.microsoft.com/office/powerpoint/2010/main" val="2921164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ru-RU" altLang="en-US" smtClean="0"/>
              <a:t>Аргументы</a:t>
            </a:r>
          </a:p>
        </p:txBody>
      </p:sp>
      <p:sp>
        <p:nvSpPr>
          <p:cNvPr id="14339" name="Content Placeholder 2"/>
          <p:cNvSpPr>
            <a:spLocks noGrp="1"/>
          </p:cNvSpPr>
          <p:nvPr>
            <p:ph type="body" sz="quarter" idx="10"/>
          </p:nvPr>
        </p:nvSpPr>
        <p:spPr/>
        <p:txBody>
          <a:bodyPr/>
          <a:lstStyle/>
          <a:p>
            <a:pPr marL="0" indent="0">
              <a:buNone/>
            </a:pPr>
            <a:r>
              <a:rPr lang="ru-RU" altLang="en-US" smtClean="0"/>
              <a:t>Аргументы в методе указываются в скобках, через запятую. </a:t>
            </a:r>
          </a:p>
          <a:p>
            <a:pPr marL="0" indent="0">
              <a:buNone/>
            </a:pPr>
            <a:r>
              <a:rPr lang="ru-RU" altLang="en-US" smtClean="0"/>
              <a:t>Аргумент состоит из типа</a:t>
            </a:r>
            <a:r>
              <a:rPr lang="en-US" altLang="en-US" smtClean="0"/>
              <a:t> </a:t>
            </a:r>
            <a:r>
              <a:rPr lang="ru-RU" altLang="en-US" smtClean="0"/>
              <a:t>аргумента и индификатора аргумента.</a:t>
            </a:r>
          </a:p>
          <a:p>
            <a:pPr marL="0" indent="0">
              <a:buNone/>
            </a:pPr>
            <a:endParaRPr lang="ru-RU" altLang="en-US" smtClean="0"/>
          </a:p>
          <a:p>
            <a:pPr marL="0" indent="0">
              <a:buNone/>
            </a:pPr>
            <a:r>
              <a:rPr lang="en-US" altLang="en-US" smtClean="0">
                <a:solidFill>
                  <a:srgbClr val="7030A0"/>
                </a:solidFill>
              </a:rPr>
              <a:t>public static void </a:t>
            </a:r>
            <a:r>
              <a:rPr lang="en-US" altLang="en-US" smtClean="0"/>
              <a:t>(</a:t>
            </a:r>
            <a:r>
              <a:rPr lang="en-US" altLang="en-US" smtClean="0">
                <a:solidFill>
                  <a:srgbClr val="7030A0"/>
                </a:solidFill>
              </a:rPr>
              <a:t>int </a:t>
            </a:r>
            <a:r>
              <a:rPr lang="en-US" altLang="en-US" smtClean="0"/>
              <a:t>[] mas)</a:t>
            </a:r>
            <a:endParaRPr lang="ru-RU" altLang="en-US" smtClean="0"/>
          </a:p>
          <a:p>
            <a:pPr marL="0" indent="0">
              <a:buNone/>
            </a:pPr>
            <a:r>
              <a:rPr lang="en-US" altLang="en-US" smtClean="0">
                <a:solidFill>
                  <a:srgbClr val="7030A0"/>
                </a:solidFill>
              </a:rPr>
              <a:t>public static void </a:t>
            </a:r>
            <a:r>
              <a:rPr lang="en-US" altLang="en-US" smtClean="0"/>
              <a:t>(</a:t>
            </a:r>
            <a:r>
              <a:rPr lang="en-US" altLang="en-US" smtClean="0">
                <a:solidFill>
                  <a:srgbClr val="7030A0"/>
                </a:solidFill>
              </a:rPr>
              <a:t>int </a:t>
            </a:r>
            <a:r>
              <a:rPr lang="en-US" altLang="en-US" smtClean="0"/>
              <a:t>val1, </a:t>
            </a:r>
            <a:r>
              <a:rPr lang="en-US" altLang="en-US" smtClean="0">
                <a:solidFill>
                  <a:srgbClr val="7030A0"/>
                </a:solidFill>
              </a:rPr>
              <a:t>int </a:t>
            </a:r>
            <a:r>
              <a:rPr lang="en-US" altLang="en-US" smtClean="0"/>
              <a:t>val2)</a:t>
            </a:r>
            <a:endParaRPr lang="ru-RU" altLang="en-US" smtClean="0"/>
          </a:p>
          <a:p>
            <a:pPr marL="0" indent="0">
              <a:buNone/>
            </a:pPr>
            <a:endParaRPr lang="ru-RU" altLang="en-US" smtClean="0"/>
          </a:p>
        </p:txBody>
      </p:sp>
    </p:spTree>
    <p:extLst>
      <p:ext uri="{BB962C8B-B14F-4D97-AF65-F5344CB8AC3E}">
        <p14:creationId xmlns:p14="http://schemas.microsoft.com/office/powerpoint/2010/main" val="2108636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ru-RU" altLang="en-US" sz="3600"/>
              <a:t>Пример формальных параметров</a:t>
            </a:r>
            <a:endParaRPr lang="en-US" altLang="en-US" sz="3600"/>
          </a:p>
        </p:txBody>
      </p:sp>
      <p:sp>
        <p:nvSpPr>
          <p:cNvPr id="15363" name="Content Placeholder 2"/>
          <p:cNvSpPr>
            <a:spLocks noGrp="1"/>
          </p:cNvSpPr>
          <p:nvPr>
            <p:ph type="body" sz="quarter" idx="10"/>
          </p:nvPr>
        </p:nvSpPr>
        <p:spPr/>
        <p:txBody>
          <a:bodyPr/>
          <a:lstStyle/>
          <a:p>
            <a:pPr marL="0" indent="0">
              <a:buNone/>
            </a:pPr>
            <a:r>
              <a:rPr lang="en-US" altLang="ru-RU" smtClean="0">
                <a:solidFill>
                  <a:srgbClr val="7030A0"/>
                </a:solidFill>
              </a:rPr>
              <a:t>void</a:t>
            </a:r>
            <a:r>
              <a:rPr lang="en-US" altLang="ru-RU" smtClean="0"/>
              <a:t> print(String message, </a:t>
            </a:r>
            <a:r>
              <a:rPr lang="en-US" altLang="ru-RU" smtClean="0">
                <a:solidFill>
                  <a:srgbClr val="7030A0"/>
                </a:solidFill>
              </a:rPr>
              <a:t>int </a:t>
            </a:r>
            <a:r>
              <a:rPr lang="en-US" altLang="ru-RU" smtClean="0"/>
              <a:t>number)</a:t>
            </a:r>
            <a:endParaRPr lang="ru-RU" altLang="ru-RU" smtClean="0"/>
          </a:p>
          <a:p>
            <a:pPr marL="0" indent="0">
              <a:buNone/>
            </a:pPr>
            <a:r>
              <a:rPr lang="en-US" altLang="ru-RU" smtClean="0">
                <a:solidFill>
                  <a:srgbClr val="7030A0"/>
                </a:solidFill>
              </a:rPr>
              <a:t>void</a:t>
            </a:r>
            <a:r>
              <a:rPr lang="en-US" altLang="ru-RU" smtClean="0"/>
              <a:t> printNumber(</a:t>
            </a:r>
            <a:r>
              <a:rPr lang="en-US" altLang="ru-RU" smtClean="0">
                <a:solidFill>
                  <a:srgbClr val="7030A0"/>
                </a:solidFill>
              </a:rPr>
              <a:t>int </a:t>
            </a:r>
            <a:r>
              <a:rPr lang="en-US" altLang="ru-RU" smtClean="0"/>
              <a:t>number)</a:t>
            </a:r>
            <a:endParaRPr lang="ru-RU" altLang="ru-RU" smtClean="0"/>
          </a:p>
          <a:p>
            <a:pPr marL="0" indent="0">
              <a:buNone/>
            </a:pPr>
            <a:r>
              <a:rPr lang="en-US" altLang="ru-RU" smtClean="0">
                <a:solidFill>
                  <a:srgbClr val="7030A0"/>
                </a:solidFill>
              </a:rPr>
              <a:t>void</a:t>
            </a:r>
            <a:r>
              <a:rPr lang="en-US" altLang="ru-RU" smtClean="0"/>
              <a:t> printArray(</a:t>
            </a:r>
            <a:r>
              <a:rPr lang="en-US" altLang="ru-RU" smtClean="0">
                <a:solidFill>
                  <a:srgbClr val="7030A0"/>
                </a:solidFill>
              </a:rPr>
              <a:t>int [] </a:t>
            </a:r>
            <a:r>
              <a:rPr lang="en-US" altLang="ru-RU" smtClean="0"/>
              <a:t>numbers)</a:t>
            </a:r>
            <a:endParaRPr lang="ru-RU" altLang="ru-RU" smtClean="0"/>
          </a:p>
          <a:p>
            <a:pPr marL="0" indent="0">
              <a:buNone/>
            </a:pPr>
            <a:r>
              <a:rPr lang="en-US" altLang="ru-RU" smtClean="0">
                <a:solidFill>
                  <a:srgbClr val="7030A0"/>
                </a:solidFill>
              </a:rPr>
              <a:t>void</a:t>
            </a:r>
            <a:r>
              <a:rPr lang="en-US" altLang="ru-RU" smtClean="0"/>
              <a:t> printText(String text)</a:t>
            </a:r>
            <a:endParaRPr lang="ru-RU" altLang="ru-RU" smtClean="0"/>
          </a:p>
          <a:p>
            <a:pPr marL="0" indent="0">
              <a:buNone/>
            </a:pPr>
            <a:endParaRPr lang="ru-RU" altLang="ru-RU" smtClean="0"/>
          </a:p>
          <a:p>
            <a:pPr marL="0" indent="0">
              <a:buNone/>
            </a:pPr>
            <a:endParaRPr lang="en-US" altLang="en-US" smtClean="0"/>
          </a:p>
        </p:txBody>
      </p:sp>
    </p:spTree>
    <p:extLst>
      <p:ext uri="{BB962C8B-B14F-4D97-AF65-F5344CB8AC3E}">
        <p14:creationId xmlns:p14="http://schemas.microsoft.com/office/powerpoint/2010/main" val="1644942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ru-RU" altLang="ru-RU"/>
              <a:t>Аргументы</a:t>
            </a:r>
            <a:endParaRPr lang="en-US" altLang="en-US" smtClean="0"/>
          </a:p>
        </p:txBody>
      </p:sp>
      <p:sp>
        <p:nvSpPr>
          <p:cNvPr id="16387" name="Content Placeholder 2"/>
          <p:cNvSpPr>
            <a:spLocks noGrp="1"/>
          </p:cNvSpPr>
          <p:nvPr>
            <p:ph type="body" sz="quarter" idx="10"/>
          </p:nvPr>
        </p:nvSpPr>
        <p:spPr/>
        <p:txBody>
          <a:bodyPr/>
          <a:lstStyle/>
          <a:p>
            <a:pPr marL="0" indent="0">
              <a:buNone/>
            </a:pPr>
            <a:r>
              <a:rPr lang="ru-RU" altLang="ru-RU" smtClean="0"/>
              <a:t>Каждый </a:t>
            </a:r>
            <a:r>
              <a:rPr lang="ru-RU" altLang="ru-RU" b="1" smtClean="0"/>
              <a:t>формальный</a:t>
            </a:r>
            <a:r>
              <a:rPr lang="ru-RU" altLang="ru-RU" smtClean="0"/>
              <a:t> параметр является внутри метода локальной переменной, то есть он недоступен за пределами метода (вне блока его описания). В момент вызова метода фактическое значение копируется в формальный параметр.</a:t>
            </a:r>
          </a:p>
          <a:p>
            <a:pPr marL="0" indent="0">
              <a:buNone/>
            </a:pPr>
            <a:endParaRPr lang="en-US" altLang="en-US" smtClean="0"/>
          </a:p>
        </p:txBody>
      </p:sp>
    </p:spTree>
    <p:extLst>
      <p:ext uri="{BB962C8B-B14F-4D97-AF65-F5344CB8AC3E}">
        <p14:creationId xmlns:p14="http://schemas.microsoft.com/office/powerpoint/2010/main" val="2226854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ru-RU" altLang="en-US" sz="3600"/>
              <a:t>Пример использования фактических параметров.</a:t>
            </a:r>
            <a:endParaRPr lang="en-US" altLang="en-US" sz="3600"/>
          </a:p>
        </p:txBody>
      </p:sp>
      <p:sp>
        <p:nvSpPr>
          <p:cNvPr id="17411" name="Content Placeholder 2"/>
          <p:cNvSpPr>
            <a:spLocks noGrp="1"/>
          </p:cNvSpPr>
          <p:nvPr>
            <p:ph type="body" sz="quarter" idx="10"/>
          </p:nvPr>
        </p:nvSpPr>
        <p:spPr/>
        <p:txBody>
          <a:bodyPr/>
          <a:lstStyle/>
          <a:p>
            <a:pPr marL="0" indent="0">
              <a:buNone/>
            </a:pPr>
            <a:r>
              <a:rPr lang="en-US" altLang="ru-RU" smtClean="0"/>
              <a:t>print(“Cat”, 3);</a:t>
            </a:r>
            <a:endParaRPr lang="ru-RU" altLang="ru-RU" smtClean="0"/>
          </a:p>
          <a:p>
            <a:pPr marL="0" indent="0">
              <a:buNone/>
            </a:pPr>
            <a:r>
              <a:rPr lang="en-US" altLang="ru-RU" smtClean="0"/>
              <a:t>printNumber(7);</a:t>
            </a:r>
            <a:endParaRPr lang="ru-RU" altLang="ru-RU" smtClean="0"/>
          </a:p>
          <a:p>
            <a:pPr marL="0" indent="0">
              <a:buNone/>
            </a:pPr>
            <a:r>
              <a:rPr lang="en-US" altLang="ru-RU" smtClean="0"/>
              <a:t>printArray(</a:t>
            </a:r>
            <a:r>
              <a:rPr lang="en-US" altLang="ru-RU" smtClean="0">
                <a:solidFill>
                  <a:srgbClr val="7030A0"/>
                </a:solidFill>
              </a:rPr>
              <a:t>new int</a:t>
            </a:r>
            <a:r>
              <a:rPr lang="en-US" altLang="ru-RU" smtClean="0"/>
              <a:t>[]{ 8, 4 , 6 });</a:t>
            </a:r>
            <a:endParaRPr lang="ru-RU" altLang="ru-RU" smtClean="0"/>
          </a:p>
          <a:p>
            <a:pPr marL="0" indent="0">
              <a:buNone/>
            </a:pPr>
            <a:r>
              <a:rPr lang="en-US" altLang="ru-RU" smtClean="0"/>
              <a:t>printText(“Bad Cat”);</a:t>
            </a:r>
            <a:endParaRPr lang="ru-RU" altLang="ru-RU" smtClean="0"/>
          </a:p>
          <a:p>
            <a:pPr marL="0" indent="0">
              <a:buNone/>
            </a:pPr>
            <a:endParaRPr lang="en-US" altLang="en-US" smtClean="0"/>
          </a:p>
        </p:txBody>
      </p:sp>
    </p:spTree>
    <p:extLst>
      <p:ext uri="{BB962C8B-B14F-4D97-AF65-F5344CB8AC3E}">
        <p14:creationId xmlns:p14="http://schemas.microsoft.com/office/powerpoint/2010/main" val="2502983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ru-RU" altLang="ru-RU" smtClean="0"/>
              <a:t>Область видимости</a:t>
            </a:r>
          </a:p>
        </p:txBody>
      </p:sp>
      <p:sp>
        <p:nvSpPr>
          <p:cNvPr id="18435" name="Content Placeholder 2"/>
          <p:cNvSpPr>
            <a:spLocks noGrp="1"/>
          </p:cNvSpPr>
          <p:nvPr>
            <p:ph type="body" sz="quarter" idx="10"/>
          </p:nvPr>
        </p:nvSpPr>
        <p:spPr/>
        <p:txBody>
          <a:bodyPr/>
          <a:lstStyle/>
          <a:p>
            <a:pPr marL="0" indent="0">
              <a:buNone/>
            </a:pPr>
            <a:r>
              <a:rPr lang="ru-RU" altLang="ru-RU" dirty="0" smtClean="0"/>
              <a:t>Передавая какую-либо переменную базового типа как параметр методу при его вызове, мы не сможем изменить значение этой переменной в основной программе. Если в метод через аргумент передаётся какого-либо объекта или массива, то внутрь метода копируется только ссылка на объект или массив. </a:t>
            </a:r>
            <a:endParaRPr lang="ru-RU" altLang="ru-RU" dirty="0" smtClean="0"/>
          </a:p>
          <a:p>
            <a:pPr marL="0" indent="0">
              <a:buNone/>
            </a:pPr>
            <a:endParaRPr lang="ru-RU" altLang="ru-RU" dirty="0"/>
          </a:p>
          <a:p>
            <a:r>
              <a:rPr lang="ru-RU" altLang="ru-RU" dirty="0"/>
              <a:t>Действия, которые мы совершим с массивом или объектом внутри метода, отразятся на состоянии этого массива или объекта в основной программе даже после того, как метод завершит свою работу. Внутри метода мы обращались по тому же адресу и работали с теми же данными в памяти, что доступны в основной программе.</a:t>
            </a:r>
          </a:p>
          <a:p>
            <a:pPr marL="0" indent="0">
              <a:buNone/>
            </a:pPr>
            <a:endParaRPr lang="ru-RU" altLang="ru-RU" dirty="0" smtClean="0"/>
          </a:p>
        </p:txBody>
      </p:sp>
    </p:spTree>
    <p:extLst>
      <p:ext uri="{BB962C8B-B14F-4D97-AF65-F5344CB8AC3E}">
        <p14:creationId xmlns:p14="http://schemas.microsoft.com/office/powerpoint/2010/main" val="807736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ru-RU" altLang="ru-RU" smtClean="0"/>
              <a:t>Сигнатура метода</a:t>
            </a:r>
          </a:p>
        </p:txBody>
      </p:sp>
      <p:sp>
        <p:nvSpPr>
          <p:cNvPr id="21507" name="Content Placeholder 2"/>
          <p:cNvSpPr>
            <a:spLocks noGrp="1"/>
          </p:cNvSpPr>
          <p:nvPr>
            <p:ph type="body" sz="quarter" idx="10"/>
          </p:nvPr>
        </p:nvSpPr>
        <p:spPr/>
        <p:txBody>
          <a:bodyPr/>
          <a:lstStyle/>
          <a:p>
            <a:r>
              <a:rPr lang="ru-RU" altLang="ru-RU" b="1" dirty="0" smtClean="0">
                <a:solidFill>
                  <a:srgbClr val="C00000"/>
                </a:solidFill>
              </a:rPr>
              <a:t>Сигнатурой</a:t>
            </a:r>
            <a:r>
              <a:rPr lang="ru-RU" altLang="ru-RU" dirty="0" smtClean="0">
                <a:solidFill>
                  <a:srgbClr val="C00000"/>
                </a:solidFill>
              </a:rPr>
              <a:t> </a:t>
            </a:r>
            <a:r>
              <a:rPr lang="ru-RU" altLang="ru-RU" dirty="0" smtClean="0"/>
              <a:t>метода называется совокупность его имени и набора формальных параметров.</a:t>
            </a:r>
            <a:br>
              <a:rPr lang="ru-RU" altLang="ru-RU" dirty="0" smtClean="0"/>
            </a:br>
            <a:r>
              <a:rPr lang="ru-RU" altLang="ru-RU" dirty="0" err="1" smtClean="0"/>
              <a:t>Java</a:t>
            </a:r>
            <a:r>
              <a:rPr lang="ru-RU" altLang="ru-RU" dirty="0" smtClean="0"/>
              <a:t> позволяет создавать несколько </a:t>
            </a:r>
            <a:r>
              <a:rPr lang="ru-RU" altLang="ru-RU" dirty="0" smtClean="0"/>
              <a:t>методов с </a:t>
            </a:r>
            <a:r>
              <a:rPr lang="ru-RU" altLang="ru-RU" dirty="0" smtClean="0"/>
              <a:t>одинаковыми </a:t>
            </a:r>
            <a:r>
              <a:rPr lang="ru-RU" altLang="ru-RU" dirty="0" smtClean="0"/>
              <a:t>именами (</a:t>
            </a:r>
            <a:r>
              <a:rPr lang="ru-RU" altLang="ru-RU" dirty="0"/>
              <a:t>перегрузка) </a:t>
            </a:r>
            <a:r>
              <a:rPr lang="ru-RU" altLang="ru-RU" dirty="0" smtClean="0"/>
              <a:t>, </a:t>
            </a:r>
            <a:r>
              <a:rPr lang="ru-RU" altLang="ru-RU" dirty="0" smtClean="0"/>
              <a:t>но разными сигнатурами. </a:t>
            </a:r>
          </a:p>
          <a:p>
            <a:pPr marL="0" indent="0">
              <a:buNone/>
            </a:pPr>
            <a:r>
              <a:rPr lang="en-US" altLang="ru-RU" dirty="0" smtClean="0">
                <a:solidFill>
                  <a:srgbClr val="7030A0"/>
                </a:solidFill>
              </a:rPr>
              <a:t>static</a:t>
            </a:r>
            <a:r>
              <a:rPr lang="en-US" altLang="ru-RU" dirty="0" smtClean="0"/>
              <a:t> </a:t>
            </a:r>
            <a:r>
              <a:rPr lang="en-US" altLang="ru-RU" dirty="0" smtClean="0">
                <a:solidFill>
                  <a:srgbClr val="7030A0"/>
                </a:solidFill>
              </a:rPr>
              <a:t>void</a:t>
            </a:r>
            <a:r>
              <a:rPr lang="en-US" altLang="ru-RU" dirty="0" smtClean="0"/>
              <a:t> print(</a:t>
            </a:r>
            <a:r>
              <a:rPr lang="en-US" altLang="ru-RU" dirty="0" err="1" smtClean="0"/>
              <a:t>int</a:t>
            </a:r>
            <a:r>
              <a:rPr lang="en-US" altLang="ru-RU" dirty="0" smtClean="0"/>
              <a:t> </a:t>
            </a:r>
            <a:r>
              <a:rPr lang="en-US" altLang="ru-RU" dirty="0" err="1" smtClean="0"/>
              <a:t>i</a:t>
            </a:r>
            <a:r>
              <a:rPr lang="en-US" altLang="ru-RU" dirty="0" smtClean="0"/>
              <a:t>) </a:t>
            </a:r>
          </a:p>
          <a:p>
            <a:pPr marL="0" indent="0">
              <a:buNone/>
            </a:pPr>
            <a:r>
              <a:rPr lang="en-US" altLang="ru-RU" dirty="0" smtClean="0">
                <a:solidFill>
                  <a:srgbClr val="7030A0"/>
                </a:solidFill>
              </a:rPr>
              <a:t>static </a:t>
            </a:r>
            <a:r>
              <a:rPr lang="en-US" altLang="ru-RU" dirty="0" err="1" smtClean="0">
                <a:solidFill>
                  <a:srgbClr val="7030A0"/>
                </a:solidFill>
              </a:rPr>
              <a:t>int</a:t>
            </a:r>
            <a:r>
              <a:rPr lang="en-US" altLang="ru-RU" dirty="0" smtClean="0">
                <a:solidFill>
                  <a:srgbClr val="7030A0"/>
                </a:solidFill>
              </a:rPr>
              <a:t> </a:t>
            </a:r>
            <a:r>
              <a:rPr lang="en-US" altLang="ru-RU" dirty="0" smtClean="0"/>
              <a:t>print(String text)</a:t>
            </a:r>
            <a:endParaRPr lang="ru-RU" altLang="ru-RU" dirty="0" smtClean="0"/>
          </a:p>
          <a:p>
            <a:pPr marL="0" indent="0">
              <a:buNone/>
            </a:pPr>
            <a:endParaRPr lang="ru-RU" altLang="ru-RU" dirty="0" smtClean="0"/>
          </a:p>
        </p:txBody>
      </p:sp>
    </p:spTree>
    <p:extLst>
      <p:ext uri="{BB962C8B-B14F-4D97-AF65-F5344CB8AC3E}">
        <p14:creationId xmlns:p14="http://schemas.microsoft.com/office/powerpoint/2010/main" val="142492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ru-RU" altLang="ru-RU" smtClean="0"/>
              <a:t>Пример перегрузки методов</a:t>
            </a:r>
          </a:p>
        </p:txBody>
      </p:sp>
      <p:sp>
        <p:nvSpPr>
          <p:cNvPr id="23555" name="Content Placeholder 2"/>
          <p:cNvSpPr>
            <a:spLocks noGrp="1"/>
          </p:cNvSpPr>
          <p:nvPr>
            <p:ph type="body" sz="quarter" idx="10"/>
          </p:nvPr>
        </p:nvSpPr>
        <p:spPr/>
        <p:txBody>
          <a:bodyPr/>
          <a:lstStyle/>
          <a:p>
            <a:pPr marL="0" indent="0">
              <a:buNone/>
            </a:pPr>
            <a:r>
              <a:rPr lang="en-US" altLang="ru-RU" dirty="0" smtClean="0">
                <a:solidFill>
                  <a:srgbClr val="7030A0"/>
                </a:solidFill>
              </a:rPr>
              <a:t>static void</a:t>
            </a:r>
            <a:r>
              <a:rPr lang="en-US" altLang="ru-RU" dirty="0" smtClean="0"/>
              <a:t> print (String a) {</a:t>
            </a:r>
            <a:br>
              <a:rPr lang="en-US" altLang="ru-RU" dirty="0" smtClean="0"/>
            </a:br>
            <a:r>
              <a:rPr lang="en-US" altLang="ru-RU" dirty="0" smtClean="0"/>
              <a:t>  </a:t>
            </a:r>
            <a:r>
              <a:rPr lang="ru-RU" altLang="ru-RU" dirty="0" smtClean="0"/>
              <a:t>    </a:t>
            </a:r>
            <a:r>
              <a:rPr lang="en-US" altLang="ru-RU" dirty="0" err="1" smtClean="0"/>
              <a:t>System.out.println</a:t>
            </a:r>
            <a:r>
              <a:rPr lang="en-US" altLang="ru-RU" dirty="0" smtClean="0"/>
              <a:t>(a</a:t>
            </a:r>
            <a:r>
              <a:rPr lang="en-US" altLang="ru-RU" dirty="0" smtClean="0"/>
              <a:t>);</a:t>
            </a:r>
            <a:br>
              <a:rPr lang="en-US" altLang="ru-RU" dirty="0" smtClean="0"/>
            </a:br>
            <a:r>
              <a:rPr lang="en-US" altLang="ru-RU" dirty="0" smtClean="0"/>
              <a:t>}</a:t>
            </a:r>
            <a:endParaRPr lang="ru-RU" altLang="ru-RU" dirty="0" smtClean="0"/>
          </a:p>
          <a:p>
            <a:pPr marL="0" indent="0">
              <a:buNone/>
            </a:pPr>
            <a:r>
              <a:rPr lang="en-US" altLang="ru-RU" dirty="0" smtClean="0"/>
              <a:t/>
            </a:r>
            <a:br>
              <a:rPr lang="en-US" altLang="ru-RU" dirty="0" smtClean="0"/>
            </a:br>
            <a:r>
              <a:rPr lang="en-US" altLang="ru-RU" dirty="0" smtClean="0">
                <a:solidFill>
                  <a:srgbClr val="7030A0"/>
                </a:solidFill>
              </a:rPr>
              <a:t>static</a:t>
            </a:r>
            <a:r>
              <a:rPr lang="en-US" altLang="ru-RU" dirty="0" smtClean="0"/>
              <a:t> </a:t>
            </a:r>
            <a:r>
              <a:rPr lang="en-US" altLang="ru-RU" dirty="0" smtClean="0">
                <a:solidFill>
                  <a:srgbClr val="7030A0"/>
                </a:solidFill>
              </a:rPr>
              <a:t>void</a:t>
            </a:r>
            <a:r>
              <a:rPr lang="en-US" altLang="ru-RU" dirty="0" smtClean="0"/>
              <a:t> print(</a:t>
            </a:r>
            <a:r>
              <a:rPr lang="en-US" altLang="ru-RU" dirty="0" err="1" smtClean="0">
                <a:solidFill>
                  <a:srgbClr val="7030A0"/>
                </a:solidFill>
              </a:rPr>
              <a:t>int</a:t>
            </a:r>
            <a:r>
              <a:rPr lang="en-US" altLang="ru-RU" dirty="0" smtClean="0">
                <a:solidFill>
                  <a:srgbClr val="7030A0"/>
                </a:solidFill>
              </a:rPr>
              <a:t> </a:t>
            </a:r>
            <a:r>
              <a:rPr lang="en-US" altLang="ru-RU" dirty="0" smtClean="0"/>
              <a:t>[] a) {</a:t>
            </a:r>
            <a:br>
              <a:rPr lang="en-US" altLang="ru-RU" dirty="0" smtClean="0"/>
            </a:br>
            <a:r>
              <a:rPr lang="en-US" altLang="ru-RU" dirty="0" smtClean="0"/>
              <a:t> </a:t>
            </a:r>
            <a:r>
              <a:rPr lang="en-US" altLang="ru-RU" dirty="0" smtClean="0"/>
              <a:t> </a:t>
            </a:r>
            <a:r>
              <a:rPr lang="ru-RU" altLang="ru-RU" dirty="0" smtClean="0"/>
              <a:t>    </a:t>
            </a:r>
            <a:r>
              <a:rPr lang="en-US" altLang="ru-RU" dirty="0" smtClean="0"/>
              <a:t>for (</a:t>
            </a:r>
            <a:r>
              <a:rPr lang="en-US" altLang="ru-RU" dirty="0" err="1" smtClean="0">
                <a:solidFill>
                  <a:srgbClr val="7030A0"/>
                </a:solidFill>
              </a:rPr>
              <a:t>int</a:t>
            </a:r>
            <a:r>
              <a:rPr lang="en-US" altLang="ru-RU" dirty="0" smtClean="0">
                <a:solidFill>
                  <a:srgbClr val="7030A0"/>
                </a:solidFill>
              </a:rPr>
              <a:t> </a:t>
            </a:r>
            <a:r>
              <a:rPr lang="en-US" altLang="ru-RU" dirty="0" err="1" smtClean="0"/>
              <a:t>i</a:t>
            </a:r>
            <a:r>
              <a:rPr lang="en-US" altLang="ru-RU" dirty="0" smtClean="0"/>
              <a:t>=0; </a:t>
            </a:r>
            <a:r>
              <a:rPr lang="en-US" altLang="ru-RU" dirty="0" err="1" smtClean="0"/>
              <a:t>i</a:t>
            </a:r>
            <a:r>
              <a:rPr lang="en-US" altLang="ru-RU" dirty="0" smtClean="0"/>
              <a:t>&lt;</a:t>
            </a:r>
            <a:r>
              <a:rPr lang="en-US" altLang="ru-RU" dirty="0" err="1" smtClean="0"/>
              <a:t>a</a:t>
            </a:r>
            <a:r>
              <a:rPr lang="en-US" altLang="ru-RU" dirty="0" err="1" smtClean="0">
                <a:solidFill>
                  <a:srgbClr val="7030A0"/>
                </a:solidFill>
              </a:rPr>
              <a:t>.length</a:t>
            </a:r>
            <a:r>
              <a:rPr lang="en-US" altLang="ru-RU" dirty="0" smtClean="0"/>
              <a:t>; </a:t>
            </a:r>
            <a:r>
              <a:rPr lang="en-US" altLang="ru-RU" dirty="0" err="1" smtClean="0"/>
              <a:t>i</a:t>
            </a:r>
            <a:r>
              <a:rPr lang="en-US" altLang="ru-RU" dirty="0" smtClean="0"/>
              <a:t>++) {</a:t>
            </a:r>
            <a:br>
              <a:rPr lang="en-US" altLang="ru-RU" dirty="0" smtClean="0"/>
            </a:br>
            <a:r>
              <a:rPr lang="en-US" altLang="ru-RU" dirty="0" smtClean="0"/>
              <a:t>    </a:t>
            </a:r>
            <a:r>
              <a:rPr lang="ru-RU" altLang="ru-RU" dirty="0" smtClean="0"/>
              <a:t>      </a:t>
            </a:r>
            <a:r>
              <a:rPr lang="en-US" altLang="ru-RU" dirty="0" err="1" smtClean="0"/>
              <a:t>System.</a:t>
            </a:r>
            <a:r>
              <a:rPr lang="en-US" altLang="ru-RU" dirty="0" err="1" smtClean="0">
                <a:solidFill>
                  <a:srgbClr val="7030A0"/>
                </a:solidFill>
              </a:rPr>
              <a:t>out.</a:t>
            </a:r>
            <a:r>
              <a:rPr lang="en-US" altLang="ru-RU" dirty="0" err="1" smtClean="0"/>
              <a:t>print</a:t>
            </a:r>
            <a:r>
              <a:rPr lang="en-US" altLang="ru-RU" dirty="0" smtClean="0"/>
              <a:t>(a [</a:t>
            </a:r>
            <a:r>
              <a:rPr lang="en-US" altLang="ru-RU" dirty="0" err="1" smtClean="0"/>
              <a:t>i</a:t>
            </a:r>
            <a:r>
              <a:rPr lang="en-US" altLang="ru-RU" dirty="0" smtClean="0"/>
              <a:t>] + " ")</a:t>
            </a:r>
            <a:br>
              <a:rPr lang="en-US" altLang="ru-RU" dirty="0" smtClean="0"/>
            </a:br>
            <a:r>
              <a:rPr lang="en-US" altLang="ru-RU" dirty="0" smtClean="0"/>
              <a:t> </a:t>
            </a:r>
            <a:r>
              <a:rPr lang="ru-RU" altLang="ru-RU" dirty="0" smtClean="0"/>
              <a:t>    </a:t>
            </a:r>
            <a:r>
              <a:rPr lang="en-US" altLang="ru-RU" dirty="0" smtClean="0"/>
              <a:t> }</a:t>
            </a:r>
            <a:r>
              <a:rPr lang="en-US" altLang="ru-RU" dirty="0" smtClean="0"/>
              <a:t/>
            </a:r>
            <a:br>
              <a:rPr lang="en-US" altLang="ru-RU" dirty="0" smtClean="0"/>
            </a:br>
            <a:r>
              <a:rPr lang="en-US" altLang="ru-RU" dirty="0" smtClean="0"/>
              <a:t>  </a:t>
            </a:r>
            <a:r>
              <a:rPr lang="ru-RU" altLang="ru-RU" dirty="0" smtClean="0"/>
              <a:t>    </a:t>
            </a:r>
            <a:r>
              <a:rPr lang="en-US" altLang="ru-RU" dirty="0" err="1" smtClean="0"/>
              <a:t>System.out.println</a:t>
            </a:r>
            <a:r>
              <a:rPr lang="en-US" altLang="ru-RU" dirty="0" smtClean="0"/>
              <a:t>();</a:t>
            </a:r>
            <a:br>
              <a:rPr lang="en-US" altLang="ru-RU" dirty="0" smtClean="0"/>
            </a:br>
            <a:r>
              <a:rPr lang="en-US" altLang="ru-RU" dirty="0" smtClean="0"/>
              <a:t>}</a:t>
            </a:r>
            <a:endParaRPr lang="ru-RU" altLang="ru-RU" dirty="0" smtClean="0"/>
          </a:p>
        </p:txBody>
      </p:sp>
    </p:spTree>
    <p:extLst>
      <p:ext uri="{BB962C8B-B14F-4D97-AF65-F5344CB8AC3E}">
        <p14:creationId xmlns:p14="http://schemas.microsoft.com/office/powerpoint/2010/main" val="10621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ru-RU" altLang="ru-RU" smtClean="0"/>
              <a:t>Множественный параметр</a:t>
            </a:r>
          </a:p>
        </p:txBody>
      </p:sp>
      <p:sp>
        <p:nvSpPr>
          <p:cNvPr id="25603" name="Content Placeholder 2"/>
          <p:cNvSpPr>
            <a:spLocks noGrp="1"/>
          </p:cNvSpPr>
          <p:nvPr>
            <p:ph type="body" sz="quarter" idx="10"/>
          </p:nvPr>
        </p:nvSpPr>
        <p:spPr/>
        <p:txBody>
          <a:bodyPr/>
          <a:lstStyle/>
          <a:p>
            <a:pPr marL="0" indent="0">
              <a:buNone/>
            </a:pPr>
            <a:r>
              <a:rPr lang="en-US" altLang="ru-RU" smtClean="0">
                <a:solidFill>
                  <a:srgbClr val="7030A0"/>
                </a:solidFill>
              </a:rPr>
              <a:t>static void </a:t>
            </a:r>
            <a:r>
              <a:rPr lang="en-US" altLang="ru-RU" smtClean="0"/>
              <a:t>print (String … strings)</a:t>
            </a:r>
          </a:p>
          <a:p>
            <a:pPr marL="0" indent="0">
              <a:buNone/>
            </a:pPr>
            <a:r>
              <a:rPr lang="en-US" altLang="ru-RU" smtClean="0"/>
              <a:t>{</a:t>
            </a:r>
          </a:p>
          <a:p>
            <a:pPr marL="0" indent="0">
              <a:buNone/>
            </a:pPr>
            <a:r>
              <a:rPr lang="en-US" altLang="ru-RU" smtClean="0"/>
              <a:t>  </a:t>
            </a:r>
            <a:r>
              <a:rPr lang="en-US" altLang="ru-RU" smtClean="0">
                <a:solidFill>
                  <a:srgbClr val="7030A0"/>
                </a:solidFill>
              </a:rPr>
              <a:t>for</a:t>
            </a:r>
            <a:r>
              <a:rPr lang="en-US" altLang="ru-RU" smtClean="0"/>
              <a:t> (String string : strings)</a:t>
            </a:r>
          </a:p>
          <a:p>
            <a:pPr marL="0" indent="0">
              <a:buNone/>
            </a:pPr>
            <a:r>
              <a:rPr lang="en-US" altLang="ru-RU" smtClean="0"/>
              <a:t>  {</a:t>
            </a:r>
          </a:p>
          <a:p>
            <a:pPr marL="0" indent="0">
              <a:buNone/>
            </a:pPr>
            <a:r>
              <a:rPr lang="en-US" altLang="ru-RU" smtClean="0"/>
              <a:t>     System.</a:t>
            </a:r>
            <a:r>
              <a:rPr lang="en-US" altLang="ru-RU" i="1" smtClean="0">
                <a:solidFill>
                  <a:srgbClr val="7030A0"/>
                </a:solidFill>
              </a:rPr>
              <a:t>out</a:t>
            </a:r>
            <a:r>
              <a:rPr lang="en-US" altLang="ru-RU" smtClean="0"/>
              <a:t>.print(string);</a:t>
            </a:r>
          </a:p>
          <a:p>
            <a:pPr marL="0" indent="0">
              <a:buNone/>
            </a:pPr>
            <a:r>
              <a:rPr lang="en-US" altLang="ru-RU" smtClean="0"/>
              <a:t>  }</a:t>
            </a:r>
          </a:p>
          <a:p>
            <a:pPr marL="0" indent="0">
              <a:buNone/>
            </a:pPr>
            <a:r>
              <a:rPr lang="en-US" altLang="ru-RU" smtClean="0"/>
              <a:t>}</a:t>
            </a:r>
            <a:endParaRPr lang="ru-RU" altLang="ru-RU" smtClean="0"/>
          </a:p>
        </p:txBody>
      </p:sp>
    </p:spTree>
    <p:extLst>
      <p:ext uri="{BB962C8B-B14F-4D97-AF65-F5344CB8AC3E}">
        <p14:creationId xmlns:p14="http://schemas.microsoft.com/office/powerpoint/2010/main" val="3908869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a:t>Topics</a:t>
            </a:r>
          </a:p>
        </p:txBody>
      </p:sp>
      <p:sp>
        <p:nvSpPr>
          <p:cNvPr id="5" name="Содержимое 4"/>
          <p:cNvSpPr>
            <a:spLocks noGrp="1"/>
          </p:cNvSpPr>
          <p:nvPr>
            <p:ph type="body" sz="quarter" idx="10"/>
          </p:nvPr>
        </p:nvSpPr>
        <p:spPr/>
        <p:txBody>
          <a:bodyPr/>
          <a:lstStyle/>
          <a:p>
            <a:pPr marL="447675" indent="-447675">
              <a:buFont typeface="Wingdings" panose="05000000000000000000" pitchFamily="2" charset="2"/>
              <a:buChar char="ü"/>
            </a:pPr>
            <a:r>
              <a:rPr lang="en-US" dirty="0">
                <a:solidFill>
                  <a:srgbClr val="FFFF00"/>
                </a:solidFill>
              </a:rPr>
              <a:t>Data Types. Control Flows</a:t>
            </a:r>
          </a:p>
          <a:p>
            <a:pPr marL="447675" indent="-447675">
              <a:buFont typeface="Wingdings" panose="05000000000000000000" pitchFamily="2" charset="2"/>
              <a:buChar char="ü"/>
            </a:pPr>
            <a:r>
              <a:rPr lang="en-US" dirty="0">
                <a:solidFill>
                  <a:srgbClr val="FFFF00"/>
                </a:solidFill>
              </a:rPr>
              <a:t>Arrays. Loops</a:t>
            </a:r>
          </a:p>
          <a:p>
            <a:pPr marL="447675" indent="-447675">
              <a:buFont typeface="Wingdings" panose="05000000000000000000" pitchFamily="2" charset="2"/>
              <a:buChar char="q"/>
            </a:pPr>
            <a:r>
              <a:rPr lang="en-US" dirty="0"/>
              <a:t>Static methods. OOP</a:t>
            </a:r>
          </a:p>
          <a:p>
            <a:pPr marL="447675" indent="-447675">
              <a:buFont typeface="Wingdings" panose="05000000000000000000" pitchFamily="2" charset="2"/>
              <a:buChar char="q"/>
            </a:pPr>
            <a:r>
              <a:rPr lang="en-US" dirty="0"/>
              <a:t>Generics. Collections</a:t>
            </a:r>
          </a:p>
          <a:p>
            <a:pPr marL="447675" indent="-447675">
              <a:buFont typeface="Wingdings" panose="05000000000000000000" pitchFamily="2" charset="2"/>
              <a:buChar char="q"/>
            </a:pPr>
            <a:r>
              <a:rPr lang="en-US" dirty="0"/>
              <a:t>Exceptions. Lambdas. Streams</a:t>
            </a:r>
          </a:p>
          <a:p>
            <a:pPr marL="447675" indent="-447675"/>
            <a:endParaRPr lang="en-US" dirty="0"/>
          </a:p>
          <a:p>
            <a:pPr marL="447675" indent="-447675"/>
            <a:endParaRPr lang="ru-RU" dirty="0"/>
          </a:p>
          <a:p>
            <a:endParaRPr lang="en-US" dirty="0"/>
          </a:p>
        </p:txBody>
      </p:sp>
      <p:sp>
        <p:nvSpPr>
          <p:cNvPr id="3" name="Номер слайда 2"/>
          <p:cNvSpPr>
            <a:spLocks noGrp="1"/>
          </p:cNvSpPr>
          <p:nvPr>
            <p:ph type="sldNum" sz="quarter" idx="4294967295"/>
          </p:nvPr>
        </p:nvSpPr>
        <p:spPr/>
        <p:txBody>
          <a:bodyPr/>
          <a:lstStyle/>
          <a:p>
            <a:fld id="{36013D82-3B92-4BC6-A819-A7803D760D40}" type="slidenum">
              <a:rPr lang="en-US" smtClean="0"/>
              <a:pPr/>
              <a:t>2</a:t>
            </a:fld>
            <a:endParaRPr lang="en-US"/>
          </a:p>
        </p:txBody>
      </p:sp>
    </p:spTree>
    <p:extLst>
      <p:ext uri="{BB962C8B-B14F-4D97-AF65-F5344CB8AC3E}">
        <p14:creationId xmlns:p14="http://schemas.microsoft.com/office/powerpoint/2010/main" val="17539982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85800" y="3106882"/>
            <a:ext cx="10820400" cy="1672508"/>
          </a:xfrm>
        </p:spPr>
        <p:txBody>
          <a:bodyPr/>
          <a:lstStyle/>
          <a:p>
            <a:pPr algn="ctr"/>
            <a:r>
              <a:rPr lang="ru-RU" dirty="0" smtClean="0"/>
              <a:t>ООП</a:t>
            </a:r>
            <a:endParaRPr lang="ru-RU" dirty="0"/>
          </a:p>
        </p:txBody>
      </p:sp>
    </p:spTree>
    <p:extLst>
      <p:ext uri="{BB962C8B-B14F-4D97-AF65-F5344CB8AC3E}">
        <p14:creationId xmlns:p14="http://schemas.microsoft.com/office/powerpoint/2010/main" val="2432859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ru-RU" altLang="ru-RU" smtClean="0"/>
              <a:t>Высказывания великих</a:t>
            </a:r>
          </a:p>
        </p:txBody>
      </p:sp>
      <p:sp>
        <p:nvSpPr>
          <p:cNvPr id="4099" name="Content Placeholder 2"/>
          <p:cNvSpPr>
            <a:spLocks noGrp="1"/>
          </p:cNvSpPr>
          <p:nvPr>
            <p:ph type="body" sz="quarter" idx="10"/>
          </p:nvPr>
        </p:nvSpPr>
        <p:spPr/>
        <p:txBody>
          <a:bodyPr/>
          <a:lstStyle/>
          <a:p>
            <a:r>
              <a:rPr lang="en-US" sz="2800" dirty="0" smtClean="0"/>
              <a:t>“Object-oriented </a:t>
            </a:r>
            <a:r>
              <a:rPr lang="en-US" sz="2800" dirty="0"/>
              <a:t>programming is an exceptionally bad idea which could only have originated in California</a:t>
            </a:r>
            <a:r>
              <a:rPr lang="en-US" sz="2800" dirty="0" smtClean="0"/>
              <a:t>.”</a:t>
            </a:r>
          </a:p>
          <a:p>
            <a:endParaRPr lang="ru-RU" altLang="ru-RU" sz="2800" i="1" dirty="0" smtClean="0"/>
          </a:p>
          <a:p>
            <a:pPr algn="r"/>
            <a:r>
              <a:rPr lang="ru-RU" altLang="ru-RU" sz="2800" dirty="0" smtClean="0"/>
              <a:t>				</a:t>
            </a:r>
            <a:r>
              <a:rPr lang="en-US" altLang="ru-RU" sz="2800" dirty="0"/>
              <a:t> </a:t>
            </a:r>
            <a:r>
              <a:rPr lang="en-US" altLang="ru-RU" sz="2800" dirty="0" err="1"/>
              <a:t>Edsger</a:t>
            </a:r>
            <a:r>
              <a:rPr lang="en-US" altLang="ru-RU" sz="2800" dirty="0"/>
              <a:t> </a:t>
            </a:r>
            <a:r>
              <a:rPr lang="en-US" altLang="ru-RU" sz="2800" dirty="0" err="1"/>
              <a:t>Wybe</a:t>
            </a:r>
            <a:r>
              <a:rPr lang="en-US" altLang="ru-RU" sz="2800" dirty="0"/>
              <a:t> </a:t>
            </a:r>
            <a:r>
              <a:rPr lang="en-US" altLang="ru-RU" sz="2800" dirty="0" err="1"/>
              <a:t>Dijkstra</a:t>
            </a:r>
            <a:endParaRPr lang="ru-RU" altLang="ru-RU" sz="2800" dirty="0" smtClean="0"/>
          </a:p>
        </p:txBody>
      </p:sp>
    </p:spTree>
    <p:extLst>
      <p:ext uri="{BB962C8B-B14F-4D97-AF65-F5344CB8AC3E}">
        <p14:creationId xmlns:p14="http://schemas.microsoft.com/office/powerpoint/2010/main" val="37868110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ru-RU" altLang="ru-RU" smtClean="0"/>
              <a:t>Парадигма</a:t>
            </a:r>
          </a:p>
        </p:txBody>
      </p:sp>
      <p:sp>
        <p:nvSpPr>
          <p:cNvPr id="5123" name="Content Placeholder 2"/>
          <p:cNvSpPr>
            <a:spLocks noGrp="1"/>
          </p:cNvSpPr>
          <p:nvPr>
            <p:ph type="body" sz="quarter" idx="10"/>
          </p:nvPr>
        </p:nvSpPr>
        <p:spPr/>
        <p:txBody>
          <a:bodyPr/>
          <a:lstStyle/>
          <a:p>
            <a:pPr marL="0" indent="0">
              <a:buNone/>
            </a:pPr>
            <a:r>
              <a:rPr lang="ru-RU" altLang="ru-RU" b="1" dirty="0" smtClean="0"/>
              <a:t>	</a:t>
            </a:r>
            <a:r>
              <a:rPr lang="ru-RU" altLang="ru-RU" b="1" dirty="0" err="1" smtClean="0"/>
              <a:t>Паради́гма</a:t>
            </a:r>
            <a:r>
              <a:rPr lang="ru-RU" altLang="ru-RU" dirty="0" smtClean="0"/>
              <a:t> (от греч. πα</a:t>
            </a:r>
            <a:r>
              <a:rPr lang="ru-RU" altLang="ru-RU" dirty="0" err="1" smtClean="0"/>
              <a:t>ράδειγμ</a:t>
            </a:r>
            <a:r>
              <a:rPr lang="ru-RU" altLang="ru-RU" dirty="0" smtClean="0"/>
              <a:t>α, «</a:t>
            </a:r>
            <a:r>
              <a:rPr lang="ru-RU" altLang="ru-RU" dirty="0" smtClean="0">
                <a:solidFill>
                  <a:schemeClr val="tx2"/>
                </a:solidFill>
              </a:rPr>
              <a:t>пример, модель, образец</a:t>
            </a:r>
            <a:r>
              <a:rPr lang="ru-RU" altLang="ru-RU" dirty="0" smtClean="0"/>
              <a:t>») — совокупность фундаментальных научных установок, представлений и терминов, принимаемая и разделяемая научным сообществом и объединяющая большинство его членов. </a:t>
            </a:r>
          </a:p>
        </p:txBody>
      </p:sp>
    </p:spTree>
    <p:extLst>
      <p:ext uri="{BB962C8B-B14F-4D97-AF65-F5344CB8AC3E}">
        <p14:creationId xmlns:p14="http://schemas.microsoft.com/office/powerpoint/2010/main" val="9396222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ru-RU" altLang="ru-RU" sz="3200"/>
              <a:t>Императивное программирование</a:t>
            </a:r>
          </a:p>
        </p:txBody>
      </p:sp>
      <p:sp>
        <p:nvSpPr>
          <p:cNvPr id="6147" name="Content Placeholder 2"/>
          <p:cNvSpPr>
            <a:spLocks noGrp="1"/>
          </p:cNvSpPr>
          <p:nvPr>
            <p:ph type="body" sz="quarter" idx="10"/>
          </p:nvPr>
        </p:nvSpPr>
        <p:spPr>
          <a:xfrm>
            <a:off x="758536" y="1714500"/>
            <a:ext cx="10820400" cy="3429000"/>
          </a:xfrm>
        </p:spPr>
        <p:txBody>
          <a:bodyPr/>
          <a:lstStyle/>
          <a:p>
            <a:pPr marL="0" indent="0">
              <a:buNone/>
            </a:pPr>
            <a:r>
              <a:rPr lang="ru-RU" altLang="ru-RU" dirty="0" smtClean="0"/>
              <a:t>Императивное </a:t>
            </a:r>
            <a:r>
              <a:rPr lang="ru-RU" altLang="ru-RU" dirty="0" smtClean="0"/>
              <a:t>программировани</a:t>
            </a:r>
            <a:r>
              <a:rPr lang="ru-RU" altLang="ru-RU" dirty="0"/>
              <a:t>е</a:t>
            </a:r>
            <a:endParaRPr lang="ru-RU" altLang="ru-RU" dirty="0" smtClean="0"/>
          </a:p>
          <a:p>
            <a:pPr marL="0" indent="0">
              <a:buNone/>
            </a:pPr>
            <a:r>
              <a:rPr lang="ru-RU" altLang="ru-RU" i="1" dirty="0" smtClean="0">
                <a:solidFill>
                  <a:schemeClr val="tx2"/>
                </a:solidFill>
              </a:rPr>
              <a:t>программы = инструкции + данные</a:t>
            </a:r>
            <a:r>
              <a:rPr lang="ru-RU" altLang="ru-RU" dirty="0" smtClean="0">
                <a:solidFill>
                  <a:schemeClr val="tx2"/>
                </a:solidFill>
              </a:rPr>
              <a:t>. </a:t>
            </a:r>
          </a:p>
          <a:p>
            <a:pPr marL="0" indent="0">
              <a:buNone/>
            </a:pPr>
            <a:endParaRPr lang="ru-RU" altLang="ru-RU" dirty="0" smtClean="0"/>
          </a:p>
        </p:txBody>
      </p:sp>
      <p:pic>
        <p:nvPicPr>
          <p:cNvPr id="6148" name="Picture 2" descr="http://habrastorage.org/getpro/habr/post_images/5fd/235/01b/5fd23501b9a213de546300b0727da79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142385"/>
            <a:ext cx="3810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195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ru-RU" altLang="ru-RU" dirty="0"/>
              <a:t>Структурное программирование</a:t>
            </a:r>
          </a:p>
        </p:txBody>
      </p:sp>
      <p:sp>
        <p:nvSpPr>
          <p:cNvPr id="7171" name="Content Placeholder 2"/>
          <p:cNvSpPr>
            <a:spLocks noGrp="1"/>
          </p:cNvSpPr>
          <p:nvPr>
            <p:ph type="body" sz="quarter" idx="10"/>
          </p:nvPr>
        </p:nvSpPr>
        <p:spPr>
          <a:xfrm>
            <a:off x="602673" y="1704109"/>
            <a:ext cx="10820400" cy="3429000"/>
          </a:xfrm>
        </p:spPr>
        <p:txBody>
          <a:bodyPr/>
          <a:lstStyle/>
          <a:p>
            <a:pPr marL="0" indent="0">
              <a:buNone/>
            </a:pPr>
            <a:endParaRPr lang="ru-RU" altLang="ru-RU" dirty="0" smtClean="0"/>
          </a:p>
        </p:txBody>
      </p:sp>
      <p:pic>
        <p:nvPicPr>
          <p:cNvPr id="7172" name="Picture 2" descr="http://habrastorage.org/getpro/habr/post_images/a13/680/700/a13680700ca4fb8822c8ebceee7b04d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588203"/>
            <a:ext cx="381000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791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ru-RU" altLang="ru-RU" sz="3200"/>
              <a:t>Процедурное программирование</a:t>
            </a:r>
          </a:p>
        </p:txBody>
      </p:sp>
      <p:sp>
        <p:nvSpPr>
          <p:cNvPr id="8195" name="Content Placeholder 2"/>
          <p:cNvSpPr>
            <a:spLocks noGrp="1"/>
          </p:cNvSpPr>
          <p:nvPr>
            <p:ph type="body" sz="quarter" idx="10"/>
          </p:nvPr>
        </p:nvSpPr>
        <p:spPr/>
        <p:txBody>
          <a:bodyPr/>
          <a:lstStyle/>
          <a:p>
            <a:pPr marL="0" indent="0">
              <a:buNone/>
            </a:pPr>
            <a:r>
              <a:rPr lang="ru-RU" altLang="ru-RU" dirty="0" smtClean="0"/>
              <a:t>Процедурное программирование </a:t>
            </a:r>
            <a:r>
              <a:rPr lang="ru-RU" altLang="ru-RU" i="1" dirty="0" smtClean="0">
                <a:solidFill>
                  <a:srgbClr val="FFFF00"/>
                </a:solidFill>
              </a:rPr>
              <a:t>программы = данные + алгоритмы</a:t>
            </a:r>
            <a:r>
              <a:rPr lang="ru-RU" altLang="ru-RU" dirty="0" smtClean="0">
                <a:solidFill>
                  <a:srgbClr val="FFFF00"/>
                </a:solidFill>
              </a:rPr>
              <a:t>. </a:t>
            </a:r>
          </a:p>
        </p:txBody>
      </p:sp>
      <p:pic>
        <p:nvPicPr>
          <p:cNvPr id="8196" name="Picture 2" descr="http://habrastorage.org/getpro/habr/post_images/a5b/512/bce/a5b512bce13e607007178266699e6ef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2781300"/>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Box 4"/>
          <p:cNvSpPr txBox="1">
            <a:spLocks noChangeArrowheads="1"/>
          </p:cNvSpPr>
          <p:nvPr/>
        </p:nvSpPr>
        <p:spPr bwMode="auto">
          <a:xfrm>
            <a:off x="6456364" y="2997201"/>
            <a:ext cx="35274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3200"/>
              <a:t>Разбиение задач на более мелкие</a:t>
            </a:r>
          </a:p>
        </p:txBody>
      </p:sp>
    </p:spTree>
    <p:extLst>
      <p:ext uri="{BB962C8B-B14F-4D97-AF65-F5344CB8AC3E}">
        <p14:creationId xmlns:p14="http://schemas.microsoft.com/office/powerpoint/2010/main" val="33214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ru-RU" altLang="ru-RU" sz="3200"/>
              <a:t>Другие парадигмы программирования</a:t>
            </a:r>
          </a:p>
        </p:txBody>
      </p:sp>
      <p:sp>
        <p:nvSpPr>
          <p:cNvPr id="10243" name="Content Placeholder 2"/>
          <p:cNvSpPr>
            <a:spLocks noGrp="1"/>
          </p:cNvSpPr>
          <p:nvPr>
            <p:ph type="body" sz="quarter" idx="10"/>
          </p:nvPr>
        </p:nvSpPr>
        <p:spPr/>
        <p:txBody>
          <a:bodyPr/>
          <a:lstStyle/>
          <a:p>
            <a:pPr marL="0" indent="0">
              <a:buNone/>
            </a:pPr>
            <a:r>
              <a:rPr lang="ru-RU" altLang="ru-RU" dirty="0" smtClean="0"/>
              <a:t>Функциональное программирование </a:t>
            </a:r>
            <a:r>
              <a:rPr lang="ru-RU" altLang="ru-RU" i="1" dirty="0" smtClean="0">
                <a:solidFill>
                  <a:srgbClr val="FFFF00"/>
                </a:solidFill>
              </a:rPr>
              <a:t>программы = функции + функции</a:t>
            </a:r>
            <a:r>
              <a:rPr lang="ru-RU" altLang="ru-RU" dirty="0" smtClean="0">
                <a:solidFill>
                  <a:srgbClr val="FFFF00"/>
                </a:solidFill>
              </a:rPr>
              <a:t>. </a:t>
            </a:r>
          </a:p>
          <a:p>
            <a:pPr marL="0" indent="0">
              <a:buNone/>
            </a:pPr>
            <a:endParaRPr lang="ru-RU" altLang="ru-RU" dirty="0" smtClean="0"/>
          </a:p>
        </p:txBody>
      </p:sp>
    </p:spTree>
    <p:extLst>
      <p:ext uri="{BB962C8B-B14F-4D97-AF65-F5344CB8AC3E}">
        <p14:creationId xmlns:p14="http://schemas.microsoft.com/office/powerpoint/2010/main" val="1698023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ru-RU" altLang="en-US" smtClean="0"/>
              <a:t>ООП</a:t>
            </a:r>
          </a:p>
        </p:txBody>
      </p:sp>
      <p:sp>
        <p:nvSpPr>
          <p:cNvPr id="11267" name="Content Placeholder 2"/>
          <p:cNvSpPr>
            <a:spLocks noGrp="1"/>
          </p:cNvSpPr>
          <p:nvPr>
            <p:ph type="body" sz="quarter" idx="10"/>
          </p:nvPr>
        </p:nvSpPr>
        <p:spPr/>
        <p:txBody>
          <a:bodyPr/>
          <a:lstStyle/>
          <a:p>
            <a:pPr marL="0" indent="0">
              <a:buNone/>
            </a:pPr>
            <a:r>
              <a:rPr lang="ru-RU" altLang="en-US" i="1" dirty="0" smtClean="0"/>
              <a:t>Объектно-ориентированное программирование - это методология программирования, основанная на представлении программы в виде совокупности объектов, каждый из которых является экземпляром определенного класса, а классы образуют иерархию наследования</a:t>
            </a:r>
            <a:r>
              <a:rPr lang="ru-RU" altLang="en-US" i="1" dirty="0" smtClean="0"/>
              <a:t>.</a:t>
            </a:r>
          </a:p>
          <a:p>
            <a:pPr marL="0" indent="0">
              <a:buNone/>
            </a:pPr>
            <a:endParaRPr lang="ru-RU" altLang="en-US" i="1" dirty="0"/>
          </a:p>
          <a:p>
            <a:r>
              <a:rPr lang="ru-RU" altLang="ru-RU" dirty="0"/>
              <a:t>Программа состоит из объектов, обменивающихся сообщениями. Объекты могут обладать состоянием, единственный способ изменить состояние объекта - послать ему сообщение, в ответ на которое, объект может изменить собственное состояние. </a:t>
            </a:r>
          </a:p>
          <a:p>
            <a:pPr marL="0" indent="0">
              <a:buNone/>
            </a:pPr>
            <a:endParaRPr lang="ru-RU" altLang="en-US" dirty="0" smtClean="0"/>
          </a:p>
        </p:txBody>
      </p:sp>
    </p:spTree>
    <p:extLst>
      <p:ext uri="{BB962C8B-B14F-4D97-AF65-F5344CB8AC3E}">
        <p14:creationId xmlns:p14="http://schemas.microsoft.com/office/powerpoint/2010/main" val="322360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ru-RU" altLang="ru-RU" dirty="0" smtClean="0"/>
              <a:t>Принципы </a:t>
            </a:r>
            <a:r>
              <a:rPr lang="ru-RU" altLang="ru-RU" dirty="0" smtClean="0"/>
              <a:t>ООП</a:t>
            </a:r>
          </a:p>
        </p:txBody>
      </p:sp>
      <p:sp>
        <p:nvSpPr>
          <p:cNvPr id="12291" name="Content Placeholder 2"/>
          <p:cNvSpPr>
            <a:spLocks noGrp="1"/>
          </p:cNvSpPr>
          <p:nvPr>
            <p:ph type="body" sz="quarter" idx="10"/>
          </p:nvPr>
        </p:nvSpPr>
        <p:spPr/>
        <p:txBody>
          <a:bodyPr/>
          <a:lstStyle/>
          <a:p>
            <a:r>
              <a:rPr lang="ru-RU" altLang="ru-RU" sz="2800" dirty="0" smtClean="0"/>
              <a:t>Инкапсуляция</a:t>
            </a:r>
          </a:p>
          <a:p>
            <a:r>
              <a:rPr lang="ru-RU" altLang="ru-RU" sz="2800" dirty="0" smtClean="0"/>
              <a:t>Наследование</a:t>
            </a:r>
          </a:p>
          <a:p>
            <a:r>
              <a:rPr lang="ru-RU" altLang="ru-RU" sz="2800" dirty="0" smtClean="0"/>
              <a:t>Полиморфизм</a:t>
            </a:r>
          </a:p>
          <a:p>
            <a:r>
              <a:rPr lang="ru-RU" altLang="ru-RU" sz="2800" dirty="0" smtClean="0"/>
              <a:t>Абстракция</a:t>
            </a:r>
            <a:endParaRPr lang="ru-RU" altLang="ru-RU" sz="2800" dirty="0" smtClean="0"/>
          </a:p>
          <a:p>
            <a:endParaRPr lang="ru-RU" altLang="ru-RU" dirty="0" smtClean="0"/>
          </a:p>
        </p:txBody>
      </p:sp>
    </p:spTree>
    <p:extLst>
      <p:ext uri="{BB962C8B-B14F-4D97-AF65-F5344CB8AC3E}">
        <p14:creationId xmlns:p14="http://schemas.microsoft.com/office/powerpoint/2010/main" val="209087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1"/>
          <p:cNvSpPr>
            <a:spLocks noGrp="1"/>
          </p:cNvSpPr>
          <p:nvPr>
            <p:ph type="title"/>
          </p:nvPr>
        </p:nvSpPr>
        <p:spPr/>
        <p:txBody>
          <a:bodyPr/>
          <a:lstStyle/>
          <a:p>
            <a:r>
              <a:rPr lang="ru-RU" altLang="ru-RU" smtClean="0"/>
              <a:t>Класс</a:t>
            </a:r>
          </a:p>
        </p:txBody>
      </p:sp>
      <p:sp>
        <p:nvSpPr>
          <p:cNvPr id="17411" name="Содержимое 2"/>
          <p:cNvSpPr>
            <a:spLocks noGrp="1"/>
          </p:cNvSpPr>
          <p:nvPr>
            <p:ph type="body" sz="quarter" idx="10"/>
          </p:nvPr>
        </p:nvSpPr>
        <p:spPr/>
        <p:txBody>
          <a:bodyPr/>
          <a:lstStyle/>
          <a:p>
            <a:pPr marL="0" indent="14288">
              <a:buNone/>
            </a:pPr>
            <a:r>
              <a:rPr lang="ru-RU" altLang="ru-RU" sz="2000" dirty="0"/>
              <a:t>	</a:t>
            </a:r>
            <a:r>
              <a:rPr lang="ru-RU" altLang="ru-RU" sz="3200" b="1" dirty="0">
                <a:solidFill>
                  <a:srgbClr val="FFFF00"/>
                </a:solidFill>
              </a:rPr>
              <a:t>Класс</a:t>
            </a:r>
            <a:r>
              <a:rPr lang="ru-RU" altLang="ru-RU" sz="3200" dirty="0"/>
              <a:t> описывает содержание и поведение некой совокупности данных и действий над этими данными. </a:t>
            </a:r>
          </a:p>
          <a:p>
            <a:pPr marL="0" indent="14288">
              <a:buNone/>
            </a:pPr>
            <a:r>
              <a:rPr lang="ru-RU" altLang="ru-RU" sz="3200" dirty="0"/>
              <a:t>	</a:t>
            </a:r>
          </a:p>
        </p:txBody>
      </p:sp>
    </p:spTree>
    <p:extLst>
      <p:ext uri="{BB962C8B-B14F-4D97-AF65-F5344CB8AC3E}">
        <p14:creationId xmlns:p14="http://schemas.microsoft.com/office/powerpoint/2010/main" val="503749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872837" y="2857501"/>
            <a:ext cx="10820400" cy="685800"/>
          </a:xfrm>
        </p:spPr>
        <p:txBody>
          <a:bodyPr/>
          <a:lstStyle/>
          <a:p>
            <a:pPr algn="ctr" eaLnBrk="1" hangingPunct="1"/>
            <a:r>
              <a:rPr lang="ru-RU" altLang="ru-RU" dirty="0" smtClean="0"/>
              <a:t>Методы</a:t>
            </a:r>
          </a:p>
        </p:txBody>
      </p:sp>
    </p:spTree>
    <p:extLst>
      <p:ext uri="{BB962C8B-B14F-4D97-AF65-F5344CB8AC3E}">
        <p14:creationId xmlns:p14="http://schemas.microsoft.com/office/powerpoint/2010/main" val="226940007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Заголовок 1"/>
          <p:cNvSpPr>
            <a:spLocks noGrp="1"/>
          </p:cNvSpPr>
          <p:nvPr>
            <p:ph type="title"/>
          </p:nvPr>
        </p:nvSpPr>
        <p:spPr/>
        <p:txBody>
          <a:bodyPr/>
          <a:lstStyle/>
          <a:p>
            <a:r>
              <a:rPr lang="ru-RU" altLang="ru-RU" smtClean="0"/>
              <a:t>Класс</a:t>
            </a:r>
          </a:p>
        </p:txBody>
      </p:sp>
      <p:sp>
        <p:nvSpPr>
          <p:cNvPr id="3" name="Содержимое 2"/>
          <p:cNvSpPr>
            <a:spLocks noGrp="1"/>
          </p:cNvSpPr>
          <p:nvPr>
            <p:ph type="body" sz="quarter" idx="10"/>
          </p:nvPr>
        </p:nvSpPr>
        <p:spPr>
          <a:xfrm>
            <a:off x="685800" y="2015837"/>
            <a:ext cx="10820400" cy="3429000"/>
          </a:xfrm>
        </p:spPr>
        <p:txBody>
          <a:bodyPr/>
          <a:lstStyle/>
          <a:p>
            <a:pPr marL="0" indent="14288">
              <a:buNone/>
              <a:defRPr/>
            </a:pPr>
            <a:r>
              <a:rPr lang="ru-RU" sz="2800" dirty="0" smtClean="0"/>
              <a:t>Объявление класса производится с помощью ключевого слова </a:t>
            </a:r>
            <a:r>
              <a:rPr lang="ru-RU" sz="2800" b="1" i="1" dirty="0" smtClean="0">
                <a:solidFill>
                  <a:srgbClr val="FFFF00"/>
                </a:solidFill>
              </a:rPr>
              <a:t>class</a:t>
            </a:r>
            <a:r>
              <a:rPr lang="ru-RU" sz="2800" dirty="0" smtClean="0"/>
              <a:t>. </a:t>
            </a:r>
            <a:endParaRPr lang="ru-RU" sz="2800" dirty="0" smtClean="0"/>
          </a:p>
          <a:p>
            <a:pPr marL="0" indent="14288">
              <a:buNone/>
              <a:defRPr/>
            </a:pPr>
            <a:r>
              <a:rPr lang="ru-RU" sz="2800" dirty="0" smtClean="0"/>
              <a:t>Пример</a:t>
            </a:r>
            <a:r>
              <a:rPr lang="ru-RU" sz="2800" dirty="0"/>
              <a:t>: </a:t>
            </a:r>
          </a:p>
          <a:p>
            <a:pPr marL="0" indent="14288">
              <a:buNone/>
              <a:defRPr/>
            </a:pPr>
            <a:r>
              <a:rPr lang="en-US" sz="2800" dirty="0" smtClean="0"/>
              <a:t>[&lt;</a:t>
            </a:r>
            <a:r>
              <a:rPr lang="en-US" sz="2800" dirty="0"/>
              <a:t>c</a:t>
            </a:r>
            <a:r>
              <a:rPr lang="ru-RU" sz="2800" dirty="0" err="1" smtClean="0"/>
              <a:t>пецификатор</a:t>
            </a:r>
            <a:r>
              <a:rPr lang="ru-RU" sz="2800" dirty="0" smtClean="0"/>
              <a:t> доступа</a:t>
            </a:r>
            <a:r>
              <a:rPr lang="en-US" sz="2800" dirty="0" smtClean="0"/>
              <a:t>&gt;]</a:t>
            </a:r>
            <a:r>
              <a:rPr lang="ru-RU" sz="2800" dirty="0" smtClean="0"/>
              <a:t> </a:t>
            </a:r>
            <a:r>
              <a:rPr lang="ru-RU" sz="2800" dirty="0" err="1" smtClean="0">
                <a:solidFill>
                  <a:srgbClr val="7030A0"/>
                </a:solidFill>
              </a:rPr>
              <a:t>class</a:t>
            </a:r>
            <a:r>
              <a:rPr lang="ru-RU" sz="2800" dirty="0" smtClean="0"/>
              <a:t> </a:t>
            </a:r>
            <a:r>
              <a:rPr lang="ru-RU" sz="2800" dirty="0"/>
              <a:t>&lt; </a:t>
            </a:r>
            <a:r>
              <a:rPr lang="ru-RU" sz="2800" dirty="0"/>
              <a:t>имя_класса &gt; {</a:t>
            </a:r>
          </a:p>
          <a:p>
            <a:pPr marL="0" indent="14288">
              <a:buNone/>
              <a:defRPr/>
            </a:pPr>
            <a:r>
              <a:rPr lang="ru-RU" sz="2800" dirty="0" smtClean="0"/>
              <a:t>         // </a:t>
            </a:r>
            <a:r>
              <a:rPr lang="ru-RU" sz="2800" dirty="0"/>
              <a:t>содержимое класса</a:t>
            </a:r>
          </a:p>
          <a:p>
            <a:pPr marL="0" indent="14288">
              <a:buNone/>
              <a:defRPr/>
            </a:pPr>
            <a:r>
              <a:rPr lang="ru-RU" sz="2800" dirty="0" smtClean="0"/>
              <a:t>}</a:t>
            </a:r>
            <a:endParaRPr lang="ru-RU" sz="2800" dirty="0"/>
          </a:p>
          <a:p>
            <a:pPr>
              <a:buFont typeface="Wingdings" panose="05000000000000000000" pitchFamily="2" charset="2"/>
              <a:buNone/>
              <a:defRPr/>
            </a:pPr>
            <a:r>
              <a:rPr lang="ru-RU" sz="2800" dirty="0">
                <a:solidFill>
                  <a:srgbClr val="7030A0"/>
                </a:solidFill>
              </a:rPr>
              <a:t>с</a:t>
            </a:r>
            <a:r>
              <a:rPr lang="en-US" sz="2800" dirty="0">
                <a:solidFill>
                  <a:srgbClr val="7030A0"/>
                </a:solidFill>
              </a:rPr>
              <a:t>lass </a:t>
            </a:r>
            <a:r>
              <a:rPr lang="en-US" sz="2800" dirty="0"/>
              <a:t>Cat {</a:t>
            </a:r>
          </a:p>
          <a:p>
            <a:pPr>
              <a:buFont typeface="Wingdings" panose="05000000000000000000" pitchFamily="2" charset="2"/>
              <a:buNone/>
              <a:defRPr/>
            </a:pPr>
            <a:r>
              <a:rPr lang="en-US" sz="2800" dirty="0"/>
              <a:t>}</a:t>
            </a:r>
            <a:endParaRPr lang="ru-RU" sz="2800" dirty="0"/>
          </a:p>
        </p:txBody>
      </p:sp>
    </p:spTree>
    <p:extLst>
      <p:ext uri="{BB962C8B-B14F-4D97-AF65-F5344CB8AC3E}">
        <p14:creationId xmlns:p14="http://schemas.microsoft.com/office/powerpoint/2010/main" val="149451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Заголовок 1"/>
          <p:cNvSpPr>
            <a:spLocks noGrp="1"/>
          </p:cNvSpPr>
          <p:nvPr>
            <p:ph type="title"/>
          </p:nvPr>
        </p:nvSpPr>
        <p:spPr/>
        <p:txBody>
          <a:bodyPr/>
          <a:lstStyle/>
          <a:p>
            <a:r>
              <a:rPr lang="ru-RU" altLang="ru-RU" smtClean="0"/>
              <a:t>Объект</a:t>
            </a:r>
          </a:p>
        </p:txBody>
      </p:sp>
      <p:sp>
        <p:nvSpPr>
          <p:cNvPr id="20483" name="Содержимое 2"/>
          <p:cNvSpPr>
            <a:spLocks noGrp="1"/>
          </p:cNvSpPr>
          <p:nvPr>
            <p:ph type="body" sz="quarter" idx="10"/>
          </p:nvPr>
        </p:nvSpPr>
        <p:spPr/>
        <p:txBody>
          <a:bodyPr/>
          <a:lstStyle/>
          <a:p>
            <a:pPr>
              <a:buFont typeface="Wingdings" panose="05000000000000000000" pitchFamily="2" charset="2"/>
              <a:buNone/>
            </a:pPr>
            <a:r>
              <a:rPr lang="en-US" altLang="ru-RU" dirty="0" smtClean="0"/>
              <a:t>Object - </a:t>
            </a:r>
            <a:r>
              <a:rPr lang="ru-RU" altLang="ru-RU" dirty="0" smtClean="0"/>
              <a:t>это экземпляр класса. </a:t>
            </a:r>
            <a:endParaRPr lang="en-US" altLang="ru-RU" dirty="0" smtClean="0"/>
          </a:p>
          <a:p>
            <a:pPr>
              <a:buFont typeface="Wingdings" panose="05000000000000000000" pitchFamily="2" charset="2"/>
              <a:buNone/>
            </a:pPr>
            <a:r>
              <a:rPr lang="ru-RU" altLang="ru-RU" i="1" dirty="0" smtClean="0">
                <a:solidFill>
                  <a:srgbClr val="0070C0"/>
                </a:solidFill>
              </a:rPr>
              <a:t>Объект = Данные + Операции</a:t>
            </a:r>
          </a:p>
          <a:p>
            <a:pPr>
              <a:buFont typeface="Wingdings" panose="05000000000000000000" pitchFamily="2" charset="2"/>
              <a:buNone/>
            </a:pPr>
            <a:endParaRPr lang="en-US" altLang="ru-RU" dirty="0" smtClean="0"/>
          </a:p>
          <a:p>
            <a:pPr>
              <a:buFont typeface="Wingdings" panose="05000000000000000000" pitchFamily="2" charset="2"/>
              <a:buNone/>
            </a:pPr>
            <a:r>
              <a:rPr lang="en-US" altLang="ru-RU" dirty="0" smtClean="0"/>
              <a:t>Cat </a:t>
            </a:r>
            <a:r>
              <a:rPr lang="en-US" altLang="ru-RU" dirty="0" err="1" smtClean="0"/>
              <a:t>cat</a:t>
            </a:r>
            <a:r>
              <a:rPr lang="en-US" altLang="ru-RU" dirty="0" smtClean="0"/>
              <a:t> = </a:t>
            </a:r>
            <a:r>
              <a:rPr lang="en-US" altLang="ru-RU" b="1" dirty="0" smtClean="0">
                <a:solidFill>
                  <a:srgbClr val="7030A0"/>
                </a:solidFill>
              </a:rPr>
              <a:t>new</a:t>
            </a:r>
            <a:r>
              <a:rPr lang="en-US" altLang="ru-RU" dirty="0" smtClean="0">
                <a:solidFill>
                  <a:srgbClr val="7030A0"/>
                </a:solidFill>
              </a:rPr>
              <a:t> </a:t>
            </a:r>
            <a:r>
              <a:rPr lang="en-US" altLang="ru-RU" dirty="0" smtClean="0"/>
              <a:t>Cat();</a:t>
            </a:r>
            <a:endParaRPr lang="ru-RU" altLang="ru-RU" dirty="0" smtClean="0"/>
          </a:p>
          <a:p>
            <a:pPr>
              <a:buFont typeface="Wingdings" panose="05000000000000000000" pitchFamily="2" charset="2"/>
              <a:buNone/>
            </a:pPr>
            <a:endParaRPr lang="ru-RU" altLang="ru-RU" dirty="0"/>
          </a:p>
          <a:p>
            <a:pPr>
              <a:buFont typeface="Wingdings" panose="05000000000000000000" pitchFamily="2" charset="2"/>
              <a:buNone/>
            </a:pPr>
            <a:r>
              <a:rPr lang="ru-RU" altLang="ru-RU" dirty="0" smtClean="0"/>
              <a:t>Оператор </a:t>
            </a:r>
            <a:r>
              <a:rPr lang="ru-RU" altLang="ru-RU" b="1" dirty="0" err="1">
                <a:solidFill>
                  <a:srgbClr val="FF0000"/>
                </a:solidFill>
              </a:rPr>
              <a:t>new</a:t>
            </a:r>
            <a:r>
              <a:rPr lang="ru-RU" altLang="ru-RU" dirty="0"/>
              <a:t> создает экземпляр указанного класса и возвращает ссылку на вновь созданный объект.</a:t>
            </a:r>
            <a:endParaRPr lang="ru-RU" altLang="ru-RU" dirty="0" smtClean="0"/>
          </a:p>
        </p:txBody>
      </p:sp>
    </p:spTree>
    <p:extLst>
      <p:ext uri="{BB962C8B-B14F-4D97-AF65-F5344CB8AC3E}">
        <p14:creationId xmlns:p14="http://schemas.microsoft.com/office/powerpoint/2010/main" val="37910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ru-RU" altLang="ru-RU" smtClean="0"/>
              <a:t>Члены класса</a:t>
            </a:r>
          </a:p>
        </p:txBody>
      </p:sp>
      <p:sp>
        <p:nvSpPr>
          <p:cNvPr id="21507" name="Content Placeholder 2"/>
          <p:cNvSpPr>
            <a:spLocks noGrp="1"/>
          </p:cNvSpPr>
          <p:nvPr>
            <p:ph type="body" sz="quarter" idx="10"/>
          </p:nvPr>
        </p:nvSpPr>
        <p:spPr>
          <a:xfrm>
            <a:off x="685800" y="2057400"/>
            <a:ext cx="11014364" cy="3429000"/>
          </a:xfrm>
        </p:spPr>
        <p:txBody>
          <a:bodyPr/>
          <a:lstStyle/>
          <a:p>
            <a:pPr marL="0" indent="0">
              <a:buNone/>
            </a:pPr>
            <a:r>
              <a:rPr lang="ru-RU" altLang="ru-RU" dirty="0" smtClean="0"/>
              <a:t>Переменные, определённые внутри класса (не метода), называются переменными экземпляра</a:t>
            </a:r>
            <a:r>
              <a:rPr lang="ru-RU" altLang="ru-RU" dirty="0" smtClean="0"/>
              <a:t>.</a:t>
            </a:r>
          </a:p>
          <a:p>
            <a:pPr marL="0" indent="0">
              <a:buNone/>
            </a:pPr>
            <a:endParaRPr lang="ru-RU" altLang="ru-RU" dirty="0" smtClean="0"/>
          </a:p>
          <a:p>
            <a:pPr marL="0" indent="0">
              <a:buNone/>
            </a:pPr>
            <a:r>
              <a:rPr lang="ru-RU" altLang="ru-RU" dirty="0" smtClean="0"/>
              <a:t>Для доступа к этим переменным используется точка (.). </a:t>
            </a:r>
            <a:endParaRPr lang="ru-RU" altLang="ru-RU" dirty="0" smtClean="0"/>
          </a:p>
          <a:p>
            <a:pPr marL="0" indent="0">
              <a:buNone/>
            </a:pPr>
            <a:endParaRPr lang="ru-RU" altLang="ru-RU" dirty="0" smtClean="0"/>
          </a:p>
          <a:p>
            <a:pPr marL="0" indent="0">
              <a:buNone/>
            </a:pPr>
            <a:r>
              <a:rPr lang="ru-RU" altLang="ru-RU" dirty="0" smtClean="0"/>
              <a:t>Методы и переменные внутри класса являются членами класса.</a:t>
            </a:r>
          </a:p>
        </p:txBody>
      </p:sp>
    </p:spTree>
    <p:extLst>
      <p:ext uri="{BB962C8B-B14F-4D97-AF65-F5344CB8AC3E}">
        <p14:creationId xmlns:p14="http://schemas.microsoft.com/office/powerpoint/2010/main" val="189122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Заголовок 1"/>
          <p:cNvSpPr>
            <a:spLocks noGrp="1"/>
          </p:cNvSpPr>
          <p:nvPr>
            <p:ph type="title"/>
          </p:nvPr>
        </p:nvSpPr>
        <p:spPr/>
        <p:txBody>
          <a:bodyPr/>
          <a:lstStyle/>
          <a:p>
            <a:r>
              <a:rPr lang="ru-RU" altLang="ru-RU" smtClean="0"/>
              <a:t>Инкапсуляция</a:t>
            </a:r>
          </a:p>
        </p:txBody>
      </p:sp>
      <p:sp>
        <p:nvSpPr>
          <p:cNvPr id="6147" name="Содержимое 2"/>
          <p:cNvSpPr>
            <a:spLocks noGrp="1"/>
          </p:cNvSpPr>
          <p:nvPr>
            <p:ph type="body" sz="quarter" idx="10"/>
          </p:nvPr>
        </p:nvSpPr>
        <p:spPr/>
        <p:txBody>
          <a:bodyPr/>
          <a:lstStyle/>
          <a:p>
            <a:pPr marL="0" indent="0">
              <a:buNone/>
              <a:defRPr/>
            </a:pPr>
            <a:r>
              <a:rPr lang="ru-RU" altLang="ru-RU" dirty="0" smtClean="0"/>
              <a:t> </a:t>
            </a:r>
            <a:r>
              <a:rPr lang="ru-RU" altLang="ru-RU" dirty="0" smtClean="0"/>
              <a:t>Инкапсуляция </a:t>
            </a:r>
            <a:r>
              <a:rPr lang="ru-RU" altLang="ru-RU" dirty="0" smtClean="0"/>
              <a:t>(</a:t>
            </a:r>
            <a:r>
              <a:rPr lang="ru-RU" altLang="ru-RU" dirty="0" smtClean="0"/>
              <a:t>encapsulation) — это языковая конструкция позволяющая связать данные с методами, предназначеными для обработки этих данных. Механизм языка</a:t>
            </a:r>
          </a:p>
          <a:p>
            <a:pPr>
              <a:buFont typeface="Wingdings" panose="05000000000000000000" pitchFamily="2" charset="2"/>
              <a:buNone/>
              <a:defRPr/>
            </a:pPr>
            <a:r>
              <a:rPr lang="ru-RU" altLang="ru-RU" dirty="0" smtClean="0"/>
              <a:t>позволяющий </a:t>
            </a:r>
            <a:r>
              <a:rPr lang="ru-RU" altLang="ru-RU" dirty="0" smtClean="0"/>
              <a:t> ограничить</a:t>
            </a:r>
            <a:r>
              <a:rPr lang="ru-RU" altLang="ru-RU" dirty="0" smtClean="0"/>
              <a:t> </a:t>
            </a:r>
            <a:r>
              <a:rPr lang="ru-RU" altLang="ru-RU" dirty="0" smtClean="0"/>
              <a:t>доступ одних </a:t>
            </a:r>
            <a:r>
              <a:rPr lang="ru-RU" altLang="ru-RU" dirty="0" smtClean="0"/>
              <a:t>компонентов к другим.</a:t>
            </a:r>
          </a:p>
        </p:txBody>
      </p:sp>
      <p:pic>
        <p:nvPicPr>
          <p:cNvPr id="5124" name="Picture 5" descr="https://encrypted-tbn0.gstatic.com/images?q=tbn:ANd9GcS8xZZt4LJibvEpeylKd_RlustFM41DZgTD_MWaUc5pThmbrpHq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4150" y="4005264"/>
            <a:ext cx="31051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4043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Заголовок 1"/>
          <p:cNvSpPr>
            <a:spLocks noGrp="1"/>
          </p:cNvSpPr>
          <p:nvPr>
            <p:ph type="title"/>
          </p:nvPr>
        </p:nvSpPr>
        <p:spPr/>
        <p:txBody>
          <a:bodyPr/>
          <a:lstStyle/>
          <a:p>
            <a:r>
              <a:rPr lang="ru-RU" altLang="ru-RU" smtClean="0"/>
              <a:t>Основные цели инкапсуляции</a:t>
            </a:r>
          </a:p>
        </p:txBody>
      </p:sp>
      <p:sp>
        <p:nvSpPr>
          <p:cNvPr id="7171" name="Содержимое 2"/>
          <p:cNvSpPr>
            <a:spLocks noGrp="1"/>
          </p:cNvSpPr>
          <p:nvPr>
            <p:ph type="body" sz="quarter" idx="10"/>
          </p:nvPr>
        </p:nvSpPr>
        <p:spPr/>
        <p:txBody>
          <a:bodyPr/>
          <a:lstStyle/>
          <a:p>
            <a:r>
              <a:rPr lang="ru-RU" altLang="ru-RU" sz="3000" dirty="0">
                <a:solidFill>
                  <a:srgbClr val="0070C0"/>
                </a:solidFill>
              </a:rPr>
              <a:t>О</a:t>
            </a:r>
            <a:r>
              <a:rPr lang="ru-RU" altLang="ru-RU" sz="3000" dirty="0"/>
              <a:t>беспечить безопасность использования модуля, вынести в интерфейс, сделать общедоступными только те методы обработки информации, которые не могут испортить или удалить исходные данные. </a:t>
            </a:r>
          </a:p>
          <a:p>
            <a:r>
              <a:rPr lang="ru-RU" altLang="ru-RU" sz="3000" dirty="0">
                <a:solidFill>
                  <a:srgbClr val="0070C0"/>
                </a:solidFill>
              </a:rPr>
              <a:t>У</a:t>
            </a:r>
            <a:r>
              <a:rPr lang="ru-RU" altLang="ru-RU" sz="3000" dirty="0"/>
              <a:t>меньшить сложность, скрыв от внешнего мира ненужные детали реализации. </a:t>
            </a:r>
          </a:p>
        </p:txBody>
      </p:sp>
    </p:spTree>
    <p:extLst>
      <p:ext uri="{BB962C8B-B14F-4D97-AF65-F5344CB8AC3E}">
        <p14:creationId xmlns:p14="http://schemas.microsoft.com/office/powerpoint/2010/main" val="23446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Заголовок 1"/>
          <p:cNvSpPr>
            <a:spLocks noGrp="1"/>
          </p:cNvSpPr>
          <p:nvPr>
            <p:ph type="title"/>
          </p:nvPr>
        </p:nvSpPr>
        <p:spPr/>
        <p:txBody>
          <a:bodyPr/>
          <a:lstStyle/>
          <a:p>
            <a:r>
              <a:rPr lang="ru-RU" altLang="ru-RU" smtClean="0"/>
              <a:t>Спецификаторы  доступа</a:t>
            </a:r>
          </a:p>
        </p:txBody>
      </p:sp>
      <p:sp>
        <p:nvSpPr>
          <p:cNvPr id="8195" name="Содержимое 2"/>
          <p:cNvSpPr>
            <a:spLocks noGrp="1"/>
          </p:cNvSpPr>
          <p:nvPr>
            <p:ph type="body" sz="quarter" idx="10"/>
          </p:nvPr>
        </p:nvSpPr>
        <p:spPr/>
        <p:txBody>
          <a:bodyPr/>
          <a:lstStyle/>
          <a:p>
            <a:r>
              <a:rPr lang="ru-RU" altLang="ru-RU" sz="2800" b="1"/>
              <a:t>private</a:t>
            </a:r>
            <a:r>
              <a:rPr lang="ru-RU" altLang="ru-RU" sz="2800"/>
              <a:t>: члены класса доступны только внутри класса;</a:t>
            </a:r>
          </a:p>
          <a:p>
            <a:r>
              <a:rPr lang="ru-RU" altLang="ru-RU" sz="2800" b="1"/>
              <a:t>default</a:t>
            </a:r>
            <a:r>
              <a:rPr lang="ru-RU" altLang="ru-RU" sz="2800"/>
              <a:t> (package-private) (модификатор, по-умолчанию): члены класса видны внутри пакета (если класс будет так объявлен он будет доступен только внутри пакета); </a:t>
            </a:r>
          </a:p>
          <a:p>
            <a:r>
              <a:rPr lang="ru-RU" altLang="ru-RU" sz="2800" b="1"/>
              <a:t>protected</a:t>
            </a:r>
            <a:r>
              <a:rPr lang="ru-RU" altLang="ru-RU" sz="2800"/>
              <a:t>: члены класса доступны внутри пакета и в наследниках;</a:t>
            </a:r>
          </a:p>
          <a:p>
            <a:r>
              <a:rPr lang="ru-RU" altLang="ru-RU" sz="2800" b="1"/>
              <a:t>public</a:t>
            </a:r>
            <a:r>
              <a:rPr lang="ru-RU" altLang="ru-RU" sz="2800"/>
              <a:t>: члены класс доступны всем;</a:t>
            </a:r>
          </a:p>
          <a:p>
            <a:pPr>
              <a:buFont typeface="Wingdings" panose="05000000000000000000" pitchFamily="2" charset="2"/>
              <a:buNone/>
            </a:pPr>
            <a:endParaRPr lang="ru-RU" altLang="ru-RU" sz="2800"/>
          </a:p>
        </p:txBody>
      </p:sp>
    </p:spTree>
    <p:extLst>
      <p:ext uri="{BB962C8B-B14F-4D97-AF65-F5344CB8AC3E}">
        <p14:creationId xmlns:p14="http://schemas.microsoft.com/office/powerpoint/2010/main" val="190138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ru-RU" altLang="ru-RU" smtClean="0"/>
              <a:t>Уровень закрытости</a:t>
            </a:r>
          </a:p>
        </p:txBody>
      </p:sp>
      <p:sp>
        <p:nvSpPr>
          <p:cNvPr id="2" name="Text Placeholder 1"/>
          <p:cNvSpPr>
            <a:spLocks noGrp="1"/>
          </p:cNvSpPr>
          <p:nvPr>
            <p:ph type="body" sz="quarter" idx="10"/>
          </p:nvPr>
        </p:nvSpPr>
        <p:spPr/>
        <p:txBody>
          <a:bodyPr/>
          <a:lstStyle/>
          <a:p>
            <a:endParaRPr lang="ru-RU"/>
          </a:p>
        </p:txBody>
      </p:sp>
      <p:pic>
        <p:nvPicPr>
          <p:cNvPr id="9219" name="Picture 2" descr="8d3fefbab6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732" y="1662546"/>
            <a:ext cx="8323051" cy="438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06750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p:txBody>
          <a:bodyPr/>
          <a:lstStyle/>
          <a:p>
            <a:r>
              <a:rPr lang="ru-RU" altLang="ru-RU" smtClean="0"/>
              <a:t>Уровни доступа</a:t>
            </a:r>
          </a:p>
        </p:txBody>
      </p:sp>
      <p:graphicFrame>
        <p:nvGraphicFramePr>
          <p:cNvPr id="4" name="Объект 3"/>
          <p:cNvGraphicFramePr>
            <a:graphicFrameLocks noGrp="1"/>
          </p:cNvGraphicFramePr>
          <p:nvPr>
            <p:ph idx="4294967295"/>
            <p:extLst>
              <p:ext uri="{D42A27DB-BD31-4B8C-83A1-F6EECF244321}">
                <p14:modId xmlns:p14="http://schemas.microsoft.com/office/powerpoint/2010/main" val="1004066379"/>
              </p:ext>
            </p:extLst>
          </p:nvPr>
        </p:nvGraphicFramePr>
        <p:xfrm>
          <a:off x="983674" y="1891145"/>
          <a:ext cx="9739744" cy="3574473"/>
        </p:xfrm>
        <a:graphic>
          <a:graphicData uri="http://schemas.openxmlformats.org/drawingml/2006/table">
            <a:tbl>
              <a:tblPr>
                <a:tableStyleId>{793D81CF-94F2-401A-BA57-92F5A7B2D0C5}</a:tableStyleId>
              </a:tblPr>
              <a:tblGrid>
                <a:gridCol w="2212483">
                  <a:extLst>
                    <a:ext uri="{9D8B030D-6E8A-4147-A177-3AD203B41FA5}">
                      <a16:colId xmlns:a16="http://schemas.microsoft.com/office/drawing/2014/main" val="20000"/>
                    </a:ext>
                  </a:extLst>
                </a:gridCol>
                <a:gridCol w="1683414">
                  <a:extLst>
                    <a:ext uri="{9D8B030D-6E8A-4147-A177-3AD203B41FA5}">
                      <a16:colId xmlns:a16="http://schemas.microsoft.com/office/drawing/2014/main" val="20001"/>
                    </a:ext>
                  </a:extLst>
                </a:gridCol>
                <a:gridCol w="1947949">
                  <a:extLst>
                    <a:ext uri="{9D8B030D-6E8A-4147-A177-3AD203B41FA5}">
                      <a16:colId xmlns:a16="http://schemas.microsoft.com/office/drawing/2014/main" val="20002"/>
                    </a:ext>
                  </a:extLst>
                </a:gridCol>
                <a:gridCol w="1947949">
                  <a:extLst>
                    <a:ext uri="{9D8B030D-6E8A-4147-A177-3AD203B41FA5}">
                      <a16:colId xmlns:a16="http://schemas.microsoft.com/office/drawing/2014/main" val="20003"/>
                    </a:ext>
                  </a:extLst>
                </a:gridCol>
                <a:gridCol w="1947949">
                  <a:extLst>
                    <a:ext uri="{9D8B030D-6E8A-4147-A177-3AD203B41FA5}">
                      <a16:colId xmlns:a16="http://schemas.microsoft.com/office/drawing/2014/main" val="20004"/>
                    </a:ext>
                  </a:extLst>
                </a:gridCol>
              </a:tblGrid>
              <a:tr h="690378">
                <a:tc gridSpan="5">
                  <a:txBody>
                    <a:bodyPr/>
                    <a:lstStyle/>
                    <a:p>
                      <a:pPr algn="ctr"/>
                      <a:r>
                        <a:rPr lang="ru-RU" sz="1800" dirty="0" smtClean="0"/>
                        <a:t>Уровень</a:t>
                      </a:r>
                      <a:r>
                        <a:rPr lang="ru-RU" sz="1800" baseline="0" dirty="0" smtClean="0"/>
                        <a:t> доступа</a:t>
                      </a:r>
                      <a:endParaRPr lang="en-US" sz="1800" dirty="0"/>
                    </a:p>
                  </a:txBody>
                  <a:tcPr marT="45728" marB="45728" anchor="ct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576819">
                <a:tc>
                  <a:txBody>
                    <a:bodyPr/>
                    <a:lstStyle/>
                    <a:p>
                      <a:r>
                        <a:rPr lang="ru-RU" sz="1800" dirty="0" smtClean="0"/>
                        <a:t>Модификатор</a:t>
                      </a:r>
                      <a:endParaRPr lang="en-US" sz="1800" dirty="0"/>
                    </a:p>
                  </a:txBody>
                  <a:tcPr marT="45728" marB="45728" anchor="ctr"/>
                </a:tc>
                <a:tc>
                  <a:txBody>
                    <a:bodyPr/>
                    <a:lstStyle/>
                    <a:p>
                      <a:r>
                        <a:rPr lang="en-US" sz="1800" dirty="0"/>
                        <a:t>Class</a:t>
                      </a:r>
                    </a:p>
                  </a:txBody>
                  <a:tcPr marT="45728" marB="45728" anchor="ctr"/>
                </a:tc>
                <a:tc>
                  <a:txBody>
                    <a:bodyPr/>
                    <a:lstStyle/>
                    <a:p>
                      <a:r>
                        <a:rPr lang="en-US" sz="1800" dirty="0"/>
                        <a:t>Package</a:t>
                      </a:r>
                    </a:p>
                  </a:txBody>
                  <a:tcPr marT="45728" marB="45728" anchor="ctr"/>
                </a:tc>
                <a:tc>
                  <a:txBody>
                    <a:bodyPr/>
                    <a:lstStyle/>
                    <a:p>
                      <a:r>
                        <a:rPr lang="en-US" sz="1800"/>
                        <a:t>Subclass</a:t>
                      </a:r>
                    </a:p>
                  </a:txBody>
                  <a:tcPr marT="45728" marB="45728" anchor="ctr"/>
                </a:tc>
                <a:tc>
                  <a:txBody>
                    <a:bodyPr/>
                    <a:lstStyle/>
                    <a:p>
                      <a:r>
                        <a:rPr lang="en-US" sz="1800"/>
                        <a:t>World</a:t>
                      </a:r>
                    </a:p>
                  </a:txBody>
                  <a:tcPr marT="45728" marB="45728" anchor="ctr"/>
                </a:tc>
                <a:extLst>
                  <a:ext uri="{0D108BD9-81ED-4DB2-BD59-A6C34878D82A}">
                    <a16:rowId xmlns:a16="http://schemas.microsoft.com/office/drawing/2014/main" val="10001"/>
                  </a:ext>
                </a:extLst>
              </a:tr>
              <a:tr h="576819">
                <a:tc>
                  <a:txBody>
                    <a:bodyPr/>
                    <a:lstStyle/>
                    <a:p>
                      <a:r>
                        <a:rPr lang="en-US" sz="1800"/>
                        <a:t>public</a:t>
                      </a:r>
                    </a:p>
                  </a:txBody>
                  <a:tcPr marT="45728" marB="45728" anchor="ctr"/>
                </a:tc>
                <a:tc>
                  <a:txBody>
                    <a:bodyPr/>
                    <a:lstStyle/>
                    <a:p>
                      <a:r>
                        <a:rPr lang="en-US" sz="1800" dirty="0"/>
                        <a:t>Y</a:t>
                      </a:r>
                    </a:p>
                  </a:txBody>
                  <a:tcPr marT="45728" marB="45728" anchor="ctr"/>
                </a:tc>
                <a:tc>
                  <a:txBody>
                    <a:bodyPr/>
                    <a:lstStyle/>
                    <a:p>
                      <a:r>
                        <a:rPr lang="en-US" sz="1800" dirty="0"/>
                        <a:t>Y</a:t>
                      </a:r>
                    </a:p>
                  </a:txBody>
                  <a:tcPr marT="45728" marB="45728" anchor="ctr"/>
                </a:tc>
                <a:tc>
                  <a:txBody>
                    <a:bodyPr/>
                    <a:lstStyle/>
                    <a:p>
                      <a:r>
                        <a:rPr lang="en-US" sz="1800"/>
                        <a:t>Y</a:t>
                      </a:r>
                    </a:p>
                  </a:txBody>
                  <a:tcPr marT="45728" marB="45728" anchor="ctr"/>
                </a:tc>
                <a:tc>
                  <a:txBody>
                    <a:bodyPr/>
                    <a:lstStyle/>
                    <a:p>
                      <a:r>
                        <a:rPr lang="en-US" sz="1800" dirty="0"/>
                        <a:t>Y</a:t>
                      </a:r>
                    </a:p>
                  </a:txBody>
                  <a:tcPr marT="45728" marB="45728" anchor="ctr"/>
                </a:tc>
                <a:extLst>
                  <a:ext uri="{0D108BD9-81ED-4DB2-BD59-A6C34878D82A}">
                    <a16:rowId xmlns:a16="http://schemas.microsoft.com/office/drawing/2014/main" val="10002"/>
                  </a:ext>
                </a:extLst>
              </a:tr>
              <a:tr h="576819">
                <a:tc>
                  <a:txBody>
                    <a:bodyPr/>
                    <a:lstStyle/>
                    <a:p>
                      <a:r>
                        <a:rPr lang="en-US" sz="1800"/>
                        <a:t>protected</a:t>
                      </a:r>
                    </a:p>
                  </a:txBody>
                  <a:tcPr marT="45728" marB="45728" anchor="ctr"/>
                </a:tc>
                <a:tc>
                  <a:txBody>
                    <a:bodyPr/>
                    <a:lstStyle/>
                    <a:p>
                      <a:r>
                        <a:rPr lang="en-US" sz="1800"/>
                        <a:t>Y</a:t>
                      </a:r>
                    </a:p>
                  </a:txBody>
                  <a:tcPr marT="45728" marB="45728" anchor="ctr"/>
                </a:tc>
                <a:tc>
                  <a:txBody>
                    <a:bodyPr/>
                    <a:lstStyle/>
                    <a:p>
                      <a:r>
                        <a:rPr lang="en-US" sz="1800" dirty="0"/>
                        <a:t>Y</a:t>
                      </a:r>
                    </a:p>
                  </a:txBody>
                  <a:tcPr marT="45728" marB="45728" anchor="ctr"/>
                </a:tc>
                <a:tc>
                  <a:txBody>
                    <a:bodyPr/>
                    <a:lstStyle/>
                    <a:p>
                      <a:r>
                        <a:rPr lang="en-US" sz="1800" dirty="0"/>
                        <a:t>Y</a:t>
                      </a:r>
                    </a:p>
                  </a:txBody>
                  <a:tcPr marT="45728" marB="45728" anchor="ctr"/>
                </a:tc>
                <a:tc>
                  <a:txBody>
                    <a:bodyPr/>
                    <a:lstStyle/>
                    <a:p>
                      <a:r>
                        <a:rPr lang="en-US" sz="1800" dirty="0"/>
                        <a:t>N</a:t>
                      </a:r>
                    </a:p>
                  </a:txBody>
                  <a:tcPr marT="45728" marB="45728" anchor="ctr"/>
                </a:tc>
                <a:extLst>
                  <a:ext uri="{0D108BD9-81ED-4DB2-BD59-A6C34878D82A}">
                    <a16:rowId xmlns:a16="http://schemas.microsoft.com/office/drawing/2014/main" val="10003"/>
                  </a:ext>
                </a:extLst>
              </a:tr>
              <a:tr h="576819">
                <a:tc>
                  <a:txBody>
                    <a:bodyPr/>
                    <a:lstStyle/>
                    <a:p>
                      <a:r>
                        <a:rPr lang="en-US" sz="1800">
                          <a:effectLst/>
                        </a:rPr>
                        <a:t>no modifier</a:t>
                      </a:r>
                      <a:endParaRPr lang="en-US" sz="1800" i="1">
                        <a:effectLst/>
                      </a:endParaRPr>
                    </a:p>
                  </a:txBody>
                  <a:tcPr marT="45728" marB="45728" anchor="ctr"/>
                </a:tc>
                <a:tc>
                  <a:txBody>
                    <a:bodyPr/>
                    <a:lstStyle/>
                    <a:p>
                      <a:r>
                        <a:rPr lang="en-US" sz="1800"/>
                        <a:t>Y</a:t>
                      </a:r>
                    </a:p>
                  </a:txBody>
                  <a:tcPr marT="45728" marB="45728" anchor="ctr"/>
                </a:tc>
                <a:tc>
                  <a:txBody>
                    <a:bodyPr/>
                    <a:lstStyle/>
                    <a:p>
                      <a:r>
                        <a:rPr lang="en-US" sz="1800"/>
                        <a:t>Y</a:t>
                      </a:r>
                    </a:p>
                  </a:txBody>
                  <a:tcPr marT="45728" marB="45728" anchor="ctr"/>
                </a:tc>
                <a:tc>
                  <a:txBody>
                    <a:bodyPr/>
                    <a:lstStyle/>
                    <a:p>
                      <a:r>
                        <a:rPr lang="en-US" sz="1800" dirty="0"/>
                        <a:t>N</a:t>
                      </a:r>
                    </a:p>
                  </a:txBody>
                  <a:tcPr marT="45728" marB="45728" anchor="ctr"/>
                </a:tc>
                <a:tc>
                  <a:txBody>
                    <a:bodyPr/>
                    <a:lstStyle/>
                    <a:p>
                      <a:r>
                        <a:rPr lang="en-US" sz="1800" dirty="0"/>
                        <a:t>N</a:t>
                      </a:r>
                    </a:p>
                  </a:txBody>
                  <a:tcPr marT="45728" marB="45728" anchor="ctr"/>
                </a:tc>
                <a:extLst>
                  <a:ext uri="{0D108BD9-81ED-4DB2-BD59-A6C34878D82A}">
                    <a16:rowId xmlns:a16="http://schemas.microsoft.com/office/drawing/2014/main" val="10004"/>
                  </a:ext>
                </a:extLst>
              </a:tr>
              <a:tr h="576819">
                <a:tc>
                  <a:txBody>
                    <a:bodyPr/>
                    <a:lstStyle/>
                    <a:p>
                      <a:r>
                        <a:rPr lang="en-US" sz="1800"/>
                        <a:t>private</a:t>
                      </a:r>
                    </a:p>
                  </a:txBody>
                  <a:tcPr marT="45728" marB="45728" anchor="ctr"/>
                </a:tc>
                <a:tc>
                  <a:txBody>
                    <a:bodyPr/>
                    <a:lstStyle/>
                    <a:p>
                      <a:r>
                        <a:rPr lang="en-US" sz="1800" dirty="0"/>
                        <a:t>Y</a:t>
                      </a:r>
                    </a:p>
                  </a:txBody>
                  <a:tcPr marT="45728" marB="45728" anchor="ctr"/>
                </a:tc>
                <a:tc>
                  <a:txBody>
                    <a:bodyPr/>
                    <a:lstStyle/>
                    <a:p>
                      <a:r>
                        <a:rPr lang="en-US" sz="1800"/>
                        <a:t>N</a:t>
                      </a:r>
                    </a:p>
                  </a:txBody>
                  <a:tcPr marT="45728" marB="45728" anchor="ctr"/>
                </a:tc>
                <a:tc>
                  <a:txBody>
                    <a:bodyPr/>
                    <a:lstStyle/>
                    <a:p>
                      <a:r>
                        <a:rPr lang="en-US" sz="1800" dirty="0"/>
                        <a:t>N</a:t>
                      </a:r>
                    </a:p>
                  </a:txBody>
                  <a:tcPr marT="45728" marB="45728" anchor="ctr"/>
                </a:tc>
                <a:tc>
                  <a:txBody>
                    <a:bodyPr/>
                    <a:lstStyle/>
                    <a:p>
                      <a:r>
                        <a:rPr lang="en-US" sz="1800" dirty="0"/>
                        <a:t>N</a:t>
                      </a:r>
                    </a:p>
                  </a:txBody>
                  <a:tcPr marT="45728" marB="45728"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502460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1"/>
          <p:cNvSpPr>
            <a:spLocks noGrp="1"/>
          </p:cNvSpPr>
          <p:nvPr>
            <p:ph type="title"/>
          </p:nvPr>
        </p:nvSpPr>
        <p:spPr/>
        <p:txBody>
          <a:bodyPr/>
          <a:lstStyle/>
          <a:p>
            <a:r>
              <a:rPr lang="ru-RU" altLang="ru-RU" smtClean="0"/>
              <a:t>Наследование</a:t>
            </a:r>
          </a:p>
        </p:txBody>
      </p:sp>
      <p:sp>
        <p:nvSpPr>
          <p:cNvPr id="23555" name="Содержимое 2"/>
          <p:cNvSpPr>
            <a:spLocks noGrp="1"/>
          </p:cNvSpPr>
          <p:nvPr>
            <p:ph type="body" sz="quarter" idx="10"/>
          </p:nvPr>
        </p:nvSpPr>
        <p:spPr/>
        <p:txBody>
          <a:bodyPr/>
          <a:lstStyle/>
          <a:p>
            <a:pPr marL="0" indent="0">
              <a:buNone/>
              <a:defRPr/>
            </a:pPr>
            <a:r>
              <a:rPr lang="ru-RU" altLang="ru-RU" sz="2800" b="1" dirty="0" smtClean="0"/>
              <a:t>Наследование</a:t>
            </a:r>
            <a:r>
              <a:rPr lang="ru-RU" altLang="ru-RU" sz="2800" dirty="0" smtClean="0"/>
              <a:t> </a:t>
            </a:r>
            <a:r>
              <a:rPr lang="ru-RU" altLang="ru-RU" sz="2800" dirty="0" smtClean="0"/>
              <a:t>(</a:t>
            </a:r>
            <a:r>
              <a:rPr lang="ru-RU" altLang="ru-RU" sz="2800" dirty="0" smtClean="0"/>
              <a:t>inheritance) — это отношение между классами, при котором класс использует структуру или поведение другого класса.</a:t>
            </a:r>
            <a:endParaRPr lang="en-US" altLang="ru-RU" sz="2800" dirty="0" smtClean="0"/>
          </a:p>
          <a:p>
            <a:pPr marL="0" indent="17463">
              <a:buNone/>
              <a:defRPr/>
            </a:pPr>
            <a:r>
              <a:rPr lang="ru-RU" sz="2800" dirty="0" smtClean="0"/>
              <a:t>От одного класса может быть порождено произвольное количество новых классов</a:t>
            </a:r>
            <a:r>
              <a:rPr lang="ru-RU" sz="2800" dirty="0" smtClean="0"/>
              <a:t>.</a:t>
            </a:r>
          </a:p>
          <a:p>
            <a:r>
              <a:rPr lang="ru-RU" altLang="ru-RU" sz="2800" dirty="0" smtClean="0"/>
              <a:t>Основной </a:t>
            </a:r>
            <a:r>
              <a:rPr lang="ru-RU" altLang="ru-RU" sz="2800" dirty="0"/>
              <a:t>плюс для программиста от наследования, это уменьшение повторяемости кода.</a:t>
            </a:r>
          </a:p>
          <a:p>
            <a:r>
              <a:rPr lang="ru-RU" altLang="ru-RU" sz="2800" dirty="0"/>
              <a:t>Второй плюс построение иерархии классов вашей модели.</a:t>
            </a:r>
          </a:p>
          <a:p>
            <a:pPr marL="0" indent="17463">
              <a:buNone/>
              <a:defRPr/>
            </a:pPr>
            <a:endParaRPr lang="en-US" altLang="ru-RU" sz="2800" dirty="0" smtClean="0"/>
          </a:p>
        </p:txBody>
      </p:sp>
    </p:spTree>
    <p:extLst>
      <p:ext uri="{BB962C8B-B14F-4D97-AF65-F5344CB8AC3E}">
        <p14:creationId xmlns:p14="http://schemas.microsoft.com/office/powerpoint/2010/main" val="330327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ru-RU" altLang="ru-RU" smtClean="0"/>
              <a:t>Наследование</a:t>
            </a:r>
          </a:p>
        </p:txBody>
      </p:sp>
      <p:sp>
        <p:nvSpPr>
          <p:cNvPr id="3" name="Content Placeholder 2"/>
          <p:cNvSpPr>
            <a:spLocks noGrp="1"/>
          </p:cNvSpPr>
          <p:nvPr>
            <p:ph type="body" sz="quarter" idx="10"/>
          </p:nvPr>
        </p:nvSpPr>
        <p:spPr/>
        <p:txBody>
          <a:bodyPr/>
          <a:lstStyle/>
          <a:p>
            <a:pPr>
              <a:buFont typeface="Wingdings" panose="05000000000000000000" pitchFamily="2" charset="2"/>
              <a:buNone/>
              <a:defRPr/>
            </a:pPr>
            <a:r>
              <a:rPr lang="en-US" altLang="ru-RU" dirty="0" smtClean="0"/>
              <a:t>class Animal {</a:t>
            </a:r>
          </a:p>
          <a:p>
            <a:pPr>
              <a:buFont typeface="Wingdings" panose="05000000000000000000" pitchFamily="2" charset="2"/>
              <a:buNone/>
              <a:defRPr/>
            </a:pPr>
            <a:r>
              <a:rPr lang="en-US" altLang="ru-RU" dirty="0" smtClean="0"/>
              <a:t>}</a:t>
            </a:r>
            <a:endParaRPr lang="ru-RU" altLang="ru-RU" dirty="0" smtClean="0"/>
          </a:p>
          <a:p>
            <a:pPr>
              <a:buFont typeface="Wingdings" panose="05000000000000000000" pitchFamily="2" charset="2"/>
              <a:buNone/>
              <a:defRPr/>
            </a:pPr>
            <a:endParaRPr lang="en-US" altLang="ru-RU" dirty="0" smtClean="0"/>
          </a:p>
          <a:p>
            <a:pPr>
              <a:buFont typeface="Wingdings" panose="05000000000000000000" pitchFamily="2" charset="2"/>
              <a:buNone/>
              <a:defRPr/>
            </a:pPr>
            <a:r>
              <a:rPr lang="en-US" altLang="ru-RU" dirty="0" smtClean="0"/>
              <a:t>class Cat </a:t>
            </a:r>
            <a:r>
              <a:rPr lang="en-US" altLang="ru-RU" b="1" dirty="0" smtClean="0"/>
              <a:t>extends</a:t>
            </a:r>
            <a:r>
              <a:rPr lang="en-US" altLang="ru-RU" dirty="0" smtClean="0"/>
              <a:t> Animal {</a:t>
            </a:r>
          </a:p>
          <a:p>
            <a:pPr>
              <a:buFont typeface="Wingdings" panose="05000000000000000000" pitchFamily="2" charset="2"/>
              <a:buNone/>
              <a:defRPr/>
            </a:pPr>
            <a:r>
              <a:rPr lang="en-US" altLang="ru-RU" dirty="0" smtClean="0"/>
              <a:t>}</a:t>
            </a:r>
            <a:endParaRPr lang="ru-RU" altLang="ru-RU" dirty="0" smtClean="0"/>
          </a:p>
          <a:p>
            <a:pPr>
              <a:buFont typeface="Wingdings" panose="05000000000000000000" pitchFamily="2" charset="2"/>
              <a:buNone/>
              <a:defRPr/>
            </a:pPr>
            <a:endParaRPr lang="ru-RU" altLang="ru-RU" dirty="0" smtClean="0"/>
          </a:p>
          <a:p>
            <a:pPr>
              <a:buFont typeface="Wingdings" panose="05000000000000000000" pitchFamily="2" charset="2"/>
              <a:buNone/>
              <a:defRPr/>
            </a:pPr>
            <a:r>
              <a:rPr lang="en-US" altLang="ru-RU" dirty="0" smtClean="0"/>
              <a:t>Animal - </a:t>
            </a:r>
            <a:r>
              <a:rPr lang="ru-RU" altLang="ru-RU" dirty="0" smtClean="0"/>
              <a:t>Суперкласс (родитель) </a:t>
            </a:r>
          </a:p>
          <a:p>
            <a:pPr>
              <a:buFont typeface="Wingdings" panose="05000000000000000000" pitchFamily="2" charset="2"/>
              <a:buNone/>
              <a:defRPr/>
            </a:pPr>
            <a:r>
              <a:rPr lang="en-US" altLang="ru-RU" dirty="0" smtClean="0"/>
              <a:t>Cat - </a:t>
            </a:r>
            <a:r>
              <a:rPr lang="ru-RU" altLang="ru-RU" dirty="0" smtClean="0"/>
              <a:t>Подкласс (потомок</a:t>
            </a:r>
            <a:r>
              <a:rPr lang="en-US" altLang="ru-RU" dirty="0" smtClean="0"/>
              <a:t> Animal</a:t>
            </a:r>
            <a:r>
              <a:rPr lang="ru-RU" altLang="ru-RU" dirty="0" smtClean="0"/>
              <a:t>)</a:t>
            </a:r>
          </a:p>
          <a:p>
            <a:pPr marL="0" indent="0">
              <a:buNone/>
              <a:defRPr/>
            </a:pPr>
            <a:endParaRPr lang="ru-RU" dirty="0"/>
          </a:p>
        </p:txBody>
      </p:sp>
    </p:spTree>
    <p:extLst>
      <p:ext uri="{BB962C8B-B14F-4D97-AF65-F5344CB8AC3E}">
        <p14:creationId xmlns:p14="http://schemas.microsoft.com/office/powerpoint/2010/main" val="272540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ru-RU" altLang="en-US" smtClean="0"/>
              <a:t>Для чего нужны методы?</a:t>
            </a:r>
          </a:p>
        </p:txBody>
      </p:sp>
      <p:sp>
        <p:nvSpPr>
          <p:cNvPr id="4099" name="Content Placeholder 2"/>
          <p:cNvSpPr>
            <a:spLocks noGrp="1"/>
          </p:cNvSpPr>
          <p:nvPr>
            <p:ph type="body" sz="quarter" idx="10"/>
          </p:nvPr>
        </p:nvSpPr>
        <p:spPr/>
        <p:txBody>
          <a:bodyPr/>
          <a:lstStyle/>
          <a:p>
            <a:pPr marL="0" indent="0">
              <a:buNone/>
            </a:pPr>
            <a:r>
              <a:rPr lang="en-US" altLang="en-US" dirty="0" err="1" smtClean="0">
                <a:solidFill>
                  <a:srgbClr val="7030A0"/>
                </a:solidFill>
              </a:rPr>
              <a:t>int</a:t>
            </a:r>
            <a:r>
              <a:rPr lang="en-US" altLang="en-US" dirty="0" smtClean="0">
                <a:solidFill>
                  <a:srgbClr val="7030A0"/>
                </a:solidFill>
              </a:rPr>
              <a:t> </a:t>
            </a:r>
            <a:r>
              <a:rPr lang="en-US" altLang="en-US" dirty="0" smtClean="0"/>
              <a:t>[] mas1 = {5, 6,7, </a:t>
            </a:r>
            <a:r>
              <a:rPr lang="en-US" altLang="en-US" dirty="0" smtClean="0"/>
              <a:t>8,7,7,2,1,3,3}</a:t>
            </a:r>
            <a:endParaRPr lang="en-US" altLang="en-US" dirty="0" smtClean="0"/>
          </a:p>
          <a:p>
            <a:pPr marL="0" indent="0">
              <a:buNone/>
            </a:pPr>
            <a:r>
              <a:rPr lang="en-US" altLang="en-US" dirty="0" err="1" smtClean="0">
                <a:solidFill>
                  <a:srgbClr val="7030A0"/>
                </a:solidFill>
              </a:rPr>
              <a:t>int</a:t>
            </a:r>
            <a:r>
              <a:rPr lang="en-US" altLang="en-US" dirty="0" smtClean="0"/>
              <a:t> [] mas2 = {8, 6,3, </a:t>
            </a:r>
            <a:r>
              <a:rPr lang="en-US" altLang="en-US" dirty="0" smtClean="0"/>
              <a:t>1,7,4,2,1,9,3}</a:t>
            </a:r>
            <a:endParaRPr lang="ru-RU" altLang="en-US" dirty="0" smtClean="0"/>
          </a:p>
          <a:p>
            <a:pPr marL="0" indent="0">
              <a:buNone/>
            </a:pPr>
            <a:r>
              <a:rPr lang="en-US" altLang="en-US" dirty="0" err="1" smtClean="0">
                <a:solidFill>
                  <a:srgbClr val="7030A0"/>
                </a:solidFill>
              </a:rPr>
              <a:t>int</a:t>
            </a:r>
            <a:r>
              <a:rPr lang="en-US" altLang="en-US" dirty="0" smtClean="0">
                <a:solidFill>
                  <a:srgbClr val="7030A0"/>
                </a:solidFill>
              </a:rPr>
              <a:t> </a:t>
            </a:r>
            <a:r>
              <a:rPr lang="en-US" altLang="en-US" dirty="0" smtClean="0"/>
              <a:t>[] mas3 = {1, 6,7, </a:t>
            </a:r>
            <a:r>
              <a:rPr lang="en-US" altLang="en-US" dirty="0" smtClean="0"/>
              <a:t>8,7,7,2,1,2,3}</a:t>
            </a:r>
            <a:endParaRPr lang="ru-RU" altLang="en-US" dirty="0" smtClean="0"/>
          </a:p>
          <a:p>
            <a:pPr marL="0" indent="0">
              <a:buNone/>
            </a:pPr>
            <a:endParaRPr lang="en-US" altLang="en-US" dirty="0" smtClean="0"/>
          </a:p>
          <a:p>
            <a:pPr marL="0" indent="0">
              <a:buNone/>
            </a:pPr>
            <a:r>
              <a:rPr lang="ru-RU" altLang="en-US" dirty="0" smtClean="0"/>
              <a:t>код сортировки массива 1</a:t>
            </a:r>
          </a:p>
          <a:p>
            <a:pPr marL="0" indent="0">
              <a:buNone/>
            </a:pPr>
            <a:r>
              <a:rPr lang="ru-RU" altLang="en-US" dirty="0" smtClean="0"/>
              <a:t>код сортировки массива 2</a:t>
            </a:r>
          </a:p>
          <a:p>
            <a:pPr marL="0" indent="0">
              <a:buNone/>
            </a:pPr>
            <a:r>
              <a:rPr lang="ru-RU" altLang="en-US" dirty="0" smtClean="0"/>
              <a:t>код сортировки массива 3</a:t>
            </a:r>
          </a:p>
          <a:p>
            <a:pPr marL="0" indent="0">
              <a:buNone/>
            </a:pPr>
            <a:endParaRPr lang="ru-RU" altLang="en-US" dirty="0" smtClean="0"/>
          </a:p>
        </p:txBody>
      </p:sp>
    </p:spTree>
    <p:extLst>
      <p:ext uri="{BB962C8B-B14F-4D97-AF65-F5344CB8AC3E}">
        <p14:creationId xmlns:p14="http://schemas.microsoft.com/office/powerpoint/2010/main" val="331822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Заголовок 1"/>
          <p:cNvSpPr>
            <a:spLocks noGrp="1"/>
          </p:cNvSpPr>
          <p:nvPr>
            <p:ph type="title"/>
          </p:nvPr>
        </p:nvSpPr>
        <p:spPr/>
        <p:txBody>
          <a:bodyPr/>
          <a:lstStyle/>
          <a:p>
            <a:r>
              <a:rPr lang="ru-RU" altLang="ru-RU" smtClean="0"/>
              <a:t>Иерархия</a:t>
            </a:r>
          </a:p>
        </p:txBody>
      </p:sp>
      <p:sp>
        <p:nvSpPr>
          <p:cNvPr id="8195" name="Содержимое 2"/>
          <p:cNvSpPr>
            <a:spLocks noGrp="1"/>
          </p:cNvSpPr>
          <p:nvPr>
            <p:ph type="body" sz="quarter" idx="10"/>
          </p:nvPr>
        </p:nvSpPr>
        <p:spPr>
          <a:xfrm>
            <a:off x="758537" y="1745673"/>
            <a:ext cx="10820400" cy="3429000"/>
          </a:xfrm>
        </p:spPr>
        <p:txBody>
          <a:bodyPr/>
          <a:lstStyle/>
          <a:p>
            <a:pPr>
              <a:buFont typeface="Wingdings" panose="05000000000000000000" pitchFamily="2" charset="2"/>
              <a:buNone/>
            </a:pPr>
            <a:r>
              <a:rPr lang="ru-RU" altLang="ru-RU" sz="2800" dirty="0"/>
              <a:t>Наследование вводит иерархию "общее/частное", в которой подкласс наследует от одного или нескольких более </a:t>
            </a:r>
            <a:r>
              <a:rPr lang="ru-RU" altLang="ru-RU" sz="2800" dirty="0" smtClean="0"/>
              <a:t>общих  </a:t>
            </a:r>
            <a:r>
              <a:rPr lang="ru-RU" altLang="ru-RU" sz="2800" dirty="0"/>
              <a:t>суперклассов.</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069" y="2812473"/>
            <a:ext cx="4762500" cy="3810000"/>
          </a:xfrm>
          <a:prstGeom prst="rect">
            <a:avLst/>
          </a:prstGeom>
        </p:spPr>
      </p:pic>
    </p:spTree>
    <p:extLst>
      <p:ext uri="{BB962C8B-B14F-4D97-AF65-F5344CB8AC3E}">
        <p14:creationId xmlns:p14="http://schemas.microsoft.com/office/powerpoint/2010/main" val="395555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ru-RU" altLang="ru-RU" sz="3600"/>
              <a:t>Сокрытие методов класса при наследовании.</a:t>
            </a:r>
          </a:p>
        </p:txBody>
      </p:sp>
      <p:sp>
        <p:nvSpPr>
          <p:cNvPr id="9219" name="Content Placeholder 2"/>
          <p:cNvSpPr>
            <a:spLocks noGrp="1"/>
          </p:cNvSpPr>
          <p:nvPr>
            <p:ph type="body" sz="quarter" idx="10"/>
          </p:nvPr>
        </p:nvSpPr>
        <p:spPr/>
        <p:txBody>
          <a:bodyPr/>
          <a:lstStyle/>
          <a:p>
            <a:pPr marL="0" indent="0">
              <a:buNone/>
            </a:pPr>
            <a:r>
              <a:rPr lang="ru-RU" altLang="ru-RU" sz="2800" dirty="0" smtClean="0"/>
              <a:t>Если подкласс определяет метод класса (</a:t>
            </a:r>
            <a:r>
              <a:rPr lang="ru-RU" altLang="ru-RU" sz="2800" dirty="0" err="1" smtClean="0"/>
              <a:t>static</a:t>
            </a:r>
            <a:r>
              <a:rPr lang="ru-RU" altLang="ru-RU" sz="2800" dirty="0" smtClean="0"/>
              <a:t> метод) с такой же сигнатурой как и метод в суперклассе, то метод в подклассе скрывает метод суперкласса.</a:t>
            </a:r>
          </a:p>
          <a:p>
            <a:pPr marL="0" indent="0">
              <a:buNone/>
            </a:pPr>
            <a:r>
              <a:rPr lang="ru-RU" altLang="ru-RU" sz="2800" dirty="0" smtClean="0"/>
              <a:t>Если в суперклассе метод был </a:t>
            </a:r>
            <a:r>
              <a:rPr lang="ru-RU" altLang="ru-RU" sz="2800" dirty="0" err="1" smtClean="0"/>
              <a:t>static</a:t>
            </a:r>
            <a:r>
              <a:rPr lang="ru-RU" altLang="ru-RU" sz="2800" dirty="0" smtClean="0"/>
              <a:t>, а в подклассе, его сделать не </a:t>
            </a:r>
            <a:r>
              <a:rPr lang="ru-RU" altLang="ru-RU" sz="2800" dirty="0" err="1" smtClean="0"/>
              <a:t>static</a:t>
            </a:r>
            <a:r>
              <a:rPr lang="ru-RU" altLang="ru-RU" sz="2800" dirty="0" smtClean="0"/>
              <a:t> получим ошибку компиляции.</a:t>
            </a:r>
          </a:p>
        </p:txBody>
      </p:sp>
    </p:spTree>
    <p:extLst>
      <p:ext uri="{BB962C8B-B14F-4D97-AF65-F5344CB8AC3E}">
        <p14:creationId xmlns:p14="http://schemas.microsoft.com/office/powerpoint/2010/main" val="17709279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ru-RU" altLang="ru-RU" sz="3600" b="1"/>
              <a:t>Сокрытие переменной экземпляра</a:t>
            </a:r>
            <a:endParaRPr lang="ru-RU" altLang="ru-RU" sz="3600"/>
          </a:p>
        </p:txBody>
      </p:sp>
      <p:sp>
        <p:nvSpPr>
          <p:cNvPr id="10243" name="Content Placeholder 2"/>
          <p:cNvSpPr>
            <a:spLocks noGrp="1"/>
          </p:cNvSpPr>
          <p:nvPr>
            <p:ph type="body" sz="quarter" idx="10"/>
          </p:nvPr>
        </p:nvSpPr>
        <p:spPr/>
        <p:txBody>
          <a:bodyPr/>
          <a:lstStyle/>
          <a:p>
            <a:pPr marL="0" indent="0">
              <a:buNone/>
            </a:pPr>
            <a:r>
              <a:rPr lang="ru-RU" altLang="ru-RU" sz="2800" smtClean="0"/>
              <a:t>Когда имя локальной переменной совпадает с именем переменной экземпляра, локальная переменная скрывает переменную экземпляра. </a:t>
            </a:r>
          </a:p>
        </p:txBody>
      </p:sp>
    </p:spTree>
    <p:extLst>
      <p:ext uri="{BB962C8B-B14F-4D97-AF65-F5344CB8AC3E}">
        <p14:creationId xmlns:p14="http://schemas.microsoft.com/office/powerpoint/2010/main" val="4306108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ru-RU" altLang="ru-RU" b="1" smtClean="0"/>
              <a:t>Ключевое слово </a:t>
            </a:r>
            <a:r>
              <a:rPr lang="en-US" altLang="ru-RU" b="1" smtClean="0"/>
              <a:t>this</a:t>
            </a:r>
            <a:endParaRPr lang="ru-RU" altLang="ru-RU" b="1" smtClean="0"/>
          </a:p>
        </p:txBody>
      </p:sp>
      <p:sp>
        <p:nvSpPr>
          <p:cNvPr id="11267" name="Content Placeholder 2"/>
          <p:cNvSpPr>
            <a:spLocks noGrp="1"/>
          </p:cNvSpPr>
          <p:nvPr>
            <p:ph type="body" sz="quarter" idx="10"/>
          </p:nvPr>
        </p:nvSpPr>
        <p:spPr/>
        <p:txBody>
          <a:bodyPr/>
          <a:lstStyle/>
          <a:p>
            <a:pPr marL="0" indent="0">
              <a:buNone/>
            </a:pPr>
            <a:r>
              <a:rPr lang="ru-RU" altLang="ru-RU" sz="2800" smtClean="0"/>
              <a:t>Ключевое слово </a:t>
            </a:r>
            <a:r>
              <a:rPr lang="en-US" altLang="ru-RU" sz="2800" b="1" smtClean="0">
                <a:solidFill>
                  <a:srgbClr val="7030A0"/>
                </a:solidFill>
              </a:rPr>
              <a:t>this </a:t>
            </a:r>
            <a:r>
              <a:rPr lang="en-US" altLang="ru-RU" sz="2800" smtClean="0"/>
              <a:t>- </a:t>
            </a:r>
            <a:r>
              <a:rPr lang="ru-RU" altLang="ru-RU" sz="2800" smtClean="0"/>
              <a:t>это ссылка на текущий экземпляр класса. </a:t>
            </a:r>
          </a:p>
          <a:p>
            <a:pPr marL="0" indent="0">
              <a:buNone/>
            </a:pPr>
            <a:r>
              <a:rPr lang="ru-RU" altLang="ru-RU" sz="2800" smtClean="0"/>
              <a:t>Оно может использоваться внутри любого метода для ссылки на текущий объект.</a:t>
            </a:r>
          </a:p>
        </p:txBody>
      </p:sp>
    </p:spTree>
    <p:extLst>
      <p:ext uri="{BB962C8B-B14F-4D97-AF65-F5344CB8AC3E}">
        <p14:creationId xmlns:p14="http://schemas.microsoft.com/office/powerpoint/2010/main" val="14750462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ru-RU" altLang="ru-RU" smtClean="0"/>
              <a:t>Конструктор</a:t>
            </a:r>
          </a:p>
        </p:txBody>
      </p:sp>
      <p:sp>
        <p:nvSpPr>
          <p:cNvPr id="25603" name="Content Placeholder 2"/>
          <p:cNvSpPr>
            <a:spLocks noGrp="1"/>
          </p:cNvSpPr>
          <p:nvPr>
            <p:ph type="body" sz="quarter" idx="10"/>
          </p:nvPr>
        </p:nvSpPr>
        <p:spPr/>
        <p:txBody>
          <a:bodyPr/>
          <a:lstStyle/>
          <a:p>
            <a:pPr marL="0" indent="0">
              <a:buNone/>
            </a:pPr>
            <a:r>
              <a:rPr lang="ru-RU" altLang="ru-RU" smtClean="0"/>
              <a:t>Конструктор - это специальный «метод», который вызывается при создании нового объекта.</a:t>
            </a:r>
          </a:p>
          <a:p>
            <a:pPr marL="0" indent="0">
              <a:buNone/>
            </a:pPr>
            <a:r>
              <a:rPr lang="ru-RU" altLang="ru-RU" smtClean="0"/>
              <a:t>Имя конструктора должно совпадать с именем класса, включая регистр, а по синтаксису конструктор похож на метод без возвращаемого значения.</a:t>
            </a:r>
          </a:p>
        </p:txBody>
      </p:sp>
    </p:spTree>
    <p:extLst>
      <p:ext uri="{BB962C8B-B14F-4D97-AF65-F5344CB8AC3E}">
        <p14:creationId xmlns:p14="http://schemas.microsoft.com/office/powerpoint/2010/main" val="36396843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ru-RU" altLang="ru-RU" smtClean="0"/>
              <a:t>Конструктор</a:t>
            </a:r>
          </a:p>
        </p:txBody>
      </p:sp>
      <p:sp>
        <p:nvSpPr>
          <p:cNvPr id="26627" name="Content Placeholder 2"/>
          <p:cNvSpPr>
            <a:spLocks noGrp="1"/>
          </p:cNvSpPr>
          <p:nvPr>
            <p:ph type="body" sz="quarter" idx="10"/>
          </p:nvPr>
        </p:nvSpPr>
        <p:spPr/>
        <p:txBody>
          <a:bodyPr/>
          <a:lstStyle/>
          <a:p>
            <a:pPr marL="0" indent="0">
              <a:buNone/>
            </a:pPr>
            <a:r>
              <a:rPr lang="ru-RU" altLang="ru-RU" smtClean="0"/>
              <a:t>Конструктор имеется в любом классе. Даже если вы его не написали, компилятор Java сам создаст </a:t>
            </a:r>
            <a:r>
              <a:rPr lang="ru-RU" altLang="ru-RU" i="1" smtClean="0"/>
              <a:t>конструктор по умолчанию </a:t>
            </a:r>
            <a:r>
              <a:rPr lang="ru-RU" altLang="ru-RU" smtClean="0"/>
              <a:t>(default constructor), который, впрочем, пуст, он не делает ничего, кроме вызова конструктора суперкласса. </a:t>
            </a:r>
          </a:p>
        </p:txBody>
      </p:sp>
    </p:spTree>
    <p:extLst>
      <p:ext uri="{BB962C8B-B14F-4D97-AF65-F5344CB8AC3E}">
        <p14:creationId xmlns:p14="http://schemas.microsoft.com/office/powerpoint/2010/main" val="13864566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ru-RU" altLang="ru-RU" smtClean="0"/>
              <a:t>Конструктор</a:t>
            </a:r>
          </a:p>
        </p:txBody>
      </p:sp>
      <p:sp>
        <p:nvSpPr>
          <p:cNvPr id="27651" name="Content Placeholder 2"/>
          <p:cNvSpPr>
            <a:spLocks noGrp="1"/>
          </p:cNvSpPr>
          <p:nvPr>
            <p:ph type="body" sz="quarter" idx="10"/>
          </p:nvPr>
        </p:nvSpPr>
        <p:spPr/>
        <p:txBody>
          <a:bodyPr/>
          <a:lstStyle/>
          <a:p>
            <a:pPr marL="0" indent="0">
              <a:buNone/>
            </a:pPr>
            <a:r>
              <a:rPr lang="ru-RU" altLang="ru-RU" smtClean="0"/>
              <a:t>Конструктор выполняется автоматически при создании экземпляра класса, после распределения памяти и обнуления полей, но до начала использования создаваемого объекта. </a:t>
            </a:r>
          </a:p>
        </p:txBody>
      </p:sp>
    </p:spTree>
    <p:extLst>
      <p:ext uri="{BB962C8B-B14F-4D97-AF65-F5344CB8AC3E}">
        <p14:creationId xmlns:p14="http://schemas.microsoft.com/office/powerpoint/2010/main" val="7413117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ru-RU" altLang="ru-RU" smtClean="0"/>
              <a:t>Конструктор</a:t>
            </a:r>
          </a:p>
        </p:txBody>
      </p:sp>
      <p:sp>
        <p:nvSpPr>
          <p:cNvPr id="28675" name="Content Placeholder 2"/>
          <p:cNvSpPr>
            <a:spLocks noGrp="1"/>
          </p:cNvSpPr>
          <p:nvPr>
            <p:ph type="body" sz="quarter" idx="10"/>
          </p:nvPr>
        </p:nvSpPr>
        <p:spPr/>
        <p:txBody>
          <a:bodyPr/>
          <a:lstStyle/>
          <a:p>
            <a:pPr marL="0" indent="0">
              <a:buNone/>
            </a:pPr>
            <a:r>
              <a:rPr lang="ru-RU" altLang="ru-RU" smtClean="0"/>
              <a:t>Конструктор не возвращает никакого значения. Поэтому в его описании не пишется даже слово void, но можно задать один из трех модификаторов public, protected или private. </a:t>
            </a:r>
          </a:p>
        </p:txBody>
      </p:sp>
    </p:spTree>
    <p:extLst>
      <p:ext uri="{BB962C8B-B14F-4D97-AF65-F5344CB8AC3E}">
        <p14:creationId xmlns:p14="http://schemas.microsoft.com/office/powerpoint/2010/main" val="24307165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ru-RU" altLang="ru-RU" smtClean="0"/>
              <a:t>Конструктор</a:t>
            </a:r>
          </a:p>
        </p:txBody>
      </p:sp>
      <p:sp>
        <p:nvSpPr>
          <p:cNvPr id="29699" name="Content Placeholder 2"/>
          <p:cNvSpPr>
            <a:spLocks noGrp="1"/>
          </p:cNvSpPr>
          <p:nvPr>
            <p:ph type="body" sz="quarter" idx="10"/>
          </p:nvPr>
        </p:nvSpPr>
        <p:spPr/>
        <p:txBody>
          <a:bodyPr/>
          <a:lstStyle/>
          <a:p>
            <a:pPr marL="0" indent="0">
              <a:buNone/>
            </a:pPr>
            <a:r>
              <a:rPr lang="ru-RU" altLang="ru-RU" smtClean="0"/>
              <a:t>Конструктор выполняется автоматически при создании экземпляра класса, после распределения памяти и обнуления полей, но до начала использования создаваемого объекта. </a:t>
            </a:r>
          </a:p>
        </p:txBody>
      </p:sp>
    </p:spTree>
    <p:extLst>
      <p:ext uri="{BB962C8B-B14F-4D97-AF65-F5344CB8AC3E}">
        <p14:creationId xmlns:p14="http://schemas.microsoft.com/office/powerpoint/2010/main" val="39607069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ru-RU" altLang="ru-RU" smtClean="0"/>
              <a:t>Конструктор</a:t>
            </a:r>
          </a:p>
        </p:txBody>
      </p:sp>
      <p:sp>
        <p:nvSpPr>
          <p:cNvPr id="30723" name="Content Placeholder 2"/>
          <p:cNvSpPr>
            <a:spLocks noGrp="1"/>
          </p:cNvSpPr>
          <p:nvPr>
            <p:ph type="body" sz="quarter" idx="10"/>
          </p:nvPr>
        </p:nvSpPr>
        <p:spPr/>
        <p:txBody>
          <a:bodyPr/>
          <a:lstStyle/>
          <a:p>
            <a:pPr marL="0" indent="0">
              <a:buNone/>
            </a:pPr>
            <a:r>
              <a:rPr lang="ru-RU" altLang="ru-RU" smtClean="0"/>
              <a:t>Конструктор не является методом, он даже не считается членом класса. Поэтому его нельзя наследовать или переопределить в подклассе. </a:t>
            </a:r>
          </a:p>
        </p:txBody>
      </p:sp>
    </p:spTree>
    <p:extLst>
      <p:ext uri="{BB962C8B-B14F-4D97-AF65-F5344CB8AC3E}">
        <p14:creationId xmlns:p14="http://schemas.microsoft.com/office/powerpoint/2010/main" val="4228296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marL="342900" indent="-342900"/>
            <a:r>
              <a:rPr lang="ru-RU" altLang="ru-RU"/>
              <a:t>Что такое метод?</a:t>
            </a:r>
            <a:endParaRPr lang="ru-RU" altLang="ru-RU" smtClean="0"/>
          </a:p>
        </p:txBody>
      </p:sp>
      <p:sp>
        <p:nvSpPr>
          <p:cNvPr id="5123" name="Content Placeholder 2"/>
          <p:cNvSpPr>
            <a:spLocks noGrp="1"/>
          </p:cNvSpPr>
          <p:nvPr>
            <p:ph type="body" sz="quarter" idx="10"/>
          </p:nvPr>
        </p:nvSpPr>
        <p:spPr>
          <a:xfrm>
            <a:off x="685800" y="1995055"/>
            <a:ext cx="10820400" cy="3429000"/>
          </a:xfrm>
        </p:spPr>
        <p:txBody>
          <a:bodyPr/>
          <a:lstStyle/>
          <a:p>
            <a:pPr marL="0" indent="0">
              <a:buNone/>
            </a:pPr>
            <a:r>
              <a:rPr lang="ru-RU" altLang="ru-RU" sz="4000" dirty="0"/>
              <a:t>Метод — это именованный </a:t>
            </a:r>
            <a:r>
              <a:rPr lang="ru-RU" altLang="ru-RU" sz="4000" dirty="0" smtClean="0"/>
              <a:t>блок </a:t>
            </a:r>
            <a:r>
              <a:rPr lang="ru-RU" altLang="ru-RU" sz="4000" dirty="0"/>
              <a:t>кода. </a:t>
            </a:r>
            <a:endParaRPr lang="en-US" altLang="ru-RU" sz="4000" dirty="0"/>
          </a:p>
          <a:p>
            <a:pPr marL="0" indent="0">
              <a:buNone/>
            </a:pPr>
            <a:endParaRPr lang="en-US" altLang="ru-RU" sz="4000" dirty="0"/>
          </a:p>
          <a:p>
            <a:pPr marL="0" indent="0">
              <a:buNone/>
            </a:pPr>
            <a:endParaRPr lang="en-US" altLang="ru-RU" sz="4000" dirty="0"/>
          </a:p>
        </p:txBody>
      </p:sp>
    </p:spTree>
    <p:extLst>
      <p:ext uri="{BB962C8B-B14F-4D97-AF65-F5344CB8AC3E}">
        <p14:creationId xmlns:p14="http://schemas.microsoft.com/office/powerpoint/2010/main" val="206572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ru-RU" altLang="ru-RU" smtClean="0"/>
              <a:t>Конструктор</a:t>
            </a:r>
          </a:p>
        </p:txBody>
      </p:sp>
      <p:sp>
        <p:nvSpPr>
          <p:cNvPr id="31747" name="Content Placeholder 2"/>
          <p:cNvSpPr>
            <a:spLocks noGrp="1"/>
          </p:cNvSpPr>
          <p:nvPr>
            <p:ph type="body" sz="quarter" idx="10"/>
          </p:nvPr>
        </p:nvSpPr>
        <p:spPr/>
        <p:txBody>
          <a:bodyPr/>
          <a:lstStyle/>
          <a:p>
            <a:pPr marL="0" indent="0">
              <a:buNone/>
              <a:defRPr/>
            </a:pPr>
            <a:r>
              <a:rPr lang="ru-RU" dirty="0" smtClean="0"/>
              <a:t>Тело конструктора может начинаться: </a:t>
            </a:r>
          </a:p>
          <a:p>
            <a:pPr>
              <a:defRPr/>
            </a:pPr>
            <a:r>
              <a:rPr lang="ru-RU" dirty="0" smtClean="0"/>
              <a:t>с вызова одного из конструкторов суперкласса, для этого записывается слово </a:t>
            </a:r>
            <a:r>
              <a:rPr lang="ru-RU" dirty="0"/>
              <a:t>super()</a:t>
            </a:r>
            <a:r>
              <a:rPr lang="ru-RU" dirty="0" smtClean="0"/>
              <a:t> с параметрами в скобках, если они нужны; </a:t>
            </a:r>
          </a:p>
          <a:p>
            <a:pPr>
              <a:defRPr/>
            </a:pPr>
            <a:r>
              <a:rPr lang="ru-RU" dirty="0" smtClean="0"/>
              <a:t>с вызова другого конструктора того же класса, для этого записывается слово </a:t>
            </a:r>
            <a:r>
              <a:rPr lang="ru-RU" dirty="0"/>
              <a:t>this()</a:t>
            </a:r>
            <a:r>
              <a:rPr lang="ru-RU" dirty="0" smtClean="0"/>
              <a:t> с параметрами в скобках, если они нужны. </a:t>
            </a:r>
          </a:p>
          <a:p>
            <a:pPr marL="0" indent="0">
              <a:buNone/>
              <a:defRPr/>
            </a:pPr>
            <a:endParaRPr lang="ru-RU" altLang="ru-RU" dirty="0" smtClean="0"/>
          </a:p>
        </p:txBody>
      </p:sp>
    </p:spTree>
    <p:extLst>
      <p:ext uri="{BB962C8B-B14F-4D97-AF65-F5344CB8AC3E}">
        <p14:creationId xmlns:p14="http://schemas.microsoft.com/office/powerpoint/2010/main" val="25153763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ru-RU" altLang="ru-RU" smtClean="0"/>
              <a:t>Конструктор объекта</a:t>
            </a:r>
          </a:p>
        </p:txBody>
      </p:sp>
      <p:sp>
        <p:nvSpPr>
          <p:cNvPr id="32771" name="Content Placeholder 2"/>
          <p:cNvSpPr>
            <a:spLocks noGrp="1"/>
          </p:cNvSpPr>
          <p:nvPr>
            <p:ph type="body" sz="quarter" idx="10"/>
          </p:nvPr>
        </p:nvSpPr>
        <p:spPr/>
        <p:txBody>
          <a:bodyPr/>
          <a:lstStyle/>
          <a:p>
            <a:pPr marL="0" indent="0">
              <a:buNone/>
            </a:pPr>
            <a:r>
              <a:rPr lang="en-US" altLang="ru-RU" smtClean="0">
                <a:solidFill>
                  <a:srgbClr val="7030A0"/>
                </a:solidFill>
              </a:rPr>
              <a:t>public class</a:t>
            </a:r>
            <a:r>
              <a:rPr lang="en-US" altLang="ru-RU" smtClean="0"/>
              <a:t> Cat</a:t>
            </a:r>
            <a:r>
              <a:rPr lang="ru-RU" altLang="ru-RU" smtClean="0"/>
              <a:t> </a:t>
            </a:r>
            <a:r>
              <a:rPr lang="en-US" altLang="ru-RU" smtClean="0"/>
              <a:t>{</a:t>
            </a:r>
          </a:p>
          <a:p>
            <a:pPr marL="0" indent="0">
              <a:buNone/>
            </a:pPr>
            <a:r>
              <a:rPr lang="en-US" altLang="ru-RU" smtClean="0"/>
              <a:t>  </a:t>
            </a:r>
            <a:r>
              <a:rPr lang="en-US" altLang="ru-RU" smtClean="0">
                <a:solidFill>
                  <a:srgbClr val="7030A0"/>
                </a:solidFill>
              </a:rPr>
              <a:t>private</a:t>
            </a:r>
            <a:r>
              <a:rPr lang="en-US" altLang="ru-RU" smtClean="0"/>
              <a:t> String name;</a:t>
            </a:r>
            <a:endParaRPr lang="ru-RU" altLang="ru-RU" smtClean="0"/>
          </a:p>
          <a:p>
            <a:pPr marL="0" indent="0">
              <a:buNone/>
            </a:pPr>
            <a:r>
              <a:rPr lang="ru-RU" altLang="ru-RU" smtClean="0">
                <a:solidFill>
                  <a:srgbClr val="7030A0"/>
                </a:solidFill>
              </a:rPr>
              <a:t>  </a:t>
            </a:r>
            <a:r>
              <a:rPr lang="en-US" altLang="ru-RU" smtClean="0">
                <a:solidFill>
                  <a:srgbClr val="7030A0"/>
                </a:solidFill>
              </a:rPr>
              <a:t>public</a:t>
            </a:r>
            <a:r>
              <a:rPr lang="en-US" altLang="ru-RU" smtClean="0"/>
              <a:t> Cat()</a:t>
            </a:r>
            <a:r>
              <a:rPr lang="ru-RU" altLang="ru-RU" smtClean="0"/>
              <a:t> </a:t>
            </a:r>
            <a:r>
              <a:rPr lang="en-US" altLang="ru-RU" smtClean="0"/>
              <a:t>{ name=“noname”;}</a:t>
            </a:r>
            <a:endParaRPr lang="ru-RU" altLang="ru-RU" smtClean="0"/>
          </a:p>
          <a:p>
            <a:pPr marL="0" indent="0">
              <a:buNone/>
            </a:pPr>
            <a:r>
              <a:rPr lang="en-US" altLang="ru-RU" smtClean="0"/>
              <a:t>  </a:t>
            </a:r>
            <a:r>
              <a:rPr lang="en-US" altLang="ru-RU" smtClean="0">
                <a:solidFill>
                  <a:srgbClr val="7030A0"/>
                </a:solidFill>
              </a:rPr>
              <a:t>public</a:t>
            </a:r>
            <a:r>
              <a:rPr lang="en-US" altLang="ru-RU" smtClean="0"/>
              <a:t> Cat(String name){</a:t>
            </a:r>
          </a:p>
          <a:p>
            <a:pPr marL="0" indent="0">
              <a:buNone/>
            </a:pPr>
            <a:r>
              <a:rPr lang="en-US" altLang="ru-RU" smtClean="0"/>
              <a:t>    </a:t>
            </a:r>
            <a:r>
              <a:rPr lang="en-US" altLang="ru-RU" smtClean="0">
                <a:solidFill>
                  <a:srgbClr val="7030A0"/>
                </a:solidFill>
              </a:rPr>
              <a:t>this</a:t>
            </a:r>
            <a:r>
              <a:rPr lang="en-US" altLang="ru-RU" smtClean="0"/>
              <a:t>.name = name;</a:t>
            </a:r>
          </a:p>
          <a:p>
            <a:pPr marL="0" indent="0">
              <a:buNone/>
            </a:pPr>
            <a:r>
              <a:rPr lang="en-US" altLang="ru-RU" smtClean="0"/>
              <a:t>  }</a:t>
            </a:r>
          </a:p>
          <a:p>
            <a:pPr marL="0" indent="0">
              <a:buNone/>
            </a:pPr>
            <a:r>
              <a:rPr lang="en-US" altLang="ru-RU" smtClean="0"/>
              <a:t>}</a:t>
            </a:r>
          </a:p>
          <a:p>
            <a:pPr marL="0" indent="0">
              <a:buNone/>
            </a:pPr>
            <a:endParaRPr lang="ru-RU" altLang="ru-RU" smtClean="0"/>
          </a:p>
        </p:txBody>
      </p:sp>
      <p:sp>
        <p:nvSpPr>
          <p:cNvPr id="32772" name="TextBox 1"/>
          <p:cNvSpPr txBox="1">
            <a:spLocks noChangeArrowheads="1"/>
          </p:cNvSpPr>
          <p:nvPr/>
        </p:nvSpPr>
        <p:spPr bwMode="auto">
          <a:xfrm>
            <a:off x="3719513" y="5070475"/>
            <a:ext cx="61214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eaLnBrk="0" hangingPunct="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eaLnBrk="0" hangingPunct="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n-US" altLang="ru-RU"/>
              <a:t>Cat myCat = new Cat(“</a:t>
            </a:r>
            <a:r>
              <a:rPr lang="ru-RU" altLang="ru-RU"/>
              <a:t>Васька</a:t>
            </a:r>
            <a:r>
              <a:rPr lang="en-US" altLang="ru-RU"/>
              <a:t>”);</a:t>
            </a:r>
            <a:endParaRPr lang="ru-RU" altLang="ru-RU"/>
          </a:p>
        </p:txBody>
      </p:sp>
    </p:spTree>
    <p:extLst>
      <p:ext uri="{BB962C8B-B14F-4D97-AF65-F5344CB8AC3E}">
        <p14:creationId xmlns:p14="http://schemas.microsoft.com/office/powerpoint/2010/main" val="12290791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ru-RU" altLang="ru-RU" smtClean="0"/>
              <a:t>Порядок вызова конструкторов</a:t>
            </a:r>
          </a:p>
        </p:txBody>
      </p:sp>
      <p:sp>
        <p:nvSpPr>
          <p:cNvPr id="33795" name="Content Placeholder 2"/>
          <p:cNvSpPr>
            <a:spLocks noGrp="1"/>
          </p:cNvSpPr>
          <p:nvPr>
            <p:ph type="body" sz="quarter" idx="10"/>
          </p:nvPr>
        </p:nvSpPr>
        <p:spPr/>
        <p:txBody>
          <a:bodyPr/>
          <a:lstStyle/>
          <a:p>
            <a:pPr marL="0" indent="0">
              <a:buNone/>
            </a:pPr>
            <a:r>
              <a:rPr lang="ru-RU" altLang="ru-RU" sz="3600"/>
              <a:t>В иерархии классов конструкторы вызываются в порядке наследования, начиная с суперкласса, и заканчивая подклассом. </a:t>
            </a:r>
          </a:p>
        </p:txBody>
      </p:sp>
    </p:spTree>
    <p:extLst>
      <p:ext uri="{BB962C8B-B14F-4D97-AF65-F5344CB8AC3E}">
        <p14:creationId xmlns:p14="http://schemas.microsoft.com/office/powerpoint/2010/main" val="40138547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ru-RU" altLang="ru-RU" smtClean="0"/>
              <a:t>Порядок вызова конструкторов</a:t>
            </a:r>
          </a:p>
        </p:txBody>
      </p:sp>
      <p:sp>
        <p:nvSpPr>
          <p:cNvPr id="34819" name="Content Placeholder 2"/>
          <p:cNvSpPr>
            <a:spLocks noGrp="1"/>
          </p:cNvSpPr>
          <p:nvPr>
            <p:ph type="body" sz="quarter" idx="10"/>
          </p:nvPr>
        </p:nvSpPr>
        <p:spPr/>
        <p:txBody>
          <a:bodyPr/>
          <a:lstStyle/>
          <a:p>
            <a:pPr marL="0" indent="0">
              <a:buNone/>
            </a:pPr>
            <a:r>
              <a:rPr lang="ru-RU" altLang="ru-RU" sz="3000"/>
              <a:t>Более того, поскольку super () должен быть первым оператором, выполняемым в конструкторе подкласса, этот порядок остается неизменным, независимо от того, используется ли форма super (). Если конструктор super () не применяется, программа использует конструктор каждого суперкласса, заданный по умолчанию или не содержащий параметров.</a:t>
            </a:r>
          </a:p>
          <a:p>
            <a:pPr marL="0" indent="0">
              <a:buNone/>
            </a:pPr>
            <a:endParaRPr lang="ru-RU" altLang="ru-RU" sz="3000"/>
          </a:p>
        </p:txBody>
      </p:sp>
    </p:spTree>
    <p:extLst>
      <p:ext uri="{BB962C8B-B14F-4D97-AF65-F5344CB8AC3E}">
        <p14:creationId xmlns:p14="http://schemas.microsoft.com/office/powerpoint/2010/main" val="15283657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ru-RU" altLang="en-US" smtClean="0"/>
              <a:t>Порядок инициализации полей объекта</a:t>
            </a:r>
            <a:endParaRPr lang="en-US" altLang="en-US" smtClean="0"/>
          </a:p>
        </p:txBody>
      </p:sp>
      <p:sp>
        <p:nvSpPr>
          <p:cNvPr id="3" name="Content Placeholder 2"/>
          <p:cNvSpPr>
            <a:spLocks noGrp="1"/>
          </p:cNvSpPr>
          <p:nvPr>
            <p:ph type="body" sz="quarter" idx="10"/>
          </p:nvPr>
        </p:nvSpPr>
        <p:spPr/>
        <p:txBody>
          <a:bodyPr/>
          <a:lstStyle/>
          <a:p>
            <a:pPr>
              <a:defRPr/>
            </a:pPr>
            <a:r>
              <a:rPr lang="ru-RU" sz="2400" dirty="0"/>
              <a:t>инициализация полей в месте объявления и в инициализационном блоке происходит до инициализации в конструкторе</a:t>
            </a:r>
          </a:p>
          <a:p>
            <a:pPr>
              <a:defRPr/>
            </a:pPr>
            <a:r>
              <a:rPr lang="ru-RU" sz="2400" dirty="0"/>
              <a:t>инициализации полей в месте объявления и в инициализационных блоках выполняются в порядке их объявления в классе</a:t>
            </a:r>
          </a:p>
          <a:p>
            <a:pPr>
              <a:defRPr/>
            </a:pPr>
            <a:r>
              <a:rPr lang="ru-RU" sz="2400" dirty="0"/>
              <a:t>инициализация полей базового класса происходит полностью до инициализации производного класса, т.е. сначала выполняются все инициализаторы базового класса, а потом все инициализаторы производного класса.</a:t>
            </a:r>
          </a:p>
          <a:p>
            <a:pPr marL="0" indent="0">
              <a:buNone/>
              <a:defRPr/>
            </a:pPr>
            <a:endParaRPr lang="en-US" dirty="0"/>
          </a:p>
        </p:txBody>
      </p:sp>
    </p:spTree>
    <p:extLst>
      <p:ext uri="{BB962C8B-B14F-4D97-AF65-F5344CB8AC3E}">
        <p14:creationId xmlns:p14="http://schemas.microsoft.com/office/powerpoint/2010/main" val="5857820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ru-RU" altLang="en-US" smtClean="0"/>
              <a:t>Порядок инициализации полей объекта</a:t>
            </a:r>
            <a:endParaRPr lang="en-US" altLang="en-US" smtClean="0"/>
          </a:p>
        </p:txBody>
      </p:sp>
      <p:sp>
        <p:nvSpPr>
          <p:cNvPr id="3" name="Content Placeholder 2"/>
          <p:cNvSpPr>
            <a:spLocks noGrp="1"/>
          </p:cNvSpPr>
          <p:nvPr>
            <p:ph type="body" sz="quarter" idx="10"/>
          </p:nvPr>
        </p:nvSpPr>
        <p:spPr/>
        <p:txBody>
          <a:bodyPr/>
          <a:lstStyle/>
          <a:p>
            <a:pPr>
              <a:defRPr/>
            </a:pPr>
            <a:r>
              <a:rPr lang="ru-RU" dirty="0" smtClean="0"/>
              <a:t>инициализация </a:t>
            </a:r>
            <a:r>
              <a:rPr lang="ru-RU" dirty="0"/>
              <a:t>полей базового класса происходит полностью до инициализации производного класса, т.е. сначала выполняются все инициализаторы базового класса, а потом все инициализаторы производного класса.</a:t>
            </a:r>
          </a:p>
          <a:p>
            <a:pPr marL="0" indent="0">
              <a:buNone/>
              <a:defRPr/>
            </a:pPr>
            <a:endParaRPr lang="en-US" dirty="0"/>
          </a:p>
        </p:txBody>
      </p:sp>
    </p:spTree>
    <p:extLst>
      <p:ext uri="{BB962C8B-B14F-4D97-AF65-F5344CB8AC3E}">
        <p14:creationId xmlns:p14="http://schemas.microsoft.com/office/powerpoint/2010/main" val="6285362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ru-RU" altLang="ru-RU" b="1" smtClean="0"/>
              <a:t>Ключевое слово </a:t>
            </a:r>
            <a:r>
              <a:rPr lang="en-US" altLang="ru-RU" b="1" smtClean="0"/>
              <a:t>super</a:t>
            </a:r>
          </a:p>
        </p:txBody>
      </p:sp>
      <p:sp>
        <p:nvSpPr>
          <p:cNvPr id="37891" name="Content Placeholder 2"/>
          <p:cNvSpPr>
            <a:spLocks noGrp="1"/>
          </p:cNvSpPr>
          <p:nvPr>
            <p:ph type="body" sz="quarter" idx="10"/>
          </p:nvPr>
        </p:nvSpPr>
        <p:spPr/>
        <p:txBody>
          <a:bodyPr/>
          <a:lstStyle/>
          <a:p>
            <a:pPr marL="0" indent="0">
              <a:buNone/>
            </a:pPr>
            <a:r>
              <a:rPr lang="ru-RU" altLang="ru-RU" smtClean="0"/>
              <a:t>В Java существует ключевое слово </a:t>
            </a:r>
            <a:r>
              <a:rPr lang="ru-RU" altLang="ru-RU" i="1" smtClean="0">
                <a:solidFill>
                  <a:srgbClr val="7030A0"/>
                </a:solidFill>
              </a:rPr>
              <a:t>super</a:t>
            </a:r>
            <a:r>
              <a:rPr lang="ru-RU" altLang="ru-RU" smtClean="0"/>
              <a:t>, которое обозначает </a:t>
            </a:r>
            <a:r>
              <a:rPr lang="ru-RU" altLang="ru-RU" b="1" smtClean="0"/>
              <a:t>суперкласс</a:t>
            </a:r>
            <a:r>
              <a:rPr lang="ru-RU" altLang="ru-RU" smtClean="0"/>
              <a:t>, т.е. класс, производным от которого является текущий класс.</a:t>
            </a:r>
            <a:r>
              <a:rPr lang="en-US" altLang="ru-RU" smtClean="0"/>
              <a:t> </a:t>
            </a:r>
          </a:p>
          <a:p>
            <a:pPr marL="0" indent="0">
              <a:buNone/>
            </a:pPr>
            <a:endParaRPr lang="ru-RU" altLang="ru-RU" smtClean="0"/>
          </a:p>
        </p:txBody>
      </p:sp>
    </p:spTree>
    <p:extLst>
      <p:ext uri="{BB962C8B-B14F-4D97-AF65-F5344CB8AC3E}">
        <p14:creationId xmlns:p14="http://schemas.microsoft.com/office/powerpoint/2010/main" val="27867082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ru-RU" altLang="ru-RU" b="1" smtClean="0"/>
              <a:t>Ключевое слово </a:t>
            </a:r>
            <a:r>
              <a:rPr lang="en-US" altLang="ru-RU" b="1" smtClean="0"/>
              <a:t>super</a:t>
            </a:r>
            <a:endParaRPr lang="ru-RU" altLang="ru-RU" smtClean="0"/>
          </a:p>
        </p:txBody>
      </p:sp>
      <p:sp>
        <p:nvSpPr>
          <p:cNvPr id="38915" name="Content Placeholder 2"/>
          <p:cNvSpPr>
            <a:spLocks noGrp="1"/>
          </p:cNvSpPr>
          <p:nvPr>
            <p:ph type="body" sz="quarter" idx="10"/>
          </p:nvPr>
        </p:nvSpPr>
        <p:spPr/>
        <p:txBody>
          <a:bodyPr/>
          <a:lstStyle/>
          <a:p>
            <a:pPr marL="0" indent="0">
              <a:buNone/>
            </a:pPr>
            <a:r>
              <a:rPr lang="ru-RU" altLang="ru-RU" smtClean="0"/>
              <a:t>Ключевое слово </a:t>
            </a:r>
            <a:r>
              <a:rPr lang="en-US" altLang="ru-RU" smtClean="0">
                <a:solidFill>
                  <a:srgbClr val="FF0000"/>
                </a:solidFill>
              </a:rPr>
              <a:t>super</a:t>
            </a:r>
            <a:r>
              <a:rPr lang="en-US" altLang="ru-RU" smtClean="0"/>
              <a:t> </a:t>
            </a:r>
            <a:r>
              <a:rPr lang="ru-RU" altLang="ru-RU" smtClean="0"/>
              <a:t>позволяет вызвать методы суперкласса (родителя)</a:t>
            </a:r>
          </a:p>
          <a:p>
            <a:pPr marL="0" indent="0">
              <a:buNone/>
            </a:pPr>
            <a:r>
              <a:rPr lang="en-US" altLang="ru-RU" smtClean="0"/>
              <a:t>public class Cat extends Animal {</a:t>
            </a:r>
          </a:p>
          <a:p>
            <a:pPr marL="0" indent="0">
              <a:buNone/>
            </a:pPr>
            <a:r>
              <a:rPr lang="en-US" altLang="ru-RU" smtClean="0">
                <a:solidFill>
                  <a:srgbClr val="FFC000"/>
                </a:solidFill>
              </a:rPr>
              <a:t>@Override  </a:t>
            </a:r>
          </a:p>
          <a:p>
            <a:pPr marL="0" indent="0">
              <a:buNone/>
            </a:pPr>
            <a:r>
              <a:rPr lang="en-US" altLang="ru-RU" smtClean="0"/>
              <a:t>public String getType() {</a:t>
            </a:r>
          </a:p>
          <a:p>
            <a:pPr marL="0" indent="0">
              <a:buNone/>
            </a:pPr>
            <a:r>
              <a:rPr lang="en-US" altLang="ru-RU" smtClean="0"/>
              <a:t>    return super.getType();</a:t>
            </a:r>
          </a:p>
          <a:p>
            <a:pPr marL="0" indent="0">
              <a:buNone/>
            </a:pPr>
            <a:r>
              <a:rPr lang="en-US" altLang="ru-RU" smtClean="0"/>
              <a:t>  }</a:t>
            </a:r>
          </a:p>
          <a:p>
            <a:pPr marL="0" indent="0">
              <a:buNone/>
            </a:pPr>
            <a:r>
              <a:rPr lang="en-US" altLang="ru-RU" smtClean="0"/>
              <a:t>}</a:t>
            </a:r>
          </a:p>
          <a:p>
            <a:pPr marL="0" indent="0">
              <a:buNone/>
            </a:pPr>
            <a:endParaRPr lang="ru-RU" altLang="ru-RU" smtClean="0"/>
          </a:p>
        </p:txBody>
      </p:sp>
    </p:spTree>
    <p:extLst>
      <p:ext uri="{BB962C8B-B14F-4D97-AF65-F5344CB8AC3E}">
        <p14:creationId xmlns:p14="http://schemas.microsoft.com/office/powerpoint/2010/main" val="40669583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ru-RU" altLang="ru-RU" b="1" smtClean="0"/>
              <a:t>Ключевое слово </a:t>
            </a:r>
            <a:r>
              <a:rPr lang="en-US" altLang="ru-RU" b="1" smtClean="0"/>
              <a:t>super</a:t>
            </a:r>
          </a:p>
        </p:txBody>
      </p:sp>
      <p:sp>
        <p:nvSpPr>
          <p:cNvPr id="39939" name="Content Placeholder 2"/>
          <p:cNvSpPr>
            <a:spLocks noGrp="1"/>
          </p:cNvSpPr>
          <p:nvPr>
            <p:ph type="body" sz="quarter" idx="10"/>
          </p:nvPr>
        </p:nvSpPr>
        <p:spPr/>
        <p:txBody>
          <a:bodyPr/>
          <a:lstStyle/>
          <a:p>
            <a:pPr marL="0" indent="0">
              <a:buNone/>
            </a:pPr>
            <a:r>
              <a:rPr lang="ru-RU" altLang="ru-RU" smtClean="0"/>
              <a:t>Ключевое слово </a:t>
            </a:r>
            <a:r>
              <a:rPr lang="ru-RU" altLang="ru-RU" b="1" smtClean="0"/>
              <a:t>super</a:t>
            </a:r>
            <a:r>
              <a:rPr lang="ru-RU" altLang="ru-RU" smtClean="0"/>
              <a:t> можно использовать для вызова конструктора</a:t>
            </a:r>
            <a:r>
              <a:rPr lang="en-US" altLang="ru-RU" smtClean="0"/>
              <a:t> </a:t>
            </a:r>
            <a:r>
              <a:rPr lang="ru-RU" altLang="ru-RU" smtClean="0"/>
              <a:t>или метода суперкласса.</a:t>
            </a:r>
          </a:p>
        </p:txBody>
      </p:sp>
    </p:spTree>
    <p:extLst>
      <p:ext uri="{BB962C8B-B14F-4D97-AF65-F5344CB8AC3E}">
        <p14:creationId xmlns:p14="http://schemas.microsoft.com/office/powerpoint/2010/main" val="11667655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ru-RU" altLang="ru-RU" b="1" smtClean="0"/>
              <a:t>Ключевое слово </a:t>
            </a:r>
            <a:r>
              <a:rPr lang="en-US" altLang="ru-RU" b="1" smtClean="0"/>
              <a:t>super</a:t>
            </a:r>
          </a:p>
        </p:txBody>
      </p:sp>
      <p:sp>
        <p:nvSpPr>
          <p:cNvPr id="40963" name="Content Placeholder 2"/>
          <p:cNvSpPr>
            <a:spLocks noGrp="1"/>
          </p:cNvSpPr>
          <p:nvPr>
            <p:ph type="body" sz="quarter" idx="10"/>
          </p:nvPr>
        </p:nvSpPr>
        <p:spPr/>
        <p:txBody>
          <a:bodyPr/>
          <a:lstStyle/>
          <a:p>
            <a:pPr marL="0" indent="0">
              <a:buNone/>
            </a:pPr>
            <a:r>
              <a:rPr lang="ru-RU" altLang="en-US" smtClean="0"/>
              <a:t>Вызов метода </a:t>
            </a:r>
            <a:r>
              <a:rPr lang="ru-RU" altLang="en-US" b="1" smtClean="0">
                <a:solidFill>
                  <a:srgbClr val="7030A0"/>
                </a:solidFill>
              </a:rPr>
              <a:t>super</a:t>
            </a:r>
            <a:r>
              <a:rPr lang="ru-RU" altLang="en-US" b="1" smtClean="0"/>
              <a:t>()</a:t>
            </a:r>
            <a:r>
              <a:rPr lang="ru-RU" altLang="en-US" smtClean="0"/>
              <a:t> всегда должен быть первым оператором, выполняемым внутри конструктора подкласса.</a:t>
            </a:r>
          </a:p>
          <a:p>
            <a:pPr marL="0" indent="0">
              <a:buNone/>
            </a:pPr>
            <a:r>
              <a:rPr lang="ru-RU" altLang="en-US" smtClean="0"/>
              <a:t>У суперкласса могут быть несколько перегруженных версий конструкторов, поэтому можно вызывать метод </a:t>
            </a:r>
            <a:r>
              <a:rPr lang="ru-RU" altLang="en-US" b="1" smtClean="0">
                <a:solidFill>
                  <a:srgbClr val="7030A0"/>
                </a:solidFill>
              </a:rPr>
              <a:t>super</a:t>
            </a:r>
            <a:r>
              <a:rPr lang="ru-RU" altLang="en-US" b="1" smtClean="0"/>
              <a:t>()</a:t>
            </a:r>
            <a:r>
              <a:rPr lang="ru-RU" altLang="en-US" smtClean="0"/>
              <a:t> с разными параметрами.</a:t>
            </a:r>
            <a:endParaRPr lang="ru-RU" altLang="ru-RU" smtClean="0"/>
          </a:p>
        </p:txBody>
      </p:sp>
    </p:spTree>
    <p:extLst>
      <p:ext uri="{BB962C8B-B14F-4D97-AF65-F5344CB8AC3E}">
        <p14:creationId xmlns:p14="http://schemas.microsoft.com/office/powerpoint/2010/main" val="959163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ru-RU" altLang="ru-RU" smtClean="0"/>
              <a:t>Статический метод</a:t>
            </a:r>
          </a:p>
        </p:txBody>
      </p:sp>
      <p:sp>
        <p:nvSpPr>
          <p:cNvPr id="6147" name="Content Placeholder 2"/>
          <p:cNvSpPr>
            <a:spLocks noGrp="1"/>
          </p:cNvSpPr>
          <p:nvPr>
            <p:ph type="body" sz="quarter" idx="10"/>
          </p:nvPr>
        </p:nvSpPr>
        <p:spPr/>
        <p:txBody>
          <a:bodyPr/>
          <a:lstStyle/>
          <a:p>
            <a:pPr marL="0" indent="0">
              <a:buNone/>
            </a:pPr>
            <a:r>
              <a:rPr lang="ru-RU" altLang="ru-RU" smtClean="0"/>
              <a:t>Статическим методом называется фрагмент программы, которому присвоено некоторое уникальное имя, и который по этому имени можно вызывать из остальных частей программы. В момент, когда происходит вызов, выполняются действия, перечисленные внутри метода (в его описании или теле).</a:t>
            </a:r>
          </a:p>
          <a:p>
            <a:pPr marL="0" indent="0">
              <a:buNone/>
            </a:pPr>
            <a:endParaRPr lang="ru-RU" altLang="ru-RU" smtClean="0"/>
          </a:p>
        </p:txBody>
      </p:sp>
    </p:spTree>
    <p:extLst>
      <p:ext uri="{BB962C8B-B14F-4D97-AF65-F5344CB8AC3E}">
        <p14:creationId xmlns:p14="http://schemas.microsoft.com/office/powerpoint/2010/main" val="17249200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ru-RU" altLang="en-US" sz="3600" b="1"/>
              <a:t>Преобразования типов (классов) при наследовании</a:t>
            </a:r>
            <a:endParaRPr lang="en-US" altLang="en-US" sz="3600"/>
          </a:p>
        </p:txBody>
      </p:sp>
      <p:sp>
        <p:nvSpPr>
          <p:cNvPr id="41987" name="Content Placeholder 2"/>
          <p:cNvSpPr>
            <a:spLocks noGrp="1"/>
          </p:cNvSpPr>
          <p:nvPr>
            <p:ph type="body" sz="quarter" idx="10"/>
          </p:nvPr>
        </p:nvSpPr>
        <p:spPr/>
        <p:txBody>
          <a:bodyPr/>
          <a:lstStyle/>
          <a:p>
            <a:pPr marL="0" indent="0">
              <a:buNone/>
            </a:pPr>
            <a:r>
              <a:rPr lang="ru-RU" altLang="en-US" smtClean="0"/>
              <a:t>Механизм наследования классов предусматривает возможности преобразования типов между суперклассом и подклассом. Преобразование типов в каком-то смысле является </a:t>
            </a:r>
            <a:r>
              <a:rPr lang="ru-RU" altLang="en-US" smtClean="0">
                <a:solidFill>
                  <a:srgbClr val="0070C0"/>
                </a:solidFill>
              </a:rPr>
              <a:t>формальным</a:t>
            </a:r>
            <a:r>
              <a:rPr lang="ru-RU" altLang="en-US" smtClean="0"/>
              <a:t>. Сам объект при таком преобразовании </a:t>
            </a:r>
            <a:r>
              <a:rPr lang="ru-RU" altLang="en-US" smtClean="0">
                <a:solidFill>
                  <a:srgbClr val="FF0000"/>
                </a:solidFill>
              </a:rPr>
              <a:t>не изменяется</a:t>
            </a:r>
            <a:r>
              <a:rPr lang="ru-RU" altLang="en-US" smtClean="0"/>
              <a:t>,</a:t>
            </a:r>
            <a:r>
              <a:rPr lang="ru-RU" altLang="en-US" i="1" smtClean="0"/>
              <a:t>преобразование относится только к типу ссылки на объект</a:t>
            </a:r>
            <a:r>
              <a:rPr lang="ru-RU" altLang="en-US" smtClean="0"/>
              <a:t> .</a:t>
            </a:r>
            <a:endParaRPr lang="en-US" altLang="en-US" smtClean="0"/>
          </a:p>
        </p:txBody>
      </p:sp>
    </p:spTree>
    <p:extLst>
      <p:ext uri="{BB962C8B-B14F-4D97-AF65-F5344CB8AC3E}">
        <p14:creationId xmlns:p14="http://schemas.microsoft.com/office/powerpoint/2010/main" val="18700249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ru-RU" altLang="en-US" sz="3600" b="1"/>
              <a:t>Преобразования типов (классов) при наследовании</a:t>
            </a:r>
            <a:endParaRPr lang="en-US" altLang="en-US" sz="3600"/>
          </a:p>
        </p:txBody>
      </p:sp>
      <p:sp>
        <p:nvSpPr>
          <p:cNvPr id="43011" name="Content Placeholder 2"/>
          <p:cNvSpPr>
            <a:spLocks noGrp="1"/>
          </p:cNvSpPr>
          <p:nvPr>
            <p:ph type="body" sz="quarter" idx="10"/>
          </p:nvPr>
        </p:nvSpPr>
        <p:spPr/>
        <p:txBody>
          <a:bodyPr/>
          <a:lstStyle/>
          <a:p>
            <a:pPr marL="0" indent="0">
              <a:buNone/>
            </a:pPr>
            <a:r>
              <a:rPr lang="ru-RU" altLang="en-US" smtClean="0"/>
              <a:t>//формальное преобразование типа</a:t>
            </a:r>
            <a:endParaRPr lang="en-US" altLang="en-US" smtClean="0"/>
          </a:p>
          <a:p>
            <a:pPr marL="0" indent="0">
              <a:buNone/>
            </a:pPr>
            <a:r>
              <a:rPr lang="en-US" altLang="en-US" smtClean="0">
                <a:solidFill>
                  <a:srgbClr val="0070C0"/>
                </a:solidFill>
              </a:rPr>
              <a:t>Object a = new Cat(); </a:t>
            </a:r>
            <a:endParaRPr lang="ru-RU" altLang="en-US" smtClean="0">
              <a:solidFill>
                <a:srgbClr val="0070C0"/>
              </a:solidFill>
            </a:endParaRPr>
          </a:p>
          <a:p>
            <a:pPr marL="0" indent="0">
              <a:buNone/>
            </a:pPr>
            <a:endParaRPr lang="en-US" altLang="en-US" smtClean="0"/>
          </a:p>
          <a:p>
            <a:pPr marL="0" indent="0">
              <a:buNone/>
            </a:pPr>
            <a:r>
              <a:rPr lang="en-US" altLang="en-US" smtClean="0"/>
              <a:t>//</a:t>
            </a:r>
            <a:r>
              <a:rPr lang="ru-RU" altLang="en-US" smtClean="0"/>
              <a:t>Понижающее преобразование (downcasting) — это преобразование от суперкласса к подклассу.</a:t>
            </a:r>
            <a:endParaRPr lang="en-US" altLang="en-US" smtClean="0"/>
          </a:p>
          <a:p>
            <a:pPr marL="0" indent="0">
              <a:buNone/>
            </a:pPr>
            <a:r>
              <a:rPr lang="en-US" altLang="en-US" smtClean="0">
                <a:solidFill>
                  <a:srgbClr val="0070C0"/>
                </a:solidFill>
              </a:rPr>
              <a:t>Cat b = (Cat) a;</a:t>
            </a:r>
            <a:r>
              <a:rPr lang="ru-RU" altLang="en-US" smtClean="0"/>
              <a:t> // расширение</a:t>
            </a:r>
            <a:endParaRPr lang="en-US" altLang="en-US" smtClean="0"/>
          </a:p>
          <a:p>
            <a:pPr marL="0" indent="0">
              <a:buNone/>
            </a:pPr>
            <a:endParaRPr lang="en-US" altLang="en-US" smtClean="0"/>
          </a:p>
        </p:txBody>
      </p:sp>
    </p:spTree>
    <p:extLst>
      <p:ext uri="{BB962C8B-B14F-4D97-AF65-F5344CB8AC3E}">
        <p14:creationId xmlns:p14="http://schemas.microsoft.com/office/powerpoint/2010/main" val="12504849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ru-RU" altLang="en-US" sz="3600"/>
              <a:t>Ограничения Понижающего преобразования (downcasting)</a:t>
            </a:r>
            <a:endParaRPr lang="en-US" altLang="en-US" sz="3600"/>
          </a:p>
        </p:txBody>
      </p:sp>
      <p:sp>
        <p:nvSpPr>
          <p:cNvPr id="44035" name="Content Placeholder 2"/>
          <p:cNvSpPr>
            <a:spLocks noGrp="1"/>
          </p:cNvSpPr>
          <p:nvPr>
            <p:ph type="body" sz="quarter" idx="10"/>
          </p:nvPr>
        </p:nvSpPr>
        <p:spPr/>
        <p:txBody>
          <a:bodyPr/>
          <a:lstStyle/>
          <a:p>
            <a:r>
              <a:rPr lang="ru-RU" altLang="en-US" smtClean="0"/>
              <a:t>Во-первых, оно может задаваться только явно при помощи операции преобразования типов,</a:t>
            </a:r>
            <a:endParaRPr lang="en-US" altLang="en-US" smtClean="0"/>
          </a:p>
          <a:p>
            <a:r>
              <a:rPr lang="ru-RU" altLang="en-US" smtClean="0"/>
              <a:t>Во-вторых, объект, подвергаемый преобразованию, реально должен быть того класса, к которому он преобразуется. Если это не так, то возникает исключение </a:t>
            </a:r>
            <a:r>
              <a:rPr lang="ru-RU" altLang="en-US" smtClean="0">
                <a:solidFill>
                  <a:srgbClr val="FF0000"/>
                </a:solidFill>
              </a:rPr>
              <a:t>ClassCastException</a:t>
            </a:r>
            <a:r>
              <a:rPr lang="ru-RU" altLang="en-US" smtClean="0"/>
              <a:t> в процессе выполнения программы.</a:t>
            </a:r>
            <a:endParaRPr lang="en-US" altLang="en-US" smtClean="0"/>
          </a:p>
        </p:txBody>
      </p:sp>
    </p:spTree>
    <p:extLst>
      <p:ext uri="{BB962C8B-B14F-4D97-AF65-F5344CB8AC3E}">
        <p14:creationId xmlns:p14="http://schemas.microsoft.com/office/powerpoint/2010/main" val="9320951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b="1" smtClean="0"/>
              <a:t>instanceof</a:t>
            </a:r>
            <a:r>
              <a:rPr lang="en-US" altLang="en-US" smtClean="0"/>
              <a:t> </a:t>
            </a:r>
          </a:p>
        </p:txBody>
      </p:sp>
      <p:sp>
        <p:nvSpPr>
          <p:cNvPr id="45059" name="Content Placeholder 2"/>
          <p:cNvSpPr>
            <a:spLocks noGrp="1"/>
          </p:cNvSpPr>
          <p:nvPr>
            <p:ph type="body" sz="quarter" idx="10"/>
          </p:nvPr>
        </p:nvSpPr>
        <p:spPr/>
        <p:txBody>
          <a:bodyPr/>
          <a:lstStyle/>
          <a:p>
            <a:pPr marL="0" indent="0">
              <a:buNone/>
            </a:pPr>
            <a:r>
              <a:rPr lang="ru-RU" altLang="en-US" smtClean="0"/>
              <a:t>В Java для проверки типа объекта есть операция </a:t>
            </a:r>
            <a:r>
              <a:rPr lang="ru-RU" altLang="en-US" b="1" smtClean="0">
                <a:solidFill>
                  <a:srgbClr val="7030A0"/>
                </a:solidFill>
              </a:rPr>
              <a:t>instanceof</a:t>
            </a:r>
            <a:r>
              <a:rPr lang="ru-RU" altLang="en-US" smtClean="0"/>
              <a:t> . Она часто применяется при понижающем (downcasting) преобразовании. Эта операция проверяет, имеет ли ее левый операнд класс, заданный правым операндом.</a:t>
            </a:r>
            <a:endParaRPr lang="en-US" altLang="en-US" smtClean="0"/>
          </a:p>
        </p:txBody>
      </p:sp>
    </p:spTree>
    <p:extLst>
      <p:ext uri="{BB962C8B-B14F-4D97-AF65-F5344CB8AC3E}">
        <p14:creationId xmlns:p14="http://schemas.microsoft.com/office/powerpoint/2010/main" val="6265063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ru-RU" altLang="en-US" b="1" smtClean="0"/>
              <a:t>Пример </a:t>
            </a:r>
            <a:r>
              <a:rPr lang="en-US" altLang="en-US" b="1" smtClean="0"/>
              <a:t>instanceof</a:t>
            </a:r>
            <a:r>
              <a:rPr lang="en-US" altLang="en-US" smtClean="0"/>
              <a:t> </a:t>
            </a:r>
          </a:p>
        </p:txBody>
      </p:sp>
      <p:sp>
        <p:nvSpPr>
          <p:cNvPr id="46083" name="Content Placeholder 2"/>
          <p:cNvSpPr>
            <a:spLocks noGrp="1"/>
          </p:cNvSpPr>
          <p:nvPr>
            <p:ph type="body" sz="quarter" idx="10"/>
          </p:nvPr>
        </p:nvSpPr>
        <p:spPr/>
        <p:txBody>
          <a:bodyPr/>
          <a:lstStyle/>
          <a:p>
            <a:pPr marL="0" indent="0">
              <a:buNone/>
            </a:pPr>
            <a:r>
              <a:rPr lang="en-US" altLang="en-US" smtClean="0">
                <a:solidFill>
                  <a:srgbClr val="7030A0"/>
                </a:solidFill>
              </a:rPr>
              <a:t>if </a:t>
            </a:r>
            <a:r>
              <a:rPr lang="en-US" altLang="en-US" smtClean="0"/>
              <a:t>( a </a:t>
            </a:r>
            <a:r>
              <a:rPr lang="en-US" altLang="en-US" smtClean="0">
                <a:solidFill>
                  <a:srgbClr val="7030A0"/>
                </a:solidFill>
              </a:rPr>
              <a:t>instanceof </a:t>
            </a:r>
            <a:r>
              <a:rPr lang="en-US" altLang="en-US" smtClean="0"/>
              <a:t>B ) {</a:t>
            </a:r>
          </a:p>
          <a:p>
            <a:pPr marL="0" indent="0">
              <a:buNone/>
            </a:pPr>
            <a:r>
              <a:rPr lang="en-US" altLang="en-US" smtClean="0"/>
              <a:t>  b1 = (B)a;</a:t>
            </a:r>
          </a:p>
          <a:p>
            <a:pPr marL="0" indent="0">
              <a:buNone/>
            </a:pPr>
            <a:r>
              <a:rPr lang="en-US" altLang="en-US" smtClean="0"/>
              <a:t>}</a:t>
            </a:r>
          </a:p>
        </p:txBody>
      </p:sp>
    </p:spTree>
    <p:extLst>
      <p:ext uri="{BB962C8B-B14F-4D97-AF65-F5344CB8AC3E}">
        <p14:creationId xmlns:p14="http://schemas.microsoft.com/office/powerpoint/2010/main" val="3893675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ru-RU" altLang="ru-RU" smtClean="0"/>
              <a:t>Полиморфизм</a:t>
            </a:r>
          </a:p>
        </p:txBody>
      </p:sp>
      <p:sp>
        <p:nvSpPr>
          <p:cNvPr id="4099" name="Content Placeholder 2"/>
          <p:cNvSpPr>
            <a:spLocks noGrp="1"/>
          </p:cNvSpPr>
          <p:nvPr>
            <p:ph type="body" sz="quarter" idx="10"/>
          </p:nvPr>
        </p:nvSpPr>
        <p:spPr/>
        <p:txBody>
          <a:bodyPr/>
          <a:lstStyle/>
          <a:p>
            <a:pPr marL="0" indent="0">
              <a:buNone/>
            </a:pPr>
            <a:r>
              <a:rPr lang="ru-RU" altLang="ru-RU" smtClean="0"/>
              <a:t>Слово «полиморфизм» греческого происхождения и означает «Имеющий много форм»</a:t>
            </a:r>
          </a:p>
        </p:txBody>
      </p:sp>
      <p:sp>
        <p:nvSpPr>
          <p:cNvPr id="4" name="Rectangle 3"/>
          <p:cNvSpPr/>
          <p:nvPr/>
        </p:nvSpPr>
        <p:spPr>
          <a:xfrm>
            <a:off x="5075238" y="2932113"/>
            <a:ext cx="1439862" cy="792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dirty="0"/>
              <a:t>Фигура</a:t>
            </a:r>
          </a:p>
        </p:txBody>
      </p:sp>
      <p:sp>
        <p:nvSpPr>
          <p:cNvPr id="6" name="Rectangle 5"/>
          <p:cNvSpPr/>
          <p:nvPr/>
        </p:nvSpPr>
        <p:spPr>
          <a:xfrm>
            <a:off x="2566989" y="4292600"/>
            <a:ext cx="1152525" cy="1081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dirty="0"/>
              <a:t>Квадрат</a:t>
            </a:r>
          </a:p>
        </p:txBody>
      </p:sp>
      <p:sp>
        <p:nvSpPr>
          <p:cNvPr id="8" name="Isosceles Triangle 7"/>
          <p:cNvSpPr/>
          <p:nvPr/>
        </p:nvSpPr>
        <p:spPr>
          <a:xfrm>
            <a:off x="4859338" y="4292601"/>
            <a:ext cx="1871662" cy="136842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dirty="0"/>
              <a:t>Треугольник</a:t>
            </a:r>
          </a:p>
        </p:txBody>
      </p:sp>
      <p:sp>
        <p:nvSpPr>
          <p:cNvPr id="9" name="Oval 8"/>
          <p:cNvSpPr/>
          <p:nvPr/>
        </p:nvSpPr>
        <p:spPr>
          <a:xfrm>
            <a:off x="7751764" y="4076701"/>
            <a:ext cx="1152525" cy="1152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dirty="0"/>
              <a:t>Круг</a:t>
            </a:r>
          </a:p>
        </p:txBody>
      </p:sp>
      <p:cxnSp>
        <p:nvCxnSpPr>
          <p:cNvPr id="11" name="Straight Arrow Connector 10"/>
          <p:cNvCxnSpPr>
            <a:stCxn id="4" idx="1"/>
            <a:endCxn id="6" idx="0"/>
          </p:cNvCxnSpPr>
          <p:nvPr/>
        </p:nvCxnSpPr>
        <p:spPr>
          <a:xfrm flipH="1">
            <a:off x="3143250" y="3327400"/>
            <a:ext cx="1931988" cy="965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8" idx="0"/>
          </p:cNvCxnSpPr>
          <p:nvPr/>
        </p:nvCxnSpPr>
        <p:spPr>
          <a:xfrm>
            <a:off x="5794375" y="3724276"/>
            <a:ext cx="0" cy="568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3"/>
            <a:endCxn id="9" idx="1"/>
          </p:cNvCxnSpPr>
          <p:nvPr/>
        </p:nvCxnSpPr>
        <p:spPr>
          <a:xfrm>
            <a:off x="6515101" y="3327401"/>
            <a:ext cx="1406525" cy="919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5646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Заголовок 1"/>
          <p:cNvSpPr>
            <a:spLocks noGrp="1"/>
          </p:cNvSpPr>
          <p:nvPr>
            <p:ph type="title"/>
          </p:nvPr>
        </p:nvSpPr>
        <p:spPr/>
        <p:txBody>
          <a:bodyPr/>
          <a:lstStyle/>
          <a:p>
            <a:r>
              <a:rPr lang="ru-RU" altLang="ru-RU" smtClean="0"/>
              <a:t>Полиморфизм определение</a:t>
            </a:r>
          </a:p>
        </p:txBody>
      </p:sp>
      <p:sp>
        <p:nvSpPr>
          <p:cNvPr id="5123" name="Содержимое 2"/>
          <p:cNvSpPr>
            <a:spLocks noGrp="1"/>
          </p:cNvSpPr>
          <p:nvPr>
            <p:ph type="body" sz="quarter" idx="10"/>
          </p:nvPr>
        </p:nvSpPr>
        <p:spPr/>
        <p:txBody>
          <a:bodyPr/>
          <a:lstStyle/>
          <a:p>
            <a:pPr marL="514350" indent="-514350">
              <a:buFont typeface="Arial" panose="020B0604020202020204" pitchFamily="34" charset="0"/>
              <a:buAutoNum type="arabicPeriod"/>
            </a:pPr>
            <a:r>
              <a:rPr lang="ru-RU" altLang="ru-RU" sz="3600"/>
              <a:t>Способность объектов одного типа вести себя подобно объектам другого типа.</a:t>
            </a:r>
            <a:endParaRPr lang="en-US" altLang="ru-RU" sz="3600"/>
          </a:p>
          <a:p>
            <a:pPr marL="514350" indent="-514350">
              <a:buFont typeface="Arial" panose="020B0604020202020204" pitchFamily="34" charset="0"/>
              <a:buAutoNum type="arabicPeriod"/>
            </a:pPr>
            <a:r>
              <a:rPr lang="ru-RU" altLang="ru-RU" sz="3600" b="1"/>
              <a:t>С</a:t>
            </a:r>
            <a:r>
              <a:rPr lang="ru-RU" altLang="ru-RU" sz="3600"/>
              <a:t>пособность функции обрабатывать данные разных типов.</a:t>
            </a:r>
          </a:p>
        </p:txBody>
      </p:sp>
    </p:spTree>
    <p:extLst>
      <p:ext uri="{BB962C8B-B14F-4D97-AF65-F5344CB8AC3E}">
        <p14:creationId xmlns:p14="http://schemas.microsoft.com/office/powerpoint/2010/main" val="5212307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ru-RU" altLang="ru-RU" smtClean="0"/>
              <a:t>Полиморфизм определение</a:t>
            </a:r>
          </a:p>
        </p:txBody>
      </p:sp>
      <p:sp>
        <p:nvSpPr>
          <p:cNvPr id="3" name="Content Placeholder 2"/>
          <p:cNvSpPr>
            <a:spLocks noGrp="1"/>
          </p:cNvSpPr>
          <p:nvPr>
            <p:ph type="body" sz="quarter" idx="10"/>
          </p:nvPr>
        </p:nvSpPr>
        <p:spPr/>
        <p:txBody>
          <a:bodyPr/>
          <a:lstStyle/>
          <a:p>
            <a:pPr marL="514350" indent="-514350">
              <a:buFont typeface="+mj-lt"/>
              <a:buAutoNum type="arabicPeriod" startAt="3"/>
              <a:defRPr/>
            </a:pPr>
            <a:r>
              <a:rPr lang="ru-RU" altLang="ru-RU" sz="3100" dirty="0"/>
              <a:t>Возможность работать с несколькими типами так, как будто это один и тот же тип.</a:t>
            </a:r>
          </a:p>
          <a:p>
            <a:pPr marL="514350" indent="-514350">
              <a:buFont typeface="Arial" charset="0"/>
              <a:buAutoNum type="arabicPeriod" startAt="3"/>
              <a:defRPr/>
            </a:pPr>
            <a:r>
              <a:rPr lang="ru-RU" sz="3100" dirty="0"/>
              <a:t>Возможность применения одноименных методов с одинаковыми или различными наборами параметров в одном классе или в группе классов, связанных отношением наследования.</a:t>
            </a:r>
            <a:endParaRPr lang="ru-RU" altLang="ru-RU" sz="3100" dirty="0"/>
          </a:p>
          <a:p>
            <a:pPr>
              <a:defRPr/>
            </a:pPr>
            <a:endParaRPr lang="ru-RU" dirty="0"/>
          </a:p>
        </p:txBody>
      </p:sp>
    </p:spTree>
    <p:extLst>
      <p:ext uri="{BB962C8B-B14F-4D97-AF65-F5344CB8AC3E}">
        <p14:creationId xmlns:p14="http://schemas.microsoft.com/office/powerpoint/2010/main" val="14339999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ru-RU" altLang="ru-RU" sz="3600"/>
              <a:t>Статический и динамический полиморфизм</a:t>
            </a:r>
          </a:p>
        </p:txBody>
      </p:sp>
      <p:sp>
        <p:nvSpPr>
          <p:cNvPr id="7171" name="Content Placeholder 2"/>
          <p:cNvSpPr>
            <a:spLocks noGrp="1"/>
          </p:cNvSpPr>
          <p:nvPr>
            <p:ph type="body" sz="quarter" idx="10"/>
          </p:nvPr>
        </p:nvSpPr>
        <p:spPr/>
        <p:txBody>
          <a:bodyPr/>
          <a:lstStyle/>
          <a:p>
            <a:pPr marL="0" indent="0">
              <a:buNone/>
            </a:pPr>
            <a:r>
              <a:rPr lang="ru-RU" altLang="ru-RU" smtClean="0"/>
              <a:t>В Java выполняется вызов метода данного объекта с учетом того, что объект может быть не того же класса, что и ссылка, указывающая на него. Т.е. выполняется вызов метода того класса, к которому реально относится объект.</a:t>
            </a:r>
          </a:p>
          <a:p>
            <a:pPr marL="0" indent="0">
              <a:buNone/>
            </a:pPr>
            <a:r>
              <a:rPr lang="ru-RU" altLang="ru-RU"/>
              <a:t>Это — </a:t>
            </a:r>
            <a:r>
              <a:rPr lang="ru-RU" altLang="ru-RU" i="1"/>
              <a:t>динамический</a:t>
            </a:r>
            <a:r>
              <a:rPr lang="ru-RU" altLang="ru-RU"/>
              <a:t> полиморфизм методов. Он называется </a:t>
            </a:r>
            <a:r>
              <a:rPr lang="ru-RU" altLang="ru-RU" i="1"/>
              <a:t>поздним связыванием</a:t>
            </a:r>
            <a:r>
              <a:rPr lang="ru-RU" altLang="ru-RU"/>
              <a:t> (dynamic binding, late binding, run-time binding).</a:t>
            </a:r>
          </a:p>
        </p:txBody>
      </p:sp>
    </p:spTree>
    <p:extLst>
      <p:ext uri="{BB962C8B-B14F-4D97-AF65-F5344CB8AC3E}">
        <p14:creationId xmlns:p14="http://schemas.microsoft.com/office/powerpoint/2010/main" val="8491079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ru-RU" altLang="ru-RU" smtClean="0"/>
              <a:t>Позднее связывание</a:t>
            </a:r>
          </a:p>
        </p:txBody>
      </p:sp>
      <p:sp>
        <p:nvSpPr>
          <p:cNvPr id="8195" name="Content Placeholder 2"/>
          <p:cNvSpPr>
            <a:spLocks noGrp="1"/>
          </p:cNvSpPr>
          <p:nvPr>
            <p:ph type="body" sz="quarter" idx="10"/>
          </p:nvPr>
        </p:nvSpPr>
        <p:spPr/>
        <p:txBody>
          <a:bodyPr/>
          <a:lstStyle/>
          <a:p>
            <a:pPr marL="0" indent="0">
              <a:buNone/>
            </a:pPr>
            <a:r>
              <a:rPr lang="en-US" altLang="ru-RU" smtClean="0"/>
              <a:t>Shape s = new Circle();</a:t>
            </a:r>
            <a:endParaRPr lang="ru-RU" altLang="ru-RU" smtClean="0"/>
          </a:p>
        </p:txBody>
      </p:sp>
      <p:pic>
        <p:nvPicPr>
          <p:cNvPr id="8196" name="Picture 2" descr="http://ebooks.znu.edu.ua/files/comp.books/2007/gd/ThinkingJava/TIJ21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2492376"/>
            <a:ext cx="5699125"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1970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ru-RU" altLang="ru-RU" smtClean="0"/>
              <a:t>Синтаксис объявления</a:t>
            </a:r>
          </a:p>
        </p:txBody>
      </p:sp>
      <p:sp>
        <p:nvSpPr>
          <p:cNvPr id="7171" name="Content Placeholder 2"/>
          <p:cNvSpPr>
            <a:spLocks noGrp="1"/>
          </p:cNvSpPr>
          <p:nvPr>
            <p:ph type="body" sz="quarter" idx="10"/>
          </p:nvPr>
        </p:nvSpPr>
        <p:spPr/>
        <p:txBody>
          <a:bodyPr/>
          <a:lstStyle/>
          <a:p>
            <a:pPr marL="0" indent="0">
              <a:buNone/>
            </a:pPr>
            <a:r>
              <a:rPr lang="ru-RU" altLang="ru-RU" dirty="0"/>
              <a:t>модификаторы </a:t>
            </a:r>
            <a:r>
              <a:rPr lang="ru-RU" altLang="ru-RU" dirty="0" err="1"/>
              <a:t>тип_возвращаемого_значения</a:t>
            </a:r>
            <a:r>
              <a:rPr lang="ru-RU" altLang="ru-RU" dirty="0"/>
              <a:t> </a:t>
            </a:r>
            <a:r>
              <a:rPr lang="ru-RU" altLang="ru-RU" dirty="0" err="1"/>
              <a:t>имя_метода</a:t>
            </a:r>
            <a:r>
              <a:rPr lang="ru-RU" altLang="ru-RU" dirty="0"/>
              <a:t> (формальные аргументы) </a:t>
            </a:r>
            <a:r>
              <a:rPr lang="ru-RU" altLang="ru-RU" dirty="0" smtClean="0"/>
              <a:t>{</a:t>
            </a:r>
            <a:br>
              <a:rPr lang="ru-RU" altLang="ru-RU" dirty="0" smtClean="0"/>
            </a:br>
            <a:r>
              <a:rPr lang="ru-RU" altLang="ru-RU" dirty="0" smtClean="0"/>
              <a:t>  // действия, выполняемые методом</a:t>
            </a:r>
            <a:br>
              <a:rPr lang="ru-RU" altLang="ru-RU" dirty="0" smtClean="0"/>
            </a:br>
            <a:r>
              <a:rPr lang="ru-RU" altLang="ru-RU" dirty="0" smtClean="0"/>
              <a:t>  // возможно, </a:t>
            </a:r>
            <a:r>
              <a:rPr lang="ru-RU" altLang="ru-RU" dirty="0" err="1" smtClean="0"/>
              <a:t>return</a:t>
            </a:r>
            <a:r>
              <a:rPr lang="ru-RU" altLang="ru-RU" dirty="0" smtClean="0"/>
              <a:t/>
            </a:r>
            <a:br>
              <a:rPr lang="ru-RU" altLang="ru-RU" dirty="0" smtClean="0"/>
            </a:br>
            <a:r>
              <a:rPr lang="ru-RU" altLang="ru-RU" dirty="0" smtClean="0"/>
              <a:t>}</a:t>
            </a:r>
          </a:p>
          <a:p>
            <a:pPr marL="0" indent="0">
              <a:buNone/>
            </a:pPr>
            <a:r>
              <a:rPr lang="en-US" altLang="ru-RU" dirty="0" smtClean="0">
                <a:solidFill>
                  <a:srgbClr val="7030A0"/>
                </a:solidFill>
              </a:rPr>
              <a:t>public static void </a:t>
            </a:r>
            <a:r>
              <a:rPr lang="en-US" altLang="ru-RU" dirty="0" smtClean="0"/>
              <a:t>main(String</a:t>
            </a:r>
            <a:r>
              <a:rPr lang="en-US" altLang="ru-RU" dirty="0" smtClean="0">
                <a:solidFill>
                  <a:srgbClr val="7030A0"/>
                </a:solidFill>
              </a:rPr>
              <a:t> </a:t>
            </a:r>
            <a:r>
              <a:rPr lang="en-US" altLang="ru-RU" dirty="0" smtClean="0"/>
              <a:t>[] arguments</a:t>
            </a:r>
            <a:r>
              <a:rPr lang="en-US" altLang="ru-RU" dirty="0" smtClean="0"/>
              <a:t>) {</a:t>
            </a:r>
            <a:endParaRPr lang="en-US" altLang="ru-RU" dirty="0" smtClean="0"/>
          </a:p>
          <a:p>
            <a:pPr marL="0" indent="0">
              <a:buNone/>
            </a:pPr>
            <a:r>
              <a:rPr lang="en-US" altLang="ru-RU" dirty="0" smtClean="0"/>
              <a:t>  </a:t>
            </a:r>
            <a:r>
              <a:rPr lang="en-US" altLang="ru-RU" dirty="0" smtClean="0"/>
              <a:t>	// </a:t>
            </a:r>
            <a:r>
              <a:rPr lang="ru-RU" altLang="ru-RU" dirty="0" smtClean="0"/>
              <a:t>исполняемый код</a:t>
            </a:r>
            <a:endParaRPr lang="en-US" altLang="ru-RU" dirty="0" smtClean="0"/>
          </a:p>
          <a:p>
            <a:pPr marL="0" indent="0">
              <a:buNone/>
            </a:pPr>
            <a:r>
              <a:rPr lang="en-US" altLang="ru-RU" dirty="0" smtClean="0"/>
              <a:t>}</a:t>
            </a:r>
          </a:p>
          <a:p>
            <a:pPr marL="0" indent="0">
              <a:buNone/>
            </a:pPr>
            <a:endParaRPr lang="ru-RU" altLang="ru-RU" dirty="0" smtClean="0"/>
          </a:p>
        </p:txBody>
      </p:sp>
    </p:spTree>
    <p:extLst>
      <p:ext uri="{BB962C8B-B14F-4D97-AF65-F5344CB8AC3E}">
        <p14:creationId xmlns:p14="http://schemas.microsoft.com/office/powerpoint/2010/main" val="23858786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ru-RU" altLang="ru-RU" smtClean="0"/>
              <a:t>Полиморфизм интерфейсов</a:t>
            </a:r>
          </a:p>
        </p:txBody>
      </p:sp>
      <p:sp>
        <p:nvSpPr>
          <p:cNvPr id="9219" name="Content Placeholder 2"/>
          <p:cNvSpPr>
            <a:spLocks noGrp="1"/>
          </p:cNvSpPr>
          <p:nvPr>
            <p:ph type="body" sz="quarter" idx="10"/>
          </p:nvPr>
        </p:nvSpPr>
        <p:spPr/>
        <p:txBody>
          <a:bodyPr/>
          <a:lstStyle/>
          <a:p>
            <a:pPr marL="0" indent="0">
              <a:buNone/>
            </a:pPr>
            <a:r>
              <a:rPr lang="ru-RU" altLang="ru-RU"/>
              <a:t>Интерфейсы описывают методы, которые должны быть реализованы в классе, и типы параметров, которые должен получать и возвращать каждый член класса, но не содержат определенной реализации методов, оставляя это реализующему интерфейс классу.</a:t>
            </a:r>
            <a:endParaRPr lang="en-US" altLang="ru-RU"/>
          </a:p>
          <a:p>
            <a:pPr marL="0" indent="0">
              <a:buNone/>
            </a:pPr>
            <a:r>
              <a:rPr lang="ru-RU" altLang="ru-RU" sz="2400" i="1"/>
              <a:t>Интерфейсы находятся вне иерархии наследования классов, поэтому они исключают определение метода или набора методов из иерархии наследования</a:t>
            </a:r>
            <a:r>
              <a:rPr lang="ru-RU" altLang="ru-RU"/>
              <a:t>.</a:t>
            </a:r>
          </a:p>
        </p:txBody>
      </p:sp>
    </p:spTree>
    <p:extLst>
      <p:ext uri="{BB962C8B-B14F-4D97-AF65-F5344CB8AC3E}">
        <p14:creationId xmlns:p14="http://schemas.microsoft.com/office/powerpoint/2010/main" val="53353963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ru-RU" altLang="ru-RU" smtClean="0"/>
              <a:t>Пример</a:t>
            </a:r>
          </a:p>
        </p:txBody>
      </p:sp>
      <p:sp>
        <p:nvSpPr>
          <p:cNvPr id="10243" name="Content Placeholder 2"/>
          <p:cNvSpPr>
            <a:spLocks noGrp="1"/>
          </p:cNvSpPr>
          <p:nvPr>
            <p:ph type="body" sz="quarter" idx="10"/>
          </p:nvPr>
        </p:nvSpPr>
        <p:spPr/>
        <p:txBody>
          <a:bodyPr/>
          <a:lstStyle/>
          <a:p>
            <a:pPr marL="0" indent="0">
              <a:buNone/>
            </a:pPr>
            <a:r>
              <a:rPr lang="en-US" altLang="ru-RU" sz="2400"/>
              <a:t>class A {</a:t>
            </a:r>
            <a:br>
              <a:rPr lang="en-US" altLang="ru-RU" sz="2400"/>
            </a:br>
            <a:r>
              <a:rPr lang="en-US" altLang="ru-RU" sz="2400"/>
              <a:t>    void m1(A a) {</a:t>
            </a:r>
            <a:br>
              <a:rPr lang="en-US" altLang="ru-RU" sz="2400"/>
            </a:br>
            <a:r>
              <a:rPr lang="en-US" altLang="ru-RU" sz="2400"/>
              <a:t>        System.out.print("A");</a:t>
            </a:r>
            <a:br>
              <a:rPr lang="en-US" altLang="ru-RU" sz="2400"/>
            </a:br>
            <a:r>
              <a:rPr lang="en-US" altLang="ru-RU" sz="2400"/>
              <a:t>    }</a:t>
            </a:r>
            <a:br>
              <a:rPr lang="en-US" altLang="ru-RU" sz="2400"/>
            </a:br>
            <a:r>
              <a:rPr lang="en-US" altLang="ru-RU" sz="2400"/>
              <a:t>}</a:t>
            </a:r>
            <a:br>
              <a:rPr lang="en-US" altLang="ru-RU" sz="2400"/>
            </a:br>
            <a:r>
              <a:rPr lang="en-US" altLang="ru-RU" sz="2400"/>
              <a:t/>
            </a:r>
            <a:br>
              <a:rPr lang="en-US" altLang="ru-RU" sz="2400"/>
            </a:br>
            <a:r>
              <a:rPr lang="en-US" altLang="ru-RU" sz="2400"/>
              <a:t>class B extends A {</a:t>
            </a:r>
            <a:br>
              <a:rPr lang="en-US" altLang="ru-RU" sz="2400"/>
            </a:br>
            <a:r>
              <a:rPr lang="en-US" altLang="ru-RU" sz="2400"/>
              <a:t>    void m1(B b) {</a:t>
            </a:r>
            <a:br>
              <a:rPr lang="en-US" altLang="ru-RU" sz="2400"/>
            </a:br>
            <a:r>
              <a:rPr lang="en-US" altLang="ru-RU" sz="2400"/>
              <a:t>        System.out.print("B");</a:t>
            </a:r>
            <a:br>
              <a:rPr lang="en-US" altLang="ru-RU" sz="2400"/>
            </a:br>
            <a:r>
              <a:rPr lang="en-US" altLang="ru-RU" sz="2400"/>
              <a:t>    }</a:t>
            </a:r>
            <a:br>
              <a:rPr lang="en-US" altLang="ru-RU" sz="2400"/>
            </a:br>
            <a:r>
              <a:rPr lang="en-US" altLang="ru-RU" sz="2400"/>
              <a:t>}</a:t>
            </a:r>
            <a:br>
              <a:rPr lang="en-US" altLang="ru-RU" sz="2400"/>
            </a:br>
            <a:r>
              <a:rPr lang="en-US" altLang="ru-RU" sz="2400"/>
              <a:t/>
            </a:r>
            <a:br>
              <a:rPr lang="en-US" altLang="ru-RU" sz="2400"/>
            </a:br>
            <a:endParaRPr lang="ru-RU" altLang="ru-RU" sz="2400"/>
          </a:p>
        </p:txBody>
      </p:sp>
      <p:sp>
        <p:nvSpPr>
          <p:cNvPr id="10244" name="Rectangle 3"/>
          <p:cNvSpPr>
            <a:spLocks noChangeArrowheads="1"/>
          </p:cNvSpPr>
          <p:nvPr/>
        </p:nvSpPr>
        <p:spPr bwMode="auto">
          <a:xfrm>
            <a:off x="5880100" y="1484313"/>
            <a:ext cx="4319588"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n-US" altLang="ru-RU" sz="2400"/>
              <a:t>class C extends B {</a:t>
            </a:r>
            <a:br>
              <a:rPr lang="en-US" altLang="ru-RU" sz="2400"/>
            </a:br>
            <a:r>
              <a:rPr lang="en-US" altLang="ru-RU" sz="2400"/>
              <a:t>    void m1(B c) {</a:t>
            </a:r>
            <a:br>
              <a:rPr lang="en-US" altLang="ru-RU" sz="2400"/>
            </a:br>
            <a:r>
              <a:rPr lang="en-US" altLang="ru-RU" sz="2400"/>
              <a:t>        System.out.print("C");</a:t>
            </a:r>
            <a:br>
              <a:rPr lang="en-US" altLang="ru-RU" sz="2400"/>
            </a:br>
            <a:r>
              <a:rPr lang="en-US" altLang="ru-RU" sz="2400"/>
              <a:t>    }</a:t>
            </a:r>
            <a:br>
              <a:rPr lang="en-US" altLang="ru-RU" sz="2400"/>
            </a:br>
            <a:r>
              <a:rPr lang="en-US" altLang="ru-RU" sz="2400"/>
              <a:t>}</a:t>
            </a:r>
            <a:br>
              <a:rPr lang="en-US" altLang="ru-RU" sz="2400"/>
            </a:br>
            <a:r>
              <a:rPr lang="en-US" altLang="ru-RU" sz="2400"/>
              <a:t/>
            </a:r>
            <a:br>
              <a:rPr lang="en-US" altLang="ru-RU" sz="2400"/>
            </a:br>
            <a:r>
              <a:rPr lang="en-US" altLang="ru-RU" sz="2400"/>
              <a:t>class D {</a:t>
            </a:r>
            <a:br>
              <a:rPr lang="en-US" altLang="ru-RU" sz="2400"/>
            </a:br>
            <a:r>
              <a:rPr lang="en-US" altLang="ru-RU" sz="2400"/>
              <a:t>    public static void main(String[] args) {</a:t>
            </a:r>
            <a:br>
              <a:rPr lang="en-US" altLang="ru-RU" sz="2400"/>
            </a:br>
            <a:r>
              <a:rPr lang="en-US" altLang="ru-RU" sz="2400"/>
              <a:t>        A c1 = new C();</a:t>
            </a:r>
            <a:br>
              <a:rPr lang="en-US" altLang="ru-RU" sz="2400"/>
            </a:br>
            <a:r>
              <a:rPr lang="en-US" altLang="ru-RU" sz="2400"/>
              <a:t>        c1.m1(new B());</a:t>
            </a:r>
            <a:br>
              <a:rPr lang="en-US" altLang="ru-RU" sz="2400"/>
            </a:br>
            <a:r>
              <a:rPr lang="en-US" altLang="ru-RU" sz="2400"/>
              <a:t>    }</a:t>
            </a:r>
            <a:br>
              <a:rPr lang="en-US" altLang="ru-RU" sz="2400"/>
            </a:br>
            <a:r>
              <a:rPr lang="en-US" altLang="ru-RU" sz="2400"/>
              <a:t>}</a:t>
            </a:r>
            <a:endParaRPr lang="ru-RU" altLang="ru-RU" sz="2400"/>
          </a:p>
        </p:txBody>
      </p:sp>
    </p:spTree>
    <p:extLst>
      <p:ext uri="{BB962C8B-B14F-4D97-AF65-F5344CB8AC3E}">
        <p14:creationId xmlns:p14="http://schemas.microsoft.com/office/powerpoint/2010/main" val="2276119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ru-RU" altLang="ru-RU" smtClean="0"/>
              <a:t>Интерфейс </a:t>
            </a:r>
          </a:p>
        </p:txBody>
      </p:sp>
      <p:sp>
        <p:nvSpPr>
          <p:cNvPr id="11267" name="Content Placeholder 2"/>
          <p:cNvSpPr>
            <a:spLocks noGrp="1"/>
          </p:cNvSpPr>
          <p:nvPr>
            <p:ph type="body" sz="quarter" idx="10"/>
          </p:nvPr>
        </p:nvSpPr>
        <p:spPr/>
        <p:txBody>
          <a:bodyPr/>
          <a:lstStyle/>
          <a:p>
            <a:pPr marL="0" indent="0">
              <a:buNone/>
              <a:defRPr/>
            </a:pPr>
            <a:r>
              <a:rPr lang="ru-RU" altLang="ru-RU" b="1" dirty="0" smtClean="0"/>
              <a:t>Интерфейс </a:t>
            </a:r>
            <a:r>
              <a:rPr lang="ru-RU" altLang="ru-RU" dirty="0" smtClean="0"/>
              <a:t> - это отделение интерфеса класса от его реализации. </a:t>
            </a:r>
            <a:endParaRPr lang="en-US" altLang="ru-RU" dirty="0"/>
          </a:p>
          <a:p>
            <a:pPr marL="0" indent="0">
              <a:buNone/>
              <a:defRPr/>
            </a:pPr>
            <a:r>
              <a:rPr lang="ru-RU" dirty="0"/>
              <a:t>Мы можем разделить интерфейс класса на три части: </a:t>
            </a:r>
          </a:p>
          <a:p>
            <a:pPr>
              <a:defRPr/>
            </a:pPr>
            <a:r>
              <a:rPr lang="ru-RU" dirty="0"/>
              <a:t>открытую (public) - видимую всем клиентам;</a:t>
            </a:r>
          </a:p>
          <a:p>
            <a:pPr>
              <a:defRPr/>
            </a:pPr>
            <a:r>
              <a:rPr lang="ru-RU" dirty="0"/>
              <a:t>защищенную (protected) - видимую самому классу, его подклассам и друзьям (friends);</a:t>
            </a:r>
          </a:p>
          <a:p>
            <a:pPr>
              <a:defRPr/>
            </a:pPr>
            <a:r>
              <a:rPr lang="ru-RU" dirty="0"/>
              <a:t>закрытую (private) - видимую только самому классу и его друзьям.</a:t>
            </a:r>
          </a:p>
          <a:p>
            <a:pPr marL="0" indent="0">
              <a:buNone/>
              <a:defRPr/>
            </a:pPr>
            <a:endParaRPr lang="ru-RU" altLang="ru-RU" dirty="0" smtClean="0"/>
          </a:p>
        </p:txBody>
      </p:sp>
    </p:spTree>
    <p:extLst>
      <p:ext uri="{BB962C8B-B14F-4D97-AF65-F5344CB8AC3E}">
        <p14:creationId xmlns:p14="http://schemas.microsoft.com/office/powerpoint/2010/main" val="231912831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ru-RU" altLang="ru-RU" smtClean="0"/>
              <a:t>Интерфейс </a:t>
            </a:r>
          </a:p>
        </p:txBody>
      </p:sp>
      <p:sp>
        <p:nvSpPr>
          <p:cNvPr id="12291" name="Content Placeholder 2"/>
          <p:cNvSpPr>
            <a:spLocks noGrp="1"/>
          </p:cNvSpPr>
          <p:nvPr>
            <p:ph type="body" sz="quarter" idx="10"/>
          </p:nvPr>
        </p:nvSpPr>
        <p:spPr/>
        <p:txBody>
          <a:bodyPr/>
          <a:lstStyle/>
          <a:p>
            <a:pPr marL="0" indent="0">
              <a:buNone/>
            </a:pPr>
            <a:r>
              <a:rPr lang="ru-RU" altLang="ru-RU"/>
              <a:t>В отличие от C++, Java не позволяет наследовать больше одного класса. В качестве альтернативы множественному наследованию существуют интерфейсы. Каждый класс в Java может реализовать любой набор интерфейсов. Порождать объе</a:t>
            </a:r>
            <a:endParaRPr lang="en-US" altLang="ru-RU"/>
          </a:p>
          <a:p>
            <a:pPr marL="0" indent="0">
              <a:buNone/>
            </a:pPr>
            <a:r>
              <a:rPr lang="ru-RU" altLang="ru-RU"/>
              <a:t>кты от интерфейсов в Java </a:t>
            </a:r>
            <a:r>
              <a:rPr lang="ru-RU" altLang="ru-RU">
                <a:solidFill>
                  <a:srgbClr val="FF0000"/>
                </a:solidFill>
              </a:rPr>
              <a:t>нельзя</a:t>
            </a:r>
            <a:r>
              <a:rPr lang="ru-RU" altLang="ru-RU"/>
              <a:t>.</a:t>
            </a:r>
            <a:endParaRPr lang="en-US" altLang="ru-RU"/>
          </a:p>
          <a:p>
            <a:pPr marL="0" indent="0">
              <a:buNone/>
            </a:pPr>
            <a:r>
              <a:rPr lang="en-US" altLang="ru-RU">
                <a:solidFill>
                  <a:srgbClr val="7030A0"/>
                </a:solidFill>
              </a:rPr>
              <a:t>public interface</a:t>
            </a:r>
            <a:r>
              <a:rPr lang="en-US" altLang="ru-RU"/>
              <a:t> Drawable </a:t>
            </a:r>
            <a:r>
              <a:rPr lang="en-US" altLang="ru-RU">
                <a:solidFill>
                  <a:srgbClr val="7030A0"/>
                </a:solidFill>
              </a:rPr>
              <a:t>extends</a:t>
            </a:r>
            <a:r>
              <a:rPr lang="en-US" altLang="ru-RU"/>
              <a:t> Colorable, Resizable { }</a:t>
            </a:r>
            <a:endParaRPr lang="ru-RU" altLang="ru-RU" b="1"/>
          </a:p>
        </p:txBody>
      </p:sp>
    </p:spTree>
    <p:extLst>
      <p:ext uri="{BB962C8B-B14F-4D97-AF65-F5344CB8AC3E}">
        <p14:creationId xmlns:p14="http://schemas.microsoft.com/office/powerpoint/2010/main" val="30560934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ru-RU" altLang="ru-RU" smtClean="0"/>
              <a:t>Интерфейсы и переменные</a:t>
            </a:r>
          </a:p>
        </p:txBody>
      </p:sp>
      <p:sp>
        <p:nvSpPr>
          <p:cNvPr id="13315" name="Content Placeholder 2"/>
          <p:cNvSpPr>
            <a:spLocks noGrp="1"/>
          </p:cNvSpPr>
          <p:nvPr>
            <p:ph type="body" sz="quarter" idx="10"/>
          </p:nvPr>
        </p:nvSpPr>
        <p:spPr/>
        <p:txBody>
          <a:bodyPr/>
          <a:lstStyle/>
          <a:p>
            <a:pPr marL="0" indent="0">
              <a:buNone/>
            </a:pPr>
            <a:r>
              <a:rPr lang="en-US" altLang="ru-RU" smtClean="0">
                <a:solidFill>
                  <a:srgbClr val="7030A0"/>
                </a:solidFill>
              </a:rPr>
              <a:t>public interface </a:t>
            </a:r>
            <a:r>
              <a:rPr lang="en-US" altLang="ru-RU" smtClean="0"/>
              <a:t>Directions </a:t>
            </a:r>
            <a:endParaRPr lang="ru-RU" altLang="ru-RU" smtClean="0"/>
          </a:p>
          <a:p>
            <a:pPr marL="0" indent="0">
              <a:buNone/>
            </a:pPr>
            <a:r>
              <a:rPr lang="en-US" altLang="ru-RU" smtClean="0"/>
              <a:t>{ </a:t>
            </a:r>
            <a:endParaRPr lang="ru-RU" altLang="ru-RU" smtClean="0"/>
          </a:p>
          <a:p>
            <a:pPr marL="0" indent="0">
              <a:buNone/>
            </a:pPr>
            <a:r>
              <a:rPr lang="ru-RU" altLang="ru-RU" smtClean="0"/>
              <a:t>  </a:t>
            </a:r>
            <a:r>
              <a:rPr lang="en-US" altLang="ru-RU" smtClean="0">
                <a:solidFill>
                  <a:srgbClr val="7030A0"/>
                </a:solidFill>
              </a:rPr>
              <a:t>int</a:t>
            </a:r>
            <a:r>
              <a:rPr lang="en-US" altLang="ru-RU" smtClean="0"/>
              <a:t> RIGHT=1;</a:t>
            </a:r>
            <a:endParaRPr lang="ru-RU" altLang="ru-RU" smtClean="0"/>
          </a:p>
          <a:p>
            <a:pPr marL="0" indent="0">
              <a:buNone/>
            </a:pPr>
            <a:r>
              <a:rPr lang="en-US" altLang="ru-RU" smtClean="0"/>
              <a:t> </a:t>
            </a:r>
            <a:r>
              <a:rPr lang="ru-RU" altLang="ru-RU" smtClean="0"/>
              <a:t> </a:t>
            </a:r>
            <a:r>
              <a:rPr lang="en-US" altLang="ru-RU" smtClean="0">
                <a:solidFill>
                  <a:srgbClr val="7030A0"/>
                </a:solidFill>
              </a:rPr>
              <a:t>int </a:t>
            </a:r>
            <a:r>
              <a:rPr lang="en-US" altLang="ru-RU" smtClean="0"/>
              <a:t>LEFT=2;</a:t>
            </a:r>
            <a:endParaRPr lang="ru-RU" altLang="ru-RU" smtClean="0"/>
          </a:p>
          <a:p>
            <a:pPr marL="0" indent="0">
              <a:buNone/>
            </a:pPr>
            <a:r>
              <a:rPr lang="en-US" altLang="ru-RU" smtClean="0"/>
              <a:t> </a:t>
            </a:r>
            <a:r>
              <a:rPr lang="ru-RU" altLang="ru-RU" smtClean="0"/>
              <a:t> </a:t>
            </a:r>
            <a:r>
              <a:rPr lang="en-US" altLang="ru-RU" smtClean="0">
                <a:solidFill>
                  <a:srgbClr val="7030A0"/>
                </a:solidFill>
              </a:rPr>
              <a:t>int </a:t>
            </a:r>
            <a:r>
              <a:rPr lang="en-US" altLang="ru-RU" smtClean="0"/>
              <a:t>UP=3; </a:t>
            </a:r>
            <a:endParaRPr lang="ru-RU" altLang="ru-RU" smtClean="0"/>
          </a:p>
          <a:p>
            <a:pPr marL="0" indent="0">
              <a:buNone/>
            </a:pPr>
            <a:r>
              <a:rPr lang="ru-RU" altLang="ru-RU" smtClean="0"/>
              <a:t>  </a:t>
            </a:r>
            <a:r>
              <a:rPr lang="en-US" altLang="ru-RU" smtClean="0">
                <a:solidFill>
                  <a:srgbClr val="7030A0"/>
                </a:solidFill>
              </a:rPr>
              <a:t>int </a:t>
            </a:r>
            <a:r>
              <a:rPr lang="en-US" altLang="ru-RU" smtClean="0"/>
              <a:t>DOWN=4; </a:t>
            </a:r>
            <a:endParaRPr lang="ru-RU" altLang="ru-RU" smtClean="0"/>
          </a:p>
          <a:p>
            <a:pPr marL="0" indent="0">
              <a:buNone/>
            </a:pPr>
            <a:r>
              <a:rPr lang="en-US" altLang="ru-RU" smtClean="0"/>
              <a:t>}</a:t>
            </a:r>
            <a:endParaRPr lang="ru-RU" altLang="ru-RU" smtClean="0"/>
          </a:p>
        </p:txBody>
      </p:sp>
    </p:spTree>
    <p:extLst>
      <p:ext uri="{BB962C8B-B14F-4D97-AF65-F5344CB8AC3E}">
        <p14:creationId xmlns:p14="http://schemas.microsoft.com/office/powerpoint/2010/main" val="46634780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ru-RU" altLang="ru-RU" smtClean="0"/>
              <a:t>Абстрактный класс</a:t>
            </a:r>
          </a:p>
        </p:txBody>
      </p:sp>
      <p:sp>
        <p:nvSpPr>
          <p:cNvPr id="14339" name="Content Placeholder 2"/>
          <p:cNvSpPr>
            <a:spLocks noGrp="1"/>
          </p:cNvSpPr>
          <p:nvPr>
            <p:ph type="body" sz="quarter" idx="10"/>
          </p:nvPr>
        </p:nvSpPr>
        <p:spPr/>
        <p:txBody>
          <a:bodyPr/>
          <a:lstStyle/>
          <a:p>
            <a:pPr marL="0" indent="0">
              <a:buNone/>
            </a:pPr>
            <a:r>
              <a:rPr lang="ru-RU" altLang="ru-RU" sz="3000">
                <a:solidFill>
                  <a:srgbClr val="FF0000"/>
                </a:solidFill>
              </a:rPr>
              <a:t>Абстрактный класс </a:t>
            </a:r>
            <a:r>
              <a:rPr lang="ru-RU" altLang="ru-RU" sz="3000"/>
              <a:t>– это класс, экземпляр которого невозможно создать; этот класс может лишь служить базовым классом при наследовании. </a:t>
            </a:r>
          </a:p>
        </p:txBody>
      </p:sp>
    </p:spTree>
    <p:extLst>
      <p:ext uri="{BB962C8B-B14F-4D97-AF65-F5344CB8AC3E}">
        <p14:creationId xmlns:p14="http://schemas.microsoft.com/office/powerpoint/2010/main" val="181769668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ru-RU" altLang="ru-RU" smtClean="0"/>
              <a:t>Абстрактный класс</a:t>
            </a:r>
          </a:p>
        </p:txBody>
      </p:sp>
      <p:sp>
        <p:nvSpPr>
          <p:cNvPr id="15363" name="Content Placeholder 2"/>
          <p:cNvSpPr>
            <a:spLocks noGrp="1"/>
          </p:cNvSpPr>
          <p:nvPr>
            <p:ph type="body" sz="quarter" idx="10"/>
          </p:nvPr>
        </p:nvSpPr>
        <p:spPr/>
        <p:txBody>
          <a:bodyPr/>
          <a:lstStyle/>
          <a:p>
            <a:pPr marL="0" indent="0">
              <a:buNone/>
            </a:pPr>
            <a:r>
              <a:rPr lang="ru-RU" altLang="ru-RU" smtClean="0"/>
              <a:t>Нельзя объявлять абстрактные конструкторы или абстрактные </a:t>
            </a:r>
            <a:r>
              <a:rPr lang="ru-RU" altLang="ru-RU" u="sng" smtClean="0"/>
              <a:t>статические</a:t>
            </a:r>
            <a:r>
              <a:rPr lang="ru-RU" altLang="ru-RU" smtClean="0"/>
              <a:t> методы. </a:t>
            </a:r>
          </a:p>
          <a:p>
            <a:pPr marL="0" indent="0">
              <a:buNone/>
            </a:pPr>
            <a:r>
              <a:rPr lang="ru-RU" altLang="ru-RU" smtClean="0"/>
              <a:t>Некоторые или все члены этого класса могут оставаться нереализованными, их реализацию должен обеспечить класс потомок. </a:t>
            </a:r>
          </a:p>
          <a:p>
            <a:pPr marL="0" indent="0">
              <a:buNone/>
            </a:pPr>
            <a:endParaRPr lang="ru-RU" altLang="ru-RU" smtClean="0"/>
          </a:p>
        </p:txBody>
      </p:sp>
    </p:spTree>
    <p:extLst>
      <p:ext uri="{BB962C8B-B14F-4D97-AF65-F5344CB8AC3E}">
        <p14:creationId xmlns:p14="http://schemas.microsoft.com/office/powerpoint/2010/main" val="24961379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ru-RU" altLang="ru-RU" smtClean="0"/>
              <a:t>Абстрактные методы</a:t>
            </a:r>
          </a:p>
        </p:txBody>
      </p:sp>
      <p:sp>
        <p:nvSpPr>
          <p:cNvPr id="16387" name="Content Placeholder 2"/>
          <p:cNvSpPr>
            <a:spLocks noGrp="1"/>
          </p:cNvSpPr>
          <p:nvPr>
            <p:ph type="body" sz="quarter" idx="10"/>
          </p:nvPr>
        </p:nvSpPr>
        <p:spPr/>
        <p:txBody>
          <a:bodyPr/>
          <a:lstStyle/>
          <a:p>
            <a:pPr marL="0" indent="0">
              <a:buNone/>
            </a:pPr>
            <a:r>
              <a:rPr lang="ru-RU" altLang="ru-RU" sz="3000"/>
              <a:t>Абстрактным называется метод, который не имеет реализации в данном классе. После круглых скобок, где перечислены его аргументы, ставится не открывающая фигурная скобка, чтобы начать блок описания метода, а точка с запятой. То есть описание у абстрактноно метода отсутствует. </a:t>
            </a:r>
          </a:p>
          <a:p>
            <a:pPr marL="0" indent="0">
              <a:buNone/>
            </a:pPr>
            <a:r>
              <a:rPr lang="ru-RU" altLang="ru-RU" sz="3000"/>
              <a:t>Перед именем метода указывается при этом модификатор abstract</a:t>
            </a:r>
            <a:r>
              <a:rPr lang="ru-RU" altLang="ru-RU" smtClean="0"/>
              <a:t>. </a:t>
            </a:r>
          </a:p>
        </p:txBody>
      </p:sp>
    </p:spTree>
    <p:extLst>
      <p:ext uri="{BB962C8B-B14F-4D97-AF65-F5344CB8AC3E}">
        <p14:creationId xmlns:p14="http://schemas.microsoft.com/office/powerpoint/2010/main" val="39363283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ru-RU" altLang="ru-RU" sz="3200"/>
              <a:t>Полиморфизм при помощи абстрактных классов</a:t>
            </a:r>
          </a:p>
        </p:txBody>
      </p:sp>
      <p:sp>
        <p:nvSpPr>
          <p:cNvPr id="17411" name="Content Placeholder 2"/>
          <p:cNvSpPr>
            <a:spLocks noGrp="1"/>
          </p:cNvSpPr>
          <p:nvPr>
            <p:ph type="body" sz="quarter" idx="10"/>
          </p:nvPr>
        </p:nvSpPr>
        <p:spPr/>
        <p:txBody>
          <a:bodyPr/>
          <a:lstStyle/>
          <a:p>
            <a:pPr marL="0" indent="0">
              <a:buNone/>
            </a:pPr>
            <a:r>
              <a:rPr lang="ru-RU" altLang="ru-RU" smtClean="0"/>
              <a:t>Абстрактные классы поддерживают как наследование, так и возможности интерфейсов. При построении сложной иерархии, для обеспечения полиморфизма программисты часто вынуждены вводить методы в классы верхнего уровня при том, что эти методы ещё не определены</a:t>
            </a:r>
          </a:p>
        </p:txBody>
      </p:sp>
    </p:spTree>
    <p:extLst>
      <p:ext uri="{BB962C8B-B14F-4D97-AF65-F5344CB8AC3E}">
        <p14:creationId xmlns:p14="http://schemas.microsoft.com/office/powerpoint/2010/main" val="402812959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ru-RU" altLang="ru-RU" smtClean="0"/>
              <a:t>Реализация интерфейса</a:t>
            </a:r>
          </a:p>
        </p:txBody>
      </p:sp>
      <p:sp>
        <p:nvSpPr>
          <p:cNvPr id="18435" name="Content Placeholder 2"/>
          <p:cNvSpPr>
            <a:spLocks noGrp="1"/>
          </p:cNvSpPr>
          <p:nvPr>
            <p:ph type="body" sz="quarter" idx="10"/>
          </p:nvPr>
        </p:nvSpPr>
        <p:spPr/>
        <p:txBody>
          <a:bodyPr/>
          <a:lstStyle/>
          <a:p>
            <a:pPr marL="0" indent="0">
              <a:buNone/>
            </a:pPr>
            <a:r>
              <a:rPr lang="en-US" altLang="ru-RU">
                <a:solidFill>
                  <a:srgbClr val="7030A0"/>
                </a:solidFill>
              </a:rPr>
              <a:t>interface</a:t>
            </a:r>
            <a:r>
              <a:rPr lang="en-US" altLang="ru-RU"/>
              <a:t> Sounding { </a:t>
            </a:r>
            <a:endParaRPr lang="ru-RU" altLang="ru-RU"/>
          </a:p>
          <a:p>
            <a:pPr marL="0" indent="0">
              <a:buNone/>
            </a:pPr>
            <a:r>
              <a:rPr lang="en-US" altLang="ru-RU"/>
              <a:t>  public String sound();</a:t>
            </a:r>
            <a:endParaRPr lang="ru-RU" altLang="ru-RU"/>
          </a:p>
          <a:p>
            <a:pPr marL="0" indent="0">
              <a:buNone/>
            </a:pPr>
            <a:r>
              <a:rPr lang="en-US" altLang="ru-RU"/>
              <a:t> }</a:t>
            </a:r>
          </a:p>
          <a:p>
            <a:pPr marL="0" indent="0">
              <a:buNone/>
            </a:pPr>
            <a:r>
              <a:rPr lang="en-US" altLang="ru-RU"/>
              <a:t>public class Cat </a:t>
            </a:r>
            <a:r>
              <a:rPr lang="en-US" altLang="ru-RU">
                <a:solidFill>
                  <a:srgbClr val="7030A0"/>
                </a:solidFill>
              </a:rPr>
              <a:t>implements </a:t>
            </a:r>
            <a:r>
              <a:rPr lang="en-US" altLang="ru-RU"/>
              <a:t>Sounding</a:t>
            </a:r>
          </a:p>
          <a:p>
            <a:pPr marL="0" indent="0">
              <a:buNone/>
            </a:pPr>
            <a:r>
              <a:rPr lang="en-US" altLang="ru-RU"/>
              <a:t>{</a:t>
            </a:r>
          </a:p>
          <a:p>
            <a:pPr marL="0" indent="0">
              <a:buNone/>
            </a:pPr>
            <a:r>
              <a:rPr lang="en-US" altLang="ru-RU"/>
              <a:t>  public String sound() {</a:t>
            </a:r>
          </a:p>
          <a:p>
            <a:pPr marL="0" indent="0">
              <a:buNone/>
            </a:pPr>
            <a:r>
              <a:rPr lang="en-US" altLang="ru-RU"/>
              <a:t>    return “</a:t>
            </a:r>
            <a:r>
              <a:rPr lang="ru-RU" altLang="ru-RU"/>
              <a:t>Мяу</a:t>
            </a:r>
            <a:r>
              <a:rPr lang="en-US" altLang="ru-RU"/>
              <a:t>”</a:t>
            </a:r>
          </a:p>
          <a:p>
            <a:pPr marL="0" indent="0">
              <a:buNone/>
            </a:pPr>
            <a:r>
              <a:rPr lang="en-US" altLang="ru-RU"/>
              <a:t>  }</a:t>
            </a:r>
          </a:p>
          <a:p>
            <a:pPr marL="0" indent="0">
              <a:buNone/>
            </a:pPr>
            <a:r>
              <a:rPr lang="en-US" altLang="ru-RU"/>
              <a:t>}</a:t>
            </a:r>
          </a:p>
          <a:p>
            <a:pPr marL="0" indent="0">
              <a:buNone/>
            </a:pPr>
            <a:endParaRPr lang="ru-RU" altLang="ru-RU"/>
          </a:p>
        </p:txBody>
      </p:sp>
    </p:spTree>
    <p:extLst>
      <p:ext uri="{BB962C8B-B14F-4D97-AF65-F5344CB8AC3E}">
        <p14:creationId xmlns:p14="http://schemas.microsoft.com/office/powerpoint/2010/main" val="1635046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ru-RU" altLang="en-US" smtClean="0"/>
              <a:t>Правила объявления метода</a:t>
            </a:r>
          </a:p>
        </p:txBody>
      </p:sp>
      <p:sp>
        <p:nvSpPr>
          <p:cNvPr id="8195" name="Content Placeholder 2"/>
          <p:cNvSpPr>
            <a:spLocks noGrp="1"/>
          </p:cNvSpPr>
          <p:nvPr>
            <p:ph type="body" sz="quarter" idx="10"/>
          </p:nvPr>
        </p:nvSpPr>
        <p:spPr/>
        <p:txBody>
          <a:bodyPr/>
          <a:lstStyle/>
          <a:p>
            <a:r>
              <a:rPr lang="ru-RU" altLang="en-US" sz="3600" dirty="0"/>
              <a:t>Метод может быть объявлен только в теле класса.</a:t>
            </a:r>
          </a:p>
          <a:p>
            <a:r>
              <a:rPr lang="ru-RU" altLang="en-US" sz="3600" dirty="0"/>
              <a:t>В статическом методе, можно использовать только статические методы и переменные класса.</a:t>
            </a:r>
          </a:p>
          <a:p>
            <a:r>
              <a:rPr lang="ru-RU" altLang="en-US" sz="3600" dirty="0">
                <a:solidFill>
                  <a:srgbClr val="FF0000"/>
                </a:solidFill>
              </a:rPr>
              <a:t>Нельзя объявлять метод внутри другого метода.</a:t>
            </a:r>
          </a:p>
        </p:txBody>
      </p:sp>
    </p:spTree>
    <p:extLst>
      <p:ext uri="{BB962C8B-B14F-4D97-AF65-F5344CB8AC3E}">
        <p14:creationId xmlns:p14="http://schemas.microsoft.com/office/powerpoint/2010/main" val="76150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ru-RU" altLang="ru-RU" smtClean="0"/>
              <a:t>Полиморфизм наследования</a:t>
            </a:r>
          </a:p>
        </p:txBody>
      </p:sp>
      <p:sp>
        <p:nvSpPr>
          <p:cNvPr id="19459" name="Content Placeholder 2"/>
          <p:cNvSpPr>
            <a:spLocks noGrp="1"/>
          </p:cNvSpPr>
          <p:nvPr>
            <p:ph type="body" sz="quarter" idx="10"/>
          </p:nvPr>
        </p:nvSpPr>
        <p:spPr/>
        <p:txBody>
          <a:bodyPr/>
          <a:lstStyle/>
          <a:p>
            <a:pPr marL="0" indent="0">
              <a:buNone/>
            </a:pPr>
            <a:r>
              <a:rPr lang="ru-RU" altLang="ru-RU" sz="3000"/>
              <a:t>При наследовании класс получает все методы, свойства и события базового класса такими, какими они реализованы в базовом классе. При необходимости в наследуемых классах можно определять дополнительные члены или переопределять члены, доставшиеся от базового класса, чтобы реализовать их иначе. Наследуемый класс также может реализовывать интерфейсы.</a:t>
            </a:r>
          </a:p>
        </p:txBody>
      </p:sp>
    </p:spTree>
    <p:extLst>
      <p:ext uri="{BB962C8B-B14F-4D97-AF65-F5344CB8AC3E}">
        <p14:creationId xmlns:p14="http://schemas.microsoft.com/office/powerpoint/2010/main" val="30265513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ru-RU" altLang="ru-RU" smtClean="0"/>
              <a:t>Абстрактный класс - </a:t>
            </a:r>
            <a:r>
              <a:rPr lang="en-US" altLang="ru-RU" smtClean="0"/>
              <a:t>abstract</a:t>
            </a:r>
            <a:endParaRPr lang="ru-RU" altLang="ru-RU" smtClean="0"/>
          </a:p>
        </p:txBody>
      </p:sp>
      <p:sp>
        <p:nvSpPr>
          <p:cNvPr id="20483" name="Content Placeholder 2"/>
          <p:cNvSpPr>
            <a:spLocks noGrp="1"/>
          </p:cNvSpPr>
          <p:nvPr>
            <p:ph type="body" sz="quarter" idx="10"/>
          </p:nvPr>
        </p:nvSpPr>
        <p:spPr/>
        <p:txBody>
          <a:bodyPr/>
          <a:lstStyle/>
          <a:p>
            <a:pPr marL="0" indent="0">
              <a:buNone/>
            </a:pPr>
            <a:r>
              <a:rPr lang="en-US" altLang="ru-RU" smtClean="0"/>
              <a:t>public abstract class animal(){</a:t>
            </a:r>
          </a:p>
          <a:p>
            <a:pPr marL="0" indent="0">
              <a:buNone/>
            </a:pPr>
            <a:r>
              <a:rPr lang="en-US" altLang="ru-RU" smtClean="0"/>
              <a:t>  String getName()  {</a:t>
            </a:r>
          </a:p>
          <a:p>
            <a:pPr marL="0" indent="0">
              <a:buNone/>
            </a:pPr>
            <a:r>
              <a:rPr lang="en-US" altLang="ru-RU" smtClean="0"/>
              <a:t>      return name;</a:t>
            </a:r>
          </a:p>
          <a:p>
            <a:pPr marL="0" indent="0">
              <a:buNone/>
            </a:pPr>
            <a:r>
              <a:rPr lang="en-US" altLang="ru-RU" smtClean="0"/>
              <a:t>  }</a:t>
            </a:r>
          </a:p>
          <a:p>
            <a:pPr marL="0" indent="0">
              <a:buNone/>
            </a:pPr>
            <a:r>
              <a:rPr lang="en-US" altLang="ru-RU" smtClean="0"/>
              <a:t>  abstract void sound();</a:t>
            </a:r>
          </a:p>
          <a:p>
            <a:pPr marL="0" indent="0">
              <a:buNone/>
            </a:pPr>
            <a:r>
              <a:rPr lang="en-US" altLang="ru-RU" smtClean="0"/>
              <a:t>}</a:t>
            </a:r>
          </a:p>
          <a:p>
            <a:pPr marL="0" indent="0">
              <a:buNone/>
            </a:pPr>
            <a:endParaRPr lang="ru-RU" altLang="ru-RU" smtClean="0"/>
          </a:p>
        </p:txBody>
      </p:sp>
    </p:spTree>
    <p:extLst>
      <p:ext uri="{BB962C8B-B14F-4D97-AF65-F5344CB8AC3E}">
        <p14:creationId xmlns:p14="http://schemas.microsoft.com/office/powerpoint/2010/main" val="219071241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ru-RU" altLang="ru-RU" smtClean="0"/>
              <a:t>Полиморфизм методов</a:t>
            </a:r>
          </a:p>
        </p:txBody>
      </p:sp>
      <p:sp>
        <p:nvSpPr>
          <p:cNvPr id="21507" name="Content Placeholder 2"/>
          <p:cNvSpPr>
            <a:spLocks noGrp="1"/>
          </p:cNvSpPr>
          <p:nvPr>
            <p:ph type="body" sz="quarter" idx="10"/>
          </p:nvPr>
        </p:nvSpPr>
        <p:spPr/>
        <p:txBody>
          <a:bodyPr/>
          <a:lstStyle/>
          <a:p>
            <a:pPr marL="0" indent="0">
              <a:buNone/>
            </a:pPr>
            <a:r>
              <a:rPr lang="ru-RU" altLang="ru-RU" smtClean="0"/>
              <a:t>Способность классов поддерживать различные реализации методов с одинаковыми именами. Право выбора специфической версии метода предоставлено компилятору. </a:t>
            </a:r>
            <a:r>
              <a:rPr lang="ru-RU" altLang="ru-RU" i="1" smtClean="0"/>
              <a:t>Отдельным вариантом полиморфизма методов является полиморфизм методов с переменным числом аргументов</a:t>
            </a:r>
          </a:p>
        </p:txBody>
      </p:sp>
    </p:spTree>
    <p:extLst>
      <p:ext uri="{BB962C8B-B14F-4D97-AF65-F5344CB8AC3E}">
        <p14:creationId xmlns:p14="http://schemas.microsoft.com/office/powerpoint/2010/main" val="32301552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ru-RU" altLang="ru-RU" smtClean="0"/>
              <a:t>Перегрузка методов</a:t>
            </a:r>
          </a:p>
        </p:txBody>
      </p:sp>
      <p:sp>
        <p:nvSpPr>
          <p:cNvPr id="22531" name="Content Placeholder 2"/>
          <p:cNvSpPr>
            <a:spLocks noGrp="1"/>
          </p:cNvSpPr>
          <p:nvPr>
            <p:ph type="body" sz="quarter" idx="10"/>
          </p:nvPr>
        </p:nvSpPr>
        <p:spPr/>
        <p:txBody>
          <a:bodyPr/>
          <a:lstStyle/>
          <a:p>
            <a:pPr marL="0" indent="0">
              <a:buNone/>
            </a:pPr>
            <a:r>
              <a:rPr lang="ru-RU" altLang="ru-RU" smtClean="0">
                <a:solidFill>
                  <a:srgbClr val="FF0000"/>
                </a:solidFill>
              </a:rPr>
              <a:t>Перегрузка методов (</a:t>
            </a:r>
            <a:r>
              <a:rPr lang="en-US" altLang="ru-RU" u="sng" smtClean="0">
                <a:solidFill>
                  <a:srgbClr val="FF0000"/>
                </a:solidFill>
              </a:rPr>
              <a:t>Overloading</a:t>
            </a:r>
            <a:r>
              <a:rPr lang="ru-RU" altLang="ru-RU" smtClean="0">
                <a:solidFill>
                  <a:srgbClr val="FF0000"/>
                </a:solidFill>
              </a:rPr>
              <a:t>)</a:t>
            </a:r>
            <a:r>
              <a:rPr lang="ru-RU" altLang="ru-RU" smtClean="0"/>
              <a:t> — один из способов поддержки полиморфизма в Java. </a:t>
            </a:r>
            <a:endParaRPr lang="en-US" altLang="ru-RU" smtClean="0"/>
          </a:p>
          <a:p>
            <a:pPr marL="0" indent="0">
              <a:buNone/>
            </a:pPr>
            <a:r>
              <a:rPr lang="en-US" altLang="ru-RU" smtClean="0"/>
              <a:t>class Cat {</a:t>
            </a:r>
            <a:endParaRPr lang="ru-RU" altLang="ru-RU" smtClean="0"/>
          </a:p>
          <a:p>
            <a:pPr marL="0" indent="0">
              <a:buNone/>
            </a:pPr>
            <a:r>
              <a:rPr lang="en-US" altLang="ru-RU" smtClean="0"/>
              <a:t>void sound(String string)</a:t>
            </a:r>
          </a:p>
          <a:p>
            <a:pPr marL="0" indent="0">
              <a:buNone/>
            </a:pPr>
            <a:r>
              <a:rPr lang="en-US" altLang="ru-RU" smtClean="0"/>
              <a:t>void sound(int value)</a:t>
            </a:r>
          </a:p>
          <a:p>
            <a:pPr marL="0" indent="0">
              <a:buNone/>
            </a:pPr>
            <a:r>
              <a:rPr lang="en-US" altLang="ru-RU" smtClean="0"/>
              <a:t>}</a:t>
            </a:r>
            <a:endParaRPr lang="ru-RU" altLang="ru-RU" smtClean="0"/>
          </a:p>
        </p:txBody>
      </p:sp>
    </p:spTree>
    <p:extLst>
      <p:ext uri="{BB962C8B-B14F-4D97-AF65-F5344CB8AC3E}">
        <p14:creationId xmlns:p14="http://schemas.microsoft.com/office/powerpoint/2010/main" val="222144510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ru-RU" altLang="ru-RU" smtClean="0"/>
              <a:t>Позднее связывание </a:t>
            </a:r>
          </a:p>
        </p:txBody>
      </p:sp>
      <p:sp>
        <p:nvSpPr>
          <p:cNvPr id="23555" name="Content Placeholder 2"/>
          <p:cNvSpPr>
            <a:spLocks noGrp="1"/>
          </p:cNvSpPr>
          <p:nvPr>
            <p:ph type="body" sz="quarter" idx="10"/>
          </p:nvPr>
        </p:nvSpPr>
        <p:spPr/>
        <p:txBody>
          <a:bodyPr/>
          <a:lstStyle/>
          <a:p>
            <a:pPr marL="0" indent="0">
              <a:buNone/>
            </a:pPr>
            <a:r>
              <a:rPr lang="ru-RU" altLang="ru-RU" smtClean="0"/>
              <a:t>Функции могут работать с объектом как с экземпляром класса-родителя, но если при этом объект на самом деле является экземпляром класса-потомка, то во время исполнения будет вызван метод, переопределенный в классе-потомке. Это называется </a:t>
            </a:r>
            <a:r>
              <a:rPr lang="ru-RU" altLang="ru-RU" smtClean="0">
                <a:solidFill>
                  <a:srgbClr val="FF0000"/>
                </a:solidFill>
              </a:rPr>
              <a:t>поздним связыванием.</a:t>
            </a:r>
          </a:p>
        </p:txBody>
      </p:sp>
    </p:spTree>
    <p:extLst>
      <p:ext uri="{BB962C8B-B14F-4D97-AF65-F5344CB8AC3E}">
        <p14:creationId xmlns:p14="http://schemas.microsoft.com/office/powerpoint/2010/main" val="265445317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ru-RU" altLang="ru-RU" sz="3600"/>
              <a:t>Полиморфизм через переопределение методов</a:t>
            </a:r>
          </a:p>
        </p:txBody>
      </p:sp>
      <p:sp>
        <p:nvSpPr>
          <p:cNvPr id="24579" name="Content Placeholder 2"/>
          <p:cNvSpPr>
            <a:spLocks noGrp="1"/>
          </p:cNvSpPr>
          <p:nvPr>
            <p:ph type="body" sz="quarter" idx="10"/>
          </p:nvPr>
        </p:nvSpPr>
        <p:spPr/>
        <p:txBody>
          <a:bodyPr/>
          <a:lstStyle/>
          <a:p>
            <a:pPr marL="0" indent="0">
              <a:buNone/>
            </a:pPr>
            <a:r>
              <a:rPr lang="ru-RU" altLang="ru-RU"/>
              <a:t>Если перегруженные методы с одинаковыми именами находятся в одном классе, списки параметров должны отличаться. Но если метод подкласса совпадает с методом суперкласса (порождающего класса), то метод подкласса переопределяет метод суперкласса. Совпадать при этом должны и имена методов и типы входных и выходных параметров</a:t>
            </a:r>
          </a:p>
        </p:txBody>
      </p:sp>
    </p:spTree>
    <p:extLst>
      <p:ext uri="{BB962C8B-B14F-4D97-AF65-F5344CB8AC3E}">
        <p14:creationId xmlns:p14="http://schemas.microsoft.com/office/powerpoint/2010/main" val="249214597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ru-RU" altLang="ru-RU" sz="3600"/>
              <a:t>Переопределени  методов</a:t>
            </a:r>
            <a:r>
              <a:rPr lang="en-US" altLang="ru-RU" sz="3600"/>
              <a:t> </a:t>
            </a:r>
            <a:r>
              <a:rPr lang="ru-RU" altLang="ru-RU" sz="3600"/>
              <a:t>при наследовании</a:t>
            </a:r>
            <a:r>
              <a:rPr lang="en-US" altLang="ru-RU" sz="3600"/>
              <a:t> Overreading</a:t>
            </a:r>
            <a:endParaRPr lang="ru-RU" altLang="ru-RU" sz="3600"/>
          </a:p>
        </p:txBody>
      </p:sp>
      <p:sp>
        <p:nvSpPr>
          <p:cNvPr id="25603" name="Content Placeholder 2"/>
          <p:cNvSpPr>
            <a:spLocks noGrp="1"/>
          </p:cNvSpPr>
          <p:nvPr>
            <p:ph type="body" sz="quarter" idx="10"/>
          </p:nvPr>
        </p:nvSpPr>
        <p:spPr/>
        <p:txBody>
          <a:bodyPr/>
          <a:lstStyle/>
          <a:p>
            <a:pPr marL="0" indent="0">
              <a:buNone/>
            </a:pPr>
            <a:r>
              <a:rPr lang="en-US" altLang="ru-RU"/>
              <a:t>public class Animal {</a:t>
            </a:r>
          </a:p>
          <a:p>
            <a:pPr marL="0" indent="0">
              <a:buNone/>
            </a:pPr>
            <a:r>
              <a:rPr lang="en-US" altLang="ru-RU"/>
              <a:t>  public String getType() {</a:t>
            </a:r>
          </a:p>
          <a:p>
            <a:pPr marL="0" indent="0">
              <a:buNone/>
            </a:pPr>
            <a:r>
              <a:rPr lang="en-US" altLang="ru-RU"/>
              <a:t>    return “Animal”;</a:t>
            </a:r>
          </a:p>
          <a:p>
            <a:pPr marL="0" indent="0">
              <a:buNone/>
            </a:pPr>
            <a:r>
              <a:rPr lang="en-US" altLang="ru-RU"/>
              <a:t>  }</a:t>
            </a:r>
          </a:p>
          <a:p>
            <a:pPr marL="0" indent="0">
              <a:buNone/>
            </a:pPr>
            <a:r>
              <a:rPr lang="en-US" altLang="ru-RU"/>
              <a:t>}</a:t>
            </a:r>
          </a:p>
          <a:p>
            <a:pPr marL="0" indent="0">
              <a:buNone/>
            </a:pPr>
            <a:endParaRPr lang="en-US" altLang="ru-RU"/>
          </a:p>
          <a:p>
            <a:pPr marL="0" indent="0">
              <a:buNone/>
            </a:pPr>
            <a:r>
              <a:rPr lang="en-US" altLang="ru-RU"/>
              <a:t>Animal </a:t>
            </a:r>
            <a:r>
              <a:rPr lang="en-US" altLang="ru-RU" sz="2400"/>
              <a:t>animal </a:t>
            </a:r>
            <a:r>
              <a:rPr lang="en-US" altLang="ru-RU"/>
              <a:t>= new Animal();</a:t>
            </a:r>
          </a:p>
          <a:p>
            <a:pPr marL="0" indent="0">
              <a:buNone/>
            </a:pPr>
            <a:r>
              <a:rPr lang="en-US" altLang="ru-RU"/>
              <a:t>animal.getName();</a:t>
            </a:r>
          </a:p>
          <a:p>
            <a:pPr marL="0" indent="0">
              <a:buNone/>
            </a:pPr>
            <a:endParaRPr lang="en-US" altLang="ru-RU"/>
          </a:p>
          <a:p>
            <a:pPr marL="0" indent="0">
              <a:buNone/>
            </a:pPr>
            <a:endParaRPr lang="en-US" altLang="ru-RU"/>
          </a:p>
          <a:p>
            <a:pPr marL="0" indent="0">
              <a:buNone/>
            </a:pPr>
            <a:endParaRPr lang="en-US" altLang="ru-RU"/>
          </a:p>
          <a:p>
            <a:pPr marL="0" indent="0">
              <a:buNone/>
            </a:pPr>
            <a:r>
              <a:rPr lang="en-US" altLang="ru-RU"/>
              <a:t> </a:t>
            </a:r>
          </a:p>
          <a:p>
            <a:pPr marL="0" indent="0">
              <a:buNone/>
            </a:pPr>
            <a:endParaRPr lang="ru-RU" altLang="ru-RU"/>
          </a:p>
        </p:txBody>
      </p:sp>
      <p:sp>
        <p:nvSpPr>
          <p:cNvPr id="25604" name="Rectangle 1"/>
          <p:cNvSpPr>
            <a:spLocks noChangeArrowheads="1"/>
          </p:cNvSpPr>
          <p:nvPr/>
        </p:nvSpPr>
        <p:spPr bwMode="auto">
          <a:xfrm>
            <a:off x="6311900" y="1628775"/>
            <a:ext cx="381635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 typeface="Wingdings" panose="05000000000000000000" pitchFamily="2" charset="2"/>
              <a:buNone/>
            </a:pPr>
            <a:r>
              <a:rPr lang="en-US" altLang="ru-RU" sz="2800"/>
              <a:t>public class Cat extends Animal {</a:t>
            </a:r>
          </a:p>
          <a:p>
            <a:pPr eaLnBrk="1" hangingPunct="1">
              <a:spcBef>
                <a:spcPct val="0"/>
              </a:spcBef>
              <a:buClrTx/>
              <a:buSzTx/>
              <a:buFont typeface="Wingdings" panose="05000000000000000000" pitchFamily="2" charset="2"/>
              <a:buNone/>
            </a:pPr>
            <a:r>
              <a:rPr lang="en-US" altLang="ru-RU" sz="2800"/>
              <a:t>@Override  </a:t>
            </a:r>
          </a:p>
          <a:p>
            <a:pPr eaLnBrk="1" hangingPunct="1">
              <a:spcBef>
                <a:spcPct val="0"/>
              </a:spcBef>
              <a:buClrTx/>
              <a:buSzTx/>
              <a:buFont typeface="Wingdings" panose="05000000000000000000" pitchFamily="2" charset="2"/>
              <a:buNone/>
            </a:pPr>
            <a:r>
              <a:rPr lang="en-US" altLang="ru-RU" sz="2800"/>
              <a:t>public String getType() {</a:t>
            </a:r>
          </a:p>
          <a:p>
            <a:pPr eaLnBrk="1" hangingPunct="1">
              <a:spcBef>
                <a:spcPct val="0"/>
              </a:spcBef>
              <a:buClrTx/>
              <a:buSzTx/>
              <a:buFont typeface="Wingdings" panose="05000000000000000000" pitchFamily="2" charset="2"/>
              <a:buNone/>
            </a:pPr>
            <a:r>
              <a:rPr lang="en-US" altLang="ru-RU" sz="2800"/>
              <a:t>    return “Cat”;</a:t>
            </a:r>
          </a:p>
          <a:p>
            <a:pPr eaLnBrk="1" hangingPunct="1">
              <a:spcBef>
                <a:spcPct val="0"/>
              </a:spcBef>
              <a:buClrTx/>
              <a:buSzTx/>
              <a:buFont typeface="Wingdings" panose="05000000000000000000" pitchFamily="2" charset="2"/>
              <a:buNone/>
            </a:pPr>
            <a:r>
              <a:rPr lang="en-US" altLang="ru-RU" sz="2800"/>
              <a:t>  }</a:t>
            </a:r>
          </a:p>
          <a:p>
            <a:pPr eaLnBrk="1" hangingPunct="1">
              <a:spcBef>
                <a:spcPct val="0"/>
              </a:spcBef>
              <a:buClrTx/>
              <a:buSzTx/>
              <a:buFont typeface="Wingdings" panose="05000000000000000000" pitchFamily="2" charset="2"/>
              <a:buNone/>
            </a:pPr>
            <a:r>
              <a:rPr lang="en-US" altLang="ru-RU" sz="2800"/>
              <a:t>}</a:t>
            </a:r>
          </a:p>
          <a:p>
            <a:pPr eaLnBrk="1" hangingPunct="1">
              <a:spcBef>
                <a:spcPct val="0"/>
              </a:spcBef>
              <a:buClrTx/>
              <a:buSzTx/>
              <a:buFont typeface="Wingdings" panose="05000000000000000000" pitchFamily="2" charset="2"/>
              <a:buNone/>
            </a:pPr>
            <a:r>
              <a:rPr lang="en-US" altLang="ru-RU" sz="2800"/>
              <a:t>Cat cat = new Cat();</a:t>
            </a:r>
          </a:p>
          <a:p>
            <a:pPr eaLnBrk="1" hangingPunct="1">
              <a:spcBef>
                <a:spcPct val="0"/>
              </a:spcBef>
              <a:buClrTx/>
              <a:buSzTx/>
              <a:buFont typeface="Wingdings" panose="05000000000000000000" pitchFamily="2" charset="2"/>
              <a:buNone/>
            </a:pPr>
            <a:r>
              <a:rPr lang="en-US" altLang="ru-RU" sz="2800"/>
              <a:t>cat.getName();</a:t>
            </a:r>
            <a:endParaRPr lang="ru-RU" altLang="ru-RU" sz="2800"/>
          </a:p>
        </p:txBody>
      </p:sp>
    </p:spTree>
    <p:extLst>
      <p:ext uri="{BB962C8B-B14F-4D97-AF65-F5344CB8AC3E}">
        <p14:creationId xmlns:p14="http://schemas.microsoft.com/office/powerpoint/2010/main" val="298405590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ru-RU" altLang="ru-RU" smtClean="0"/>
              <a:t>Пергрузка и переопределение</a:t>
            </a:r>
          </a:p>
        </p:txBody>
      </p:sp>
      <p:sp>
        <p:nvSpPr>
          <p:cNvPr id="2" name="Text Placeholder 1"/>
          <p:cNvSpPr>
            <a:spLocks noGrp="1"/>
          </p:cNvSpPr>
          <p:nvPr>
            <p:ph type="body" sz="quarter" idx="10"/>
          </p:nvPr>
        </p:nvSpPr>
        <p:spPr/>
        <p:txBody>
          <a:bodyPr/>
          <a:lstStyle/>
          <a:p>
            <a:endParaRPr lang="ru-RU"/>
          </a:p>
        </p:txBody>
      </p:sp>
      <p:pic>
        <p:nvPicPr>
          <p:cNvPr id="26628" name="Picture 2" descr="http://1.bp.blogspot.com/-mcytVS6SIqE/VJU6HxvD7iI/AAAAAAAACOc/nG02KqkDOoc/s1600/Difference%2Bbetween%2Bmethod%2Boverloading%2Band%2Boverriding%2Bin%2BJav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9" y="1628776"/>
            <a:ext cx="7743825"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83319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ru-RU" altLang="ru-RU" sz="3200"/>
              <a:t> Полиморфизм через динамическое определение типов (RTTI) </a:t>
            </a:r>
          </a:p>
        </p:txBody>
      </p:sp>
      <p:sp>
        <p:nvSpPr>
          <p:cNvPr id="27651" name="Content Placeholder 2"/>
          <p:cNvSpPr>
            <a:spLocks noGrp="1"/>
          </p:cNvSpPr>
          <p:nvPr>
            <p:ph type="body" sz="quarter" idx="10"/>
          </p:nvPr>
        </p:nvSpPr>
        <p:spPr/>
        <p:txBody>
          <a:bodyPr/>
          <a:lstStyle/>
          <a:p>
            <a:pPr marL="0" indent="0">
              <a:buNone/>
            </a:pPr>
            <a:r>
              <a:rPr lang="ru-RU" altLang="ru-RU" smtClean="0"/>
              <a:t>Java позволяет узнать точный тип объекта, когда у вас есть ссылка только на базовый тип. Для этого в Java встроено </a:t>
            </a:r>
            <a:r>
              <a:rPr lang="ru-RU" altLang="ru-RU" smtClean="0">
                <a:solidFill>
                  <a:srgbClr val="0070C0"/>
                </a:solidFill>
              </a:rPr>
              <a:t>безопасное преобразование типов (type-safe downcast). </a:t>
            </a:r>
            <a:r>
              <a:rPr lang="ru-RU" altLang="ru-RU" smtClean="0"/>
              <a:t>Cинтаксис безопасного преобразования типов: </a:t>
            </a:r>
          </a:p>
          <a:p>
            <a:pPr marL="0" indent="0">
              <a:buNone/>
            </a:pPr>
            <a:r>
              <a:rPr lang="ru-RU" altLang="ru-RU" smtClean="0"/>
              <a:t> </a:t>
            </a:r>
            <a:r>
              <a:rPr lang="en-US" altLang="ru-RU" smtClean="0"/>
              <a:t>Cat</a:t>
            </a:r>
            <a:r>
              <a:rPr lang="ru-RU" altLang="ru-RU" smtClean="0"/>
              <a:t> </a:t>
            </a:r>
            <a:r>
              <a:rPr lang="en-US" altLang="ru-RU" smtClean="0"/>
              <a:t>m</a:t>
            </a:r>
            <a:r>
              <a:rPr lang="ru-RU" altLang="ru-RU" smtClean="0"/>
              <a:t>y</a:t>
            </a:r>
            <a:r>
              <a:rPr lang="en-US" altLang="ru-RU" smtClean="0"/>
              <a:t>Cat</a:t>
            </a:r>
            <a:r>
              <a:rPr lang="ru-RU" altLang="ru-RU" smtClean="0"/>
              <a:t> = (</a:t>
            </a:r>
            <a:r>
              <a:rPr lang="en-US" altLang="ru-RU" smtClean="0"/>
              <a:t>Cat</a:t>
            </a:r>
            <a:r>
              <a:rPr lang="ru-RU" altLang="ru-RU" smtClean="0"/>
              <a:t>) myAnimal; </a:t>
            </a:r>
          </a:p>
          <a:p>
            <a:pPr marL="0" indent="0">
              <a:buNone/>
            </a:pPr>
            <a:r>
              <a:rPr lang="ru-RU" altLang="ru-RU" smtClean="0"/>
              <a:t> В случае ошибки выбрасывается исключение. </a:t>
            </a:r>
          </a:p>
          <a:p>
            <a:pPr marL="0" indent="0">
              <a:buNone/>
            </a:pPr>
            <a:endParaRPr lang="ru-RU" altLang="ru-RU" smtClean="0"/>
          </a:p>
        </p:txBody>
      </p:sp>
    </p:spTree>
    <p:extLst>
      <p:ext uri="{BB962C8B-B14F-4D97-AF65-F5344CB8AC3E}">
        <p14:creationId xmlns:p14="http://schemas.microsoft.com/office/powerpoint/2010/main" val="273651682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ru-RU" altLang="ru-RU" smtClean="0"/>
              <a:t>Полиморфизм представлений </a:t>
            </a:r>
          </a:p>
        </p:txBody>
      </p:sp>
      <p:sp>
        <p:nvSpPr>
          <p:cNvPr id="28675" name="Content Placeholder 2"/>
          <p:cNvSpPr>
            <a:spLocks noGrp="1"/>
          </p:cNvSpPr>
          <p:nvPr>
            <p:ph type="body" sz="quarter" idx="10"/>
          </p:nvPr>
        </p:nvSpPr>
        <p:spPr/>
        <p:txBody>
          <a:bodyPr/>
          <a:lstStyle/>
          <a:p>
            <a:pPr marL="0" indent="0">
              <a:buNone/>
            </a:pPr>
            <a:r>
              <a:rPr lang="ru-RU" altLang="ru-RU" smtClean="0"/>
              <a:t>Частичное решение проблемы полиморфизма представлений, в </a:t>
            </a:r>
            <a:r>
              <a:rPr lang="en-US" altLang="ru-RU" smtClean="0"/>
              <a:t>java </a:t>
            </a:r>
            <a:r>
              <a:rPr lang="ru-RU" altLang="ru-RU" smtClean="0"/>
              <a:t>решается с помощью "копирующих" конструкторов, создающие новый экземпляр коллекции из элементов существующего набора, быть может, отличающегося реализацией. </a:t>
            </a:r>
          </a:p>
        </p:txBody>
      </p:sp>
    </p:spTree>
    <p:extLst>
      <p:ext uri="{BB962C8B-B14F-4D97-AF65-F5344CB8AC3E}">
        <p14:creationId xmlns:p14="http://schemas.microsoft.com/office/powerpoint/2010/main" val="3929622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ru-RU" altLang="ru-RU" smtClean="0"/>
              <a:t>Модификаторы метода</a:t>
            </a:r>
          </a:p>
        </p:txBody>
      </p:sp>
      <p:sp>
        <p:nvSpPr>
          <p:cNvPr id="9219" name="Content Placeholder 2"/>
          <p:cNvSpPr>
            <a:spLocks noGrp="1"/>
          </p:cNvSpPr>
          <p:nvPr>
            <p:ph type="body" sz="quarter" idx="10"/>
          </p:nvPr>
        </p:nvSpPr>
        <p:spPr/>
        <p:txBody>
          <a:bodyPr/>
          <a:lstStyle/>
          <a:p>
            <a:pPr marL="0" indent="0">
              <a:buNone/>
            </a:pPr>
            <a:r>
              <a:rPr lang="en-US" altLang="ru-RU" dirty="0" smtClean="0">
                <a:solidFill>
                  <a:srgbClr val="7030A0"/>
                </a:solidFill>
              </a:rPr>
              <a:t>static</a:t>
            </a:r>
            <a:r>
              <a:rPr lang="ru-RU" altLang="ru-RU" dirty="0" smtClean="0">
                <a:solidFill>
                  <a:srgbClr val="7030A0"/>
                </a:solidFill>
              </a:rPr>
              <a:t> </a:t>
            </a:r>
            <a:r>
              <a:rPr lang="ru-RU" altLang="ru-RU" dirty="0" smtClean="0"/>
              <a:t>- модификатор, который указывает, что он может вызываться без </a:t>
            </a:r>
            <a:r>
              <a:rPr lang="ru-RU" altLang="ru-RU" dirty="0" smtClean="0"/>
              <a:t>создания объекта (экземпляра класса), </a:t>
            </a:r>
            <a:r>
              <a:rPr lang="ru-RU" altLang="ru-RU" dirty="0" smtClean="0"/>
              <a:t>такой метод называется </a:t>
            </a:r>
            <a:r>
              <a:rPr lang="ru-RU" altLang="ru-RU" u="sng" dirty="0" smtClean="0">
                <a:solidFill>
                  <a:srgbClr val="00B050"/>
                </a:solidFill>
              </a:rPr>
              <a:t>статическим</a:t>
            </a:r>
            <a:r>
              <a:rPr lang="ru-RU" altLang="ru-RU" dirty="0" smtClean="0"/>
              <a:t>.</a:t>
            </a:r>
            <a:endParaRPr lang="en-US" altLang="ru-RU" dirty="0" smtClean="0"/>
          </a:p>
          <a:p>
            <a:pPr marL="0" indent="0">
              <a:buNone/>
            </a:pPr>
            <a:r>
              <a:rPr lang="en-US" altLang="ru-RU" dirty="0" smtClean="0">
                <a:solidFill>
                  <a:srgbClr val="7030A0"/>
                </a:solidFill>
              </a:rPr>
              <a:t>public, protected, private </a:t>
            </a:r>
            <a:r>
              <a:rPr lang="en-US" altLang="ru-RU" dirty="0" smtClean="0"/>
              <a:t>– </a:t>
            </a:r>
            <a:r>
              <a:rPr lang="ru-RU" altLang="ru-RU" dirty="0" smtClean="0"/>
              <a:t>уровень доступа к методу.</a:t>
            </a:r>
            <a:endParaRPr lang="en-US" altLang="ru-RU" dirty="0" smtClean="0"/>
          </a:p>
          <a:p>
            <a:pPr marL="0" indent="0">
              <a:buNone/>
            </a:pPr>
            <a:r>
              <a:rPr lang="en-US" altLang="ru-RU" dirty="0" smtClean="0">
                <a:solidFill>
                  <a:srgbClr val="7030A0"/>
                </a:solidFill>
              </a:rPr>
              <a:t>abstract </a:t>
            </a:r>
            <a:r>
              <a:rPr lang="en-US" altLang="ru-RU" dirty="0" smtClean="0"/>
              <a:t>– </a:t>
            </a:r>
            <a:r>
              <a:rPr lang="ru-RU" altLang="ru-RU" dirty="0" smtClean="0"/>
              <a:t>указывает на то, что метод будет только объявлен.</a:t>
            </a:r>
          </a:p>
        </p:txBody>
      </p:sp>
    </p:spTree>
    <p:extLst>
      <p:ext uri="{BB962C8B-B14F-4D97-AF65-F5344CB8AC3E}">
        <p14:creationId xmlns:p14="http://schemas.microsoft.com/office/powerpoint/2010/main" val="419892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ru-RU" altLang="ru-RU" smtClean="0"/>
              <a:t>Статический метод класса</a:t>
            </a:r>
          </a:p>
        </p:txBody>
      </p:sp>
      <p:sp>
        <p:nvSpPr>
          <p:cNvPr id="29699" name="Content Placeholder 2"/>
          <p:cNvSpPr>
            <a:spLocks noGrp="1"/>
          </p:cNvSpPr>
          <p:nvPr>
            <p:ph type="body" sz="quarter" idx="10"/>
          </p:nvPr>
        </p:nvSpPr>
        <p:spPr/>
        <p:txBody>
          <a:bodyPr/>
          <a:lstStyle/>
          <a:p>
            <a:pPr marL="0" indent="0">
              <a:buNone/>
            </a:pPr>
            <a:r>
              <a:rPr lang="ru-RU" altLang="ru-RU" smtClean="0"/>
              <a:t>Статическим методом называется фрагмент программы, которому присвоено некоторое уникальное имя, и который по этому имени можно вызывать из остальных частей программы.</a:t>
            </a:r>
          </a:p>
          <a:p>
            <a:pPr marL="0" indent="0">
              <a:buNone/>
            </a:pPr>
            <a:r>
              <a:rPr lang="en-US" altLang="ru-RU" smtClean="0"/>
              <a:t>Math.cos()</a:t>
            </a:r>
            <a:endParaRPr lang="ru-RU" altLang="ru-RU" smtClean="0"/>
          </a:p>
        </p:txBody>
      </p:sp>
    </p:spTree>
    <p:extLst>
      <p:ext uri="{BB962C8B-B14F-4D97-AF65-F5344CB8AC3E}">
        <p14:creationId xmlns:p14="http://schemas.microsoft.com/office/powerpoint/2010/main" val="268237359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ru-RU" altLang="ru-RU" sz="3200"/>
              <a:t>Отличие статического и обычного метода класса</a:t>
            </a:r>
          </a:p>
        </p:txBody>
      </p:sp>
      <p:sp>
        <p:nvSpPr>
          <p:cNvPr id="30723" name="Content Placeholder 2"/>
          <p:cNvSpPr>
            <a:spLocks noGrp="1"/>
          </p:cNvSpPr>
          <p:nvPr>
            <p:ph type="body" sz="quarter" idx="10"/>
          </p:nvPr>
        </p:nvSpPr>
        <p:spPr/>
        <p:txBody>
          <a:bodyPr/>
          <a:lstStyle/>
          <a:p>
            <a:r>
              <a:rPr lang="ru-RU" altLang="ru-RU"/>
              <a:t>Статические методы отмечаются модификатором </a:t>
            </a:r>
            <a:r>
              <a:rPr lang="en-US" altLang="ru-RU">
                <a:solidFill>
                  <a:srgbClr val="7030A0"/>
                </a:solidFill>
              </a:rPr>
              <a:t>static</a:t>
            </a:r>
            <a:r>
              <a:rPr lang="ru-RU" altLang="ru-RU"/>
              <a:t>.</a:t>
            </a:r>
          </a:p>
          <a:p>
            <a:r>
              <a:rPr lang="ru-RU" altLang="ru-RU"/>
              <a:t>В статическом методе нельзя использовать нестатические свойства и методы класса.</a:t>
            </a:r>
            <a:endParaRPr lang="en-US" altLang="ru-RU"/>
          </a:p>
          <a:p>
            <a:r>
              <a:rPr lang="ru-RU" altLang="ru-RU"/>
              <a:t>Статический метод можно вызвать без создания экземпляра класса (если он имеет модификатор доступа </a:t>
            </a:r>
            <a:r>
              <a:rPr lang="en-US" altLang="ru-RU">
                <a:solidFill>
                  <a:srgbClr val="7030A0"/>
                </a:solidFill>
              </a:rPr>
              <a:t>public</a:t>
            </a:r>
            <a:r>
              <a:rPr lang="ru-RU" altLang="ru-RU"/>
              <a:t>)</a:t>
            </a:r>
          </a:p>
        </p:txBody>
      </p:sp>
    </p:spTree>
    <p:extLst>
      <p:ext uri="{BB962C8B-B14F-4D97-AF65-F5344CB8AC3E}">
        <p14:creationId xmlns:p14="http://schemas.microsoft.com/office/powerpoint/2010/main" val="2774144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a:lstStyle>
        <a:defPPr algn="l" fontAlgn="auto">
          <a:spcAft>
            <a:spcPts val="0"/>
          </a:spcAft>
          <a:defRPr sz="3600" dirty="0">
            <a:solidFill>
              <a:schemeClr val="bg1"/>
            </a:solidFill>
          </a:defRPr>
        </a:defPPr>
      </a:lstStyle>
    </a:txDef>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SharedWithUsers xmlns="341e6018-ac0a-4dfb-8409-db9e0d25502e">
      <UserInfo>
        <DisplayName>Andrew Berman</DisplayName>
        <AccountId>3588</AccountId>
        <AccountType/>
      </UserInfo>
    </SharedWithUsers>
  </documentManagement>
</p:properties>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5C03D7BA-5661-4852-B9A0-05C9D1D048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9033E08-7FE9-4F6D-B155-A8777B4A5A57}">
  <ds:schemaRefs>
    <ds:schemaRef ds:uri="http://schemas.microsoft.com/office/2006/metadata/properties"/>
    <ds:schemaRef ds:uri="http://schemas.microsoft.com/office/infopath/2007/PartnerControls"/>
    <ds:schemaRef ds:uri="835f28f2-30f1-4728-84d2-86d96e143488"/>
    <ds:schemaRef ds:uri="341e6018-ac0a-4dfb-8409-db9e0d25502e"/>
  </ds:schemaRefs>
</ds:datastoreItem>
</file>

<file path=docProps/app.xml><?xml version="1.0" encoding="utf-8"?>
<Properties xmlns="http://schemas.openxmlformats.org/officeDocument/2006/extended-properties" xmlns:vt="http://schemas.openxmlformats.org/officeDocument/2006/docPropsVTypes">
  <Template/>
  <TotalTime>443</TotalTime>
  <Words>2735</Words>
  <Application>Microsoft Office PowerPoint</Application>
  <PresentationFormat>Widescreen</PresentationFormat>
  <Paragraphs>386</Paragraphs>
  <Slides>91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91</vt:i4>
      </vt:variant>
    </vt:vector>
  </HeadingPairs>
  <TitlesOfParts>
    <vt:vector size="100" baseType="lpstr">
      <vt:lpstr>Arial</vt:lpstr>
      <vt:lpstr>Calibri</vt:lpstr>
      <vt:lpstr>Open Sans</vt:lpstr>
      <vt:lpstr>Open Sans Regular</vt:lpstr>
      <vt:lpstr>Proxima Nova Black</vt:lpstr>
      <vt:lpstr>Tahoma</vt:lpstr>
      <vt:lpstr>Times New Roman</vt:lpstr>
      <vt:lpstr>Wingdings</vt:lpstr>
      <vt:lpstr>2_DARK THEME</vt:lpstr>
      <vt:lpstr>JAVA</vt:lpstr>
      <vt:lpstr>Topics</vt:lpstr>
      <vt:lpstr>Методы</vt:lpstr>
      <vt:lpstr>Для чего нужны методы?</vt:lpstr>
      <vt:lpstr>Что такое метод?</vt:lpstr>
      <vt:lpstr>Статический метод</vt:lpstr>
      <vt:lpstr>Синтаксис объявления</vt:lpstr>
      <vt:lpstr>Правила объявления метода</vt:lpstr>
      <vt:lpstr>Модификаторы метода</vt:lpstr>
      <vt:lpstr>Возврашаемое значение</vt:lpstr>
      <vt:lpstr>Аргументы (параметры) метода</vt:lpstr>
      <vt:lpstr>Аргументы</vt:lpstr>
      <vt:lpstr>Пример формальных параметров</vt:lpstr>
      <vt:lpstr>Аргументы</vt:lpstr>
      <vt:lpstr>Пример использования фактических параметров.</vt:lpstr>
      <vt:lpstr>Область видимости</vt:lpstr>
      <vt:lpstr>Сигнатура метода</vt:lpstr>
      <vt:lpstr>Пример перегрузки методов</vt:lpstr>
      <vt:lpstr>Множественный параметр</vt:lpstr>
      <vt:lpstr>PowerPoint Presentation</vt:lpstr>
      <vt:lpstr>Высказывания великих</vt:lpstr>
      <vt:lpstr>Парадигма</vt:lpstr>
      <vt:lpstr>Императивное программирование</vt:lpstr>
      <vt:lpstr>Структурное программирование</vt:lpstr>
      <vt:lpstr>Процедурное программирование</vt:lpstr>
      <vt:lpstr>Другие парадигмы программирования</vt:lpstr>
      <vt:lpstr>ООП</vt:lpstr>
      <vt:lpstr>Принципы ООП</vt:lpstr>
      <vt:lpstr>Класс</vt:lpstr>
      <vt:lpstr>Класс</vt:lpstr>
      <vt:lpstr>Объект</vt:lpstr>
      <vt:lpstr>Члены класса</vt:lpstr>
      <vt:lpstr>Инкапсуляция</vt:lpstr>
      <vt:lpstr>Основные цели инкапсуляции</vt:lpstr>
      <vt:lpstr>Спецификаторы  доступа</vt:lpstr>
      <vt:lpstr>Уровень закрытости</vt:lpstr>
      <vt:lpstr>Уровни доступа</vt:lpstr>
      <vt:lpstr>Наследование</vt:lpstr>
      <vt:lpstr>Наследование</vt:lpstr>
      <vt:lpstr>Иерархия</vt:lpstr>
      <vt:lpstr>Сокрытие методов класса при наследовании.</vt:lpstr>
      <vt:lpstr>Сокрытие переменной экземпляра</vt:lpstr>
      <vt:lpstr>Ключевое слово this</vt:lpstr>
      <vt:lpstr>Конструктор</vt:lpstr>
      <vt:lpstr>Конструктор</vt:lpstr>
      <vt:lpstr>Конструктор</vt:lpstr>
      <vt:lpstr>Конструктор</vt:lpstr>
      <vt:lpstr>Конструктор</vt:lpstr>
      <vt:lpstr>Конструктор</vt:lpstr>
      <vt:lpstr>Конструктор</vt:lpstr>
      <vt:lpstr>Конструктор объекта</vt:lpstr>
      <vt:lpstr>Порядок вызова конструкторов</vt:lpstr>
      <vt:lpstr>Порядок вызова конструкторов</vt:lpstr>
      <vt:lpstr>Порядок инициализации полей объекта</vt:lpstr>
      <vt:lpstr>Порядок инициализации полей объекта</vt:lpstr>
      <vt:lpstr>Ключевое слово super</vt:lpstr>
      <vt:lpstr>Ключевое слово super</vt:lpstr>
      <vt:lpstr>Ключевое слово super</vt:lpstr>
      <vt:lpstr>Ключевое слово super</vt:lpstr>
      <vt:lpstr>Преобразования типов (классов) при наследовании</vt:lpstr>
      <vt:lpstr>Преобразования типов (классов) при наследовании</vt:lpstr>
      <vt:lpstr>Ограничения Понижающего преобразования (downcasting)</vt:lpstr>
      <vt:lpstr>instanceof </vt:lpstr>
      <vt:lpstr>Пример instanceof </vt:lpstr>
      <vt:lpstr>Полиморфизм</vt:lpstr>
      <vt:lpstr>Полиморфизм определение</vt:lpstr>
      <vt:lpstr>Полиморфизм определение</vt:lpstr>
      <vt:lpstr>Статический и динамический полиморфизм</vt:lpstr>
      <vt:lpstr>Позднее связывание</vt:lpstr>
      <vt:lpstr>Полиморфизм интерфейсов</vt:lpstr>
      <vt:lpstr>Пример</vt:lpstr>
      <vt:lpstr>Интерфейс </vt:lpstr>
      <vt:lpstr>Интерфейс </vt:lpstr>
      <vt:lpstr>Интерфейсы и переменные</vt:lpstr>
      <vt:lpstr>Абстрактный класс</vt:lpstr>
      <vt:lpstr>Абстрактный класс</vt:lpstr>
      <vt:lpstr>Абстрактные методы</vt:lpstr>
      <vt:lpstr>Полиморфизм при помощи абстрактных классов</vt:lpstr>
      <vt:lpstr>Реализация интерфейса</vt:lpstr>
      <vt:lpstr>Полиморфизм наследования</vt:lpstr>
      <vt:lpstr>Абстрактный класс - abstract</vt:lpstr>
      <vt:lpstr>Полиморфизм методов</vt:lpstr>
      <vt:lpstr>Перегрузка методов</vt:lpstr>
      <vt:lpstr>Позднее связывание </vt:lpstr>
      <vt:lpstr>Полиморфизм через переопределение методов</vt:lpstr>
      <vt:lpstr>Переопределени  методов при наследовании Overreading</vt:lpstr>
      <vt:lpstr>Пергрузка и переопределение</vt:lpstr>
      <vt:lpstr> Полиморфизм через динамическое определение типов (RTTI) </vt:lpstr>
      <vt:lpstr>Полиморфизм представлений </vt:lpstr>
      <vt:lpstr>Статический метод класса</vt:lpstr>
      <vt:lpstr>Отличие статического и обычного метода класса</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itstep teacher</cp:lastModifiedBy>
  <cp:revision>209</cp:revision>
  <dcterms:created xsi:type="dcterms:W3CDTF">2018-11-02T13:55:27Z</dcterms:created>
  <dcterms:modified xsi:type="dcterms:W3CDTF">2022-01-14T12:45:57Z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