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42" r:id="rId4"/>
  </p:sldMasterIdLst>
  <p:notesMasterIdLst>
    <p:notesMasterId r:id="rId33"/>
  </p:notesMasterIdLst>
  <p:sldIdLst>
    <p:sldId id="256" r:id="rId5"/>
    <p:sldId id="257" r:id="rId6"/>
    <p:sldId id="367" r:id="rId7"/>
    <p:sldId id="269" r:id="rId8"/>
    <p:sldId id="270" r:id="rId9"/>
    <p:sldId id="273" r:id="rId10"/>
    <p:sldId id="277" r:id="rId11"/>
    <p:sldId id="288" r:id="rId12"/>
    <p:sldId id="368" r:id="rId13"/>
    <p:sldId id="276" r:id="rId14"/>
    <p:sldId id="278" r:id="rId15"/>
    <p:sldId id="279" r:id="rId16"/>
    <p:sldId id="292" r:id="rId17"/>
    <p:sldId id="293" r:id="rId18"/>
    <p:sldId id="294" r:id="rId19"/>
    <p:sldId id="291" r:id="rId20"/>
    <p:sldId id="369" r:id="rId21"/>
    <p:sldId id="370" r:id="rId22"/>
    <p:sldId id="262" r:id="rId23"/>
    <p:sldId id="372" r:id="rId24"/>
    <p:sldId id="377" r:id="rId25"/>
    <p:sldId id="378" r:id="rId26"/>
    <p:sldId id="373" r:id="rId27"/>
    <p:sldId id="375" r:id="rId28"/>
    <p:sldId id="376" r:id="rId29"/>
    <p:sldId id="371" r:id="rId30"/>
    <p:sldId id="379" r:id="rId31"/>
    <p:sldId id="374" r:id="rId3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03B5AE-4691-4EA8-97F9-BD8A3F0803AF}">
          <p14:sldIdLst>
            <p14:sldId id="256"/>
            <p14:sldId id="257"/>
          </p14:sldIdLst>
        </p14:section>
        <p14:section name="Generics" id="{39479CEE-AD65-4C96-B974-66B97B2AC90B}">
          <p14:sldIdLst>
            <p14:sldId id="367"/>
            <p14:sldId id="269"/>
            <p14:sldId id="270"/>
            <p14:sldId id="273"/>
            <p14:sldId id="277"/>
            <p14:sldId id="288"/>
            <p14:sldId id="368"/>
            <p14:sldId id="276"/>
            <p14:sldId id="278"/>
            <p14:sldId id="279"/>
            <p14:sldId id="292"/>
            <p14:sldId id="293"/>
            <p14:sldId id="294"/>
            <p14:sldId id="291"/>
          </p14:sldIdLst>
        </p14:section>
        <p14:section name="Collections" id="{55D81184-BF1E-451A-A8A0-3970EADCD805}">
          <p14:sldIdLst>
            <p14:sldId id="369"/>
            <p14:sldId id="370"/>
            <p14:sldId id="262"/>
            <p14:sldId id="372"/>
            <p14:sldId id="377"/>
            <p14:sldId id="378"/>
            <p14:sldId id="373"/>
            <p14:sldId id="375"/>
            <p14:sldId id="376"/>
            <p14:sldId id="371"/>
            <p14:sldId id="379"/>
            <p14:sldId id="3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8AD"/>
    <a:srgbClr val="F298B8"/>
    <a:srgbClr val="DB4166"/>
    <a:srgbClr val="E15196"/>
    <a:srgbClr val="BA124A"/>
    <a:srgbClr val="8F2585"/>
    <a:srgbClr val="F999C9"/>
    <a:srgbClr val="EC388E"/>
    <a:srgbClr val="F26D26"/>
    <a:srgbClr val="E93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BF0934-01DF-F9F3-6FC5-C3E7678B4BC6}" v="138" dt="2020-02-05T14:56:04.414"/>
    <p1510:client id="{93D28F2C-5270-1F9E-1D90-1CE31C2C2442}" v="2" dt="2020-04-01T18:18:27.777"/>
    <p1510:client id="{3418C395-CC43-96CF-7FA9-DCFF059BA973}" v="1" dt="2020-02-24T12:33:30.884"/>
    <p1510:client id="{5B1F6451-0F89-F638-65E7-38900E5B4B4A}" v="12" dt="2020-03-11T15:44:30.896"/>
    <p1510:client id="{623CD042-C93F-2E57-1963-C528B63C82E9}" v="2" dt="2020-04-01T11:09:53.961"/>
    <p1510:client id="{F2C7F8F5-B6F1-6487-7AC2-C6769E86B3AD}" v="7" dt="2020-02-13T22:20:23.7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3222" autoAdjust="0"/>
  </p:normalViewPr>
  <p:slideViewPr>
    <p:cSldViewPr snapToGrid="0">
      <p:cViewPr varScale="1">
        <p:scale>
          <a:sx n="90" d="100"/>
          <a:sy n="90" d="100"/>
        </p:scale>
        <p:origin x="66" y="84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228"/>
    </p:cViewPr>
  </p:sorterViewPr>
  <p:notesViewPr>
    <p:cSldViewPr snapToGrid="0">
      <p:cViewPr varScale="1">
        <p:scale>
          <a:sx n="51" d="100"/>
          <a:sy n="51" d="100"/>
        </p:scale>
        <p:origin x="1836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y Williamson" userId="S::kwill@softserveinc.com::bb4f1db8-f4ba-4327-8da6-24c95ebb85e2" providerId="AD" clId="Web-{5B1F6451-0F89-F638-65E7-38900E5B4B4A}"/>
    <pc:docChg chg="modSld">
      <pc:chgData name="Kelly Williamson" userId="S::kwill@softserveinc.com::bb4f1db8-f4ba-4327-8da6-24c95ebb85e2" providerId="AD" clId="Web-{5B1F6451-0F89-F638-65E7-38900E5B4B4A}" dt="2020-03-11T15:44:29.990" v="10" actId="20577"/>
      <pc:docMkLst>
        <pc:docMk/>
      </pc:docMkLst>
      <pc:sldChg chg="modSp">
        <pc:chgData name="Kelly Williamson" userId="S::kwill@softserveinc.com::bb4f1db8-f4ba-4327-8da6-24c95ebb85e2" providerId="AD" clId="Web-{5B1F6451-0F89-F638-65E7-38900E5B4B4A}" dt="2020-03-11T15:44:29.271" v="8" actId="20577"/>
        <pc:sldMkLst>
          <pc:docMk/>
          <pc:sldMk cId="898353745" sldId="1239"/>
        </pc:sldMkLst>
        <pc:spChg chg="mod">
          <ac:chgData name="Kelly Williamson" userId="S::kwill@softserveinc.com::bb4f1db8-f4ba-4327-8da6-24c95ebb85e2" providerId="AD" clId="Web-{5B1F6451-0F89-F638-65E7-38900E5B4B4A}" dt="2020-03-11T15:44:29.271" v="8" actId="20577"/>
          <ac:spMkLst>
            <pc:docMk/>
            <pc:sldMk cId="898353745" sldId="1239"/>
            <ac:spMk id="15" creationId="{8432FE8D-213A-45CD-B27A-D68C0C91D00A}"/>
          </ac:spMkLst>
        </pc:spChg>
      </pc:sldChg>
    </pc:docChg>
  </pc:docChgLst>
  <pc:docChgLst>
    <pc:chgData name="Olha Koran" userId="S::okoran@softserveinc.com::a9094912-d908-4ee2-9e15-fcab72acc91f" providerId="AD" clId="Web-{93D28F2C-5270-1F9E-1D90-1CE31C2C2442}"/>
    <pc:docChg chg="addSld delSld modSection">
      <pc:chgData name="Olha Koran" userId="S::okoran@softserveinc.com::a9094912-d908-4ee2-9e15-fcab72acc91f" providerId="AD" clId="Web-{93D28F2C-5270-1F9E-1D90-1CE31C2C2442}" dt="2020-04-01T18:18:27.730" v="1"/>
      <pc:docMkLst>
        <pc:docMk/>
      </pc:docMkLst>
      <pc:sldChg chg="add del">
        <pc:chgData name="Olha Koran" userId="S::okoran@softserveinc.com::a9094912-d908-4ee2-9e15-fcab72acc91f" providerId="AD" clId="Web-{93D28F2C-5270-1F9E-1D90-1CE31C2C2442}" dt="2020-04-01T18:18:27.730" v="1"/>
        <pc:sldMkLst>
          <pc:docMk/>
          <pc:sldMk cId="3987496893" sldId="4144"/>
        </pc:sldMkLst>
      </pc:sldChg>
    </pc:docChg>
  </pc:docChgLst>
  <pc:docChgLst>
    <pc:chgData name="Vira Viyatyk" userId="S::vviyat@softserveinc.com::b3076514-0960-449b-909c-3e42eb7be4cc" providerId="AD" clId="Web-{3418C395-CC43-96CF-7FA9-DCFF059BA973}"/>
    <pc:docChg chg="modSld">
      <pc:chgData name="Vira Viyatyk" userId="S::vviyat@softserveinc.com::b3076514-0960-449b-909c-3e42eb7be4cc" providerId="AD" clId="Web-{3418C395-CC43-96CF-7FA9-DCFF059BA973}" dt="2020-02-24T12:33:30.884" v="0" actId="14100"/>
      <pc:docMkLst>
        <pc:docMk/>
      </pc:docMkLst>
      <pc:sldChg chg="modSp">
        <pc:chgData name="Vira Viyatyk" userId="S::vviyat@softserveinc.com::b3076514-0960-449b-909c-3e42eb7be4cc" providerId="AD" clId="Web-{3418C395-CC43-96CF-7FA9-DCFF059BA973}" dt="2020-02-24T12:33:30.884" v="0" actId="14100"/>
        <pc:sldMkLst>
          <pc:docMk/>
          <pc:sldMk cId="2498246432" sldId="4145"/>
        </pc:sldMkLst>
        <pc:spChg chg="mod">
          <ac:chgData name="Vira Viyatyk" userId="S::vviyat@softserveinc.com::b3076514-0960-449b-909c-3e42eb7be4cc" providerId="AD" clId="Web-{3418C395-CC43-96CF-7FA9-DCFF059BA973}" dt="2020-02-24T12:33:30.884" v="0" actId="14100"/>
          <ac:spMkLst>
            <pc:docMk/>
            <pc:sldMk cId="2498246432" sldId="4145"/>
            <ac:spMk id="20" creationId="{12680D55-C032-4C6F-B396-B0CB865C9FF1}"/>
          </ac:spMkLst>
        </pc:spChg>
      </pc:sldChg>
    </pc:docChg>
  </pc:docChgLst>
  <pc:docChgLst>
    <pc:chgData name="Navjot Singh" userId="S::nsing@softserveinc.com::36283fb3-e43f-438d-ad16-bd11f4af13d1" providerId="AD" clId="Web-{623CD042-C93F-2E57-1963-C528B63C82E9}"/>
    <pc:docChg chg="modSld">
      <pc:chgData name="Navjot Singh" userId="S::nsing@softserveinc.com::36283fb3-e43f-438d-ad16-bd11f4af13d1" providerId="AD" clId="Web-{623CD042-C93F-2E57-1963-C528B63C82E9}" dt="2020-04-01T11:09:51.946" v="0" actId="20577"/>
      <pc:docMkLst>
        <pc:docMk/>
      </pc:docMkLst>
      <pc:sldChg chg="modSp">
        <pc:chgData name="Navjot Singh" userId="S::nsing@softserveinc.com::36283fb3-e43f-438d-ad16-bd11f4af13d1" providerId="AD" clId="Web-{623CD042-C93F-2E57-1963-C528B63C82E9}" dt="2020-04-01T11:09:51.946" v="0" actId="20577"/>
        <pc:sldMkLst>
          <pc:docMk/>
          <pc:sldMk cId="759534034" sldId="1225"/>
        </pc:sldMkLst>
        <pc:spChg chg="mod">
          <ac:chgData name="Navjot Singh" userId="S::nsing@softserveinc.com::36283fb3-e43f-438d-ad16-bd11f4af13d1" providerId="AD" clId="Web-{623CD042-C93F-2E57-1963-C528B63C82E9}" dt="2020-04-01T11:09:51.946" v="0" actId="20577"/>
          <ac:spMkLst>
            <pc:docMk/>
            <pc:sldMk cId="759534034" sldId="1225"/>
            <ac:spMk id="32" creationId="{DD188D08-22E3-4DCE-8228-3DA971A6434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21/01/2022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>
            <a:extLst>
              <a:ext uri="{FF2B5EF4-FFF2-40B4-BE49-F238E27FC236}">
                <a16:creationId xmlns:a16="http://schemas.microsoft.com/office/drawing/2014/main" id="{D5948EB3-6249-4BC8-B1C1-774D0BF32CE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77BC4CF-9FE0-4463-87FE-81BD4C23A191}" type="slidenum">
              <a:rPr lang="ru-RU" altLang="ru-RU" smtClean="0">
                <a:ea typeface="Droid Sans" charset="0"/>
                <a:cs typeface="DejaVu Sans" charset="0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17</a:t>
            </a:fld>
            <a:endParaRPr lang="ru-RU" altLang="ru-RU">
              <a:ea typeface="Droid Sans" charset="0"/>
              <a:cs typeface="DejaVu Sans" charset="0"/>
            </a:endParaRPr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017867DE-8964-42B5-B216-B5F93C7902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Text Box 2">
            <a:extLst>
              <a:ext uri="{FF2B5EF4-FFF2-40B4-BE49-F238E27FC236}">
                <a16:creationId xmlns:a16="http://schemas.microsoft.com/office/drawing/2014/main" id="{1D419070-D2D1-4FF0-91E6-C8B7A2385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>
            <a:extLst>
              <a:ext uri="{FF2B5EF4-FFF2-40B4-BE49-F238E27FC236}">
                <a16:creationId xmlns:a16="http://schemas.microsoft.com/office/drawing/2014/main" id="{FA44FAB1-BC67-4375-BDBC-0DEB556BC4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E629282-F8F9-4B25-B1CC-C6C9CA4EA6ED}" type="slidenum">
              <a:rPr lang="ru-RU" altLang="ru-RU" smtClean="0">
                <a:ea typeface="Droid Sans" charset="0"/>
                <a:cs typeface="DejaVu Sans" charset="0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18</a:t>
            </a:fld>
            <a:endParaRPr lang="ru-RU" altLang="ru-RU">
              <a:ea typeface="Droid Sans" charset="0"/>
              <a:cs typeface="DejaVu Sans" charset="0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E5D4F5DF-1D88-4855-813D-6EDE73F7AE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Text Box 2">
            <a:extLst>
              <a:ext uri="{FF2B5EF4-FFF2-40B4-BE49-F238E27FC236}">
                <a16:creationId xmlns:a16="http://schemas.microsoft.com/office/drawing/2014/main" id="{3811E4C0-A960-4ED7-87DF-AD82A3D8F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>
            <a:extLst>
              <a:ext uri="{FF2B5EF4-FFF2-40B4-BE49-F238E27FC236}">
                <a16:creationId xmlns:a16="http://schemas.microsoft.com/office/drawing/2014/main" id="{B4F94114-1BFD-42B5-8BE2-214FE120BA3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D077E8F-0D8A-4918-AD45-36514DB7CF53}" type="slidenum">
              <a:rPr lang="ru-RU" altLang="ru-RU" smtClean="0">
                <a:ea typeface="Droid Sans" charset="0"/>
                <a:cs typeface="DejaVu Sans" charset="0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19</a:t>
            </a:fld>
            <a:endParaRPr lang="ru-RU" altLang="ru-RU">
              <a:ea typeface="Droid Sans" charset="0"/>
              <a:cs typeface="DejaVu Sans" charset="0"/>
            </a:endParaRPr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A7F969E0-D168-485E-9DBE-6403C644E0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1237" cy="342741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F48ECE67-07B8-4D8C-A713-BA2FBC0A30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16B79C-666F-455B-9BAB-5332CB2424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0"/>
            <a:ext cx="12201526" cy="6858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6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-TITLE-TIMELINE-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780772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solidFill>
                  <a:schemeClr val="bg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96921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57648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46086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780772" y="2929435"/>
            <a:ext cx="1888856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969122" y="2929435"/>
            <a:ext cx="1897168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57648" y="2929434"/>
            <a:ext cx="1884283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46086" y="2929435"/>
            <a:ext cx="1876792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2929434"/>
            <a:ext cx="1895753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0FA8A27-63AE-49E9-A7D8-09822F0E36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BDA5926-1B8F-4BB7-BC7C-7929CB0F68FA}"/>
              </a:ext>
            </a:extLst>
          </p:cNvPr>
          <p:cNvSpPr txBox="1">
            <a:spLocks/>
          </p:cNvSpPr>
          <p:nvPr userDrawn="1"/>
        </p:nvSpPr>
        <p:spPr>
          <a:xfrm>
            <a:off x="685800" y="339710"/>
            <a:ext cx="10820400" cy="271855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1600" dirty="0"/>
              <a:t>TITLE TO BE CAPITALIZED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10439-6E25-4E84-BDE6-49D3ED19550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395070"/>
            <a:ext cx="10817225" cy="31432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1742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91477" y="2921729"/>
            <a:ext cx="9144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391477" y="1381126"/>
            <a:ext cx="9144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ALL CAPS</a:t>
            </a:r>
            <a:br>
              <a:rPr lang="en-US" dirty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1435563" y="4431941"/>
            <a:ext cx="79248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Author Position</a:t>
            </a:r>
          </a:p>
          <a:p>
            <a:pPr lvl="0"/>
            <a:r>
              <a:rPr lang="en-US" dirty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00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97536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21658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2514601"/>
            <a:ext cx="85344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ALL CAPS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45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19200" y="1219200"/>
            <a:ext cx="97536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65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00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00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3">
            <a:extLst>
              <a:ext uri="{FF2B5EF4-FFF2-40B4-BE49-F238E27FC236}">
                <a16:creationId xmlns:a16="http://schemas.microsoft.com/office/drawing/2014/main" id="{F38711BE-6110-422B-8508-E673A56349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1821079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3">
            <a:extLst>
              <a:ext uri="{FF2B5EF4-FFF2-40B4-BE49-F238E27FC236}">
                <a16:creationId xmlns:a16="http://schemas.microsoft.com/office/drawing/2014/main" id="{B015BA6A-06AA-4B31-BCAA-7A8997CFA8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2073933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0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119888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201106 w 4917"/>
                <a:gd name="T3" fmla="*/ 0 h 1000"/>
                <a:gd name="T4" fmla="*/ 223914 w 4917"/>
                <a:gd name="T5" fmla="*/ 22840 h 1000"/>
                <a:gd name="T6" fmla="*/ 201151 w 4917"/>
                <a:gd name="T7" fmla="*/ 45604 h 1000"/>
                <a:gd name="T8" fmla="*/ 0 w 4917"/>
                <a:gd name="T9" fmla="*/ 45604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28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304800" y="1427164"/>
            <a:ext cx="107696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287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422400" y="3441700"/>
            <a:ext cx="88392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3163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71488"/>
          </a:xfrm>
        </p:spPr>
        <p:txBody>
          <a:bodyPr/>
          <a:lstStyle>
            <a:lvl1pPr>
              <a:defRPr/>
            </a:lvl1pPr>
          </a:lstStyle>
          <a:p>
            <a:fld id="{BC9EA6EF-7B0F-4E5A-9170-F4388D8E17B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001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SLIDE-ONE-COLUMN-0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TEXT-SLIDE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128861"/>
            <a:ext cx="10820400" cy="365052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3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36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36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36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36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1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SLIDE-ONE-COLUMN-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solidFill>
                  <a:schemeClr val="bg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A245F-AFE1-418E-A7D2-5729076138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9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SLIDE-THREE-BLOCKS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6A81FEC-0400-4316-82D7-98C2C17AF9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5884" y="2765245"/>
            <a:ext cx="3302000" cy="1060609"/>
          </a:xfrm>
          <a:prstGeom prst="rect">
            <a:avLst/>
          </a:prstGeom>
        </p:spPr>
        <p:txBody>
          <a:bodyPr lIns="3600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9A0CC64-1995-41C8-8F75-EF41D08394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4085549"/>
            <a:ext cx="3302000" cy="144780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046BC2C-492E-4EC1-8F5D-4801D4340C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83008" y="2765245"/>
            <a:ext cx="3302000" cy="1060609"/>
          </a:xfrm>
          <a:prstGeom prst="rect">
            <a:avLst/>
          </a:prstGeom>
        </p:spPr>
        <p:txBody>
          <a:bodyPr lIns="3600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AD93AFD4-628B-42AB-A225-83411E5290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83562" y="4085549"/>
            <a:ext cx="3302000" cy="144780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3693C54-EC71-443E-A75A-FC6CA2D3B0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4446" y="2765245"/>
            <a:ext cx="3302000" cy="1060609"/>
          </a:xfrm>
          <a:prstGeom prst="rect">
            <a:avLst/>
          </a:prstGeom>
        </p:spPr>
        <p:txBody>
          <a:bodyPr lIns="3600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83F7D4CC-2278-45C2-98E5-4319E666CCA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000" y="4085549"/>
            <a:ext cx="3302000" cy="144780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421030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SLIDE-THREE-BLOCKS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SLIDE-SIX-BLOCKS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6A81FEC-0400-4316-82D7-98C2C17AF9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5884" y="2291000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9A0CC64-1995-41C8-8F75-EF41D08394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2806762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046BC2C-492E-4EC1-8F5D-4801D4340C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83008" y="2291000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AD93AFD4-628B-42AB-A225-83411E5290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83562" y="2806762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3693C54-EC71-443E-A75A-FC6CA2D3B0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4446" y="2291000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83F7D4CC-2278-45C2-98E5-4319E666CCA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000" y="2806762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05ADD343-698B-4D4B-A9B7-4A3EB7485F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5884" y="4305164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F7FADEB3-763E-46E5-84E2-C4D6ED5702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6438" y="4820926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F3573CC-492D-4004-B118-B673E2B96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008" y="4305164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13A2148D-EC13-45F9-A66B-7587E52E50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562" y="4820926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6836869D-5F10-4F56-8F21-5B76287445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446" y="4305164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05C66532-8B57-49DF-842C-E01A5BD3F5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45000" y="4820926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358863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-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77891F59-4401-4F08-96F7-56DC3DA396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54638" y="2508357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57A151C7-E9E7-416C-8659-1D3FF8CA8F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4638" y="3804242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D501DCED-FA16-45E9-9FBE-526FD741AF8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4638" y="5097915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3C54F94A-AF65-4F0D-BC26-34E6B07C6F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07361" y="2508357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F59EB025-5884-4CCA-892E-B91C982A7E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07361" y="3804242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C4319C33-7136-401C-8B6D-3524307AD5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07361" y="5097915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18CDC3A3-0F9C-4E26-9260-F8B110E98E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6599" y="2508357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A1AA5DCC-B5B0-4D15-A797-9A08B4E580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6599" y="3804242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0AF19219-21E4-4092-B088-561851CA13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6599" y="5097915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4518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0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sz="3200"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743200"/>
            <a:ext cx="5174998" cy="2924503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743200"/>
            <a:ext cx="5175504" cy="2924503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E101A6D-FF78-478E-A795-B5791950DB4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2112581"/>
            <a:ext cx="5174998" cy="43092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C3B4CF9-5CBB-4FBD-B673-96AA96B1CE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1202" y="2112581"/>
            <a:ext cx="5174998" cy="43092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44318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49" r:id="rId1"/>
    <p:sldLayoutId id="2147484849" r:id="rId2"/>
    <p:sldLayoutId id="2147484960" r:id="rId3"/>
    <p:sldLayoutId id="2147484946" r:id="rId4"/>
    <p:sldLayoutId id="2147484952" r:id="rId5"/>
    <p:sldLayoutId id="2147484969" r:id="rId6"/>
    <p:sldLayoutId id="2147484955" r:id="rId7"/>
    <p:sldLayoutId id="2147484947" r:id="rId8"/>
    <p:sldLayoutId id="2147484954" r:id="rId9"/>
    <p:sldLayoutId id="2147484957" r:id="rId10"/>
    <p:sldLayoutId id="2147484961" r:id="rId11"/>
    <p:sldLayoutId id="2147484962" r:id="rId12"/>
    <p:sldLayoutId id="2147484963" r:id="rId13"/>
    <p:sldLayoutId id="2147484964" r:id="rId14"/>
    <p:sldLayoutId id="2147484965" r:id="rId15"/>
    <p:sldLayoutId id="2147484966" r:id="rId16"/>
    <p:sldLayoutId id="2147484967" r:id="rId17"/>
    <p:sldLayoutId id="214748497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74928"/>
            <a:ext cx="12390783" cy="5459753"/>
          </a:xfrm>
        </p:spPr>
        <p:txBody>
          <a:bodyPr/>
          <a:lstStyle/>
          <a:p>
            <a:r>
              <a:rPr lang="en-US" sz="6000" dirty="0"/>
              <a:t>JAVA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Maksym</a:t>
            </a:r>
            <a:r>
              <a:rPr lang="en-US" dirty="0"/>
              <a:t> </a:t>
            </a:r>
            <a:r>
              <a:rPr lang="en-US" dirty="0" err="1"/>
              <a:t>Shaptala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4843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BD561D94-C4D0-447D-82E6-E314FFD1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600" b="1"/>
              <a:t>Шаблоны аргументов (</a:t>
            </a:r>
            <a:r>
              <a:rPr lang="en-US" altLang="ru-RU" sz="3600"/>
              <a:t>Wildcards </a:t>
            </a:r>
            <a:r>
              <a:rPr lang="ru-RU" altLang="ru-RU" sz="3600" b="1"/>
              <a:t>)</a:t>
            </a:r>
            <a:endParaRPr lang="ru-RU" altLang="ru-RU" sz="3600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81906254-DA72-4195-AA8F-C5D3B4E78E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/>
              <a:t>Шаблон аргументов указывается символом </a:t>
            </a:r>
            <a:r>
              <a:rPr lang="ru-RU" altLang="ru-RU" b="1"/>
              <a:t>?</a:t>
            </a:r>
            <a:r>
              <a:rPr lang="ru-RU" altLang="ru-RU"/>
              <a:t> и представляет собой неизвестный тип.</a:t>
            </a:r>
          </a:p>
          <a:p>
            <a:pPr marL="0" indent="0">
              <a:buNone/>
            </a:pPr>
            <a:r>
              <a:rPr lang="en-US" altLang="ru-RU"/>
              <a:t> Box&lt;?&gt; box3 = new Box&lt;Object&gt;(new Object());</a:t>
            </a:r>
            <a:endParaRPr lang="ru-RU" altLang="ru-RU"/>
          </a:p>
          <a:p>
            <a:pPr marL="0" indent="0">
              <a:buNone/>
            </a:pPr>
            <a:r>
              <a:rPr lang="en-US" altLang="ru-RU" sz="2400" i="1"/>
              <a:t>W</a:t>
            </a:r>
            <a:r>
              <a:rPr lang="ru-RU" altLang="ru-RU" sz="2400" i="1"/>
              <a:t>ildcard Parameters (wildcards). Этот термин в разных источниках переводится по-разному: метасимвольные аргументы, подстановочные символы, групповые символы, шаблоны, маски и т.д.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82F4B9A3-E380-4562-9AFD-F37553D6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2800" b="1"/>
              <a:t>Универсальные методы (</a:t>
            </a:r>
            <a:r>
              <a:rPr lang="en-US" altLang="ru-RU" sz="2800" b="1"/>
              <a:t>Generic methods)</a:t>
            </a:r>
            <a:endParaRPr lang="ru-RU" altLang="ru-RU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AAAEA340-48BC-476F-ACE3-094B4A7F4F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/>
              <a:t>По аналогии с универсальными классами (дженерик-классами), можно создавать универсальные методы (дженерик-методы), то есть методы, которые принимают общие типы параметров. Универсальные методы не надо путать с методами в дженерик-классе. Универсальные методы удобны, когда одна и та же функциональность должна применяться к различным типам.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77988C4F-8B7E-437A-B727-FCFBCBD2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Пример универсального метода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89EA9E8C-3F93-4F41-AA36-D8A343A7B0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u-RU"/>
              <a:t>class Utilities { </a:t>
            </a:r>
            <a:br>
              <a:rPr lang="en-US" altLang="ru-RU"/>
            </a:br>
            <a:r>
              <a:rPr lang="en-US" altLang="ru-RU"/>
              <a:t>    </a:t>
            </a:r>
            <a:r>
              <a:rPr lang="en-US" altLang="ru-RU" b="1"/>
              <a:t>public static &lt;T&gt; void fill(List&lt;T&gt; list, T val)</a:t>
            </a:r>
            <a:r>
              <a:rPr lang="ru-RU" altLang="ru-RU" b="1"/>
              <a:t>   </a:t>
            </a:r>
            <a:r>
              <a:rPr lang="en-US" altLang="ru-RU"/>
              <a:t> { </a:t>
            </a:r>
            <a:br>
              <a:rPr lang="en-US" altLang="ru-RU"/>
            </a:br>
            <a:r>
              <a:rPr lang="en-US" altLang="ru-RU"/>
              <a:t>        for (int i = 0; i &lt; list.size(); i++) </a:t>
            </a:r>
            <a:br>
              <a:rPr lang="en-US" altLang="ru-RU"/>
            </a:br>
            <a:r>
              <a:rPr lang="en-US" altLang="ru-RU"/>
              <a:t>            list.set(i, val); </a:t>
            </a:r>
            <a:br>
              <a:rPr lang="en-US" altLang="ru-RU"/>
            </a:br>
            <a:r>
              <a:rPr lang="en-US" altLang="ru-RU"/>
              <a:t>    } </a:t>
            </a:r>
            <a:br>
              <a:rPr lang="en-US" altLang="ru-RU"/>
            </a:br>
            <a:r>
              <a:rPr lang="en-US" altLang="ru-RU"/>
              <a:t>} </a:t>
            </a:r>
            <a:endParaRPr lang="ru-RU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>
            <a:extLst>
              <a:ext uri="{FF2B5EF4-FFF2-40B4-BE49-F238E27FC236}">
                <a16:creationId xmlns:a16="http://schemas.microsoft.com/office/drawing/2014/main" id="{5DDE22A5-1C93-40A7-804A-5F37BE48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Ограничения </a:t>
            </a:r>
            <a:r>
              <a:rPr lang="en-US" altLang="ru-RU"/>
              <a:t>Generic</a:t>
            </a:r>
            <a:endParaRPr lang="ru-RU" alt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ECDD3A-DBA9-4742-944A-3787D0945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Невозможно создать </a:t>
            </a:r>
            <a:r>
              <a:rPr lang="en-US" dirty="0"/>
              <a:t>Generic </a:t>
            </a:r>
            <a:r>
              <a:rPr lang="ru-RU" dirty="0"/>
              <a:t>тип с примитивными типами</a:t>
            </a:r>
          </a:p>
          <a:p>
            <a:pPr marL="0" indent="0">
              <a:buNone/>
              <a:defRPr/>
            </a:pPr>
            <a:r>
              <a:rPr lang="ru-RU" dirty="0">
                <a:solidFill>
                  <a:srgbClr val="FF0000"/>
                </a:solidFill>
              </a:rPr>
              <a:t>Ошибка</a:t>
            </a:r>
          </a:p>
          <a:p>
            <a:pPr marL="0" indent="0">
              <a:buNone/>
              <a:defRPr/>
            </a:pPr>
            <a:r>
              <a:rPr lang="en-US" dirty="0"/>
              <a:t>Pair&lt;</a:t>
            </a:r>
            <a:r>
              <a:rPr lang="en-US" b="1" dirty="0" err="1"/>
              <a:t>int</a:t>
            </a:r>
            <a:r>
              <a:rPr lang="en-US" b="1" dirty="0"/>
              <a:t>, char</a:t>
            </a:r>
            <a:r>
              <a:rPr lang="en-US" dirty="0"/>
              <a:t>&gt; p = new Pair&lt;&gt;(8, 'a');</a:t>
            </a:r>
            <a:r>
              <a:rPr lang="ru-RU" dirty="0"/>
              <a:t> </a:t>
            </a:r>
          </a:p>
          <a:p>
            <a:pPr marL="0" indent="0">
              <a:buNone/>
              <a:defRPr/>
            </a:pPr>
            <a:r>
              <a:rPr lang="ru-RU" dirty="0">
                <a:solidFill>
                  <a:srgbClr val="00B050"/>
                </a:solidFill>
              </a:rPr>
              <a:t>Правильно</a:t>
            </a:r>
          </a:p>
          <a:p>
            <a:pPr marL="0" indent="0">
              <a:buNone/>
              <a:defRPr/>
            </a:pPr>
            <a:r>
              <a:rPr lang="en-US" dirty="0"/>
              <a:t>Pair&lt;</a:t>
            </a:r>
            <a:r>
              <a:rPr lang="en-US" b="1" dirty="0"/>
              <a:t>Integer, Character</a:t>
            </a:r>
            <a:r>
              <a:rPr lang="en-US" dirty="0"/>
              <a:t>&gt; p = new Pair&lt;&gt;(8, 'a');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>
            <a:extLst>
              <a:ext uri="{FF2B5EF4-FFF2-40B4-BE49-F238E27FC236}">
                <a16:creationId xmlns:a16="http://schemas.microsoft.com/office/drawing/2014/main" id="{65B021C7-FEFB-45B6-9BF0-6E7E5453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Ограничения </a:t>
            </a:r>
            <a:r>
              <a:rPr lang="en-US" altLang="ru-RU"/>
              <a:t>Generic</a:t>
            </a:r>
            <a:endParaRPr lang="ru-RU" alt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C645E9-CBAD-4F5A-B70A-DE0F1412B8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Невозможно создать объект параметризированного типа</a:t>
            </a:r>
          </a:p>
          <a:p>
            <a:pPr marL="0" indent="0">
              <a:buNone/>
              <a:defRPr/>
            </a:pPr>
            <a:endParaRPr lang="ru-RU" dirty="0"/>
          </a:p>
          <a:p>
            <a:pPr marL="0" indent="0">
              <a:buNone/>
              <a:defRPr/>
            </a:pPr>
            <a:r>
              <a:rPr lang="en-US" dirty="0"/>
              <a:t>public static &lt;E&gt; void append(List&lt;E&gt; list) { </a:t>
            </a:r>
            <a:endParaRPr lang="ru-RU" dirty="0"/>
          </a:p>
          <a:p>
            <a:pPr marL="0" indent="0">
              <a:buNone/>
              <a:defRPr/>
            </a:pPr>
            <a:r>
              <a:rPr lang="ru-RU" dirty="0"/>
              <a:t>	</a:t>
            </a:r>
            <a:r>
              <a:rPr lang="en-US" dirty="0">
                <a:solidFill>
                  <a:srgbClr val="FF3300"/>
                </a:solidFill>
              </a:rPr>
              <a:t>E </a:t>
            </a:r>
            <a:r>
              <a:rPr lang="en-US" dirty="0" err="1">
                <a:solidFill>
                  <a:srgbClr val="FF3300"/>
                </a:solidFill>
              </a:rPr>
              <a:t>elem</a:t>
            </a:r>
            <a:r>
              <a:rPr lang="en-US" dirty="0">
                <a:solidFill>
                  <a:srgbClr val="FF3300"/>
                </a:solidFill>
              </a:rPr>
              <a:t> = new E(); </a:t>
            </a:r>
            <a:endParaRPr lang="ru-RU" dirty="0">
              <a:solidFill>
                <a:srgbClr val="FF3300"/>
              </a:solidFill>
            </a:endParaRPr>
          </a:p>
          <a:p>
            <a:pPr marL="0" indent="0">
              <a:buNone/>
              <a:defRPr/>
            </a:pPr>
            <a:r>
              <a:rPr lang="en-US" dirty="0"/>
              <a:t> </a:t>
            </a:r>
            <a:r>
              <a:rPr lang="ru-RU" dirty="0"/>
              <a:t>	</a:t>
            </a:r>
            <a:r>
              <a:rPr lang="en-US" dirty="0" err="1"/>
              <a:t>list.add</a:t>
            </a:r>
            <a:r>
              <a:rPr lang="en-US" dirty="0"/>
              <a:t>(</a:t>
            </a:r>
            <a:r>
              <a:rPr lang="en-US" dirty="0" err="1"/>
              <a:t>elem</a:t>
            </a:r>
            <a:r>
              <a:rPr lang="en-US" dirty="0"/>
              <a:t>); </a:t>
            </a:r>
            <a:endParaRPr lang="ru-RU" dirty="0"/>
          </a:p>
          <a:p>
            <a:pPr marL="0" indent="0">
              <a:buNone/>
              <a:defRPr/>
            </a:pPr>
            <a:r>
              <a:rPr lang="en-US" dirty="0"/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>
            <a:extLst>
              <a:ext uri="{FF2B5EF4-FFF2-40B4-BE49-F238E27FC236}">
                <a16:creationId xmlns:a16="http://schemas.microsoft.com/office/drawing/2014/main" id="{B8081A0E-4F78-4944-B2A4-437D711A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Ограничения </a:t>
            </a:r>
            <a:r>
              <a:rPr lang="en-US" altLang="ru-RU"/>
              <a:t>Generic</a:t>
            </a:r>
            <a:endParaRPr lang="ru-RU" alt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3DDF71-4976-4C15-A191-FC1642C56A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Невозможно объявить статическое поле типа параметра</a:t>
            </a:r>
          </a:p>
          <a:p>
            <a:pPr marL="0" indent="0">
              <a:buNone/>
              <a:defRPr/>
            </a:pPr>
            <a:endParaRPr lang="ru-RU" dirty="0"/>
          </a:p>
          <a:p>
            <a:pPr marL="0" indent="0">
              <a:buNone/>
              <a:defRPr/>
            </a:pPr>
            <a:r>
              <a:rPr lang="en-US" dirty="0"/>
              <a:t>public class </a:t>
            </a:r>
            <a:r>
              <a:rPr lang="en-US" dirty="0" err="1"/>
              <a:t>MobileDevice</a:t>
            </a:r>
            <a:r>
              <a:rPr lang="en-US" dirty="0"/>
              <a:t>&lt;T&gt; { </a:t>
            </a:r>
            <a:endParaRPr lang="ru-RU" dirty="0"/>
          </a:p>
          <a:p>
            <a:pPr marL="0" indent="0">
              <a:buNone/>
              <a:defRPr/>
            </a:pPr>
            <a:r>
              <a:rPr lang="ru-RU" dirty="0"/>
              <a:t>	</a:t>
            </a:r>
            <a:r>
              <a:rPr lang="en-US" dirty="0">
                <a:solidFill>
                  <a:srgbClr val="FF3300"/>
                </a:solidFill>
              </a:rPr>
              <a:t>private static T </a:t>
            </a:r>
            <a:r>
              <a:rPr lang="en-US" dirty="0" err="1">
                <a:solidFill>
                  <a:srgbClr val="FF3300"/>
                </a:solidFill>
              </a:rPr>
              <a:t>os</a:t>
            </a:r>
            <a:r>
              <a:rPr lang="en-US" dirty="0">
                <a:solidFill>
                  <a:srgbClr val="FF3300"/>
                </a:solidFill>
              </a:rPr>
              <a:t>; </a:t>
            </a:r>
            <a:endParaRPr lang="ru-RU" dirty="0">
              <a:solidFill>
                <a:srgbClr val="FF3300"/>
              </a:solidFill>
            </a:endParaRPr>
          </a:p>
          <a:p>
            <a:pPr marL="0" indent="0">
              <a:buNone/>
              <a:defRPr/>
            </a:pPr>
            <a:r>
              <a:rPr lang="ru-RU" dirty="0"/>
              <a:t>	</a:t>
            </a:r>
            <a:r>
              <a:rPr lang="en-US" dirty="0"/>
              <a:t>// ... </a:t>
            </a:r>
            <a:endParaRPr lang="ru-RU" dirty="0"/>
          </a:p>
          <a:p>
            <a:pPr marL="0" indent="0">
              <a:buNone/>
              <a:defRPr/>
            </a:pPr>
            <a:r>
              <a:rPr lang="en-US" dirty="0"/>
              <a:t>}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>
            <a:extLst>
              <a:ext uri="{FF2B5EF4-FFF2-40B4-BE49-F238E27FC236}">
                <a16:creationId xmlns:a16="http://schemas.microsoft.com/office/drawing/2014/main" id="{BFC8FA65-765E-43D8-AAB6-CF157E2D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/>
            </a:r>
            <a:br>
              <a:rPr lang="en-US" altLang="ru-RU"/>
            </a:br>
            <a:r>
              <a:rPr lang="ru-RU" altLang="ru-RU"/>
              <a:t>Ограничения </a:t>
            </a:r>
            <a:r>
              <a:rPr lang="en-US" altLang="ru-RU"/>
              <a:t>Generic</a:t>
            </a:r>
            <a:br>
              <a:rPr lang="en-US" altLang="ru-RU"/>
            </a:br>
            <a:endParaRPr lang="ru-RU" alt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F1F17F-7CA8-42AA-9D56-7DF9BCACE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Невозможно создать массив параметра типа</a:t>
            </a:r>
          </a:p>
          <a:p>
            <a:pPr marL="0" indent="0">
              <a:buNone/>
              <a:defRPr/>
            </a:pPr>
            <a:r>
              <a:rPr lang="en-US" dirty="0"/>
              <a:t>Collection&lt;T&gt; c;</a:t>
            </a:r>
          </a:p>
          <a:p>
            <a:pPr marL="0" indent="0">
              <a:buNone/>
              <a:defRPr/>
            </a:pPr>
            <a:r>
              <a:rPr lang="en-US" dirty="0"/>
              <a:t>T[] ta;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FF3300"/>
                </a:solidFill>
              </a:rPr>
              <a:t>new T[10]; </a:t>
            </a:r>
            <a:endParaRPr lang="ru-RU" dirty="0">
              <a:solidFill>
                <a:srgbClr val="FF3300"/>
              </a:solidFill>
            </a:endParaRPr>
          </a:p>
          <a:p>
            <a:pPr>
              <a:defRPr/>
            </a:pPr>
            <a:r>
              <a:rPr lang="ru-RU" dirty="0"/>
              <a:t>Невозможно создать массив </a:t>
            </a:r>
            <a:r>
              <a:rPr lang="en-US" dirty="0"/>
              <a:t>Generic-</a:t>
            </a:r>
            <a:r>
              <a:rPr lang="ru-RU" dirty="0"/>
              <a:t>классов</a:t>
            </a:r>
          </a:p>
          <a:p>
            <a:pPr marL="0" indent="0">
              <a:buNone/>
              <a:defRPr/>
            </a:pPr>
            <a:r>
              <a:rPr lang="en-US" dirty="0"/>
              <a:t>new </a:t>
            </a:r>
            <a:r>
              <a:rPr lang="en-US" dirty="0" err="1"/>
              <a:t>ArrayList</a:t>
            </a:r>
            <a:r>
              <a:rPr lang="en-US" dirty="0"/>
              <a:t>&lt;List&lt;Integer&gt;&gt;();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FF3300"/>
                </a:solidFill>
              </a:rPr>
              <a:t>List&lt;?&gt;[] la = new List&lt;?&gt;[10]; </a:t>
            </a:r>
            <a:endParaRPr lang="ru-RU" dirty="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>
            <a:extLst>
              <a:ext uri="{FF2B5EF4-FFF2-40B4-BE49-F238E27FC236}">
                <a16:creationId xmlns:a16="http://schemas.microsoft.com/office/drawing/2014/main" id="{63CE6EFF-E505-471F-AA7B-B12671A25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1484314"/>
            <a:ext cx="807720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4600" dirty="0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D6C7D-2E1B-4061-8125-2E95AE5C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776" y="2751139"/>
            <a:ext cx="10820400" cy="685800"/>
          </a:xfrm>
        </p:spPr>
        <p:txBody>
          <a:bodyPr/>
          <a:lstStyle/>
          <a:p>
            <a:pPr algn="ctr"/>
            <a:r>
              <a:rPr lang="ru-RU" altLang="ru-RU" sz="4800" dirty="0" err="1">
                <a:solidFill>
                  <a:srgbClr val="FFFFFF"/>
                </a:solidFill>
              </a:rPr>
              <a:t>Collections</a:t>
            </a:r>
            <a:r>
              <a:rPr lang="ru-RU" altLang="ru-RU" sz="4800" dirty="0">
                <a:solidFill>
                  <a:srgbClr val="FFFFFF"/>
                </a:solidFill>
              </a:rPr>
              <a:t/>
            </a:r>
            <a:br>
              <a:rPr lang="ru-RU" altLang="ru-RU" sz="4800" dirty="0">
                <a:solidFill>
                  <a:srgbClr val="FFFFFF"/>
                </a:solidFill>
              </a:rPr>
            </a:br>
            <a:endParaRPr lang="ru-UA" sz="4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E7D657D5-9CB0-4350-9F90-23BF612E1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32" y="-76200"/>
            <a:ext cx="1053884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ru-RU" altLang="ru-RU" sz="4200" dirty="0">
                <a:solidFill>
                  <a:srgbClr val="FFFFFF"/>
                </a:solidFill>
              </a:rPr>
              <a:t>Что такое </a:t>
            </a:r>
            <a:r>
              <a:rPr lang="ru-RU" altLang="ru-RU" sz="4200" dirty="0" err="1">
                <a:solidFill>
                  <a:srgbClr val="FFFFFF"/>
                </a:solidFill>
              </a:rPr>
              <a:t>Java</a:t>
            </a:r>
            <a:r>
              <a:rPr lang="ru-RU" altLang="ru-RU" sz="4200" dirty="0">
                <a:solidFill>
                  <a:srgbClr val="FFFFFF"/>
                </a:solidFill>
              </a:rPr>
              <a:t> </a:t>
            </a:r>
            <a:r>
              <a:rPr lang="ru-RU" altLang="ru-RU" sz="4200" dirty="0" err="1">
                <a:solidFill>
                  <a:srgbClr val="FFFFFF"/>
                </a:solidFill>
              </a:rPr>
              <a:t>Collections</a:t>
            </a:r>
            <a:r>
              <a:rPr lang="ru-RU" altLang="ru-RU" sz="4200" dirty="0">
                <a:solidFill>
                  <a:srgbClr val="FFFFFF"/>
                </a:solidFill>
              </a:rPr>
              <a:t> </a:t>
            </a:r>
            <a:r>
              <a:rPr lang="ru-RU" altLang="ru-RU" sz="4200" dirty="0" err="1">
                <a:solidFill>
                  <a:srgbClr val="FFFFFF"/>
                </a:solidFill>
              </a:rPr>
              <a:t>Framework</a:t>
            </a:r>
            <a:r>
              <a:rPr lang="ru-RU" altLang="ru-RU" sz="4200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D5EE0209-1EE4-4925-A388-89ECF2B66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698" y="1295400"/>
            <a:ext cx="1083331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roid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ru-RU" altLang="ru-RU" dirty="0" err="1">
                <a:solidFill>
                  <a:schemeClr val="tx2"/>
                </a:solidFill>
              </a:rPr>
              <a:t>Java</a:t>
            </a:r>
            <a:r>
              <a:rPr lang="ru-RU" altLang="ru-RU" dirty="0">
                <a:solidFill>
                  <a:schemeClr val="tx2"/>
                </a:solidFill>
              </a:rPr>
              <a:t> </a:t>
            </a:r>
            <a:r>
              <a:rPr lang="ru-RU" altLang="ru-RU" dirty="0" err="1">
                <a:solidFill>
                  <a:schemeClr val="tx2"/>
                </a:solidFill>
              </a:rPr>
              <a:t>Collection</a:t>
            </a:r>
            <a:r>
              <a:rPr lang="ru-RU" altLang="ru-RU" dirty="0">
                <a:solidFill>
                  <a:schemeClr val="tx2"/>
                </a:solidFill>
              </a:rPr>
              <a:t> </a:t>
            </a:r>
            <a:r>
              <a:rPr lang="ru-RU" altLang="ru-RU" dirty="0" err="1">
                <a:solidFill>
                  <a:schemeClr val="tx2"/>
                </a:solidFill>
              </a:rPr>
              <a:t>Framework</a:t>
            </a:r>
            <a:r>
              <a:rPr lang="ru-RU" altLang="ru-RU" dirty="0">
                <a:solidFill>
                  <a:schemeClr val="tx2"/>
                </a:solidFill>
              </a:rPr>
              <a:t> — иерархия интерфейсов и их реализаций, которая является частью JDK и позволяет разработчику пользоваться большим количеством структур данных из «коробки».</a:t>
            </a:r>
            <a:endParaRPr lang="en-US" altLang="ru-RU" dirty="0">
              <a:solidFill>
                <a:schemeClr val="tx2"/>
              </a:solidFill>
            </a:endParaRPr>
          </a:p>
          <a:p>
            <a:pPr eaLnBrk="1" hangingPunct="1">
              <a:buClrTx/>
            </a:pPr>
            <a:r>
              <a:rPr lang="ru-RU" altLang="ru-RU" dirty="0">
                <a:solidFill>
                  <a:schemeClr val="tx2"/>
                </a:solidFill>
              </a:rPr>
              <a:t>На вершине иерархии в </a:t>
            </a:r>
            <a:r>
              <a:rPr lang="ru-RU" altLang="ru-RU" dirty="0" err="1">
                <a:solidFill>
                  <a:schemeClr val="tx2"/>
                </a:solidFill>
              </a:rPr>
              <a:t>Java</a:t>
            </a:r>
            <a:r>
              <a:rPr lang="ru-RU" altLang="ru-RU" dirty="0">
                <a:solidFill>
                  <a:schemeClr val="tx2"/>
                </a:solidFill>
              </a:rPr>
              <a:t> </a:t>
            </a:r>
            <a:r>
              <a:rPr lang="ru-RU" altLang="ru-RU" dirty="0" err="1">
                <a:solidFill>
                  <a:schemeClr val="tx2"/>
                </a:solidFill>
              </a:rPr>
              <a:t>Collection</a:t>
            </a:r>
            <a:r>
              <a:rPr lang="ru-RU" altLang="ru-RU" dirty="0">
                <a:solidFill>
                  <a:schemeClr val="tx2"/>
                </a:solidFill>
              </a:rPr>
              <a:t> </a:t>
            </a:r>
            <a:r>
              <a:rPr lang="ru-RU" altLang="ru-RU" dirty="0" err="1">
                <a:solidFill>
                  <a:schemeClr val="tx2"/>
                </a:solidFill>
              </a:rPr>
              <a:t>Framework</a:t>
            </a:r>
            <a:r>
              <a:rPr lang="ru-RU" altLang="ru-RU" dirty="0">
                <a:solidFill>
                  <a:schemeClr val="tx2"/>
                </a:solidFill>
              </a:rPr>
              <a:t> располагаются 2 интерфейса: </a:t>
            </a:r>
            <a:r>
              <a:rPr lang="ru-RU" altLang="ru-RU" b="1" dirty="0" err="1">
                <a:solidFill>
                  <a:schemeClr val="tx2"/>
                </a:solidFill>
              </a:rPr>
              <a:t>Collection</a:t>
            </a:r>
            <a:r>
              <a:rPr lang="ru-RU" altLang="ru-RU" dirty="0">
                <a:solidFill>
                  <a:schemeClr val="tx2"/>
                </a:solidFill>
              </a:rPr>
              <a:t> и </a:t>
            </a:r>
            <a:r>
              <a:rPr lang="ru-RU" altLang="ru-RU" b="1" dirty="0" err="1">
                <a:solidFill>
                  <a:schemeClr val="tx2"/>
                </a:solidFill>
              </a:rPr>
              <a:t>Map</a:t>
            </a:r>
            <a:r>
              <a:rPr lang="ru-RU" altLang="ru-RU" dirty="0">
                <a:solidFill>
                  <a:schemeClr val="tx2"/>
                </a:solidFill>
              </a:rPr>
              <a:t>. Эти интерфейсы разделяют все коллекции, входящие во фреймворк на две части по типу хранения данных: простые последовательные наборы элементов и наборы пар «ключ — значение» (словари).</a:t>
            </a:r>
          </a:p>
          <a:p>
            <a:pPr eaLnBrk="1" hangingPunct="1">
              <a:buClrTx/>
              <a:buFontTx/>
              <a:buNone/>
            </a:pPr>
            <a:endParaRPr lang="ru-RU" altLang="ru-RU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8A2DE77B-3C3B-4E00-A8B4-B19A22E73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200">
                <a:solidFill>
                  <a:srgbClr val="FFFFFF"/>
                </a:solidFill>
                <a:latin typeface="Arial" charset="0"/>
                <a:ea typeface="Droid Sans" charset="0"/>
                <a:cs typeface="Droid Sans" charset="0"/>
              </a:defRPr>
            </a:lvl2pPr>
            <a:lvl3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200">
                <a:solidFill>
                  <a:srgbClr val="FFFFFF"/>
                </a:solidFill>
                <a:latin typeface="Arial" charset="0"/>
                <a:ea typeface="Droid Sans" charset="0"/>
                <a:cs typeface="Droid Sans" charset="0"/>
              </a:defRPr>
            </a:lvl3pPr>
            <a:lvl4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200">
                <a:solidFill>
                  <a:srgbClr val="FFFFFF"/>
                </a:solidFill>
                <a:latin typeface="Arial" charset="0"/>
                <a:ea typeface="Droid Sans" charset="0"/>
                <a:cs typeface="Droid Sans" charset="0"/>
              </a:defRPr>
            </a:lvl4pPr>
            <a:lvl5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200">
                <a:solidFill>
                  <a:srgbClr val="FFFFFF"/>
                </a:solidFill>
                <a:latin typeface="Arial" charset="0"/>
                <a:ea typeface="Droid Sans" charset="0"/>
                <a:cs typeface="Droid Sans" charset="0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200">
                <a:solidFill>
                  <a:srgbClr val="FFFFFF"/>
                </a:solidFill>
                <a:latin typeface="Arial" charset="0"/>
                <a:ea typeface="Droid Sans" charset="0"/>
                <a:cs typeface="Droid Sans" charset="0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200">
                <a:solidFill>
                  <a:srgbClr val="FFFFFF"/>
                </a:solidFill>
                <a:latin typeface="Arial" charset="0"/>
                <a:ea typeface="Droid Sans" charset="0"/>
                <a:cs typeface="Droid Sans" charset="0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200">
                <a:solidFill>
                  <a:srgbClr val="FFFFFF"/>
                </a:solidFill>
                <a:latin typeface="Arial" charset="0"/>
                <a:ea typeface="Droid Sans" charset="0"/>
                <a:cs typeface="Droid Sans" charset="0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200">
                <a:solidFill>
                  <a:srgbClr val="FFFFFF"/>
                </a:solidFill>
                <a:latin typeface="Arial" charset="0"/>
                <a:ea typeface="Droid Sans" charset="0"/>
                <a:cs typeface="Droid Sans" charset="0"/>
              </a:defRPr>
            </a:lvl9pPr>
          </a:lstStyle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/>
              <a:t>Для правки текста заголовка щёлкните мышью</a:t>
            </a:r>
            <a:endParaRPr lang="ru-RU" alt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BBE337-53FD-49E2-9621-DADD20F064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14" y="662333"/>
            <a:ext cx="11428571" cy="553333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7675" indent="-447675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00"/>
                </a:solidFill>
              </a:rPr>
              <a:t>Data Types. Control Flows</a:t>
            </a:r>
          </a:p>
          <a:p>
            <a:pPr marL="447675" indent="-447675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00"/>
                </a:solidFill>
              </a:rPr>
              <a:t>Arrays. Loops</a:t>
            </a:r>
          </a:p>
          <a:p>
            <a:pPr marL="447675" indent="-447675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00"/>
                </a:solidFill>
              </a:rPr>
              <a:t>Static methods. OOP</a:t>
            </a:r>
          </a:p>
          <a:p>
            <a:pPr marL="447675" indent="-447675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00"/>
                </a:solidFill>
              </a:rPr>
              <a:t>Generics. Collections</a:t>
            </a:r>
          </a:p>
          <a:p>
            <a:pPr marL="447675" indent="-447675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00"/>
                </a:solidFill>
              </a:rPr>
              <a:t>Exceptions. Lambdas. </a:t>
            </a:r>
            <a:r>
              <a:rPr lang="en-US" dirty="0" smtClean="0">
                <a:solidFill>
                  <a:srgbClr val="FFFF00"/>
                </a:solidFill>
              </a:rPr>
              <a:t>Streams</a:t>
            </a:r>
          </a:p>
          <a:p>
            <a:pPr marL="447675" indent="-447675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Generics. Collections</a:t>
            </a:r>
          </a:p>
          <a:p>
            <a:pPr marL="447675" indent="-447675">
              <a:buFont typeface="Wingdings" panose="05000000000000000000" pitchFamily="2" charset="2"/>
              <a:buChar char="q"/>
            </a:pPr>
            <a:endParaRPr lang="en-US" dirty="0"/>
          </a:p>
          <a:p>
            <a:pPr marL="447675" indent="-447675"/>
            <a:endParaRPr lang="en-US" dirty="0"/>
          </a:p>
          <a:p>
            <a:pPr marL="447675" indent="-447675"/>
            <a:endParaRPr lang="ru-RU" dirty="0"/>
          </a:p>
          <a:p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9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"/>
          <a:stretch/>
        </p:blipFill>
        <p:spPr>
          <a:xfrm>
            <a:off x="1870363" y="685801"/>
            <a:ext cx="8031007" cy="535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9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Интерфейс </a:t>
            </a:r>
            <a:r>
              <a:rPr lang="en-US" b="1" dirty="0"/>
              <a:t>Collection</a:t>
            </a:r>
            <a:br>
              <a:rPr lang="en-US" b="1" dirty="0"/>
            </a:b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971465"/>
              </p:ext>
            </p:extLst>
          </p:nvPr>
        </p:nvGraphicFramePr>
        <p:xfrm>
          <a:off x="754207" y="1371601"/>
          <a:ext cx="10751993" cy="5062767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707325">
                  <a:extLst>
                    <a:ext uri="{9D8B030D-6E8A-4147-A177-3AD203B41FA5}">
                      <a16:colId xmlns:a16="http://schemas.microsoft.com/office/drawing/2014/main" val="683428693"/>
                    </a:ext>
                  </a:extLst>
                </a:gridCol>
                <a:gridCol w="8044668">
                  <a:extLst>
                    <a:ext uri="{9D8B030D-6E8A-4147-A177-3AD203B41FA5}">
                      <a16:colId xmlns:a16="http://schemas.microsoft.com/office/drawing/2014/main" val="3505111423"/>
                    </a:ext>
                  </a:extLst>
                </a:gridCol>
              </a:tblGrid>
              <a:tr h="195551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Метод</a:t>
                      </a:r>
                      <a:endParaRPr lang="ru-RU" sz="1800" dirty="0"/>
                    </a:p>
                  </a:txBody>
                  <a:tcPr marL="24446" marR="24446" marT="12223" marB="12223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Описание</a:t>
                      </a:r>
                      <a:endParaRPr lang="ru-RU" sz="1800" dirty="0"/>
                    </a:p>
                  </a:txBody>
                  <a:tcPr marL="24446" marR="24446" marT="12223" marB="12223" anchor="ctr"/>
                </a:tc>
                <a:extLst>
                  <a:ext uri="{0D108BD9-81ED-4DB2-BD59-A6C34878D82A}">
                    <a16:rowId xmlns:a16="http://schemas.microsoft.com/office/drawing/2014/main" val="2008028251"/>
                  </a:ext>
                </a:extLst>
              </a:tr>
              <a:tr h="562986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boolean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add</a:t>
                      </a:r>
                      <a:r>
                        <a:rPr lang="ru-RU" sz="1800" dirty="0" smtClean="0"/>
                        <a:t>(</a:t>
                      </a:r>
                      <a:r>
                        <a:rPr lang="ru-RU" sz="1800" dirty="0" err="1" smtClean="0"/>
                        <a:t>Object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obj</a:t>
                      </a:r>
                      <a:r>
                        <a:rPr lang="ru-RU" sz="1800" dirty="0" smtClean="0"/>
                        <a:t>)</a:t>
                      </a:r>
                      <a:endParaRPr lang="ru-RU" sz="1800" dirty="0"/>
                    </a:p>
                  </a:txBody>
                  <a:tcPr marL="24446" marR="24446" marT="12223" marB="12223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Добавляет </a:t>
                      </a:r>
                      <a:r>
                        <a:rPr lang="ru-RU" sz="1800" dirty="0" err="1"/>
                        <a:t>obj</a:t>
                      </a:r>
                      <a:r>
                        <a:rPr lang="ru-RU" sz="1800" dirty="0"/>
                        <a:t> к вызывающей коллекции. Возвращает </a:t>
                      </a:r>
                      <a:r>
                        <a:rPr lang="ru-RU" sz="1800" dirty="0" err="1"/>
                        <a:t>true</a:t>
                      </a:r>
                      <a:r>
                        <a:rPr lang="ru-RU" sz="1800" dirty="0"/>
                        <a:t>, если объект был добавлен в коллекцию. Возвращает </a:t>
                      </a:r>
                      <a:r>
                        <a:rPr lang="ru-RU" sz="1800" dirty="0" err="1"/>
                        <a:t>false</a:t>
                      </a:r>
                      <a:r>
                        <a:rPr lang="ru-RU" sz="1800" dirty="0"/>
                        <a:t>, если </a:t>
                      </a:r>
                      <a:r>
                        <a:rPr lang="ru-RU" sz="1800" dirty="0" err="1"/>
                        <a:t>obj</a:t>
                      </a:r>
                      <a:r>
                        <a:rPr lang="ru-RU" sz="1800" dirty="0"/>
                        <a:t> уже является членом коллекции, или если коллекция не позволяет иметь дубликаты.</a:t>
                      </a:r>
                    </a:p>
                  </a:txBody>
                  <a:tcPr marL="24446" marR="24446" marT="12223" marB="12223" anchor="ctr"/>
                </a:tc>
                <a:extLst>
                  <a:ext uri="{0D108BD9-81ED-4DB2-BD59-A6C34878D82A}">
                    <a16:rowId xmlns:a16="http://schemas.microsoft.com/office/drawing/2014/main" val="3768067392"/>
                  </a:ext>
                </a:extLst>
              </a:tr>
              <a:tr h="391131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boolean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addAll</a:t>
                      </a:r>
                      <a:r>
                        <a:rPr lang="ru-RU" sz="1800" dirty="0" smtClean="0"/>
                        <a:t>(</a:t>
                      </a:r>
                      <a:r>
                        <a:rPr lang="ru-RU" sz="1800" dirty="0" err="1" smtClean="0"/>
                        <a:t>Collection</a:t>
                      </a:r>
                      <a:r>
                        <a:rPr lang="ru-RU" sz="1800" dirty="0" smtClean="0"/>
                        <a:t> c)</a:t>
                      </a:r>
                      <a:endParaRPr lang="ru-RU" sz="1800" dirty="0"/>
                    </a:p>
                  </a:txBody>
                  <a:tcPr marL="24446" marR="24446" marT="12223" marB="12223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Добавляет </a:t>
                      </a:r>
                      <a:r>
                        <a:rPr lang="ru-RU" sz="1800" dirty="0"/>
                        <a:t>все элементы c в вызывающую коллекцию. Возвращает </a:t>
                      </a:r>
                      <a:r>
                        <a:rPr lang="ru-RU" sz="1800" dirty="0" err="1"/>
                        <a:t>true</a:t>
                      </a:r>
                      <a:r>
                        <a:rPr lang="ru-RU" sz="1800" dirty="0"/>
                        <a:t>, если операция прошла успешно (т.е. элементы были добавлены). В противном случае возвращает </a:t>
                      </a:r>
                      <a:r>
                        <a:rPr lang="ru-RU" sz="1800" dirty="0" err="1"/>
                        <a:t>false</a:t>
                      </a:r>
                      <a:r>
                        <a:rPr lang="ru-RU" sz="1800" dirty="0"/>
                        <a:t>.</a:t>
                      </a:r>
                    </a:p>
                  </a:txBody>
                  <a:tcPr marL="24446" marR="24446" marT="12223" marB="12223" anchor="ctr"/>
                </a:tc>
                <a:extLst>
                  <a:ext uri="{0D108BD9-81ED-4DB2-BD59-A6C34878D82A}">
                    <a16:rowId xmlns:a16="http://schemas.microsoft.com/office/drawing/2014/main" val="3911916449"/>
                  </a:ext>
                </a:extLst>
              </a:tr>
              <a:tr h="171120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void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clear</a:t>
                      </a:r>
                      <a:r>
                        <a:rPr lang="ru-RU" sz="1800" dirty="0" smtClean="0"/>
                        <a:t>( )</a:t>
                      </a:r>
                      <a:endParaRPr lang="ru-RU" sz="1800" dirty="0"/>
                    </a:p>
                  </a:txBody>
                  <a:tcPr marL="24446" marR="24446" marT="12223" marB="12223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Удаляет </a:t>
                      </a:r>
                      <a:r>
                        <a:rPr lang="ru-RU" sz="1800" dirty="0"/>
                        <a:t>все элементы из вызывающей коллекции.</a:t>
                      </a:r>
                    </a:p>
                  </a:txBody>
                  <a:tcPr marL="24446" marR="24446" marT="12223" marB="12223" anchor="ctr"/>
                </a:tc>
                <a:extLst>
                  <a:ext uri="{0D108BD9-81ED-4DB2-BD59-A6C34878D82A}">
                    <a16:rowId xmlns:a16="http://schemas.microsoft.com/office/drawing/2014/main" val="4179792776"/>
                  </a:ext>
                </a:extLst>
              </a:tr>
              <a:tr h="317794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boolean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contains</a:t>
                      </a:r>
                      <a:r>
                        <a:rPr lang="ru-RU" sz="1800" dirty="0" smtClean="0"/>
                        <a:t>(</a:t>
                      </a:r>
                      <a:r>
                        <a:rPr lang="ru-RU" sz="1800" dirty="0" err="1" smtClean="0"/>
                        <a:t>Object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obj</a:t>
                      </a:r>
                      <a:r>
                        <a:rPr lang="ru-RU" sz="1800" dirty="0" smtClean="0"/>
                        <a:t>)</a:t>
                      </a:r>
                      <a:endParaRPr lang="ru-RU" sz="1800" dirty="0"/>
                    </a:p>
                  </a:txBody>
                  <a:tcPr marL="24446" marR="24446" marT="12223" marB="12223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Возвращает </a:t>
                      </a:r>
                      <a:r>
                        <a:rPr lang="ru-RU" sz="1800" dirty="0" err="1"/>
                        <a:t>true</a:t>
                      </a:r>
                      <a:r>
                        <a:rPr lang="ru-RU" sz="1800" dirty="0"/>
                        <a:t>, если </a:t>
                      </a:r>
                      <a:r>
                        <a:rPr lang="ru-RU" sz="1800" dirty="0" err="1"/>
                        <a:t>obj</a:t>
                      </a:r>
                      <a:r>
                        <a:rPr lang="ru-RU" sz="1800" dirty="0"/>
                        <a:t> является элементом вызывающей </a:t>
                      </a:r>
                      <a:r>
                        <a:rPr lang="ru-RU" sz="1800" dirty="0" smtClean="0"/>
                        <a:t>коллекции</a:t>
                      </a:r>
                      <a:endParaRPr lang="ru-RU" sz="1800" dirty="0"/>
                    </a:p>
                  </a:txBody>
                  <a:tcPr marL="24446" marR="24446" marT="12223" marB="12223" anchor="ctr"/>
                </a:tc>
                <a:extLst>
                  <a:ext uri="{0D108BD9-81ED-4DB2-BD59-A6C34878D82A}">
                    <a16:rowId xmlns:a16="http://schemas.microsoft.com/office/drawing/2014/main" val="3085772308"/>
                  </a:ext>
                </a:extLst>
              </a:tr>
              <a:tr h="244457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boolean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containsAll</a:t>
                      </a:r>
                      <a:r>
                        <a:rPr lang="ru-RU" sz="1800" dirty="0" smtClean="0"/>
                        <a:t>(</a:t>
                      </a:r>
                      <a:r>
                        <a:rPr lang="ru-RU" sz="1800" dirty="0" err="1" smtClean="0"/>
                        <a:t>Collection</a:t>
                      </a:r>
                      <a:r>
                        <a:rPr lang="ru-RU" sz="1800" dirty="0" smtClean="0"/>
                        <a:t> c)</a:t>
                      </a:r>
                      <a:endParaRPr lang="ru-RU" sz="1800" dirty="0"/>
                    </a:p>
                  </a:txBody>
                  <a:tcPr marL="24446" marR="24446" marT="12223" marB="12223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Возвращает </a:t>
                      </a:r>
                      <a:r>
                        <a:rPr lang="ru-RU" sz="1800" dirty="0" err="1"/>
                        <a:t>true</a:t>
                      </a:r>
                      <a:r>
                        <a:rPr lang="ru-RU" sz="1800" dirty="0"/>
                        <a:t>, если вызывающая коллекция содержит все элементы </a:t>
                      </a:r>
                      <a:r>
                        <a:rPr lang="ru-RU" sz="1800" dirty="0" smtClean="0"/>
                        <a:t>c</a:t>
                      </a:r>
                      <a:endParaRPr lang="ru-RU" sz="1800" dirty="0"/>
                    </a:p>
                  </a:txBody>
                  <a:tcPr marL="24446" marR="24446" marT="12223" marB="12223" anchor="ctr"/>
                </a:tc>
                <a:extLst>
                  <a:ext uri="{0D108BD9-81ED-4DB2-BD59-A6C34878D82A}">
                    <a16:rowId xmlns:a16="http://schemas.microsoft.com/office/drawing/2014/main" val="2931815293"/>
                  </a:ext>
                </a:extLst>
              </a:tr>
              <a:tr h="244457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boolean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isEmpty</a:t>
                      </a:r>
                      <a:r>
                        <a:rPr lang="ru-RU" sz="1800" dirty="0" smtClean="0"/>
                        <a:t>( )</a:t>
                      </a:r>
                      <a:endParaRPr lang="ru-RU" sz="1800" dirty="0"/>
                    </a:p>
                  </a:txBody>
                  <a:tcPr marL="24446" marR="24446" marT="12223" marB="12223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Возвращает </a:t>
                      </a:r>
                      <a:r>
                        <a:rPr lang="ru-RU" sz="1800" dirty="0" err="1"/>
                        <a:t>true</a:t>
                      </a:r>
                      <a:r>
                        <a:rPr lang="ru-RU" sz="1800" dirty="0"/>
                        <a:t>, если вызывающая коллекция пустая. В противном случае возвращает </a:t>
                      </a:r>
                      <a:r>
                        <a:rPr lang="ru-RU" sz="1800" dirty="0" err="1"/>
                        <a:t>false</a:t>
                      </a:r>
                      <a:r>
                        <a:rPr lang="ru-RU" sz="1800" dirty="0"/>
                        <a:t>.</a:t>
                      </a:r>
                    </a:p>
                  </a:txBody>
                  <a:tcPr marL="24446" marR="24446" marT="12223" marB="12223" anchor="ctr"/>
                </a:tc>
                <a:extLst>
                  <a:ext uri="{0D108BD9-81ED-4DB2-BD59-A6C34878D82A}">
                    <a16:rowId xmlns:a16="http://schemas.microsoft.com/office/drawing/2014/main" val="2991239311"/>
                  </a:ext>
                </a:extLst>
              </a:tr>
              <a:tr h="317794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boolean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remove</a:t>
                      </a:r>
                      <a:r>
                        <a:rPr lang="ru-RU" sz="1800" dirty="0" smtClean="0"/>
                        <a:t>(</a:t>
                      </a:r>
                      <a:r>
                        <a:rPr lang="ru-RU" sz="1800" dirty="0" err="1" smtClean="0"/>
                        <a:t>Object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obj</a:t>
                      </a:r>
                      <a:r>
                        <a:rPr lang="ru-RU" sz="1800" dirty="0" smtClean="0"/>
                        <a:t>)</a:t>
                      </a:r>
                      <a:endParaRPr lang="ru-RU" sz="1800" dirty="0"/>
                    </a:p>
                  </a:txBody>
                  <a:tcPr marL="24446" marR="24446" marT="12223" marB="12223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Удаляет </a:t>
                      </a:r>
                      <a:r>
                        <a:rPr lang="ru-RU" sz="1800" dirty="0"/>
                        <a:t>один экземпляр </a:t>
                      </a:r>
                      <a:r>
                        <a:rPr lang="ru-RU" sz="1800" dirty="0" err="1"/>
                        <a:t>obj</a:t>
                      </a:r>
                      <a:r>
                        <a:rPr lang="ru-RU" sz="1800" dirty="0"/>
                        <a:t> из вызывающей коллекции. </a:t>
                      </a:r>
                    </a:p>
                  </a:txBody>
                  <a:tcPr marL="24446" marR="24446" marT="12223" marB="12223" anchor="ctr"/>
                </a:tc>
                <a:extLst>
                  <a:ext uri="{0D108BD9-81ED-4DB2-BD59-A6C34878D82A}">
                    <a16:rowId xmlns:a16="http://schemas.microsoft.com/office/drawing/2014/main" val="3763217051"/>
                  </a:ext>
                </a:extLst>
              </a:tr>
              <a:tr h="391131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boolean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removeAll</a:t>
                      </a:r>
                      <a:r>
                        <a:rPr lang="ru-RU" sz="1800" dirty="0" smtClean="0"/>
                        <a:t>(</a:t>
                      </a:r>
                      <a:r>
                        <a:rPr lang="ru-RU" sz="1800" dirty="0" err="1" smtClean="0"/>
                        <a:t>Collection</a:t>
                      </a:r>
                      <a:r>
                        <a:rPr lang="ru-RU" sz="1800" dirty="0" smtClean="0"/>
                        <a:t> c)</a:t>
                      </a:r>
                      <a:endParaRPr lang="ru-RU" sz="1800" dirty="0"/>
                    </a:p>
                  </a:txBody>
                  <a:tcPr marL="24446" marR="24446" marT="12223" marB="12223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Удаляет </a:t>
                      </a:r>
                      <a:r>
                        <a:rPr lang="ru-RU" sz="1800" dirty="0"/>
                        <a:t>все элементы c из вызывающей коллекции. </a:t>
                      </a:r>
                    </a:p>
                  </a:txBody>
                  <a:tcPr marL="24446" marR="24446" marT="12223" marB="12223" anchor="ctr"/>
                </a:tc>
                <a:extLst>
                  <a:ext uri="{0D108BD9-81ED-4DB2-BD59-A6C34878D82A}">
                    <a16:rowId xmlns:a16="http://schemas.microsoft.com/office/drawing/2014/main" val="3153565109"/>
                  </a:ext>
                </a:extLst>
              </a:tr>
              <a:tr h="391131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boolean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retainAll</a:t>
                      </a:r>
                      <a:r>
                        <a:rPr lang="ru-RU" sz="1800" dirty="0" smtClean="0"/>
                        <a:t>(</a:t>
                      </a:r>
                      <a:r>
                        <a:rPr lang="ru-RU" sz="1800" dirty="0" err="1" smtClean="0"/>
                        <a:t>Collection</a:t>
                      </a:r>
                      <a:r>
                        <a:rPr lang="ru-RU" sz="1800" dirty="0" smtClean="0"/>
                        <a:t> c)</a:t>
                      </a:r>
                      <a:br>
                        <a:rPr lang="ru-RU" sz="1800" dirty="0" smtClean="0"/>
                      </a:br>
                      <a:endParaRPr lang="ru-RU" sz="1800" dirty="0"/>
                    </a:p>
                  </a:txBody>
                  <a:tcPr marL="24446" marR="24446" marT="12223" marB="12223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Удаляет </a:t>
                      </a:r>
                      <a:r>
                        <a:rPr lang="ru-RU" sz="1800" dirty="0"/>
                        <a:t>все элементы из вызывающей коллекции, кроме тех, что содержатся в </a:t>
                      </a:r>
                      <a:r>
                        <a:rPr lang="ru-RU" sz="1800" dirty="0" smtClean="0"/>
                        <a:t>c</a:t>
                      </a:r>
                      <a:endParaRPr lang="ru-RU" sz="1800" dirty="0"/>
                    </a:p>
                  </a:txBody>
                  <a:tcPr marL="24446" marR="24446" marT="12223" marB="12223" anchor="ctr"/>
                </a:tc>
                <a:extLst>
                  <a:ext uri="{0D108BD9-81ED-4DB2-BD59-A6C34878D82A}">
                    <a16:rowId xmlns:a16="http://schemas.microsoft.com/office/drawing/2014/main" val="3692201870"/>
                  </a:ext>
                </a:extLst>
              </a:tr>
              <a:tr h="244457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int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size</a:t>
                      </a:r>
                      <a:r>
                        <a:rPr lang="ru-RU" sz="1800" dirty="0" smtClean="0"/>
                        <a:t>()</a:t>
                      </a:r>
                      <a:endParaRPr lang="ru-RU" sz="1800" dirty="0"/>
                    </a:p>
                  </a:txBody>
                  <a:tcPr marL="24446" marR="24446" marT="12223" marB="12223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Возвращает </a:t>
                      </a:r>
                      <a:r>
                        <a:rPr lang="ru-RU" sz="1800" dirty="0"/>
                        <a:t>количество элементов, хранящихся в вызывающей коллекции.</a:t>
                      </a:r>
                    </a:p>
                  </a:txBody>
                  <a:tcPr marL="24446" marR="24446" marT="12223" marB="12223" anchor="ctr"/>
                </a:tc>
                <a:extLst>
                  <a:ext uri="{0D108BD9-81ED-4DB2-BD59-A6C34878D82A}">
                    <a16:rowId xmlns:a16="http://schemas.microsoft.com/office/drawing/2014/main" val="3884939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41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smtClean="0"/>
              <a:t>List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941619"/>
              </p:ext>
            </p:extLst>
          </p:nvPr>
        </p:nvGraphicFramePr>
        <p:xfrm>
          <a:off x="685800" y="1735284"/>
          <a:ext cx="10820400" cy="3448135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3397827">
                  <a:extLst>
                    <a:ext uri="{9D8B030D-6E8A-4147-A177-3AD203B41FA5}">
                      <a16:colId xmlns:a16="http://schemas.microsoft.com/office/drawing/2014/main" val="3456924128"/>
                    </a:ext>
                  </a:extLst>
                </a:gridCol>
                <a:gridCol w="7422573">
                  <a:extLst>
                    <a:ext uri="{9D8B030D-6E8A-4147-A177-3AD203B41FA5}">
                      <a16:colId xmlns:a16="http://schemas.microsoft.com/office/drawing/2014/main" val="1028996025"/>
                    </a:ext>
                  </a:extLst>
                </a:gridCol>
              </a:tblGrid>
              <a:tr h="121716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Метод</a:t>
                      </a:r>
                      <a:endParaRPr lang="ru-RU" sz="1800" dirty="0"/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Описание</a:t>
                      </a:r>
                      <a:endParaRPr lang="ru-RU" sz="1800" dirty="0"/>
                    </a:p>
                  </a:txBody>
                  <a:tcPr marL="30429" marR="30429" marT="15214" marB="15214" anchor="ctr"/>
                </a:tc>
                <a:extLst>
                  <a:ext uri="{0D108BD9-81ED-4DB2-BD59-A6C34878D82A}">
                    <a16:rowId xmlns:a16="http://schemas.microsoft.com/office/drawing/2014/main" val="647320611"/>
                  </a:ext>
                </a:extLst>
              </a:tr>
              <a:tr h="401833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void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add</a:t>
                      </a:r>
                      <a:r>
                        <a:rPr lang="ru-RU" sz="1800" dirty="0" smtClean="0"/>
                        <a:t>(</a:t>
                      </a:r>
                      <a:r>
                        <a:rPr lang="ru-RU" sz="1800" dirty="0" err="1" smtClean="0"/>
                        <a:t>int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index</a:t>
                      </a:r>
                      <a:r>
                        <a:rPr lang="ru-RU" sz="1800" dirty="0" smtClean="0"/>
                        <a:t>, </a:t>
                      </a:r>
                      <a:r>
                        <a:rPr lang="ru-RU" sz="1800" dirty="0" err="1" smtClean="0"/>
                        <a:t>Object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obj</a:t>
                      </a:r>
                      <a:r>
                        <a:rPr lang="ru-RU" sz="1800" dirty="0" smtClean="0"/>
                        <a:t>)</a:t>
                      </a:r>
                      <a:endParaRPr lang="ru-RU" sz="1800" dirty="0"/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Вставляет </a:t>
                      </a:r>
                      <a:r>
                        <a:rPr lang="ru-RU" sz="1800" dirty="0" err="1"/>
                        <a:t>obj</a:t>
                      </a:r>
                      <a:r>
                        <a:rPr lang="ru-RU" sz="1800" dirty="0"/>
                        <a:t> в вызывающий список по индексу, переданному в </a:t>
                      </a:r>
                      <a:r>
                        <a:rPr lang="ru-RU" sz="1800" dirty="0" err="1" smtClean="0"/>
                        <a:t>index</a:t>
                      </a:r>
                      <a:endParaRPr lang="ru-RU" sz="1800" dirty="0"/>
                    </a:p>
                  </a:txBody>
                  <a:tcPr marL="30429" marR="30429" marT="15214" marB="15214" anchor="ctr"/>
                </a:tc>
                <a:extLst>
                  <a:ext uri="{0D108BD9-81ED-4DB2-BD59-A6C34878D82A}">
                    <a16:rowId xmlns:a16="http://schemas.microsoft.com/office/drawing/2014/main" val="1663401762"/>
                  </a:ext>
                </a:extLst>
              </a:tr>
              <a:tr h="394854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boolean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addAll</a:t>
                      </a:r>
                      <a:r>
                        <a:rPr lang="ru-RU" sz="1800" dirty="0" smtClean="0"/>
                        <a:t>(</a:t>
                      </a:r>
                      <a:r>
                        <a:rPr lang="ru-RU" sz="1800" dirty="0" err="1" smtClean="0"/>
                        <a:t>int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index</a:t>
                      </a:r>
                      <a:r>
                        <a:rPr lang="ru-RU" sz="1800" dirty="0" smtClean="0"/>
                        <a:t>, </a:t>
                      </a:r>
                      <a:r>
                        <a:rPr lang="ru-RU" sz="1800" dirty="0" err="1" smtClean="0"/>
                        <a:t>Collection</a:t>
                      </a:r>
                      <a:r>
                        <a:rPr lang="ru-RU" sz="1800" dirty="0" smtClean="0"/>
                        <a:t> c)</a:t>
                      </a:r>
                      <a:endParaRPr lang="ru-RU" sz="1800" dirty="0"/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Вставляет </a:t>
                      </a:r>
                      <a:r>
                        <a:rPr lang="ru-RU" sz="1800" dirty="0"/>
                        <a:t>все элементы c в вызывающий список по индексу, переданному в </a:t>
                      </a:r>
                      <a:r>
                        <a:rPr lang="ru-RU" sz="1800" dirty="0" err="1"/>
                        <a:t>index</a:t>
                      </a:r>
                      <a:r>
                        <a:rPr lang="ru-RU" sz="1800" dirty="0"/>
                        <a:t>. </a:t>
                      </a:r>
                    </a:p>
                  </a:txBody>
                  <a:tcPr marL="30429" marR="30429" marT="15214" marB="15214" anchor="ctr"/>
                </a:tc>
                <a:extLst>
                  <a:ext uri="{0D108BD9-81ED-4DB2-BD59-A6C34878D82A}">
                    <a16:rowId xmlns:a16="http://schemas.microsoft.com/office/drawing/2014/main" val="1011710587"/>
                  </a:ext>
                </a:extLst>
              </a:tr>
              <a:tr h="304289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Object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get</a:t>
                      </a:r>
                      <a:r>
                        <a:rPr lang="ru-RU" sz="1800" dirty="0" smtClean="0"/>
                        <a:t>(</a:t>
                      </a:r>
                      <a:r>
                        <a:rPr lang="ru-RU" sz="1800" dirty="0" err="1" smtClean="0"/>
                        <a:t>int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index</a:t>
                      </a:r>
                      <a:r>
                        <a:rPr lang="ru-RU" sz="1800" dirty="0" smtClean="0"/>
                        <a:t>)</a:t>
                      </a:r>
                      <a:endParaRPr lang="ru-RU" sz="1800" dirty="0"/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Возвращает </a:t>
                      </a:r>
                      <a:r>
                        <a:rPr lang="ru-RU" sz="1800" dirty="0"/>
                        <a:t>объект, хранящийся в указанном индексе в вызывающей коллекции.</a:t>
                      </a:r>
                    </a:p>
                  </a:txBody>
                  <a:tcPr marL="30429" marR="30429" marT="15214" marB="15214" anchor="ctr"/>
                </a:tc>
                <a:extLst>
                  <a:ext uri="{0D108BD9-81ED-4DB2-BD59-A6C34878D82A}">
                    <a16:rowId xmlns:a16="http://schemas.microsoft.com/office/drawing/2014/main" val="235034634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int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indexOf</a:t>
                      </a:r>
                      <a:r>
                        <a:rPr lang="ru-RU" sz="1800" dirty="0" smtClean="0"/>
                        <a:t>(</a:t>
                      </a:r>
                      <a:r>
                        <a:rPr lang="ru-RU" sz="1800" dirty="0" err="1" smtClean="0"/>
                        <a:t>Object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obj</a:t>
                      </a:r>
                      <a:r>
                        <a:rPr lang="ru-RU" sz="1800" dirty="0" smtClean="0"/>
                        <a:t>)</a:t>
                      </a:r>
                      <a:endParaRPr lang="ru-RU" sz="1800" dirty="0"/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Возвращает </a:t>
                      </a:r>
                      <a:r>
                        <a:rPr lang="ru-RU" sz="1800" dirty="0"/>
                        <a:t>индекс первого экземпляра </a:t>
                      </a:r>
                      <a:r>
                        <a:rPr lang="ru-RU" sz="1800" dirty="0" err="1"/>
                        <a:t>obj</a:t>
                      </a:r>
                      <a:r>
                        <a:rPr lang="ru-RU" sz="1800" dirty="0"/>
                        <a:t> в вызывающем списке. Если </a:t>
                      </a:r>
                      <a:r>
                        <a:rPr lang="ru-RU" sz="1800" dirty="0" err="1"/>
                        <a:t>obj</a:t>
                      </a:r>
                      <a:r>
                        <a:rPr lang="ru-RU" sz="1800" dirty="0"/>
                        <a:t> не является элементом списка, возвращается .1.</a:t>
                      </a:r>
                    </a:p>
                  </a:txBody>
                  <a:tcPr marL="30429" marR="30429" marT="15214" marB="15214" anchor="ctr"/>
                </a:tc>
                <a:extLst>
                  <a:ext uri="{0D108BD9-81ED-4DB2-BD59-A6C34878D82A}">
                    <a16:rowId xmlns:a16="http://schemas.microsoft.com/office/drawing/2014/main" val="3474457700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int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lastIndexOf</a:t>
                      </a:r>
                      <a:r>
                        <a:rPr lang="ru-RU" sz="1800" dirty="0" smtClean="0"/>
                        <a:t>(</a:t>
                      </a:r>
                      <a:r>
                        <a:rPr lang="ru-RU" sz="1800" dirty="0" err="1" smtClean="0"/>
                        <a:t>Object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obj</a:t>
                      </a:r>
                      <a:r>
                        <a:rPr lang="ru-RU" sz="1800" dirty="0" smtClean="0"/>
                        <a:t>)</a:t>
                      </a:r>
                      <a:endParaRPr lang="ru-RU" sz="1800" dirty="0"/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Возвращает </a:t>
                      </a:r>
                      <a:r>
                        <a:rPr lang="ru-RU" sz="1800" dirty="0"/>
                        <a:t>индекс последнего экземпляра </a:t>
                      </a:r>
                      <a:r>
                        <a:rPr lang="ru-RU" sz="1800" dirty="0" err="1"/>
                        <a:t>obj</a:t>
                      </a:r>
                      <a:r>
                        <a:rPr lang="ru-RU" sz="1800" dirty="0"/>
                        <a:t> в вызывающем списке. Если </a:t>
                      </a:r>
                      <a:r>
                        <a:rPr lang="ru-RU" sz="1800" dirty="0" err="1"/>
                        <a:t>obj</a:t>
                      </a:r>
                      <a:r>
                        <a:rPr lang="ru-RU" sz="1800" dirty="0"/>
                        <a:t> не является элементом списка, возвращается .1.</a:t>
                      </a:r>
                    </a:p>
                  </a:txBody>
                  <a:tcPr marL="30429" marR="30429" marT="15214" marB="15214" anchor="ctr"/>
                </a:tc>
                <a:extLst>
                  <a:ext uri="{0D108BD9-81ED-4DB2-BD59-A6C34878D82A}">
                    <a16:rowId xmlns:a16="http://schemas.microsoft.com/office/drawing/2014/main" val="2752061940"/>
                  </a:ext>
                </a:extLst>
              </a:tr>
              <a:tr h="486863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Object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remove</a:t>
                      </a:r>
                      <a:r>
                        <a:rPr lang="ru-RU" sz="1800" dirty="0" smtClean="0"/>
                        <a:t>(</a:t>
                      </a:r>
                      <a:r>
                        <a:rPr lang="ru-RU" sz="1800" dirty="0" err="1" smtClean="0"/>
                        <a:t>int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index</a:t>
                      </a:r>
                      <a:r>
                        <a:rPr lang="ru-RU" sz="1800" dirty="0" smtClean="0"/>
                        <a:t>)</a:t>
                      </a:r>
                      <a:br>
                        <a:rPr lang="ru-RU" sz="1800" dirty="0" smtClean="0"/>
                      </a:br>
                      <a:endParaRPr lang="ru-RU" sz="1800" dirty="0"/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Удаляет </a:t>
                      </a:r>
                      <a:r>
                        <a:rPr lang="ru-RU" sz="1800" dirty="0"/>
                        <a:t>элемент, находящейся на позиции </a:t>
                      </a:r>
                      <a:r>
                        <a:rPr lang="ru-RU" sz="1800" dirty="0" err="1"/>
                        <a:t>index</a:t>
                      </a:r>
                      <a:r>
                        <a:rPr lang="ru-RU" sz="1800" dirty="0"/>
                        <a:t>, из вызывающего списка и возвращает удалённый элемент. </a:t>
                      </a:r>
                    </a:p>
                  </a:txBody>
                  <a:tcPr marL="30429" marR="30429" marT="15214" marB="15214" anchor="ctr"/>
                </a:tc>
                <a:extLst>
                  <a:ext uri="{0D108BD9-81ED-4DB2-BD59-A6C34878D82A}">
                    <a16:rowId xmlns:a16="http://schemas.microsoft.com/office/drawing/2014/main" val="647125575"/>
                  </a:ext>
                </a:extLst>
              </a:tr>
              <a:tr h="304289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Object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set</a:t>
                      </a:r>
                      <a:r>
                        <a:rPr lang="ru-RU" sz="1800" dirty="0" smtClean="0"/>
                        <a:t>(</a:t>
                      </a:r>
                      <a:r>
                        <a:rPr lang="ru-RU" sz="1800" dirty="0" err="1" smtClean="0"/>
                        <a:t>int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index</a:t>
                      </a:r>
                      <a:r>
                        <a:rPr lang="ru-RU" sz="1800" dirty="0" smtClean="0"/>
                        <a:t>, </a:t>
                      </a:r>
                      <a:r>
                        <a:rPr lang="ru-RU" sz="1800" dirty="0" err="1" smtClean="0"/>
                        <a:t>Object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obj</a:t>
                      </a:r>
                      <a:r>
                        <a:rPr lang="ru-RU" sz="1800" dirty="0" smtClean="0"/>
                        <a:t>)</a:t>
                      </a:r>
                      <a:endParaRPr lang="ru-RU" sz="1800" dirty="0"/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Присваивает </a:t>
                      </a:r>
                      <a:r>
                        <a:rPr lang="ru-RU" sz="1800" dirty="0" err="1"/>
                        <a:t>obj</a:t>
                      </a:r>
                      <a:r>
                        <a:rPr lang="ru-RU" sz="1800" dirty="0"/>
                        <a:t> к местоположению, указанным </a:t>
                      </a:r>
                      <a:r>
                        <a:rPr lang="ru-RU" sz="1800" dirty="0" err="1"/>
                        <a:t>index’ом</a:t>
                      </a:r>
                      <a:r>
                        <a:rPr lang="ru-RU" sz="1800" dirty="0"/>
                        <a:t> в вызывающем списке.</a:t>
                      </a:r>
                    </a:p>
                  </a:txBody>
                  <a:tcPr marL="30429" marR="30429" marT="15214" marB="15214" anchor="ctr"/>
                </a:tc>
                <a:extLst>
                  <a:ext uri="{0D108BD9-81ED-4DB2-BD59-A6C34878D82A}">
                    <a16:rowId xmlns:a16="http://schemas.microsoft.com/office/drawing/2014/main" val="12749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03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классы списков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2057399"/>
            <a:ext cx="10820400" cy="39485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err="1"/>
              <a:t>ArrayList</a:t>
            </a:r>
            <a:r>
              <a:rPr lang="ru-RU" dirty="0"/>
              <a:t>: простой список </a:t>
            </a:r>
            <a:r>
              <a:rPr lang="ru-RU" dirty="0" smtClean="0"/>
              <a:t>объектов на базе массива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err="1" smtClean="0"/>
              <a:t>LinkedList</a:t>
            </a:r>
            <a:r>
              <a:rPr lang="ru-RU" dirty="0"/>
              <a:t>: представляет связанный список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err="1" smtClean="0"/>
              <a:t>ArrayDeque</a:t>
            </a:r>
            <a:r>
              <a:rPr lang="ru-RU" dirty="0"/>
              <a:t>: класс двунаправленной очереди, в которой мы можем произвести вставку и удаление как в начале коллекции, так и в ее </a:t>
            </a:r>
            <a:r>
              <a:rPr lang="ru-RU" dirty="0" smtClean="0"/>
              <a:t>конце</a:t>
            </a:r>
          </a:p>
        </p:txBody>
      </p:sp>
    </p:spTree>
    <p:extLst>
      <p:ext uri="{BB962C8B-B14F-4D97-AF65-F5344CB8AC3E}">
        <p14:creationId xmlns:p14="http://schemas.microsoft.com/office/powerpoint/2010/main" val="170903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Set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ru-RU" dirty="0" err="1"/>
              <a:t>Set</a:t>
            </a:r>
            <a:r>
              <a:rPr lang="ru-RU" dirty="0"/>
              <a:t> определяет множество (набор).</a:t>
            </a:r>
          </a:p>
          <a:p>
            <a:r>
              <a:rPr lang="ru-RU" dirty="0" smtClean="0"/>
              <a:t>Он </a:t>
            </a:r>
            <a:r>
              <a:rPr lang="ru-RU" dirty="0"/>
              <a:t>расширяет </a:t>
            </a:r>
            <a:r>
              <a:rPr lang="ru-RU" dirty="0" err="1"/>
              <a:t>Collection</a:t>
            </a:r>
            <a:r>
              <a:rPr lang="ru-RU" dirty="0"/>
              <a:t> и определяет поведение коллекций, не допускающих дублирования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26221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классы множеств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2057399"/>
            <a:ext cx="10820400" cy="39485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err="1" smtClean="0"/>
              <a:t>HashSet</a:t>
            </a:r>
            <a:r>
              <a:rPr lang="ru-RU" dirty="0"/>
              <a:t>: набор объектов или </a:t>
            </a:r>
            <a:r>
              <a:rPr lang="ru-RU" dirty="0" err="1"/>
              <a:t>хеш</a:t>
            </a:r>
            <a:r>
              <a:rPr lang="ru-RU" dirty="0"/>
              <a:t>-множество, где каждый элемент имеет ключ - уникальный </a:t>
            </a:r>
            <a:r>
              <a:rPr lang="ru-RU" dirty="0" err="1" smtClean="0"/>
              <a:t>хеш</a:t>
            </a:r>
            <a:r>
              <a:rPr lang="ru-RU" dirty="0" smtClean="0"/>
              <a:t>-код. Допускает значения </a:t>
            </a:r>
            <a:r>
              <a:rPr lang="en-US" dirty="0" smtClean="0"/>
              <a:t>null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err="1" smtClean="0"/>
              <a:t>TreeSet</a:t>
            </a:r>
            <a:r>
              <a:rPr lang="ru-RU" dirty="0"/>
              <a:t>: набор отсортированных объектов в виде </a:t>
            </a:r>
            <a:r>
              <a:rPr lang="ru-RU" dirty="0" smtClean="0"/>
              <a:t>дерева</a:t>
            </a:r>
            <a:r>
              <a:rPr lang="en-US" dirty="0" smtClean="0"/>
              <a:t>. </a:t>
            </a:r>
            <a:r>
              <a:rPr lang="ru-RU" dirty="0" smtClean="0"/>
              <a:t>Не допускает значения </a:t>
            </a:r>
            <a:r>
              <a:rPr lang="en-US" dirty="0" smtClean="0"/>
              <a:t>null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err="1" smtClean="0"/>
              <a:t>LinkedHashSet</a:t>
            </a:r>
            <a:r>
              <a:rPr lang="ru-RU" dirty="0"/>
              <a:t>: связанное </a:t>
            </a:r>
            <a:r>
              <a:rPr lang="ru-RU" dirty="0" err="1" smtClean="0"/>
              <a:t>хеш</a:t>
            </a:r>
            <a:r>
              <a:rPr lang="ru-RU" dirty="0" smtClean="0"/>
              <a:t>-множество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922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BA8BBA3F-B82C-4DFD-BD04-E960C8A53D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U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836" y="296916"/>
            <a:ext cx="7453242" cy="628052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63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smtClean="0"/>
              <a:t>Map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538675"/>
              </p:ext>
            </p:extLst>
          </p:nvPr>
        </p:nvGraphicFramePr>
        <p:xfrm>
          <a:off x="685800" y="1371601"/>
          <a:ext cx="11066318" cy="4844857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3023935">
                  <a:extLst>
                    <a:ext uri="{9D8B030D-6E8A-4147-A177-3AD203B41FA5}">
                      <a16:colId xmlns:a16="http://schemas.microsoft.com/office/drawing/2014/main" val="2078274809"/>
                    </a:ext>
                  </a:extLst>
                </a:gridCol>
                <a:gridCol w="8042383">
                  <a:extLst>
                    <a:ext uri="{9D8B030D-6E8A-4147-A177-3AD203B41FA5}">
                      <a16:colId xmlns:a16="http://schemas.microsoft.com/office/drawing/2014/main" val="1016968625"/>
                    </a:ext>
                  </a:extLst>
                </a:gridCol>
              </a:tblGrid>
              <a:tr h="118404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Метод</a:t>
                      </a:r>
                      <a:endParaRPr lang="ru-RU" sz="18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Описание</a:t>
                      </a:r>
                      <a:endParaRPr lang="ru-RU" sz="1800" dirty="0"/>
                    </a:p>
                  </a:txBody>
                  <a:tcPr marL="29601" marR="29601" marT="14800" marB="14800" anchor="ctr"/>
                </a:tc>
                <a:extLst>
                  <a:ext uri="{0D108BD9-81ED-4DB2-BD59-A6C34878D82A}">
                    <a16:rowId xmlns:a16="http://schemas.microsoft.com/office/drawing/2014/main" val="1185626927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void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clear</a:t>
                      </a:r>
                      <a:r>
                        <a:rPr lang="ru-RU" sz="1800" dirty="0" smtClean="0"/>
                        <a:t>()</a:t>
                      </a:r>
                      <a:endParaRPr lang="ru-RU" sz="18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Удаляет </a:t>
                      </a:r>
                      <a:r>
                        <a:rPr lang="ru-RU" sz="1800" dirty="0"/>
                        <a:t>все пары ключей/значений в </a:t>
                      </a:r>
                      <a:r>
                        <a:rPr lang="en-US" sz="1800" dirty="0" smtClean="0"/>
                        <a:t>Map</a:t>
                      </a:r>
                      <a:r>
                        <a:rPr lang="ru-RU" sz="1800" dirty="0" smtClean="0"/>
                        <a:t>.</a:t>
                      </a:r>
                      <a:endParaRPr lang="ru-RU" sz="1800" dirty="0"/>
                    </a:p>
                  </a:txBody>
                  <a:tcPr marL="29601" marR="29601" marT="14800" marB="14800" anchor="ctr"/>
                </a:tc>
                <a:extLst>
                  <a:ext uri="{0D108BD9-81ED-4DB2-BD59-A6C34878D82A}">
                    <a16:rowId xmlns:a16="http://schemas.microsoft.com/office/drawing/2014/main" val="846185841"/>
                  </a:ext>
                </a:extLst>
              </a:tr>
              <a:tr h="296009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boolean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containsKey</a:t>
                      </a:r>
                      <a:r>
                        <a:rPr lang="ru-RU" sz="1800" dirty="0" smtClean="0"/>
                        <a:t>(</a:t>
                      </a:r>
                      <a:r>
                        <a:rPr lang="ru-RU" sz="1800" dirty="0" err="1" smtClean="0"/>
                        <a:t>Object</a:t>
                      </a:r>
                      <a:r>
                        <a:rPr lang="ru-RU" sz="1800" dirty="0" smtClean="0"/>
                        <a:t> k)</a:t>
                      </a:r>
                      <a:endParaRPr lang="ru-RU" sz="18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Возвращает </a:t>
                      </a:r>
                      <a:r>
                        <a:rPr lang="ru-RU" sz="1800" dirty="0" err="1"/>
                        <a:t>true</a:t>
                      </a:r>
                      <a:r>
                        <a:rPr lang="ru-RU" sz="1800" dirty="0"/>
                        <a:t>, если </a:t>
                      </a:r>
                      <a:r>
                        <a:rPr lang="en-US" sz="1800" dirty="0" smtClean="0"/>
                        <a:t>Map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ru-RU" sz="1800" dirty="0" smtClean="0"/>
                        <a:t>содержит </a:t>
                      </a:r>
                      <a:r>
                        <a:rPr lang="ru-RU" sz="1800" dirty="0"/>
                        <a:t>k как </a:t>
                      </a:r>
                      <a:r>
                        <a:rPr lang="ru-RU" sz="1800" dirty="0" smtClean="0"/>
                        <a:t>ключ</a:t>
                      </a:r>
                      <a:endParaRPr lang="ru-RU" sz="1800" dirty="0"/>
                    </a:p>
                  </a:txBody>
                  <a:tcPr marL="29601" marR="29601" marT="14800" marB="14800" anchor="ctr"/>
                </a:tc>
                <a:extLst>
                  <a:ext uri="{0D108BD9-81ED-4DB2-BD59-A6C34878D82A}">
                    <a16:rowId xmlns:a16="http://schemas.microsoft.com/office/drawing/2014/main" val="366659691"/>
                  </a:ext>
                </a:extLst>
              </a:tr>
              <a:tr h="296009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boolean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containsValue</a:t>
                      </a:r>
                      <a:r>
                        <a:rPr lang="ru-RU" sz="1800" dirty="0" smtClean="0"/>
                        <a:t>(</a:t>
                      </a:r>
                      <a:r>
                        <a:rPr lang="ru-RU" sz="1800" dirty="0" err="1" smtClean="0"/>
                        <a:t>Object</a:t>
                      </a:r>
                      <a:r>
                        <a:rPr lang="ru-RU" sz="1800" dirty="0" smtClean="0"/>
                        <a:t> v)</a:t>
                      </a:r>
                      <a:endParaRPr lang="ru-RU" sz="18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Возвращает </a:t>
                      </a:r>
                      <a:r>
                        <a:rPr lang="ru-RU" sz="1800" dirty="0" err="1"/>
                        <a:t>true</a:t>
                      </a:r>
                      <a:r>
                        <a:rPr lang="ru-RU" sz="1800" dirty="0"/>
                        <a:t>, если </a:t>
                      </a:r>
                      <a:r>
                        <a:rPr lang="en-US" sz="1800" dirty="0" smtClean="0"/>
                        <a:t>Map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/>
                        <a:t>содержит v как значение. </a:t>
                      </a:r>
                    </a:p>
                  </a:txBody>
                  <a:tcPr marL="29601" marR="29601" marT="14800" marB="14800" anchor="ctr"/>
                </a:tc>
                <a:extLst>
                  <a:ext uri="{0D108BD9-81ED-4DB2-BD59-A6C34878D82A}">
                    <a16:rowId xmlns:a16="http://schemas.microsoft.com/office/drawing/2014/main" val="72573764"/>
                  </a:ext>
                </a:extLst>
              </a:tr>
              <a:tr h="384812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Set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entrySet</a:t>
                      </a:r>
                      <a:r>
                        <a:rPr lang="ru-RU" sz="1800" dirty="0" smtClean="0"/>
                        <a:t>()</a:t>
                      </a:r>
                      <a:endParaRPr lang="ru-RU" sz="18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Возвращает </a:t>
                      </a:r>
                      <a:r>
                        <a:rPr lang="ru-RU" sz="1800" dirty="0"/>
                        <a:t>набор, содержащий записи </a:t>
                      </a:r>
                      <a:r>
                        <a:rPr lang="ru-RU" sz="1800" dirty="0" smtClean="0"/>
                        <a:t>в</a:t>
                      </a:r>
                      <a:r>
                        <a:rPr lang="ru-RU" sz="1800" baseline="0" dirty="0" smtClean="0"/>
                        <a:t> </a:t>
                      </a:r>
                      <a:r>
                        <a:rPr lang="en-US" sz="1800" baseline="0" dirty="0" smtClean="0"/>
                        <a:t>Map</a:t>
                      </a:r>
                      <a:r>
                        <a:rPr lang="ru-RU" sz="1800" dirty="0" smtClean="0"/>
                        <a:t>. </a:t>
                      </a:r>
                      <a:r>
                        <a:rPr lang="ru-RU" sz="1800" dirty="0"/>
                        <a:t>Набор содержит объекты типа </a:t>
                      </a:r>
                      <a:r>
                        <a:rPr lang="ru-RU" sz="1800" dirty="0" err="1"/>
                        <a:t>Map.Entry</a:t>
                      </a:r>
                      <a:r>
                        <a:rPr lang="ru-RU" sz="1800" dirty="0"/>
                        <a:t>. </a:t>
                      </a:r>
                    </a:p>
                  </a:txBody>
                  <a:tcPr marL="29601" marR="29601" marT="14800" marB="14800" anchor="ctr"/>
                </a:tc>
                <a:extLst>
                  <a:ext uri="{0D108BD9-81ED-4DB2-BD59-A6C34878D82A}">
                    <a16:rowId xmlns:a16="http://schemas.microsoft.com/office/drawing/2014/main" val="1384704514"/>
                  </a:ext>
                </a:extLst>
              </a:tr>
              <a:tr h="384812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boolean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equals</a:t>
                      </a:r>
                      <a:r>
                        <a:rPr lang="ru-RU" sz="1800" dirty="0" smtClean="0"/>
                        <a:t>(</a:t>
                      </a:r>
                      <a:r>
                        <a:rPr lang="ru-RU" sz="1800" dirty="0" err="1" smtClean="0"/>
                        <a:t>Object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obj</a:t>
                      </a:r>
                      <a:r>
                        <a:rPr lang="ru-RU" sz="1800" dirty="0" smtClean="0"/>
                        <a:t>)</a:t>
                      </a:r>
                      <a:endParaRPr lang="ru-RU" sz="18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Возвращает </a:t>
                      </a:r>
                      <a:r>
                        <a:rPr lang="ru-RU" sz="1800" dirty="0" err="1"/>
                        <a:t>true</a:t>
                      </a:r>
                      <a:r>
                        <a:rPr lang="ru-RU" sz="1800" dirty="0"/>
                        <a:t>, если </a:t>
                      </a:r>
                      <a:r>
                        <a:rPr lang="ru-RU" sz="1800" dirty="0" err="1"/>
                        <a:t>obj</a:t>
                      </a:r>
                      <a:r>
                        <a:rPr lang="ru-RU" sz="1800" dirty="0"/>
                        <a:t> является </a:t>
                      </a:r>
                      <a:r>
                        <a:rPr lang="ru-RU" sz="1800" dirty="0" err="1"/>
                        <a:t>Map</a:t>
                      </a:r>
                      <a:r>
                        <a:rPr lang="ru-RU" sz="1800" dirty="0"/>
                        <a:t> и содержит одинаковые записи. </a:t>
                      </a:r>
                    </a:p>
                  </a:txBody>
                  <a:tcPr marL="29601" marR="29601" marT="14800" marB="14800" anchor="ctr"/>
                </a:tc>
                <a:extLst>
                  <a:ext uri="{0D108BD9-81ED-4DB2-BD59-A6C34878D82A}">
                    <a16:rowId xmlns:a16="http://schemas.microsoft.com/office/drawing/2014/main" val="120030728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Object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get</a:t>
                      </a:r>
                      <a:r>
                        <a:rPr lang="ru-RU" sz="1800" dirty="0" smtClean="0"/>
                        <a:t>(</a:t>
                      </a:r>
                      <a:r>
                        <a:rPr lang="ru-RU" sz="1800" dirty="0" err="1" smtClean="0"/>
                        <a:t>Object</a:t>
                      </a:r>
                      <a:r>
                        <a:rPr lang="ru-RU" sz="1800" dirty="0" smtClean="0"/>
                        <a:t> k)</a:t>
                      </a:r>
                      <a:endParaRPr lang="ru-RU" sz="18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Возвращает </a:t>
                      </a:r>
                      <a:r>
                        <a:rPr lang="ru-RU" sz="1800" dirty="0"/>
                        <a:t>значение, связанное с ключом k.</a:t>
                      </a:r>
                    </a:p>
                  </a:txBody>
                  <a:tcPr marL="29601" marR="29601" marT="14800" marB="14800" anchor="ctr"/>
                </a:tc>
                <a:extLst>
                  <a:ext uri="{0D108BD9-81ED-4DB2-BD59-A6C34878D82A}">
                    <a16:rowId xmlns:a16="http://schemas.microsoft.com/office/drawing/2014/main" val="200040274"/>
                  </a:ext>
                </a:extLst>
              </a:tr>
              <a:tr h="296009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boolean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isEmpty</a:t>
                      </a:r>
                      <a:r>
                        <a:rPr lang="ru-RU" sz="1800" dirty="0" smtClean="0"/>
                        <a:t>()</a:t>
                      </a:r>
                      <a:endParaRPr lang="ru-RU" sz="18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Возвращает </a:t>
                      </a:r>
                      <a:r>
                        <a:rPr lang="ru-RU" sz="1800" dirty="0" err="1"/>
                        <a:t>true</a:t>
                      </a:r>
                      <a:r>
                        <a:rPr lang="ru-RU" sz="1800" dirty="0"/>
                        <a:t>, если вызываемая </a:t>
                      </a:r>
                      <a:r>
                        <a:rPr lang="ru-RU" sz="1800" dirty="0" err="1" smtClean="0"/>
                        <a:t>Map</a:t>
                      </a:r>
                      <a:r>
                        <a:rPr lang="ru-RU" sz="1800" dirty="0" smtClean="0"/>
                        <a:t> пустой..</a:t>
                      </a:r>
                      <a:endParaRPr lang="ru-RU" sz="1800" dirty="0"/>
                    </a:p>
                  </a:txBody>
                  <a:tcPr marL="29601" marR="29601" marT="14800" marB="14800" anchor="ctr"/>
                </a:tc>
                <a:extLst>
                  <a:ext uri="{0D108BD9-81ED-4DB2-BD59-A6C34878D82A}">
                    <a16:rowId xmlns:a16="http://schemas.microsoft.com/office/drawing/2014/main" val="2375095366"/>
                  </a:ext>
                </a:extLst>
              </a:tr>
              <a:tr h="384812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Set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keySet</a:t>
                      </a:r>
                      <a:r>
                        <a:rPr lang="ru-RU" sz="1800" dirty="0" smtClean="0"/>
                        <a:t>()</a:t>
                      </a:r>
                      <a:endParaRPr lang="ru-RU" sz="18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Возвращает </a:t>
                      </a:r>
                      <a:r>
                        <a:rPr lang="ru-RU" sz="1800" dirty="0"/>
                        <a:t>набор, который содержит ключи в </a:t>
                      </a:r>
                      <a:r>
                        <a:rPr lang="ru-RU" sz="1800" dirty="0" err="1" smtClean="0"/>
                        <a:t>Map</a:t>
                      </a:r>
                      <a:r>
                        <a:rPr lang="ru-RU" sz="1800" dirty="0" smtClean="0"/>
                        <a:t>. </a:t>
                      </a:r>
                      <a:endParaRPr lang="ru-RU" sz="1800" dirty="0"/>
                    </a:p>
                  </a:txBody>
                  <a:tcPr marL="29601" marR="29601" marT="14800" marB="14800" anchor="ctr"/>
                </a:tc>
                <a:extLst>
                  <a:ext uri="{0D108BD9-81ED-4DB2-BD59-A6C34878D82A}">
                    <a16:rowId xmlns:a16="http://schemas.microsoft.com/office/drawing/2014/main" val="974000203"/>
                  </a:ext>
                </a:extLst>
              </a:tr>
              <a:tr h="651221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Object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put</a:t>
                      </a:r>
                      <a:r>
                        <a:rPr lang="ru-RU" sz="1800" dirty="0" smtClean="0"/>
                        <a:t>(</a:t>
                      </a:r>
                      <a:r>
                        <a:rPr lang="ru-RU" sz="1800" dirty="0" err="1" smtClean="0"/>
                        <a:t>Object</a:t>
                      </a:r>
                      <a:r>
                        <a:rPr lang="ru-RU" sz="1800" dirty="0" smtClean="0"/>
                        <a:t> k, </a:t>
                      </a:r>
                      <a:r>
                        <a:rPr lang="ru-RU" sz="1800" dirty="0" err="1" smtClean="0"/>
                        <a:t>Object</a:t>
                      </a:r>
                      <a:r>
                        <a:rPr lang="ru-RU" sz="1800" dirty="0" smtClean="0"/>
                        <a:t> v)</a:t>
                      </a:r>
                      <a:endParaRPr lang="ru-RU" sz="18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Вставляет </a:t>
                      </a:r>
                      <a:r>
                        <a:rPr lang="ru-RU" sz="1800" dirty="0"/>
                        <a:t>запись в </a:t>
                      </a:r>
                      <a:r>
                        <a:rPr lang="en-US" sz="1800" dirty="0" smtClean="0"/>
                        <a:t>Map</a:t>
                      </a:r>
                      <a:r>
                        <a:rPr lang="ru-RU" sz="1800" dirty="0" smtClean="0"/>
                        <a:t>, </a:t>
                      </a:r>
                      <a:r>
                        <a:rPr lang="ru-RU" sz="1800" dirty="0"/>
                        <a:t>перезаписывая любое предыдущее значение, связанное с </a:t>
                      </a:r>
                      <a:r>
                        <a:rPr lang="ru-RU" sz="1800" dirty="0" smtClean="0"/>
                        <a:t>ключом</a:t>
                      </a:r>
                      <a:endParaRPr lang="ru-RU" sz="1800" dirty="0"/>
                    </a:p>
                  </a:txBody>
                  <a:tcPr marL="29601" marR="29601" marT="14800" marB="14800" anchor="ctr"/>
                </a:tc>
                <a:extLst>
                  <a:ext uri="{0D108BD9-81ED-4DB2-BD59-A6C34878D82A}">
                    <a16:rowId xmlns:a16="http://schemas.microsoft.com/office/drawing/2014/main" val="329211278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void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putAll</a:t>
                      </a:r>
                      <a:r>
                        <a:rPr lang="ru-RU" sz="1800" dirty="0" smtClean="0"/>
                        <a:t>(</a:t>
                      </a:r>
                      <a:r>
                        <a:rPr lang="ru-RU" sz="1800" dirty="0" err="1" smtClean="0"/>
                        <a:t>Map</a:t>
                      </a:r>
                      <a:r>
                        <a:rPr lang="ru-RU" sz="1800" dirty="0" smtClean="0"/>
                        <a:t> m)</a:t>
                      </a:r>
                      <a:endParaRPr lang="ru-RU" sz="18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Вставляет </a:t>
                      </a:r>
                      <a:r>
                        <a:rPr lang="ru-RU" sz="1800" dirty="0"/>
                        <a:t>все записи из m в эту </a:t>
                      </a:r>
                      <a:r>
                        <a:rPr lang="en-US" sz="1800" dirty="0" smtClean="0"/>
                        <a:t>Map</a:t>
                      </a:r>
                      <a:r>
                        <a:rPr lang="ru-RU" sz="1800" dirty="0" smtClean="0"/>
                        <a:t>.</a:t>
                      </a:r>
                      <a:endParaRPr lang="ru-RU" sz="1800" dirty="0"/>
                    </a:p>
                  </a:txBody>
                  <a:tcPr marL="29601" marR="29601" marT="14800" marB="14800" anchor="ctr"/>
                </a:tc>
                <a:extLst>
                  <a:ext uri="{0D108BD9-81ED-4DB2-BD59-A6C34878D82A}">
                    <a16:rowId xmlns:a16="http://schemas.microsoft.com/office/drawing/2014/main" val="2470737657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Object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remove</a:t>
                      </a:r>
                      <a:r>
                        <a:rPr lang="ru-RU" sz="1800" dirty="0" smtClean="0"/>
                        <a:t>(</a:t>
                      </a:r>
                      <a:r>
                        <a:rPr lang="ru-RU" sz="1800" dirty="0" err="1" smtClean="0"/>
                        <a:t>Object</a:t>
                      </a:r>
                      <a:r>
                        <a:rPr lang="ru-RU" sz="1800" dirty="0" smtClean="0"/>
                        <a:t> k)</a:t>
                      </a:r>
                      <a:endParaRPr lang="ru-RU" sz="18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Удаляет </a:t>
                      </a:r>
                      <a:r>
                        <a:rPr lang="ru-RU" sz="1800" dirty="0"/>
                        <a:t>запись, чей ключ равен k.</a:t>
                      </a:r>
                    </a:p>
                  </a:txBody>
                  <a:tcPr marL="29601" marR="29601" marT="14800" marB="14800" anchor="ctr"/>
                </a:tc>
                <a:extLst>
                  <a:ext uri="{0D108BD9-81ED-4DB2-BD59-A6C34878D82A}">
                    <a16:rowId xmlns:a16="http://schemas.microsoft.com/office/drawing/2014/main" val="302262460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int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size</a:t>
                      </a:r>
                      <a:r>
                        <a:rPr lang="ru-RU" sz="1800" dirty="0" smtClean="0"/>
                        <a:t>()</a:t>
                      </a:r>
                      <a:endParaRPr lang="ru-RU" sz="18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Возвращает </a:t>
                      </a:r>
                      <a:r>
                        <a:rPr lang="ru-RU" sz="1800" dirty="0"/>
                        <a:t>количество пар ключей/значений в </a:t>
                      </a:r>
                      <a:r>
                        <a:rPr lang="en-US" sz="1800" dirty="0" smtClean="0"/>
                        <a:t>Map</a:t>
                      </a:r>
                      <a:r>
                        <a:rPr lang="ru-RU" sz="1800" dirty="0" smtClean="0"/>
                        <a:t>.</a:t>
                      </a:r>
                      <a:endParaRPr lang="ru-RU" sz="1800" dirty="0"/>
                    </a:p>
                  </a:txBody>
                  <a:tcPr marL="29601" marR="29601" marT="14800" marB="14800" anchor="ctr"/>
                </a:tc>
                <a:extLst>
                  <a:ext uri="{0D108BD9-81ED-4DB2-BD59-A6C34878D82A}">
                    <a16:rowId xmlns:a16="http://schemas.microsoft.com/office/drawing/2014/main" val="660067126"/>
                  </a:ext>
                </a:extLst>
              </a:tr>
              <a:tr h="296009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Collection</a:t>
                      </a:r>
                      <a:r>
                        <a:rPr lang="ru-RU" sz="1800" dirty="0" smtClean="0"/>
                        <a:t> </a:t>
                      </a:r>
                      <a:r>
                        <a:rPr lang="ru-RU" sz="1800" dirty="0" err="1" smtClean="0"/>
                        <a:t>values</a:t>
                      </a:r>
                      <a:r>
                        <a:rPr lang="ru-RU" sz="1800" dirty="0" smtClean="0"/>
                        <a:t>()</a:t>
                      </a:r>
                      <a:endParaRPr lang="ru-RU" sz="1800" dirty="0"/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Возвращает </a:t>
                      </a:r>
                      <a:r>
                        <a:rPr lang="ru-RU" sz="1800" dirty="0"/>
                        <a:t>коллекцию значений в </a:t>
                      </a:r>
                      <a:r>
                        <a:rPr lang="en-US" sz="1800" dirty="0" smtClean="0"/>
                        <a:t>Map</a:t>
                      </a:r>
                      <a:r>
                        <a:rPr lang="ru-RU" sz="1800" dirty="0" smtClean="0"/>
                        <a:t>. </a:t>
                      </a:r>
                      <a:endParaRPr lang="ru-RU" sz="1800" dirty="0"/>
                    </a:p>
                  </a:txBody>
                  <a:tcPr marL="29601" marR="29601" marT="14800" marB="14800" anchor="ctr"/>
                </a:tc>
                <a:extLst>
                  <a:ext uri="{0D108BD9-81ED-4DB2-BD59-A6C34878D82A}">
                    <a16:rowId xmlns:a16="http://schemas.microsoft.com/office/drawing/2014/main" val="3041454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35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структуры типа ключ-значение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err="1"/>
              <a:t>HashMap</a:t>
            </a:r>
            <a:r>
              <a:rPr lang="ru-RU" dirty="0"/>
              <a:t>: структура данных в виде словаря, в котором каждый объект имеет уникальный ключ и некоторое значение</a:t>
            </a:r>
          </a:p>
          <a:p>
            <a:r>
              <a:rPr lang="en-US" dirty="0" smtClean="0"/>
              <a:t>Linked</a:t>
            </a:r>
            <a:r>
              <a:rPr lang="ru-RU" dirty="0" err="1" smtClean="0"/>
              <a:t>HashMap</a:t>
            </a:r>
            <a:r>
              <a:rPr lang="ru-RU" dirty="0"/>
              <a:t>: </a:t>
            </a:r>
            <a:r>
              <a:rPr lang="ru-RU" dirty="0" smtClean="0"/>
              <a:t>расширяет </a:t>
            </a:r>
            <a:r>
              <a:rPr lang="ru-RU" dirty="0" err="1" smtClean="0"/>
              <a:t>HashM</a:t>
            </a:r>
            <a:r>
              <a:rPr lang="en-US" dirty="0" err="1" smtClean="0"/>
              <a:t>ap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/>
              <a:t>поддерживает связанный список записей на </a:t>
            </a:r>
            <a:r>
              <a:rPr lang="ru-RU" dirty="0" err="1" smtClean="0"/>
              <a:t>Map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ru-RU" dirty="0"/>
              <a:t>том порядке, в котором они были вставлены.</a:t>
            </a:r>
          </a:p>
          <a:p>
            <a:r>
              <a:rPr lang="ru-RU" dirty="0" err="1" smtClean="0"/>
              <a:t>TreeMap</a:t>
            </a:r>
            <a:r>
              <a:rPr lang="ru-RU" dirty="0"/>
              <a:t>: структура данных в виде дерева, где каждый элемент имеет уникальный ключ и некоторое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93223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36CEAB95-952B-4411-AD7C-48370F1A4EF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11161" y="2485103"/>
            <a:ext cx="10820400" cy="685800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lang="uk-UA" altLang="ru-RU" dirty="0" err="1"/>
              <a:t>Обобщения</a:t>
            </a:r>
            <a:r>
              <a:rPr lang="ru-RU" altLang="ru-RU" dirty="0"/>
              <a:t> (</a:t>
            </a:r>
            <a:r>
              <a:rPr lang="en-US" altLang="ru-RU" b="1" dirty="0"/>
              <a:t>Generic</a:t>
            </a:r>
            <a:r>
              <a:rPr lang="ru-RU" altLang="ru-RU" dirty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0BB267C-8DFE-43B6-BA48-1EF23C28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Что такое шаблоны?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6867BFB6-C015-45BF-A3F9-DC26605B73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714500"/>
            <a:ext cx="10820400" cy="3429000"/>
          </a:xfrm>
        </p:spPr>
        <p:txBody>
          <a:bodyPr/>
          <a:lstStyle/>
          <a:p>
            <a:pPr marL="0" indent="0">
              <a:buNone/>
            </a:pPr>
            <a:r>
              <a:rPr lang="ru-RU" altLang="ru-RU" sz="3000" b="1" dirty="0"/>
              <a:t>Обобщённое программирование</a:t>
            </a:r>
            <a:r>
              <a:rPr lang="ru-RU" altLang="ru-RU" sz="3000" dirty="0"/>
              <a:t> — это такой подход к описанию данных и алгоритмов, который позволяет их использовать с различными типами данных без изменения их описания. </a:t>
            </a:r>
          </a:p>
          <a:p>
            <a:pPr marL="0" indent="0">
              <a:buNone/>
            </a:pPr>
            <a:r>
              <a:rPr lang="en-US" altLang="ru-RU" sz="3000" b="1" dirty="0"/>
              <a:t>G</a:t>
            </a:r>
            <a:r>
              <a:rPr lang="ru-RU" altLang="ru-RU" sz="3000" b="1" dirty="0" err="1"/>
              <a:t>enerics</a:t>
            </a:r>
            <a:r>
              <a:rPr lang="ru-RU" altLang="ru-RU" sz="3000" b="1" dirty="0"/>
              <a:t> (дженерики)</a:t>
            </a:r>
            <a:r>
              <a:rPr lang="ru-RU" altLang="ru-RU" sz="3000" dirty="0"/>
              <a:t> или &lt;&lt;контейнеры типа T&gt;&gt; — подмножество обобщённого программирования.</a:t>
            </a:r>
          </a:p>
          <a:p>
            <a:r>
              <a:rPr lang="ru-RU" altLang="ru-RU" sz="3200" dirty="0"/>
              <a:t>В </a:t>
            </a:r>
            <a:r>
              <a:rPr lang="ru-RU" altLang="ru-RU" sz="3200" dirty="0" err="1"/>
              <a:t>Java</a:t>
            </a:r>
            <a:r>
              <a:rPr lang="ru-RU" altLang="ru-RU" sz="3200" dirty="0"/>
              <a:t>, начиная с версии J2SE 5.0, добавлены средства обобщённого программирования, синтаксически основанные на C++.</a:t>
            </a:r>
          </a:p>
          <a:p>
            <a:pPr marL="0" indent="0">
              <a:buNone/>
            </a:pPr>
            <a:endParaRPr lang="ru-RU" altLang="ru-RU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B3F4B1B-D809-4E7C-A5A9-A7BB9934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141" y="526312"/>
            <a:ext cx="10820400" cy="685800"/>
          </a:xfrm>
        </p:spPr>
        <p:txBody>
          <a:bodyPr/>
          <a:lstStyle/>
          <a:p>
            <a:r>
              <a:rPr lang="ru-RU" altLang="ru-RU" dirty="0" smtClean="0"/>
              <a:t>Универсальный класс?  </a:t>
            </a:r>
            <a:endParaRPr lang="ru-RU" altLang="ru-RU" dirty="0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DFE495F7-DECF-4174-8F34-23F75D0548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0367" y="1531090"/>
            <a:ext cx="10820400" cy="3429000"/>
          </a:xfrm>
        </p:spPr>
        <p:txBody>
          <a:bodyPr/>
          <a:lstStyle/>
          <a:p>
            <a:pPr marL="0" indent="0">
              <a:buNone/>
            </a:pPr>
            <a:r>
              <a:rPr lang="en-US" altLang="ru-RU" sz="2800" dirty="0">
                <a:solidFill>
                  <a:srgbClr val="7030A0"/>
                </a:solidFill>
              </a:rPr>
              <a:t>class</a:t>
            </a:r>
            <a:r>
              <a:rPr lang="en-US" altLang="ru-RU" sz="2800" dirty="0"/>
              <a:t> Box {</a:t>
            </a:r>
          </a:p>
          <a:p>
            <a:pPr marL="0" indent="0">
              <a:buNone/>
            </a:pPr>
            <a:r>
              <a:rPr lang="en-US" altLang="ru-RU" sz="2800" dirty="0"/>
              <a:t>  </a:t>
            </a:r>
            <a:r>
              <a:rPr lang="en-US" altLang="ru-RU" sz="2800" dirty="0">
                <a:solidFill>
                  <a:srgbClr val="7030A0"/>
                </a:solidFill>
              </a:rPr>
              <a:t>private</a:t>
            </a:r>
            <a:r>
              <a:rPr lang="en-US" altLang="ru-RU" sz="2800" dirty="0"/>
              <a:t> Object value;</a:t>
            </a:r>
          </a:p>
          <a:p>
            <a:pPr marL="0" indent="0">
              <a:buNone/>
            </a:pPr>
            <a:r>
              <a:rPr lang="en-US" altLang="ru-RU" sz="2800" dirty="0"/>
              <a:t>  </a:t>
            </a:r>
            <a:r>
              <a:rPr lang="en-US" altLang="ru-RU" sz="2800" dirty="0">
                <a:solidFill>
                  <a:srgbClr val="7030A0"/>
                </a:solidFill>
              </a:rPr>
              <a:t>public</a:t>
            </a:r>
            <a:r>
              <a:rPr lang="en-US" altLang="ru-RU" sz="2800" dirty="0"/>
              <a:t> Box(Object value) {</a:t>
            </a:r>
          </a:p>
          <a:p>
            <a:pPr marL="0" indent="0">
              <a:buNone/>
            </a:pPr>
            <a:r>
              <a:rPr lang="en-US" altLang="ru-RU" sz="2800" dirty="0"/>
              <a:t>    </a:t>
            </a:r>
            <a:r>
              <a:rPr lang="en-US" altLang="ru-RU" sz="2800" dirty="0" err="1">
                <a:solidFill>
                  <a:srgbClr val="7030A0"/>
                </a:solidFill>
              </a:rPr>
              <a:t>this.</a:t>
            </a:r>
            <a:r>
              <a:rPr lang="en-US" altLang="ru-RU" sz="2800" dirty="0" err="1"/>
              <a:t>value</a:t>
            </a:r>
            <a:r>
              <a:rPr lang="en-US" altLang="ru-RU" sz="2800" dirty="0"/>
              <a:t> = value;</a:t>
            </a:r>
          </a:p>
          <a:p>
            <a:pPr marL="0" indent="0">
              <a:buNone/>
            </a:pPr>
            <a:r>
              <a:rPr lang="en-US" altLang="ru-RU" sz="2800" dirty="0"/>
              <a:t>  }</a:t>
            </a:r>
          </a:p>
          <a:p>
            <a:pPr marL="0" indent="0">
              <a:buNone/>
            </a:pPr>
            <a:r>
              <a:rPr lang="en-US" altLang="ru-RU" sz="2800" dirty="0"/>
              <a:t>  </a:t>
            </a:r>
            <a:r>
              <a:rPr lang="en-US" altLang="ru-RU" sz="2800" dirty="0">
                <a:solidFill>
                  <a:srgbClr val="7030A0"/>
                </a:solidFill>
              </a:rPr>
              <a:t>public</a:t>
            </a:r>
            <a:r>
              <a:rPr lang="en-US" altLang="ru-RU" sz="2800" dirty="0"/>
              <a:t> Object </a:t>
            </a:r>
            <a:r>
              <a:rPr lang="en-US" altLang="ru-RU" sz="2800" dirty="0" err="1"/>
              <a:t>getValue</a:t>
            </a:r>
            <a:r>
              <a:rPr lang="en-US" altLang="ru-RU" sz="2800" dirty="0"/>
              <a:t>() {</a:t>
            </a:r>
          </a:p>
          <a:p>
            <a:pPr marL="0" indent="0">
              <a:buNone/>
            </a:pPr>
            <a:r>
              <a:rPr lang="en-US" altLang="ru-RU" sz="2800" dirty="0"/>
              <a:t>     </a:t>
            </a:r>
            <a:r>
              <a:rPr lang="en-US" altLang="ru-RU" sz="2800" dirty="0">
                <a:solidFill>
                  <a:srgbClr val="7030A0"/>
                </a:solidFill>
              </a:rPr>
              <a:t>return</a:t>
            </a:r>
            <a:r>
              <a:rPr lang="en-US" altLang="ru-RU" sz="2800" dirty="0"/>
              <a:t> value;</a:t>
            </a:r>
          </a:p>
          <a:p>
            <a:pPr marL="0" indent="0">
              <a:buNone/>
            </a:pPr>
            <a:r>
              <a:rPr lang="en-US" altLang="ru-RU" sz="2800" dirty="0"/>
              <a:t>  }</a:t>
            </a:r>
          </a:p>
          <a:p>
            <a:pPr marL="0" indent="0">
              <a:buNone/>
            </a:pPr>
            <a:r>
              <a:rPr lang="en-US" altLang="ru-RU" sz="2800" dirty="0"/>
              <a:t>}</a:t>
            </a:r>
            <a:endParaRPr lang="ru-RU" altLang="ru-RU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703314-B0B6-472A-968F-5EFF173D2BF5}"/>
              </a:ext>
            </a:extLst>
          </p:cNvPr>
          <p:cNvSpPr txBox="1">
            <a:spLocks/>
          </p:cNvSpPr>
          <p:nvPr/>
        </p:nvSpPr>
        <p:spPr>
          <a:xfrm>
            <a:off x="6096000" y="1371601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ru-RU" sz="2800" dirty="0">
                <a:solidFill>
                  <a:srgbClr val="7030A0"/>
                </a:solidFill>
              </a:rPr>
              <a:t>class</a:t>
            </a:r>
            <a:r>
              <a:rPr lang="en-US" altLang="ru-RU" sz="2800" dirty="0"/>
              <a:t> Box&lt;</a:t>
            </a:r>
            <a:r>
              <a:rPr lang="en-US" altLang="ru-RU" sz="2800" dirty="0">
                <a:solidFill>
                  <a:srgbClr val="FFFF00"/>
                </a:solidFill>
              </a:rPr>
              <a:t>T</a:t>
            </a:r>
            <a:r>
              <a:rPr lang="en-US" altLang="ru-RU" sz="2800" dirty="0"/>
              <a:t>&gt; {</a:t>
            </a:r>
          </a:p>
          <a:p>
            <a:pPr fontAlgn="auto">
              <a:spcAft>
                <a:spcPts val="0"/>
              </a:spcAft>
            </a:pPr>
            <a:r>
              <a:rPr lang="en-US" altLang="ru-RU" sz="2800" dirty="0"/>
              <a:t>  </a:t>
            </a:r>
            <a:r>
              <a:rPr lang="en-US" altLang="ru-RU" sz="2800" dirty="0">
                <a:solidFill>
                  <a:srgbClr val="7030A0"/>
                </a:solidFill>
              </a:rPr>
              <a:t>private</a:t>
            </a:r>
            <a:r>
              <a:rPr lang="en-US" altLang="ru-RU" sz="2800" dirty="0"/>
              <a:t> </a:t>
            </a:r>
            <a:r>
              <a:rPr lang="en-US" altLang="ru-RU" sz="2800" dirty="0">
                <a:solidFill>
                  <a:srgbClr val="FFFF00"/>
                </a:solidFill>
              </a:rPr>
              <a:t>T</a:t>
            </a:r>
            <a:r>
              <a:rPr lang="en-US" altLang="ru-RU" sz="2800" dirty="0"/>
              <a:t> value;</a:t>
            </a:r>
          </a:p>
          <a:p>
            <a:pPr fontAlgn="auto">
              <a:spcAft>
                <a:spcPts val="0"/>
              </a:spcAft>
            </a:pPr>
            <a:r>
              <a:rPr lang="en-US" altLang="ru-RU" sz="2800" dirty="0"/>
              <a:t>  </a:t>
            </a:r>
            <a:r>
              <a:rPr lang="en-US" altLang="ru-RU" sz="2800" dirty="0">
                <a:solidFill>
                  <a:srgbClr val="7030A0"/>
                </a:solidFill>
              </a:rPr>
              <a:t>public</a:t>
            </a:r>
            <a:r>
              <a:rPr lang="en-US" altLang="ru-RU" sz="2800" dirty="0"/>
              <a:t> Box(</a:t>
            </a:r>
            <a:r>
              <a:rPr lang="en-US" altLang="ru-RU" sz="2800" dirty="0">
                <a:solidFill>
                  <a:srgbClr val="FFFF00"/>
                </a:solidFill>
              </a:rPr>
              <a:t>T</a:t>
            </a:r>
            <a:r>
              <a:rPr lang="en-US" altLang="ru-RU" sz="2800" dirty="0"/>
              <a:t> value) {</a:t>
            </a:r>
          </a:p>
          <a:p>
            <a:pPr fontAlgn="auto">
              <a:spcAft>
                <a:spcPts val="0"/>
              </a:spcAft>
            </a:pPr>
            <a:r>
              <a:rPr lang="en-US" altLang="ru-RU" sz="2800" dirty="0"/>
              <a:t>    </a:t>
            </a:r>
            <a:r>
              <a:rPr lang="en-US" altLang="ru-RU" sz="2800" dirty="0" err="1">
                <a:solidFill>
                  <a:srgbClr val="7030A0"/>
                </a:solidFill>
              </a:rPr>
              <a:t>this.</a:t>
            </a:r>
            <a:r>
              <a:rPr lang="en-US" altLang="ru-RU" sz="2800" dirty="0" err="1"/>
              <a:t>value</a:t>
            </a:r>
            <a:r>
              <a:rPr lang="en-US" altLang="ru-RU" sz="2800" dirty="0"/>
              <a:t> = value;</a:t>
            </a:r>
          </a:p>
          <a:p>
            <a:pPr fontAlgn="auto">
              <a:spcAft>
                <a:spcPts val="0"/>
              </a:spcAft>
            </a:pPr>
            <a:r>
              <a:rPr lang="en-US" altLang="ru-RU" sz="2800" dirty="0"/>
              <a:t>  }</a:t>
            </a:r>
          </a:p>
          <a:p>
            <a:pPr fontAlgn="auto">
              <a:spcAft>
                <a:spcPts val="0"/>
              </a:spcAft>
            </a:pPr>
            <a:r>
              <a:rPr lang="en-US" altLang="ru-RU" sz="2800" dirty="0"/>
              <a:t>  </a:t>
            </a:r>
            <a:r>
              <a:rPr lang="en-US" altLang="ru-RU" sz="2800" dirty="0">
                <a:solidFill>
                  <a:srgbClr val="7030A0"/>
                </a:solidFill>
              </a:rPr>
              <a:t>public</a:t>
            </a:r>
            <a:r>
              <a:rPr lang="en-US" altLang="ru-RU" sz="2800" dirty="0"/>
              <a:t> </a:t>
            </a:r>
            <a:r>
              <a:rPr lang="en-US" altLang="ru-RU" sz="2800" dirty="0">
                <a:solidFill>
                  <a:srgbClr val="FFFF00"/>
                </a:solidFill>
              </a:rPr>
              <a:t>T</a:t>
            </a:r>
            <a:r>
              <a:rPr lang="en-US" altLang="ru-RU" sz="2800" dirty="0"/>
              <a:t> </a:t>
            </a:r>
            <a:r>
              <a:rPr lang="en-US" altLang="ru-RU" sz="2800" dirty="0" err="1"/>
              <a:t>getValue</a:t>
            </a:r>
            <a:r>
              <a:rPr lang="en-US" altLang="ru-RU" sz="2800" dirty="0"/>
              <a:t>() {</a:t>
            </a:r>
          </a:p>
          <a:p>
            <a:pPr fontAlgn="auto">
              <a:spcAft>
                <a:spcPts val="0"/>
              </a:spcAft>
            </a:pPr>
            <a:r>
              <a:rPr lang="en-US" altLang="ru-RU" sz="2800" dirty="0"/>
              <a:t>     </a:t>
            </a:r>
            <a:r>
              <a:rPr lang="en-US" altLang="ru-RU" sz="2800" dirty="0">
                <a:solidFill>
                  <a:srgbClr val="7030A0"/>
                </a:solidFill>
              </a:rPr>
              <a:t>return</a:t>
            </a:r>
            <a:r>
              <a:rPr lang="en-US" altLang="ru-RU" sz="2800" dirty="0"/>
              <a:t> value;</a:t>
            </a:r>
          </a:p>
          <a:p>
            <a:pPr fontAlgn="auto">
              <a:spcAft>
                <a:spcPts val="0"/>
              </a:spcAft>
            </a:pPr>
            <a:r>
              <a:rPr lang="en-US" altLang="ru-RU" sz="2800" dirty="0"/>
              <a:t>  }</a:t>
            </a:r>
          </a:p>
          <a:p>
            <a:pPr fontAlgn="auto">
              <a:spcAft>
                <a:spcPts val="0"/>
              </a:spcAft>
            </a:pPr>
            <a:r>
              <a:rPr lang="en-US" altLang="ru-RU" sz="2800" dirty="0"/>
              <a:t>}</a:t>
            </a:r>
            <a:endParaRPr lang="ru-RU" alt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585EE237-4314-44CF-82FF-F0B447677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Использование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E594488B-7BD2-4F1F-9D8D-4A444B8736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u-RU" dirty="0"/>
              <a:t>Box&lt;Tea&gt;  box1= new  Box(new Tea());</a:t>
            </a:r>
          </a:p>
          <a:p>
            <a:pPr marL="0" indent="0">
              <a:buNone/>
            </a:pPr>
            <a:r>
              <a:rPr lang="en-US" altLang="ru-RU" dirty="0"/>
              <a:t>Tea </a:t>
            </a:r>
            <a:r>
              <a:rPr lang="en-US" altLang="ru-RU" dirty="0" err="1"/>
              <a:t>tea</a:t>
            </a:r>
            <a:r>
              <a:rPr lang="en-US" altLang="ru-RU" dirty="0"/>
              <a:t> = box1.getValue();</a:t>
            </a:r>
            <a:endParaRPr lang="ru-RU" altLang="ru-RU" dirty="0"/>
          </a:p>
          <a:p>
            <a:pPr marL="0" indent="0">
              <a:buNone/>
            </a:pPr>
            <a:endParaRPr lang="en-US" altLang="ru-RU" dirty="0"/>
          </a:p>
          <a:p>
            <a:pPr marL="0" indent="0">
              <a:buNone/>
            </a:pPr>
            <a:r>
              <a:rPr lang="en-US" altLang="ru-RU" dirty="0"/>
              <a:t>Box&lt;Coffee&gt;  box 2= new  Box&lt;Coffee&gt; (new Coffee ());</a:t>
            </a:r>
          </a:p>
          <a:p>
            <a:pPr marL="0" indent="0">
              <a:buNone/>
            </a:pPr>
            <a:r>
              <a:rPr lang="en-US" altLang="ru-RU" dirty="0"/>
              <a:t>Coffee tea = box2.getValue();</a:t>
            </a:r>
            <a:endParaRPr lang="ru-RU" altLang="ru-RU" dirty="0"/>
          </a:p>
          <a:p>
            <a:pPr marL="0" indent="0">
              <a:buNone/>
            </a:pP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08A3E890-F007-4F7E-8F33-B723BDAF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Алмазный синтаксис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5B839486-5E14-4D7E-BFEF-ACAFD7216B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dirty="0"/>
              <a:t>Чтобы упростить жизнь программистам в </a:t>
            </a:r>
            <a:r>
              <a:rPr lang="ru-RU" altLang="ru-RU" dirty="0" err="1"/>
              <a:t>Java</a:t>
            </a:r>
            <a:r>
              <a:rPr lang="ru-RU" altLang="ru-RU" dirty="0"/>
              <a:t> 7 был введён алмазный синтаксис (</a:t>
            </a:r>
            <a:r>
              <a:rPr lang="ru-RU" altLang="ru-RU" dirty="0" err="1"/>
              <a:t>diamond</a:t>
            </a:r>
            <a:r>
              <a:rPr lang="ru-RU" altLang="ru-RU" dirty="0"/>
              <a:t> </a:t>
            </a:r>
            <a:r>
              <a:rPr lang="ru-RU" altLang="ru-RU" dirty="0" err="1"/>
              <a:t>syntax</a:t>
            </a:r>
            <a:r>
              <a:rPr lang="ru-RU" altLang="ru-RU" dirty="0"/>
              <a:t>), в котором можно опустить параметры типа. Т.е. можно предоставить компилятору определение типов при создании объекта. </a:t>
            </a:r>
            <a:endParaRPr lang="en-US" altLang="ru-RU" dirty="0"/>
          </a:p>
          <a:p>
            <a:pPr marL="0" indent="0">
              <a:buNone/>
            </a:pPr>
            <a:endParaRPr lang="en-US" altLang="ru-RU" dirty="0"/>
          </a:p>
          <a:p>
            <a:pPr marL="0" indent="0">
              <a:buNone/>
            </a:pPr>
            <a:r>
              <a:rPr lang="ru-RU" altLang="ru-RU" dirty="0"/>
              <a:t>Вид упрощённого объявления:</a:t>
            </a:r>
          </a:p>
          <a:p>
            <a:pPr marL="0" indent="0">
              <a:buNone/>
            </a:pPr>
            <a:r>
              <a:rPr lang="ru-RU" altLang="ru-RU" dirty="0" err="1"/>
              <a:t>Pair</a:t>
            </a:r>
            <a:r>
              <a:rPr lang="ru-RU" altLang="ru-RU" dirty="0"/>
              <a:t>&lt;</a:t>
            </a:r>
            <a:r>
              <a:rPr lang="ru-RU" altLang="ru-RU" dirty="0" err="1"/>
              <a:t>Integer</a:t>
            </a:r>
            <a:r>
              <a:rPr lang="ru-RU" altLang="ru-RU" dirty="0"/>
              <a:t>, </a:t>
            </a:r>
            <a:r>
              <a:rPr lang="ru-RU" altLang="ru-RU" dirty="0" err="1"/>
              <a:t>String</a:t>
            </a:r>
            <a:r>
              <a:rPr lang="ru-RU" altLang="ru-RU" dirty="0"/>
              <a:t>&gt; </a:t>
            </a:r>
            <a:r>
              <a:rPr lang="ru-RU" altLang="ru-RU" dirty="0" err="1"/>
              <a:t>pair</a:t>
            </a:r>
            <a:r>
              <a:rPr lang="ru-RU" altLang="ru-RU" dirty="0"/>
              <a:t> = </a:t>
            </a:r>
            <a:r>
              <a:rPr lang="ru-RU" altLang="ru-RU" dirty="0" err="1"/>
              <a:t>new</a:t>
            </a:r>
            <a:r>
              <a:rPr lang="ru-RU" altLang="ru-RU" dirty="0"/>
              <a:t> </a:t>
            </a:r>
            <a:r>
              <a:rPr lang="ru-RU" altLang="ru-RU" dirty="0" err="1"/>
              <a:t>Pair</a:t>
            </a:r>
            <a:r>
              <a:rPr lang="ru-RU" altLang="ru-RU" dirty="0"/>
              <a:t>&lt;&gt;(6, " </a:t>
            </a:r>
            <a:r>
              <a:rPr lang="ru-RU" altLang="ru-RU" dirty="0" err="1"/>
              <a:t>Apr</a:t>
            </a:r>
            <a:r>
              <a:rPr lang="ru-RU" altLang="ru-RU" dirty="0"/>
              <a:t>");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>
            <a:extLst>
              <a:ext uri="{FF2B5EF4-FFF2-40B4-BE49-F238E27FC236}">
                <a16:creationId xmlns:a16="http://schemas.microsoft.com/office/drawing/2014/main" id="{136BE1E9-AB26-459C-B5CD-81040694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Обратная совместимость</a:t>
            </a:r>
          </a:p>
        </p:txBody>
      </p:sp>
      <p:sp>
        <p:nvSpPr>
          <p:cNvPr id="14339" name="Объект 2">
            <a:extLst>
              <a:ext uri="{FF2B5EF4-FFF2-40B4-BE49-F238E27FC236}">
                <a16:creationId xmlns:a16="http://schemas.microsoft.com/office/drawing/2014/main" id="{6D66F681-C8D6-4F99-8409-C56E94DAFD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dirty="0"/>
              <a:t>Для совместимости со старым кодом вводятся «сырые» </a:t>
            </a:r>
            <a:r>
              <a:rPr lang="en-US" altLang="ru-RU" dirty="0"/>
              <a:t>(raw</a:t>
            </a:r>
            <a:r>
              <a:rPr lang="ru-RU" altLang="ru-RU" dirty="0"/>
              <a:t> </a:t>
            </a:r>
            <a:r>
              <a:rPr lang="en-US" altLang="ru-RU" dirty="0"/>
              <a:t>type) </a:t>
            </a:r>
            <a:r>
              <a:rPr lang="ru-RU" altLang="ru-RU" dirty="0"/>
              <a:t>типы:</a:t>
            </a:r>
          </a:p>
          <a:p>
            <a:pPr marL="0" indent="0">
              <a:buNone/>
            </a:pPr>
            <a:endParaRPr lang="en-US" altLang="ru-RU" dirty="0"/>
          </a:p>
          <a:p>
            <a:pPr marL="0" indent="0">
              <a:buNone/>
            </a:pPr>
            <a:r>
              <a:rPr lang="en-US" altLang="ru-RU" dirty="0"/>
              <a:t>Box&lt;String&gt; </a:t>
            </a:r>
            <a:r>
              <a:rPr lang="en-US" altLang="ru-RU" dirty="0" err="1"/>
              <a:t>stringBox</a:t>
            </a:r>
            <a:r>
              <a:rPr lang="en-US" altLang="ru-RU" dirty="0"/>
              <a:t> = new Box&lt;&gt;();</a:t>
            </a:r>
          </a:p>
          <a:p>
            <a:pPr marL="0" indent="0">
              <a:buNone/>
            </a:pPr>
            <a:r>
              <a:rPr lang="en-US" altLang="ru-RU" dirty="0"/>
              <a:t>Box </a:t>
            </a:r>
            <a:r>
              <a:rPr lang="en-US" altLang="ru-RU" dirty="0" err="1"/>
              <a:t>rawBox</a:t>
            </a:r>
            <a:r>
              <a:rPr lang="en-US" altLang="ru-RU" dirty="0"/>
              <a:t> = </a:t>
            </a:r>
            <a:r>
              <a:rPr lang="en-US" altLang="ru-RU" dirty="0" err="1"/>
              <a:t>stringBox</a:t>
            </a:r>
            <a:r>
              <a:rPr lang="en-US" altLang="ru-RU" dirty="0"/>
              <a:t>;               // OK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>
            <a:extLst>
              <a:ext uri="{FF2B5EF4-FFF2-40B4-BE49-F238E27FC236}">
                <a16:creationId xmlns:a16="http://schemas.microsoft.com/office/drawing/2014/main" id="{FF54FDFD-A2C0-4F7F-A92A-6B35693F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Отношения между классами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06ADC24-98FF-4A29-A680-6099D3EAEA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714500"/>
            <a:ext cx="10820400" cy="3429000"/>
          </a:xfrm>
        </p:spPr>
        <p:txBody>
          <a:bodyPr/>
          <a:lstStyle/>
          <a:p>
            <a:r>
              <a:rPr lang="ru-RU" altLang="ru-RU" dirty="0"/>
              <a:t>Для того чтобы сохранить целостности и независимости друг от друга Коллекции, у </a:t>
            </a:r>
            <a:r>
              <a:rPr lang="ru-RU" altLang="ru-RU" dirty="0" err="1"/>
              <a:t>Generics</a:t>
            </a:r>
            <a:r>
              <a:rPr lang="ru-RU" altLang="ru-RU" dirty="0"/>
              <a:t> существует так называемая "Несовместимость </a:t>
            </a:r>
            <a:r>
              <a:rPr lang="ru-RU" altLang="ru-RU" dirty="0" err="1"/>
              <a:t>generic</a:t>
            </a:r>
            <a:r>
              <a:rPr lang="ru-RU" altLang="ru-RU" dirty="0"/>
              <a:t>-типов".</a:t>
            </a:r>
            <a:endParaRPr lang="en-US" altLang="ru-RU" dirty="0"/>
          </a:p>
          <a:p>
            <a:endParaRPr lang="ru-UA" dirty="0"/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2508E97F-2DB1-44E2-99A8-C1889BB81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165" y="2895599"/>
            <a:ext cx="4922838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/>
      <a:lstStyle>
        <a:defPPr algn="l" fontAlgn="auto">
          <a:spcAft>
            <a:spcPts val="0"/>
          </a:spcAft>
          <a:defRPr sz="3600"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  <SharedWithUsers xmlns="341e6018-ac0a-4dfb-8409-db9e0d25502e">
      <UserInfo>
        <DisplayName>Andrew Berman</DisplayName>
        <AccountId>3588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033E08-7FE9-4F6D-B155-A8777B4A5A57}">
  <ds:schemaRefs>
    <ds:schemaRef ds:uri="http://schemas.microsoft.com/office/2006/metadata/properties"/>
    <ds:schemaRef ds:uri="http://schemas.microsoft.com/office/infopath/2007/PartnerControls"/>
    <ds:schemaRef ds:uri="835f28f2-30f1-4728-84d2-86d96e143488"/>
    <ds:schemaRef ds:uri="341e6018-ac0a-4dfb-8409-db9e0d25502e"/>
  </ds:schemaRefs>
</ds:datastoreItem>
</file>

<file path=customXml/itemProps2.xml><?xml version="1.0" encoding="utf-8"?>
<ds:datastoreItem xmlns:ds="http://schemas.openxmlformats.org/officeDocument/2006/customXml" ds:itemID="{5C03D7BA-5661-4852-B9A0-05C9D1D048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</TotalTime>
  <Words>1239</Words>
  <Application>Microsoft Office PowerPoint</Application>
  <PresentationFormat>Widescreen</PresentationFormat>
  <Paragraphs>183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DejaVu Sans</vt:lpstr>
      <vt:lpstr>Droid Sans</vt:lpstr>
      <vt:lpstr>Open Sans</vt:lpstr>
      <vt:lpstr>Open Sans Regular</vt:lpstr>
      <vt:lpstr>Proxima Nova Black</vt:lpstr>
      <vt:lpstr>Tahoma</vt:lpstr>
      <vt:lpstr>Times New Roman</vt:lpstr>
      <vt:lpstr>Wingdings</vt:lpstr>
      <vt:lpstr>2_DARK THEME</vt:lpstr>
      <vt:lpstr>JAVA</vt:lpstr>
      <vt:lpstr>Topics</vt:lpstr>
      <vt:lpstr>Обобщения (Generic)</vt:lpstr>
      <vt:lpstr>Что такое шаблоны?</vt:lpstr>
      <vt:lpstr>Универсальный класс?  </vt:lpstr>
      <vt:lpstr>Использование</vt:lpstr>
      <vt:lpstr>Алмазный синтаксис</vt:lpstr>
      <vt:lpstr>Обратная совместимость</vt:lpstr>
      <vt:lpstr>Отношения между классами</vt:lpstr>
      <vt:lpstr>Шаблоны аргументов (Wildcards )</vt:lpstr>
      <vt:lpstr>Универсальные методы (Generic methods)</vt:lpstr>
      <vt:lpstr>Пример универсального метода</vt:lpstr>
      <vt:lpstr>Ограничения Generic</vt:lpstr>
      <vt:lpstr>Ограничения Generic</vt:lpstr>
      <vt:lpstr>Ограничения Generic</vt:lpstr>
      <vt:lpstr> Ограничения Generic </vt:lpstr>
      <vt:lpstr>Collections </vt:lpstr>
      <vt:lpstr>PowerPoint Presentation</vt:lpstr>
      <vt:lpstr>Для правки текста заголовка щёлкните мышью</vt:lpstr>
      <vt:lpstr>PowerPoint Presentation</vt:lpstr>
      <vt:lpstr>Интерфейс Collection </vt:lpstr>
      <vt:lpstr>Интерфейс List</vt:lpstr>
      <vt:lpstr>Основные классы списков</vt:lpstr>
      <vt:lpstr>Interface Set</vt:lpstr>
      <vt:lpstr>Основные классы множеств</vt:lpstr>
      <vt:lpstr>PowerPoint Presentation</vt:lpstr>
      <vt:lpstr>Интерфейс Map</vt:lpstr>
      <vt:lpstr>Основные структуры типа ключ-значение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itstep teacher</cp:lastModifiedBy>
  <cp:revision>225</cp:revision>
  <dcterms:created xsi:type="dcterms:W3CDTF">2018-11-02T13:55:27Z</dcterms:created>
  <dcterms:modified xsi:type="dcterms:W3CDTF">2022-01-21T12:51:47Z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