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33"/>
  </p:notesMasterIdLst>
  <p:sldIdLst>
    <p:sldId id="256" r:id="rId5"/>
    <p:sldId id="257" r:id="rId6"/>
    <p:sldId id="367" r:id="rId7"/>
    <p:sldId id="269" r:id="rId8"/>
    <p:sldId id="270" r:id="rId9"/>
    <p:sldId id="273" r:id="rId10"/>
    <p:sldId id="277" r:id="rId11"/>
    <p:sldId id="288" r:id="rId12"/>
    <p:sldId id="368" r:id="rId13"/>
    <p:sldId id="276" r:id="rId14"/>
    <p:sldId id="278" r:id="rId15"/>
    <p:sldId id="279" r:id="rId16"/>
    <p:sldId id="292" r:id="rId17"/>
    <p:sldId id="293" r:id="rId18"/>
    <p:sldId id="294" r:id="rId19"/>
    <p:sldId id="291" r:id="rId20"/>
    <p:sldId id="369" r:id="rId21"/>
    <p:sldId id="370" r:id="rId22"/>
    <p:sldId id="262" r:id="rId23"/>
    <p:sldId id="372" r:id="rId24"/>
    <p:sldId id="377" r:id="rId25"/>
    <p:sldId id="378" r:id="rId26"/>
    <p:sldId id="373" r:id="rId27"/>
    <p:sldId id="375" r:id="rId28"/>
    <p:sldId id="376" r:id="rId29"/>
    <p:sldId id="371" r:id="rId30"/>
    <p:sldId id="379" r:id="rId31"/>
    <p:sldId id="37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Generics" id="{39479CEE-AD65-4C96-B974-66B97B2AC90B}">
          <p14:sldIdLst>
            <p14:sldId id="367"/>
            <p14:sldId id="269"/>
            <p14:sldId id="270"/>
            <p14:sldId id="273"/>
            <p14:sldId id="277"/>
            <p14:sldId id="288"/>
            <p14:sldId id="368"/>
            <p14:sldId id="276"/>
            <p14:sldId id="278"/>
            <p14:sldId id="279"/>
            <p14:sldId id="292"/>
            <p14:sldId id="293"/>
            <p14:sldId id="294"/>
            <p14:sldId id="291"/>
          </p14:sldIdLst>
        </p14:section>
        <p14:section name="Collections" id="{55D81184-BF1E-451A-A8A0-3970EADCD805}">
          <p14:sldIdLst>
            <p14:sldId id="369"/>
            <p14:sldId id="370"/>
            <p14:sldId id="262"/>
            <p14:sldId id="372"/>
            <p14:sldId id="377"/>
            <p14:sldId id="378"/>
            <p14:sldId id="373"/>
            <p14:sldId id="375"/>
            <p14:sldId id="376"/>
            <p14:sldId id="371"/>
            <p14:sldId id="379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0934-01DF-F9F3-6FC5-C3E7678B4BC6}" v="138" dt="2020-02-05T14:56:04.414"/>
    <p1510:client id="{93D28F2C-5270-1F9E-1D90-1CE31C2C2442}" v="2" dt="2020-04-01T18:18:27.777"/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 varScale="1">
        <p:scale>
          <a:sx n="92" d="100"/>
          <a:sy n="92" d="100"/>
        </p:scale>
        <p:origin x="336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D5948EB3-6249-4BC8-B1C1-774D0BF32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77BC4CF-9FE0-4463-87FE-81BD4C23A191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017867DE-8964-42B5-B216-B5F93C790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1D419070-D2D1-4FF0-91E6-C8B7A23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FA44FAB1-BC67-4375-BDBC-0DEB556BC4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E629282-F8F9-4B25-B1CC-C6C9CA4EA6ED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E5D4F5DF-1D88-4855-813D-6EDE73F7A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3811E4C0-A960-4ED7-87DF-AD82A3D8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4F94114-1BFD-42B5-8BE2-214FE120B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077E8F-0D8A-4918-AD45-36514DB7CF53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7F969E0-D168-485E-9DBE-6403C644E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48ECE67-07B8-4D8C-A713-BA2FBC0A3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  <p:sldLayoutId id="21474849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561D94-C4D0-447D-82E6-E314FFD1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Шаблоны аргументов (</a:t>
            </a:r>
            <a:r>
              <a:rPr lang="en-US" altLang="ru-RU" sz="3600"/>
              <a:t>Wildcards </a:t>
            </a:r>
            <a:r>
              <a:rPr lang="ru-RU" altLang="ru-RU" sz="3600" b="1"/>
              <a:t>)</a:t>
            </a:r>
            <a:endParaRPr lang="ru-RU" altLang="ru-RU" sz="36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1906254-DA72-4195-AA8F-C5D3B4E78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Шаблон аргументов указывается символом </a:t>
            </a:r>
            <a:r>
              <a:rPr lang="ru-RU" altLang="ru-RU" b="1"/>
              <a:t>?</a:t>
            </a:r>
            <a:r>
              <a:rPr lang="ru-RU" altLang="ru-RU"/>
              <a:t> и представляет собой неизвестный тип.</a:t>
            </a:r>
          </a:p>
          <a:p>
            <a:pPr marL="0" indent="0">
              <a:buNone/>
            </a:pPr>
            <a:r>
              <a:rPr lang="en-US" altLang="ru-RU"/>
              <a:t> Box&lt;?&gt; box3 = new Box&lt;Object&gt;(new Object());</a:t>
            </a:r>
            <a:endParaRPr lang="ru-RU" altLang="ru-RU"/>
          </a:p>
          <a:p>
            <a:pPr marL="0" indent="0">
              <a:buNone/>
            </a:pPr>
            <a:r>
              <a:rPr lang="en-US" altLang="ru-RU" sz="2400" i="1"/>
              <a:t>W</a:t>
            </a:r>
            <a:r>
              <a:rPr lang="ru-RU" altLang="ru-RU" sz="2400" i="1"/>
              <a:t>ildcard Parameters (wildcards). Этот термин в разных источниках переводится по-разному: метасимвольные аргументы, подстановочные символы, групповые символы, шаблоны, маски и т.д.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2F4B9A3-E380-4562-9AFD-F37553D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/>
              <a:t>Универсальные методы (</a:t>
            </a:r>
            <a:r>
              <a:rPr lang="en-US" altLang="ru-RU" sz="2800" b="1"/>
              <a:t>Generic methods)</a:t>
            </a:r>
            <a:endParaRPr lang="ru-RU" altLang="ru-RU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AAEA340-48BC-476F-ACE3-094B4A7F4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По аналогии с универсальными классами (дженерик-классами), можно создавать универсальные методы (дженерик-методы), то есть методы, которые принимают общие типы параметров. Универсальные методы не надо путать с методами в дженерик-классе. Универсальные методы удобны, когда одна и та же функциональность должна применяться к различным типам.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7988C4F-8B7E-437A-B727-FCFBCBD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 универсального метода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9EA9E8C-3F93-4F41-AA36-D8A343A7B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/>
              <a:t>class Utilities { </a:t>
            </a:r>
            <a:br>
              <a:rPr lang="en-US" altLang="ru-RU"/>
            </a:br>
            <a:r>
              <a:rPr lang="en-US" altLang="ru-RU"/>
              <a:t>    </a:t>
            </a:r>
            <a:r>
              <a:rPr lang="en-US" altLang="ru-RU" b="1"/>
              <a:t>public static &lt;T&gt; void fill(List&lt;T&gt; list, T val)</a:t>
            </a:r>
            <a:r>
              <a:rPr lang="ru-RU" altLang="ru-RU" b="1"/>
              <a:t>   </a:t>
            </a:r>
            <a:r>
              <a:rPr lang="en-US" altLang="ru-RU"/>
              <a:t> { </a:t>
            </a:r>
            <a:br>
              <a:rPr lang="en-US" altLang="ru-RU"/>
            </a:br>
            <a:r>
              <a:rPr lang="en-US" altLang="ru-RU"/>
              <a:t>        for (int i = 0; i &lt; list.size(); i++) </a:t>
            </a:r>
            <a:br>
              <a:rPr lang="en-US" altLang="ru-RU"/>
            </a:br>
            <a:r>
              <a:rPr lang="en-US" altLang="ru-RU"/>
              <a:t>            list.set(i, val); </a:t>
            </a:r>
            <a:br>
              <a:rPr lang="en-US" altLang="ru-RU"/>
            </a:br>
            <a:r>
              <a:rPr lang="en-US" altLang="ru-RU"/>
              <a:t>    } </a:t>
            </a:r>
            <a:br>
              <a:rPr lang="en-US" altLang="ru-RU"/>
            </a:br>
            <a:r>
              <a:rPr lang="en-US" altLang="ru-RU"/>
              <a:t>} </a:t>
            </a:r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5DDE22A5-1C93-40A7-804A-5F37BE4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CDD3A-DBA9-4742-944A-3787D0945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</a:t>
            </a:r>
            <a:r>
              <a:rPr lang="en-US" dirty="0"/>
              <a:t>Generic </a:t>
            </a:r>
            <a:r>
              <a:rPr lang="ru-RU" dirty="0"/>
              <a:t>тип с примитивными типами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Ошибка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 err="1"/>
              <a:t>int</a:t>
            </a:r>
            <a:r>
              <a:rPr lang="en-US" b="1" dirty="0"/>
              <a:t>, char</a:t>
            </a:r>
            <a:r>
              <a:rPr lang="en-US" dirty="0"/>
              <a:t>&gt; p = new Pair&lt;&gt;(8, 'a');</a:t>
            </a:r>
            <a:r>
              <a:rPr lang="ru-RU" dirty="0"/>
              <a:t> 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00B050"/>
                </a:solidFill>
              </a:rPr>
              <a:t>Правильно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/>
              <a:t>Integer, Character</a:t>
            </a:r>
            <a:r>
              <a:rPr lang="en-US" dirty="0"/>
              <a:t>&gt; p = new Pair&lt;&gt;(8, 'a');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65B021C7-FEFB-45B6-9BF0-6E7E5453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45E9-CBAD-4F5A-B70A-DE0F1412B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объект параметризированного типа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static &lt;E&gt; void append(List&lt;E&gt; list)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E </a:t>
            </a:r>
            <a:r>
              <a:rPr lang="en-US" dirty="0" err="1">
                <a:solidFill>
                  <a:srgbClr val="FF3300"/>
                </a:solidFill>
              </a:rPr>
              <a:t>elem</a:t>
            </a:r>
            <a:r>
              <a:rPr lang="en-US" dirty="0">
                <a:solidFill>
                  <a:srgbClr val="FF3300"/>
                </a:solidFill>
              </a:rPr>
              <a:t> = new E();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B8081A0E-4F78-4944-B2A4-437D711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DDF71-4976-4C15-A191-FC1642C56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объявить статическое поле типа параметра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MobileDevice</a:t>
            </a:r>
            <a:r>
              <a:rPr lang="en-US" dirty="0"/>
              <a:t>&lt;T&gt;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private static T </a:t>
            </a:r>
            <a:r>
              <a:rPr lang="en-US" dirty="0" err="1">
                <a:solidFill>
                  <a:srgbClr val="FF3300"/>
                </a:solidFill>
              </a:rPr>
              <a:t>os</a:t>
            </a:r>
            <a:r>
              <a:rPr lang="en-US" dirty="0">
                <a:solidFill>
                  <a:srgbClr val="FF3300"/>
                </a:solidFill>
              </a:rPr>
              <a:t>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/>
              <a:t>// ...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BFC8FA65-765E-43D8-AAB6-CF157E2D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/>
            </a:r>
            <a:br>
              <a:rPr lang="en-US" altLang="ru-RU"/>
            </a:br>
            <a:r>
              <a:rPr lang="ru-RU" altLang="ru-RU"/>
              <a:t>Ограничения </a:t>
            </a:r>
            <a:r>
              <a:rPr lang="en-US" altLang="ru-RU"/>
              <a:t>Generic</a:t>
            </a:r>
            <a:br>
              <a:rPr lang="en-US" altLang="ru-RU"/>
            </a:b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1F17F-7CA8-42AA-9D56-7DF9BCACE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массив параметра типа</a:t>
            </a:r>
          </a:p>
          <a:p>
            <a:pPr marL="0" indent="0">
              <a:buNone/>
              <a:defRPr/>
            </a:pPr>
            <a:r>
              <a:rPr lang="en-US" dirty="0"/>
              <a:t>Collection&lt;T&gt; c;</a:t>
            </a:r>
          </a:p>
          <a:p>
            <a:pPr marL="0" indent="0">
              <a:buNone/>
              <a:defRPr/>
            </a:pPr>
            <a:r>
              <a:rPr lang="en-US" dirty="0"/>
              <a:t>T[] ta;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new T[10]; </a:t>
            </a:r>
            <a:endParaRPr lang="ru-RU" dirty="0">
              <a:solidFill>
                <a:srgbClr val="FF3300"/>
              </a:solidFill>
            </a:endParaRPr>
          </a:p>
          <a:p>
            <a:pPr>
              <a:defRPr/>
            </a:pPr>
            <a:r>
              <a:rPr lang="ru-RU" dirty="0"/>
              <a:t>Невозможно создать массив </a:t>
            </a:r>
            <a:r>
              <a:rPr lang="en-US" dirty="0"/>
              <a:t>Generic-</a:t>
            </a:r>
            <a:r>
              <a:rPr lang="ru-RU" dirty="0"/>
              <a:t>классов</a:t>
            </a:r>
          </a:p>
          <a:p>
            <a:pPr marL="0" indent="0">
              <a:buNone/>
              <a:defRPr/>
            </a:pPr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&lt;List&lt;Integer&gt;&gt;();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List&lt;?&gt;[] la = new List&lt;?&gt;[10]; </a:t>
            </a:r>
            <a:endParaRPr lang="ru-RU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63CE6EFF-E505-471F-AA7B-B12671A2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484314"/>
            <a:ext cx="80772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4600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D6C7D-2E1B-4061-8125-2E95AE5C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76" y="2751139"/>
            <a:ext cx="10820400" cy="685800"/>
          </a:xfrm>
        </p:spPr>
        <p:txBody>
          <a:bodyPr/>
          <a:lstStyle/>
          <a:p>
            <a:pPr algn="ctr"/>
            <a:r>
              <a:rPr lang="ru-RU" altLang="ru-RU" sz="4800" dirty="0" err="1">
                <a:solidFill>
                  <a:srgbClr val="FFFFFF"/>
                </a:solidFill>
              </a:rPr>
              <a:t>Collections</a:t>
            </a:r>
            <a:r>
              <a:rPr lang="ru-RU" altLang="ru-RU" sz="4800" dirty="0">
                <a:solidFill>
                  <a:srgbClr val="FFFFFF"/>
                </a:solidFill>
              </a:rPr>
              <a:t/>
            </a:r>
            <a:br>
              <a:rPr lang="ru-RU" altLang="ru-RU" sz="4800" dirty="0">
                <a:solidFill>
                  <a:srgbClr val="FFFFFF"/>
                </a:solidFill>
              </a:rPr>
            </a:br>
            <a:endParaRPr lang="ru-UA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E7D657D5-9CB0-4350-9F90-23BF612E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32" y="-76200"/>
            <a:ext cx="105388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4200" dirty="0">
                <a:solidFill>
                  <a:srgbClr val="FFFFFF"/>
                </a:solidFill>
              </a:rPr>
              <a:t>Что такое </a:t>
            </a:r>
            <a:r>
              <a:rPr lang="ru-RU" altLang="ru-RU" sz="4200" dirty="0" err="1">
                <a:solidFill>
                  <a:srgbClr val="FFFFFF"/>
                </a:solidFill>
              </a:rPr>
              <a:t>Java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Collections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Framework</a:t>
            </a:r>
            <a:r>
              <a:rPr lang="ru-RU" altLang="ru-RU" sz="4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5EE0209-1EE4-4925-A388-89ECF2B6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98" y="1295400"/>
            <a:ext cx="1083331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— иерархия интерфейсов и их реализаций, которая является частью JDK и позволяет разработчику пользоваться большим количеством структур данных из «коробки».</a:t>
            </a:r>
            <a:endParaRPr lang="en-US" altLang="ru-RU" dirty="0">
              <a:solidFill>
                <a:schemeClr val="tx2"/>
              </a:solidFill>
            </a:endParaRPr>
          </a:p>
          <a:p>
            <a:pPr eaLnBrk="1" hangingPunct="1">
              <a:buClrTx/>
            </a:pPr>
            <a:r>
              <a:rPr lang="ru-RU" altLang="ru-RU" dirty="0">
                <a:solidFill>
                  <a:schemeClr val="tx2"/>
                </a:solidFill>
              </a:rPr>
              <a:t>На вершине иерархии в </a:t>
            </a: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располагаются 2 интерфейса: </a:t>
            </a:r>
            <a:r>
              <a:rPr lang="ru-RU" altLang="ru-RU" b="1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и </a:t>
            </a:r>
            <a:r>
              <a:rPr lang="ru-RU" altLang="ru-RU" b="1" dirty="0" err="1">
                <a:solidFill>
                  <a:schemeClr val="tx2"/>
                </a:solidFill>
              </a:rPr>
              <a:t>Map</a:t>
            </a:r>
            <a:r>
              <a:rPr lang="ru-RU" altLang="ru-RU" dirty="0">
                <a:solidFill>
                  <a:schemeClr val="tx2"/>
                </a:solidFill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</a:p>
          <a:p>
            <a:pPr eaLnBrk="1" hangingPunct="1">
              <a:buClrTx/>
              <a:buFontTx/>
              <a:buNone/>
            </a:pPr>
            <a:endParaRPr lang="ru-RU" alt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A2DE77B-3C3B-4E00-A8B4-B19A22E7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Для правки текста заголовка щёлкните мышью</a:t>
            </a:r>
            <a:endParaRPr lang="ru-RU" alt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BE337-53FD-49E2-9621-DADD20F06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662333"/>
            <a:ext cx="11428571" cy="553333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Exceptions. Lambdas. </a:t>
            </a:r>
            <a:r>
              <a:rPr lang="en-US" dirty="0" smtClean="0">
                <a:solidFill>
                  <a:srgbClr val="FFFF00"/>
                </a:solidFill>
              </a:rPr>
              <a:t>Streams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q"/>
            </a:pPr>
            <a:endParaRPr lang="en-US" dirty="0"/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/>
          <a:stretch/>
        </p:blipFill>
        <p:spPr>
          <a:xfrm>
            <a:off x="1870363" y="685801"/>
            <a:ext cx="8031007" cy="53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</a:t>
            </a:r>
            <a:r>
              <a:rPr lang="en-US" b="1" dirty="0"/>
              <a:t>Collection</a:t>
            </a:r>
            <a:br>
              <a:rPr lang="en-US" b="1" dirty="0"/>
            </a:b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1465"/>
              </p:ext>
            </p:extLst>
          </p:nvPr>
        </p:nvGraphicFramePr>
        <p:xfrm>
          <a:off x="754207" y="1371601"/>
          <a:ext cx="10751993" cy="5062767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707325">
                  <a:extLst>
                    <a:ext uri="{9D8B030D-6E8A-4147-A177-3AD203B41FA5}">
                      <a16:colId xmlns:a16="http://schemas.microsoft.com/office/drawing/2014/main" val="683428693"/>
                    </a:ext>
                  </a:extLst>
                </a:gridCol>
                <a:gridCol w="8044668">
                  <a:extLst>
                    <a:ext uri="{9D8B030D-6E8A-4147-A177-3AD203B41FA5}">
                      <a16:colId xmlns:a16="http://schemas.microsoft.com/office/drawing/2014/main" val="3505111423"/>
                    </a:ext>
                  </a:extLst>
                </a:gridCol>
              </a:tblGrid>
              <a:tr h="195551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008028251"/>
                  </a:ext>
                </a:extLst>
              </a:tr>
              <a:tr h="56298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Добавляет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к вызывающей коллекции. 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объект был добавлен в коллекцию.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уже является членом коллекции, или если коллекция не позволяет иметь дубликаты.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768067392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Добавляет </a:t>
                      </a:r>
                      <a:r>
                        <a:rPr lang="ru-RU" sz="1800" dirty="0"/>
                        <a:t>все элементы c в вызывающую коллекцию. 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операция прошла успешно (т.е. элементы были добавлены). В противном случае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911916449"/>
                  </a:ext>
                </a:extLst>
              </a:tr>
              <a:tr h="17112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clear</a:t>
                      </a:r>
                      <a:r>
                        <a:rPr lang="ru-RU" sz="1800" dirty="0" smtClean="0"/>
                        <a:t>( 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из вызывающей коллекции.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4179792776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является элементом вызывающей </a:t>
                      </a:r>
                      <a:r>
                        <a:rPr lang="ru-RU" sz="1800" dirty="0" smtClean="0"/>
                        <a:t>коллекции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085772308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вызывающая коллекция содержит все элементы </a:t>
                      </a:r>
                      <a:r>
                        <a:rPr lang="ru-RU" sz="1800" dirty="0" smtClean="0"/>
                        <a:t>c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931815293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isEmpty</a:t>
                      </a:r>
                      <a:r>
                        <a:rPr lang="ru-RU" sz="1800" dirty="0" smtClean="0"/>
                        <a:t>( 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вызывающая коллекция пустая. В противном случае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991239311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один экземпляр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из вызывающей коллекции. 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763217051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c из вызывающей коллекции. 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153565109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retainAll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br>
                        <a:rPr lang="ru-RU" sz="1800" dirty="0" smtClean="0"/>
                      </a:b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из вызывающей коллекции, кроме тех, что содержатся в </a:t>
                      </a:r>
                      <a:r>
                        <a:rPr lang="ru-RU" sz="1800" dirty="0" smtClean="0"/>
                        <a:t>c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692201870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size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количество элементов, хранящихся в вызывающей коллекции.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88493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List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41619"/>
              </p:ext>
            </p:extLst>
          </p:nvPr>
        </p:nvGraphicFramePr>
        <p:xfrm>
          <a:off x="685800" y="1735284"/>
          <a:ext cx="10820400" cy="3448135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397827">
                  <a:extLst>
                    <a:ext uri="{9D8B030D-6E8A-4147-A177-3AD203B41FA5}">
                      <a16:colId xmlns:a16="http://schemas.microsoft.com/office/drawing/2014/main" val="3456924128"/>
                    </a:ext>
                  </a:extLst>
                </a:gridCol>
                <a:gridCol w="7422573">
                  <a:extLst>
                    <a:ext uri="{9D8B030D-6E8A-4147-A177-3AD203B41FA5}">
                      <a16:colId xmlns:a16="http://schemas.microsoft.com/office/drawing/2014/main" val="1028996025"/>
                    </a:ext>
                  </a:extLst>
                </a:gridCol>
              </a:tblGrid>
              <a:tr h="12171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47320611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вызывающий список по индексу, переданному в </a:t>
                      </a:r>
                      <a:r>
                        <a:rPr lang="ru-RU" sz="1800" dirty="0" err="1" smtClean="0"/>
                        <a:t>index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663401762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все элементы c в вызывающий список по индексу, переданному в </a:t>
                      </a:r>
                      <a:r>
                        <a:rPr lang="ru-RU" sz="1800" dirty="0" err="1"/>
                        <a:t>index</a:t>
                      </a:r>
                      <a:r>
                        <a:rPr lang="ru-RU" sz="1800" dirty="0"/>
                        <a:t>. 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011710587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get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объект, хранящийся в указанном индексе в вызывающей коллекции.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350346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indexOf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индекс первого экземпляра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вызывающем списке.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не является элементом списка, возвращается .1.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47445770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lastIndexOf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индекс последнего экземпляра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вызывающем списке.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не является элементом списка, возвращается .1.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752061940"/>
                  </a:ext>
                </a:extLst>
              </a:tr>
              <a:tr h="486863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)</a:t>
                      </a:r>
                      <a:br>
                        <a:rPr lang="ru-RU" sz="1800" dirty="0" smtClean="0"/>
                      </a:b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элемент, находящейся на позиции </a:t>
                      </a:r>
                      <a:r>
                        <a:rPr lang="ru-RU" sz="1800" dirty="0" err="1"/>
                        <a:t>index</a:t>
                      </a:r>
                      <a:r>
                        <a:rPr lang="ru-RU" sz="1800" dirty="0"/>
                        <a:t>, из вызывающего списка и возвращает удалённый элемент. 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47125575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Присваивает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к местоположению, указанным </a:t>
                      </a:r>
                      <a:r>
                        <a:rPr lang="ru-RU" sz="1800" dirty="0" err="1"/>
                        <a:t>index’ом</a:t>
                      </a:r>
                      <a:r>
                        <a:rPr lang="ru-RU" sz="1800" dirty="0"/>
                        <a:t> в вызывающем списке.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274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списков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3948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ArrayList</a:t>
            </a:r>
            <a:r>
              <a:rPr lang="ru-RU" dirty="0"/>
              <a:t>: простой список </a:t>
            </a:r>
            <a:r>
              <a:rPr lang="ru-RU" dirty="0" smtClean="0"/>
              <a:t>объектов на базе массива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LinkedList</a:t>
            </a:r>
            <a:r>
              <a:rPr lang="ru-RU" dirty="0"/>
              <a:t>: представляет связанный список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ArrayDeque</a:t>
            </a:r>
            <a:r>
              <a:rPr lang="ru-RU" dirty="0"/>
              <a:t>: класс двунаправленной очереди, в которой мы можем произвести вставку и удаление как в начале коллекции, так и в ее </a:t>
            </a:r>
            <a:r>
              <a:rPr lang="ru-RU" dirty="0" smtClean="0"/>
              <a:t>конце</a:t>
            </a:r>
          </a:p>
        </p:txBody>
      </p:sp>
    </p:spTree>
    <p:extLst>
      <p:ext uri="{BB962C8B-B14F-4D97-AF65-F5344CB8AC3E}">
        <p14:creationId xmlns:p14="http://schemas.microsoft.com/office/powerpoint/2010/main" val="17090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Set</a:t>
            </a:r>
            <a:r>
              <a:rPr lang="ru-RU" dirty="0"/>
              <a:t> определяет множество (набор).</a:t>
            </a:r>
          </a:p>
          <a:p>
            <a:r>
              <a:rPr lang="ru-RU" dirty="0" smtClean="0"/>
              <a:t>Он </a:t>
            </a:r>
            <a:r>
              <a:rPr lang="ru-RU" dirty="0"/>
              <a:t>расширяет </a:t>
            </a:r>
            <a:r>
              <a:rPr lang="ru-RU" dirty="0" err="1"/>
              <a:t>Collection</a:t>
            </a:r>
            <a:r>
              <a:rPr lang="ru-RU" dirty="0"/>
              <a:t> и определяет поведение коллекций, не допускающих дублирования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6221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множеств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3948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HashSet</a:t>
            </a:r>
            <a:r>
              <a:rPr lang="ru-RU" dirty="0"/>
              <a:t>: набор объектов или </a:t>
            </a:r>
            <a:r>
              <a:rPr lang="ru-RU" dirty="0" err="1"/>
              <a:t>хеш</a:t>
            </a:r>
            <a:r>
              <a:rPr lang="ru-RU" dirty="0"/>
              <a:t>-множество, где каждый элемент имеет ключ - уникальный </a:t>
            </a:r>
            <a:r>
              <a:rPr lang="ru-RU" dirty="0" err="1" smtClean="0"/>
              <a:t>хеш</a:t>
            </a:r>
            <a:r>
              <a:rPr lang="ru-RU" dirty="0" smtClean="0"/>
              <a:t>-код. Допускает значения </a:t>
            </a:r>
            <a:r>
              <a:rPr lang="en-US" dirty="0" smtClean="0"/>
              <a:t>null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TreeSet</a:t>
            </a:r>
            <a:r>
              <a:rPr lang="ru-RU" dirty="0"/>
              <a:t>: набор отсортированных объектов в виде </a:t>
            </a:r>
            <a:r>
              <a:rPr lang="ru-RU" dirty="0" smtClean="0"/>
              <a:t>дерева</a:t>
            </a:r>
            <a:r>
              <a:rPr lang="en-US" dirty="0" smtClean="0"/>
              <a:t>. </a:t>
            </a:r>
            <a:r>
              <a:rPr lang="ru-RU" dirty="0" smtClean="0"/>
              <a:t>Не допускает значения </a:t>
            </a:r>
            <a:r>
              <a:rPr lang="en-US" dirty="0" smtClean="0"/>
              <a:t>null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LinkedHashSet</a:t>
            </a:r>
            <a:r>
              <a:rPr lang="ru-RU" dirty="0"/>
              <a:t>: связанное </a:t>
            </a:r>
            <a:r>
              <a:rPr lang="ru-RU" dirty="0" err="1" smtClean="0"/>
              <a:t>хеш</a:t>
            </a:r>
            <a:r>
              <a:rPr lang="ru-RU" dirty="0" smtClean="0"/>
              <a:t>-множество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2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A8BBA3F-B82C-4DFD-BD04-E960C8A53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6" y="296916"/>
            <a:ext cx="7453242" cy="62805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Map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38675"/>
              </p:ext>
            </p:extLst>
          </p:nvPr>
        </p:nvGraphicFramePr>
        <p:xfrm>
          <a:off x="685800" y="1371601"/>
          <a:ext cx="11066318" cy="4844857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023935">
                  <a:extLst>
                    <a:ext uri="{9D8B030D-6E8A-4147-A177-3AD203B41FA5}">
                      <a16:colId xmlns:a16="http://schemas.microsoft.com/office/drawing/2014/main" val="2078274809"/>
                    </a:ext>
                  </a:extLst>
                </a:gridCol>
                <a:gridCol w="8042383">
                  <a:extLst>
                    <a:ext uri="{9D8B030D-6E8A-4147-A177-3AD203B41FA5}">
                      <a16:colId xmlns:a16="http://schemas.microsoft.com/office/drawing/2014/main" val="1016968625"/>
                    </a:ext>
                  </a:extLst>
                </a:gridCol>
              </a:tblGrid>
              <a:tr h="11840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18562692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clear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пары ключей/значений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846185841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containsKey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en-US" sz="1800" dirty="0" smtClean="0"/>
                        <a:t>Map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dirty="0" smtClean="0"/>
                        <a:t>содержит </a:t>
                      </a:r>
                      <a:r>
                        <a:rPr lang="ru-RU" sz="1800" dirty="0"/>
                        <a:t>k как </a:t>
                      </a:r>
                      <a:r>
                        <a:rPr lang="ru-RU" sz="1800" dirty="0" smtClean="0"/>
                        <a:t>ключ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66659691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containsValue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v)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/>
                        <a:t>содержит v как значение.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72573764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entrySet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набор, содержащий записи </a:t>
                      </a:r>
                      <a:r>
                        <a:rPr lang="ru-RU" sz="1800" dirty="0" smtClean="0"/>
                        <a:t>в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r>
                        <a:rPr lang="ru-RU" sz="1800" dirty="0"/>
                        <a:t>Набор содержит объекты типа </a:t>
                      </a:r>
                      <a:r>
                        <a:rPr lang="ru-RU" sz="1800" dirty="0" err="1"/>
                        <a:t>Map.Entry</a:t>
                      </a:r>
                      <a:r>
                        <a:rPr lang="ru-RU" sz="1800" dirty="0"/>
                        <a:t>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384704514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equals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является </a:t>
                      </a:r>
                      <a:r>
                        <a:rPr lang="ru-RU" sz="1800" dirty="0" err="1"/>
                        <a:t>Map</a:t>
                      </a:r>
                      <a:r>
                        <a:rPr lang="ru-RU" sz="1800" dirty="0"/>
                        <a:t> и содержит одинаковые записи.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2003072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get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значение, связанное с ключом k.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00040274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isEmpty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вызываемая 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 пустой..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375095366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keySet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набор, который содержит ключи в 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974000203"/>
                  </a:ext>
                </a:extLst>
              </a:tr>
              <a:tr h="65122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put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v)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запись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/>
                        <a:t>перезаписывая любое предыдущее значение, связанное с </a:t>
                      </a:r>
                      <a:r>
                        <a:rPr lang="ru-RU" sz="1800" dirty="0" smtClean="0"/>
                        <a:t>ключом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29211278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putAll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 m)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все записи из m в эту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47073765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запись, чей ключ равен k.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0226246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size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количество пар ключей/значений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660067126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values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коллекцию 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04145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структуры типа ключ-значение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HashMap</a:t>
            </a:r>
            <a:r>
              <a:rPr lang="ru-RU" dirty="0"/>
              <a:t>: структура данных в виде словаря, в котором каждый объект имеет уникальный ключ и некоторое значение</a:t>
            </a:r>
          </a:p>
          <a:p>
            <a:r>
              <a:rPr lang="en-US" dirty="0" smtClean="0"/>
              <a:t>Linked</a:t>
            </a:r>
            <a:r>
              <a:rPr lang="ru-RU" dirty="0" err="1" smtClean="0"/>
              <a:t>HashMap</a:t>
            </a:r>
            <a:r>
              <a:rPr lang="ru-RU" dirty="0"/>
              <a:t>: </a:t>
            </a:r>
            <a:r>
              <a:rPr lang="ru-RU" dirty="0" smtClean="0"/>
              <a:t>расширяет </a:t>
            </a:r>
            <a:r>
              <a:rPr lang="ru-RU" dirty="0" err="1" smtClean="0"/>
              <a:t>HashM</a:t>
            </a:r>
            <a:r>
              <a:rPr lang="en-US" dirty="0" err="1" smtClean="0"/>
              <a:t>ap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поддерживает связанный список записей на </a:t>
            </a:r>
            <a:r>
              <a:rPr lang="ru-RU" dirty="0" err="1" smtClean="0"/>
              <a:t>Map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том порядке, в котором они были вставлены.</a:t>
            </a:r>
          </a:p>
          <a:p>
            <a:r>
              <a:rPr lang="ru-RU" dirty="0" err="1" smtClean="0"/>
              <a:t>TreeMap</a:t>
            </a:r>
            <a:r>
              <a:rPr lang="ru-RU" dirty="0"/>
              <a:t>: структура данных в виде дерева, где каждый элемент имеет уникальный ключ и некоторое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322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36CEAB95-952B-4411-AD7C-48370F1A4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1161" y="2485103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uk-UA" altLang="ru-RU" dirty="0" err="1"/>
              <a:t>Обобщения</a:t>
            </a:r>
            <a:r>
              <a:rPr lang="ru-RU" altLang="ru-RU" dirty="0"/>
              <a:t> (</a:t>
            </a:r>
            <a:r>
              <a:rPr lang="en-US" altLang="ru-RU" b="1" dirty="0"/>
              <a:t>Generic</a:t>
            </a:r>
            <a:r>
              <a:rPr lang="ru-RU" altLang="ru-RU" dirty="0"/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BB267C-8DFE-43B6-BA48-1EF23C28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шаблоны?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867BFB6-C015-45BF-A3F9-DC26605B7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3000" b="1" dirty="0"/>
              <a:t>Обобщённое программирование</a:t>
            </a:r>
            <a:r>
              <a:rPr lang="ru-RU" altLang="ru-RU" sz="3000" dirty="0"/>
              <a:t> — это такой подход к описанию данных и алгоритмов, который позволяет их использовать с различными типами данных без изменения их описания. </a:t>
            </a:r>
          </a:p>
          <a:p>
            <a:pPr marL="0" indent="0">
              <a:buNone/>
            </a:pPr>
            <a:r>
              <a:rPr lang="en-US" altLang="ru-RU" sz="3000" b="1" dirty="0"/>
              <a:t>G</a:t>
            </a:r>
            <a:r>
              <a:rPr lang="ru-RU" altLang="ru-RU" sz="3000" b="1" dirty="0" err="1"/>
              <a:t>enerics</a:t>
            </a:r>
            <a:r>
              <a:rPr lang="ru-RU" altLang="ru-RU" sz="3000" b="1" dirty="0"/>
              <a:t> (дженерики)</a:t>
            </a:r>
            <a:r>
              <a:rPr lang="ru-RU" altLang="ru-RU" sz="3000" dirty="0"/>
              <a:t> или &lt;&lt;контейнеры типа T&gt;&gt; — подмножество обобщённого программирования.</a:t>
            </a:r>
          </a:p>
          <a:p>
            <a:r>
              <a:rPr lang="ru-RU" altLang="ru-RU" sz="3200" dirty="0"/>
              <a:t>В </a:t>
            </a:r>
            <a:r>
              <a:rPr lang="ru-RU" altLang="ru-RU" sz="3200" dirty="0" err="1"/>
              <a:t>Java</a:t>
            </a:r>
            <a:r>
              <a:rPr lang="ru-RU" altLang="ru-RU" sz="3200" dirty="0"/>
              <a:t>, начиная с версии J2SE 5.0, добавлены средства обобщённого программирования, синтаксически основанные на C++.</a:t>
            </a:r>
          </a:p>
          <a:p>
            <a:pPr marL="0" indent="0">
              <a:buNone/>
            </a:pPr>
            <a:endParaRPr lang="ru-RU" alt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B3F4B1B-D809-4E7C-A5A9-A7BB9934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 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E495F7-DECF-4174-8F34-23F75D054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80" y="1497524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 {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Object value;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Box(Object value) {</a:t>
            </a:r>
          </a:p>
          <a:p>
            <a:pPr marL="0" indent="0">
              <a:buNone/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Object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marL="0" indent="0">
              <a:buNone/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03314-B0B6-472A-968F-5EFF173D2BF5}"/>
              </a:ext>
            </a:extLst>
          </p:cNvPr>
          <p:cNvSpPr txBox="1">
            <a:spLocks/>
          </p:cNvSpPr>
          <p:nvPr/>
        </p:nvSpPr>
        <p:spPr>
          <a:xfrm>
            <a:off x="6096000" y="1371601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Box&lt;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&gt;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85EE237-4314-44CF-82FF-F0B44767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594488B-7BD2-4F1F-9D8D-4A444B873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Box&lt;Tea&gt;  box1= new  Box(new Tea());</a:t>
            </a:r>
          </a:p>
          <a:p>
            <a:pPr marL="0" indent="0">
              <a:buNone/>
            </a:pPr>
            <a:r>
              <a:rPr lang="en-US" altLang="ru-RU" dirty="0"/>
              <a:t>Tea </a:t>
            </a:r>
            <a:r>
              <a:rPr lang="en-US" altLang="ru-RU" dirty="0" err="1"/>
              <a:t>tea</a:t>
            </a:r>
            <a:r>
              <a:rPr lang="en-US" altLang="ru-RU" dirty="0"/>
              <a:t> = box1.getValue();</a:t>
            </a:r>
            <a:endParaRPr lang="ru-RU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Box&lt;Coffee&gt;  box 2= new  Box&lt;Coffee&gt; (new Coffee ());</a:t>
            </a:r>
          </a:p>
          <a:p>
            <a:pPr marL="0" indent="0">
              <a:buNone/>
            </a:pPr>
            <a:r>
              <a:rPr lang="en-US" altLang="ru-RU" dirty="0"/>
              <a:t>Coffee tea = box2.getValue();</a:t>
            </a:r>
            <a:endParaRPr lang="ru-RU" altLang="ru-RU" dirty="0"/>
          </a:p>
          <a:p>
            <a:pPr marL="0" indent="0">
              <a:buNone/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8A3E890-F007-4F7E-8F33-B723BDAF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Алмазный синтаксис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B839486-5E14-4D7E-BFEF-ACAFD7216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Чтобы упростить жизнь программистам в </a:t>
            </a:r>
            <a:r>
              <a:rPr lang="ru-RU" altLang="ru-RU" dirty="0" err="1"/>
              <a:t>Java</a:t>
            </a:r>
            <a:r>
              <a:rPr lang="ru-RU" altLang="ru-RU" dirty="0"/>
              <a:t> 7 был введён алмазный синтаксис (</a:t>
            </a:r>
            <a:r>
              <a:rPr lang="ru-RU" altLang="ru-RU" dirty="0" err="1"/>
              <a:t>diamond</a:t>
            </a:r>
            <a:r>
              <a:rPr lang="ru-RU" altLang="ru-RU" dirty="0"/>
              <a:t> </a:t>
            </a:r>
            <a:r>
              <a:rPr lang="ru-RU" altLang="ru-RU" dirty="0" err="1"/>
              <a:t>syntax</a:t>
            </a:r>
            <a:r>
              <a:rPr lang="ru-RU" altLang="ru-RU" dirty="0"/>
              <a:t>), в котором можно опустить параметры типа. Т.е. можно предоставить компилятору определение типов при создании объекта. 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dirty="0"/>
              <a:t>Вид упрощённого объявления:</a:t>
            </a:r>
          </a:p>
          <a:p>
            <a:pPr marL="0" indent="0">
              <a:buNone/>
            </a:pPr>
            <a:r>
              <a:rPr lang="ru-RU" altLang="ru-RU" dirty="0" err="1"/>
              <a:t>Pair</a:t>
            </a:r>
            <a:r>
              <a:rPr lang="ru-RU" altLang="ru-RU" dirty="0"/>
              <a:t>&lt;</a:t>
            </a:r>
            <a:r>
              <a:rPr lang="ru-RU" altLang="ru-RU" dirty="0" err="1"/>
              <a:t>Integer</a:t>
            </a:r>
            <a:r>
              <a:rPr lang="ru-RU" altLang="ru-RU" dirty="0"/>
              <a:t>, </a:t>
            </a:r>
            <a:r>
              <a:rPr lang="ru-RU" altLang="ru-RU" dirty="0" err="1"/>
              <a:t>String</a:t>
            </a:r>
            <a:r>
              <a:rPr lang="ru-RU" altLang="ru-RU" dirty="0"/>
              <a:t>&gt; </a:t>
            </a:r>
            <a:r>
              <a:rPr lang="ru-RU" altLang="ru-RU" dirty="0" err="1"/>
              <a:t>pair</a:t>
            </a:r>
            <a:r>
              <a:rPr lang="ru-RU" altLang="ru-RU" dirty="0"/>
              <a:t> = </a:t>
            </a:r>
            <a:r>
              <a:rPr lang="ru-RU" altLang="ru-RU" dirty="0" err="1"/>
              <a:t>new</a:t>
            </a:r>
            <a:r>
              <a:rPr lang="ru-RU" altLang="ru-RU" dirty="0"/>
              <a:t> </a:t>
            </a:r>
            <a:r>
              <a:rPr lang="ru-RU" altLang="ru-RU" dirty="0" err="1"/>
              <a:t>Pair</a:t>
            </a:r>
            <a:r>
              <a:rPr lang="ru-RU" altLang="ru-RU" dirty="0"/>
              <a:t>&lt;&gt;(6, " </a:t>
            </a:r>
            <a:r>
              <a:rPr lang="ru-RU" altLang="ru-RU" dirty="0" err="1"/>
              <a:t>Apr</a:t>
            </a:r>
            <a:r>
              <a:rPr lang="ru-RU" altLang="ru-RU" dirty="0"/>
              <a:t>");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136BE1E9-AB26-459C-B5CD-81040694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Обратная совместимость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6D66F681-C8D6-4F99-8409-C56E94DAF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Для совместимости со старым кодом вводятся «сырые» </a:t>
            </a:r>
            <a:r>
              <a:rPr lang="en-US" altLang="ru-RU" dirty="0"/>
              <a:t>(raw</a:t>
            </a:r>
            <a:r>
              <a:rPr lang="ru-RU" altLang="ru-RU" dirty="0"/>
              <a:t> </a:t>
            </a:r>
            <a:r>
              <a:rPr lang="en-US" altLang="ru-RU" dirty="0"/>
              <a:t>type) </a:t>
            </a:r>
            <a:r>
              <a:rPr lang="ru-RU" altLang="ru-RU" dirty="0"/>
              <a:t>типы:</a:t>
            </a:r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Box&lt;String&gt; </a:t>
            </a:r>
            <a:r>
              <a:rPr lang="en-US" altLang="ru-RU" dirty="0" err="1"/>
              <a:t>stringBox</a:t>
            </a:r>
            <a:r>
              <a:rPr lang="en-US" altLang="ru-RU" dirty="0"/>
              <a:t> = new Box&lt;&gt;();</a:t>
            </a:r>
          </a:p>
          <a:p>
            <a:pPr marL="0" indent="0">
              <a:buNone/>
            </a:pPr>
            <a:r>
              <a:rPr lang="en-US" altLang="ru-RU" dirty="0"/>
              <a:t>Box </a:t>
            </a:r>
            <a:r>
              <a:rPr lang="en-US" altLang="ru-RU" dirty="0" err="1"/>
              <a:t>rawBox</a:t>
            </a:r>
            <a:r>
              <a:rPr lang="en-US" altLang="ru-RU" dirty="0"/>
              <a:t> = </a:t>
            </a:r>
            <a:r>
              <a:rPr lang="en-US" altLang="ru-RU" dirty="0" err="1"/>
              <a:t>stringBox</a:t>
            </a:r>
            <a:r>
              <a:rPr lang="en-US" altLang="ru-RU" dirty="0"/>
              <a:t>;               // OK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FF54FDFD-A2C0-4F7F-A92A-6B35693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Отношения между классами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06ADC24-98FF-4A29-A680-6099D3EA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r>
              <a:rPr lang="ru-RU" altLang="ru-RU" dirty="0"/>
              <a:t>Для того чтобы сохранить целостности и независимости друг от друга Коллекции, у </a:t>
            </a:r>
            <a:r>
              <a:rPr lang="ru-RU" altLang="ru-RU" dirty="0" err="1"/>
              <a:t>Generics</a:t>
            </a:r>
            <a:r>
              <a:rPr lang="ru-RU" altLang="ru-RU" dirty="0"/>
              <a:t> существует так называемая "Несовместимость </a:t>
            </a:r>
            <a:r>
              <a:rPr lang="ru-RU" altLang="ru-RU" dirty="0" err="1"/>
              <a:t>generic</a:t>
            </a:r>
            <a:r>
              <a:rPr lang="ru-RU" altLang="ru-RU" dirty="0"/>
              <a:t>-типов".</a:t>
            </a:r>
            <a:endParaRPr lang="en-US" altLang="ru-RU" dirty="0"/>
          </a:p>
          <a:p>
            <a:endParaRPr lang="ru-UA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2508E97F-2DB1-44E2-99A8-C1889BB8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65" y="2895599"/>
            <a:ext cx="49228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1237</Words>
  <Application>Microsoft Office PowerPoint</Application>
  <PresentationFormat>Widescreen</PresentationFormat>
  <Paragraphs>183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DejaVu Sans</vt:lpstr>
      <vt:lpstr>Droid Sans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Обобщения (Generic)</vt:lpstr>
      <vt:lpstr>Что такое шаблоны?</vt:lpstr>
      <vt:lpstr>Пример  </vt:lpstr>
      <vt:lpstr>Использование</vt:lpstr>
      <vt:lpstr>Алмазный синтаксис</vt:lpstr>
      <vt:lpstr>Обратная совместимость</vt:lpstr>
      <vt:lpstr>Отношения между классами</vt:lpstr>
      <vt:lpstr>Шаблоны аргументов (Wildcards )</vt:lpstr>
      <vt:lpstr>Универсальные методы (Generic methods)</vt:lpstr>
      <vt:lpstr>Пример универсального метода</vt:lpstr>
      <vt:lpstr>Ограничения Generic</vt:lpstr>
      <vt:lpstr>Ограничения Generic</vt:lpstr>
      <vt:lpstr>Ограничения Generic</vt:lpstr>
      <vt:lpstr> Ограничения Generic </vt:lpstr>
      <vt:lpstr>Collections </vt:lpstr>
      <vt:lpstr>PowerPoint Presentation</vt:lpstr>
      <vt:lpstr>Для правки текста заголовка щёлкните мышью</vt:lpstr>
      <vt:lpstr>PowerPoint Presentation</vt:lpstr>
      <vt:lpstr>Интерфейс Collection </vt:lpstr>
      <vt:lpstr>Интерфейс List</vt:lpstr>
      <vt:lpstr>Основные классы списков</vt:lpstr>
      <vt:lpstr>Interface Set</vt:lpstr>
      <vt:lpstr>Основные классы множеств</vt:lpstr>
      <vt:lpstr>PowerPoint Presentation</vt:lpstr>
      <vt:lpstr>Интерфейс Map</vt:lpstr>
      <vt:lpstr>Основные структуры типа ключ-значение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223</cp:revision>
  <dcterms:created xsi:type="dcterms:W3CDTF">2018-11-02T13:55:27Z</dcterms:created>
  <dcterms:modified xsi:type="dcterms:W3CDTF">2022-01-21T09:07:54Z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