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2" r:id="rId4"/>
  </p:sldMasterIdLst>
  <p:notesMasterIdLst>
    <p:notesMasterId r:id="rId42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2" r:id="rId25"/>
    <p:sldId id="293" r:id="rId26"/>
    <p:sldId id="294" r:id="rId27"/>
    <p:sldId id="295" r:id="rId28"/>
    <p:sldId id="277" r:id="rId29"/>
    <p:sldId id="278" r:id="rId30"/>
    <p:sldId id="279" r:id="rId31"/>
    <p:sldId id="280" r:id="rId32"/>
    <p:sldId id="281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8AD"/>
    <a:srgbClr val="F298B8"/>
    <a:srgbClr val="DB4166"/>
    <a:srgbClr val="E15196"/>
    <a:srgbClr val="BA124A"/>
    <a:srgbClr val="8F2585"/>
    <a:srgbClr val="F999C9"/>
    <a:srgbClr val="EC388E"/>
    <a:srgbClr val="F26D26"/>
    <a:srgbClr val="E93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8C395-CC43-96CF-7FA9-DCFF059BA973}" v="1" dt="2020-02-24T12:33:30.884"/>
    <p1510:client id="{5B1F6451-0F89-F638-65E7-38900E5B4B4A}" v="12" dt="2020-03-11T15:44:30.896"/>
    <p1510:client id="{623CD042-C93F-2E57-1963-C528B63C82E9}" v="2" dt="2020-04-01T11:09:53.961"/>
    <p1510:client id="{93D28F2C-5270-1F9E-1D90-1CE31C2C2442}" v="2" dt="2020-04-01T18:18:27.777"/>
    <p1510:client id="{95BF0934-01DF-F9F3-6FC5-C3E7678B4BC6}" v="138" dt="2020-02-05T14:56:04.414"/>
    <p1510:client id="{F2C7F8F5-B6F1-6487-7AC2-C6769E86B3AD}" v="7" dt="2020-02-13T22:20:23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3222" autoAdjust="0"/>
  </p:normalViewPr>
  <p:slideViewPr>
    <p:cSldViewPr snapToGrid="0">
      <p:cViewPr varScale="1">
        <p:scale>
          <a:sx n="92" d="100"/>
          <a:sy n="92" d="100"/>
        </p:scale>
        <p:origin x="1056" y="11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notesViewPr>
    <p:cSldViewPr snapToGrid="0">
      <p:cViewPr varScale="1">
        <p:scale>
          <a:sx n="51" d="100"/>
          <a:sy n="51" d="100"/>
        </p:scale>
        <p:origin x="18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Williamson" userId="S::kwill@softserveinc.com::bb4f1db8-f4ba-4327-8da6-24c95ebb85e2" providerId="AD" clId="Web-{5B1F6451-0F89-F638-65E7-38900E5B4B4A}"/>
    <pc:docChg chg="modSld">
      <pc:chgData name="Kelly Williamson" userId="S::kwill@softserveinc.com::bb4f1db8-f4ba-4327-8da6-24c95ebb85e2" providerId="AD" clId="Web-{5B1F6451-0F89-F638-65E7-38900E5B4B4A}" dt="2020-03-11T15:44:29.990" v="10" actId="20577"/>
      <pc:docMkLst>
        <pc:docMk/>
      </pc:docMkLst>
      <pc:sldChg chg="modSp">
        <pc:chgData name="Kelly Williamson" userId="S::kwill@softserveinc.com::bb4f1db8-f4ba-4327-8da6-24c95ebb85e2" providerId="AD" clId="Web-{5B1F6451-0F89-F638-65E7-38900E5B4B4A}" dt="2020-03-11T15:44:29.271" v="8" actId="20577"/>
        <pc:sldMkLst>
          <pc:docMk/>
          <pc:sldMk cId="898353745" sldId="1239"/>
        </pc:sldMkLst>
        <pc:spChg chg="mod">
          <ac:chgData name="Kelly Williamson" userId="S::kwill@softserveinc.com::bb4f1db8-f4ba-4327-8da6-24c95ebb85e2" providerId="AD" clId="Web-{5B1F6451-0F89-F638-65E7-38900E5B4B4A}" dt="2020-03-11T15:44:29.271" v="8" actId="20577"/>
          <ac:spMkLst>
            <pc:docMk/>
            <pc:sldMk cId="898353745" sldId="1239"/>
            <ac:spMk id="15" creationId="{8432FE8D-213A-45CD-B27A-D68C0C91D00A}"/>
          </ac:spMkLst>
        </pc:spChg>
      </pc:sldChg>
    </pc:docChg>
  </pc:docChgLst>
  <pc:docChgLst>
    <pc:chgData name="Olha Koran" userId="S::okoran@softserveinc.com::a9094912-d908-4ee2-9e15-fcab72acc91f" providerId="AD" clId="Web-{93D28F2C-5270-1F9E-1D90-1CE31C2C2442}"/>
    <pc:docChg chg="addSld delSld modSection">
      <pc:chgData name="Olha Koran" userId="S::okoran@softserveinc.com::a9094912-d908-4ee2-9e15-fcab72acc91f" providerId="AD" clId="Web-{93D28F2C-5270-1F9E-1D90-1CE31C2C2442}" dt="2020-04-01T18:18:27.730" v="1"/>
      <pc:docMkLst>
        <pc:docMk/>
      </pc:docMkLst>
      <pc:sldChg chg="add del">
        <pc:chgData name="Olha Koran" userId="S::okoran@softserveinc.com::a9094912-d908-4ee2-9e15-fcab72acc91f" providerId="AD" clId="Web-{93D28F2C-5270-1F9E-1D90-1CE31C2C2442}" dt="2020-04-01T18:18:27.730" v="1"/>
        <pc:sldMkLst>
          <pc:docMk/>
          <pc:sldMk cId="3987496893" sldId="4144"/>
        </pc:sldMkLst>
      </pc:sldChg>
    </pc:docChg>
  </pc:docChgLst>
  <pc:docChgLst>
    <pc:chgData name="Vira Viyatyk" userId="S::vviyat@softserveinc.com::b3076514-0960-449b-909c-3e42eb7be4cc" providerId="AD" clId="Web-{3418C395-CC43-96CF-7FA9-DCFF059BA973}"/>
    <pc:docChg chg="modSld">
      <pc:chgData name="Vira Viyatyk" userId="S::vviyat@softserveinc.com::b3076514-0960-449b-909c-3e42eb7be4cc" providerId="AD" clId="Web-{3418C395-CC43-96CF-7FA9-DCFF059BA973}" dt="2020-02-24T12:33:30.884" v="0" actId="14100"/>
      <pc:docMkLst>
        <pc:docMk/>
      </pc:docMkLst>
      <pc:sldChg chg="modSp">
        <pc:chgData name="Vira Viyatyk" userId="S::vviyat@softserveinc.com::b3076514-0960-449b-909c-3e42eb7be4cc" providerId="AD" clId="Web-{3418C395-CC43-96CF-7FA9-DCFF059BA973}" dt="2020-02-24T12:33:30.884" v="0" actId="14100"/>
        <pc:sldMkLst>
          <pc:docMk/>
          <pc:sldMk cId="2498246432" sldId="4145"/>
        </pc:sldMkLst>
        <pc:spChg chg="mod">
          <ac:chgData name="Vira Viyatyk" userId="S::vviyat@softserveinc.com::b3076514-0960-449b-909c-3e42eb7be4cc" providerId="AD" clId="Web-{3418C395-CC43-96CF-7FA9-DCFF059BA973}" dt="2020-02-24T12:33:30.884" v="0" actId="14100"/>
          <ac:spMkLst>
            <pc:docMk/>
            <pc:sldMk cId="2498246432" sldId="4145"/>
            <ac:spMk id="20" creationId="{12680D55-C032-4C6F-B396-B0CB865C9FF1}"/>
          </ac:spMkLst>
        </pc:spChg>
      </pc:sldChg>
    </pc:docChg>
  </pc:docChgLst>
  <pc:docChgLst>
    <pc:chgData name="Navjot Singh" userId="S::nsing@softserveinc.com::36283fb3-e43f-438d-ad16-bd11f4af13d1" providerId="AD" clId="Web-{623CD042-C93F-2E57-1963-C528B63C82E9}"/>
    <pc:docChg chg="modSld">
      <pc:chgData name="Navjot Singh" userId="S::nsing@softserveinc.com::36283fb3-e43f-438d-ad16-bd11f4af13d1" providerId="AD" clId="Web-{623CD042-C93F-2E57-1963-C528B63C82E9}" dt="2020-04-01T11:09:51.946" v="0" actId="20577"/>
      <pc:docMkLst>
        <pc:docMk/>
      </pc:docMkLst>
      <pc:sldChg chg="modSp">
        <pc:chgData name="Navjot Singh" userId="S::nsing@softserveinc.com::36283fb3-e43f-438d-ad16-bd11f4af13d1" providerId="AD" clId="Web-{623CD042-C93F-2E57-1963-C528B63C82E9}" dt="2020-04-01T11:09:51.946" v="0" actId="20577"/>
        <pc:sldMkLst>
          <pc:docMk/>
          <pc:sldMk cId="759534034" sldId="1225"/>
        </pc:sldMkLst>
        <pc:spChg chg="mod">
          <ac:chgData name="Navjot Singh" userId="S::nsing@softserveinc.com::36283fb3-e43f-438d-ad16-bd11f4af13d1" providerId="AD" clId="Web-{623CD042-C93F-2E57-1963-C528B63C82E9}" dt="2020-04-01T11:09:51.946" v="0" actId="20577"/>
          <ac:spMkLst>
            <pc:docMk/>
            <pc:sldMk cId="759534034" sldId="1225"/>
            <ac:spMk id="32" creationId="{DD188D08-22E3-4DCE-8228-3DA971A6434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>
            <a:extLst>
              <a:ext uri="{FF2B5EF4-FFF2-40B4-BE49-F238E27FC236}">
                <a16:creationId xmlns:a16="http://schemas.microsoft.com/office/drawing/2014/main" id="{8E4A0536-1EB5-4DF4-B545-BC8DD274D2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FE1634E1-3BC8-420C-ADC9-CFE58305CC58}" type="slidenum">
              <a:rPr lang="ru-RU" altLang="ru-UA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18</a:t>
            </a:fld>
            <a:endParaRPr lang="ru-RU" altLang="ru-UA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DEC0F28D-FB2A-4D92-9D0E-680E9B2C72E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22D4E2AE-A6CE-4243-BE83-5FC75593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0944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16B79C-666F-455B-9BAB-5332CB242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0"/>
            <a:ext cx="12201526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-TITLE-TIMELINE-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0772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96921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57648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46086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80772" y="2929435"/>
            <a:ext cx="1888856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969122" y="2929435"/>
            <a:ext cx="1897168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57648" y="2929434"/>
            <a:ext cx="188428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46086" y="2929435"/>
            <a:ext cx="1876792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2929434"/>
            <a:ext cx="1895753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FA8A27-63AE-49E9-A7D8-09822F0E3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BDA5926-1B8F-4BB7-BC7C-7929CB0F68FA}"/>
              </a:ext>
            </a:extLst>
          </p:cNvPr>
          <p:cNvSpPr txBox="1">
            <a:spLocks/>
          </p:cNvSpPr>
          <p:nvPr userDrawn="1"/>
        </p:nvSpPr>
        <p:spPr>
          <a:xfrm>
            <a:off x="685800" y="339710"/>
            <a:ext cx="10820400" cy="271855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600" dirty="0"/>
              <a:t>TITLE TO BE CAPITALIZED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0439-6E25-4E84-BDE6-49D3ED19550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5800" y="395070"/>
            <a:ext cx="10817225" cy="3143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74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91477" y="2921729"/>
            <a:ext cx="9144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391477" y="1381126"/>
            <a:ext cx="9144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1435563" y="4431941"/>
            <a:ext cx="79248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Author Position</a:t>
            </a:r>
          </a:p>
          <a:p>
            <a:pPr lvl="0"/>
            <a:r>
              <a:rPr lang="en-US" dirty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65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514601"/>
            <a:ext cx="85344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ALL CAPS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19200" y="1219200"/>
            <a:ext cx="97536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0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F38711BE-6110-422B-8508-E673A5634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82107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3">
            <a:extLst>
              <a:ext uri="{FF2B5EF4-FFF2-40B4-BE49-F238E27FC236}">
                <a16:creationId xmlns:a16="http://schemas.microsoft.com/office/drawing/2014/main" id="{B015BA6A-06AA-4B31-BCAA-7A8997CFA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07393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TEXT-SLIDE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28861"/>
            <a:ext cx="10820400" cy="365052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3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36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ONE-COLUMN-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bg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solidFill>
                  <a:schemeClr val="bg1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A245F-AFE1-418E-A7D2-572907613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765245"/>
            <a:ext cx="3302000" cy="1060609"/>
          </a:xfrm>
          <a:prstGeom prst="rect">
            <a:avLst/>
          </a:prstGeom>
        </p:spPr>
        <p:txBody>
          <a:bodyPr lIns="3600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4085549"/>
            <a:ext cx="3302000" cy="144780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210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SLIDE-THREE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LIDE-SIX-BLOCKS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A81FEC-0400-4316-82D7-98C2C17AF9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5884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0CC64-1995-41C8-8F75-EF41D08394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046BC2C-492E-4EC1-8F5D-4801D4340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3008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AD93AFD4-628B-42AB-A225-83411E52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83562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3693C54-EC71-443E-A75A-FC6CA2D3B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4446" y="2291000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3F7D4CC-2278-45C2-98E5-4319E666CC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000" y="2806762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5ADD343-698B-4D4B-A9B7-4A3EB7485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5884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7FADEB3-763E-46E5-84E2-C4D6ED5702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438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F3573CC-492D-4004-B118-B673E2B96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008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3A2148D-EC13-45F9-A66B-7587E52E5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562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836869D-5F10-4F56-8F21-5B76287445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446" y="4305164"/>
            <a:ext cx="3302000" cy="450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3600" i="0" dirty="0">
                <a:solidFill>
                  <a:schemeClr val="bg1"/>
                </a:solidFill>
                <a:latin typeface="+mj-lt"/>
              </a:rPr>
              <a:t>CLICK to EDIT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05C66532-8B57-49DF-842C-E01A5BD3F5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45000" y="4820926"/>
            <a:ext cx="3302000" cy="86482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buNone/>
              <a:defRPr lang="en-US" sz="1400" b="1" i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fontAlgn="auto">
              <a:spcAft>
                <a:spcPts val="0"/>
              </a:spcAft>
            </a:pPr>
            <a:r>
              <a:rPr lang="en-US" sz="1600" i="0" dirty="0">
                <a:solidFill>
                  <a:schemeClr val="bg1"/>
                </a:solidFill>
                <a:latin typeface="+mj-lt"/>
              </a:rPr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5886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7891F59-4401-4F08-96F7-56DC3DA396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638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57A151C7-E9E7-416C-8659-1D3FF8CA8F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4638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D501DCED-FA16-45E9-9FBE-526FD741AF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4638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C54F94A-AF65-4F0D-BC26-34E6B07C6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7361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59EB025-5884-4CCA-892E-B91C982A7E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7361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4319C33-7136-401C-8B6D-3524307AD5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07361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18CDC3A3-0F9C-4E26-9260-F8B110E98E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6599" y="2508357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1AA5DCC-B5B0-4D15-A797-9A08B4E58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6599" y="3804242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0AF19219-21E4-4092-B088-561851CA13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6599" y="5097915"/>
            <a:ext cx="2659062" cy="36988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1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0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3200"/>
            <a:ext cx="5174998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743200"/>
            <a:ext cx="5175504" cy="2924503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E101A6D-FF78-478E-A795-B5791950DB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C3B4CF9-5CBB-4FBD-B673-96AA96B1C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1202" y="2112581"/>
            <a:ext cx="5174998" cy="4309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4431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9" r:id="rId1"/>
    <p:sldLayoutId id="2147484849" r:id="rId2"/>
    <p:sldLayoutId id="2147484960" r:id="rId3"/>
    <p:sldLayoutId id="2147484946" r:id="rId4"/>
    <p:sldLayoutId id="2147484952" r:id="rId5"/>
    <p:sldLayoutId id="2147484969" r:id="rId6"/>
    <p:sldLayoutId id="2147484955" r:id="rId7"/>
    <p:sldLayoutId id="2147484947" r:id="rId8"/>
    <p:sldLayoutId id="2147484954" r:id="rId9"/>
    <p:sldLayoutId id="2147484957" r:id="rId10"/>
    <p:sldLayoutId id="2147484961" r:id="rId11"/>
    <p:sldLayoutId id="2147484962" r:id="rId12"/>
    <p:sldLayoutId id="2147484963" r:id="rId13"/>
    <p:sldLayoutId id="2147484964" r:id="rId14"/>
    <p:sldLayoutId id="2147484965" r:id="rId15"/>
    <p:sldLayoutId id="2147484966" r:id="rId16"/>
    <p:sldLayoutId id="2147484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928"/>
            <a:ext cx="12390783" cy="5459753"/>
          </a:xfrm>
        </p:spPr>
        <p:txBody>
          <a:bodyPr/>
          <a:lstStyle/>
          <a:p>
            <a:r>
              <a:rPr lang="en-US" sz="6000" dirty="0"/>
              <a:t>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Shaptala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F4A486-CD83-4A68-8065-B6B32DC6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Пакеты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3A5EFC-40AA-436C-BBCC-4F1C4C735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927" y="1564701"/>
            <a:ext cx="10820400" cy="3429000"/>
          </a:xfrm>
        </p:spPr>
        <p:txBody>
          <a:bodyPr/>
          <a:lstStyle/>
          <a:p>
            <a:r>
              <a:rPr lang="ru-RU" altLang="ru-RU" b="1" i="1" dirty="0"/>
              <a:t>Пакет (</a:t>
            </a:r>
            <a:r>
              <a:rPr lang="en-US" altLang="ru-RU" b="1" i="1" dirty="0"/>
              <a:t>package</a:t>
            </a:r>
            <a:r>
              <a:rPr lang="en-US" altLang="ru-RU" dirty="0"/>
              <a:t>) – </a:t>
            </a:r>
            <a:r>
              <a:rPr lang="ru-RU" altLang="ru-RU" dirty="0"/>
              <a:t>пространство имен в </a:t>
            </a:r>
            <a:r>
              <a:rPr lang="en-US" altLang="ru-RU" dirty="0"/>
              <a:t>Java</a:t>
            </a:r>
          </a:p>
          <a:p>
            <a:r>
              <a:rPr lang="ru-RU" altLang="ru-RU" dirty="0"/>
              <a:t>Пакет объединяет </a:t>
            </a:r>
            <a:r>
              <a:rPr lang="ru-RU" altLang="ru-RU" b="1" i="1" dirty="0"/>
              <a:t>типы</a:t>
            </a:r>
            <a:r>
              <a:rPr lang="ru-RU" altLang="ru-RU" dirty="0"/>
              <a:t> (классы</a:t>
            </a:r>
            <a:r>
              <a:rPr lang="en-US" altLang="ru-RU" dirty="0"/>
              <a:t>,</a:t>
            </a:r>
            <a:r>
              <a:rPr lang="ru-RU" altLang="ru-RU" dirty="0"/>
              <a:t> интерфейсы</a:t>
            </a:r>
            <a:r>
              <a:rPr lang="en-US" altLang="ru-RU" dirty="0"/>
              <a:t>, </a:t>
            </a:r>
            <a:r>
              <a:rPr lang="ru-RU" altLang="ru-RU" dirty="0"/>
              <a:t>перечисления), относящиеся к одной предметной области или одной задаче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4B91DE-D447-4597-86A5-E3DD1878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4041"/>
            <a:ext cx="7863046" cy="313932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HelloWorld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Random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Random();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“Random: “ + </a:t>
            </a:r>
          </a:p>
          <a:p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rnd.nextInt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ABF312D-8812-4F2A-8843-192B4F94C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42747"/>
              </p:ext>
            </p:extLst>
          </p:nvPr>
        </p:nvGraphicFramePr>
        <p:xfrm>
          <a:off x="9250218" y="3041833"/>
          <a:ext cx="1836738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2000081" imgH="1966120" progId="Visio.Drawing.11">
                  <p:embed/>
                </p:oleObj>
              </mc:Choice>
              <mc:Fallback>
                <p:oleObj name="Visio" r:id="rId3" imgW="2000081" imgH="1966120" progId="Visio.Drawing.11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6ABF312D-8812-4F2A-8843-192B4F94C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218" y="3041833"/>
                        <a:ext cx="1836738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6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0DE9C-11ED-49E2-8B84-5D33F7AA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Стандартные классы</a:t>
            </a:r>
            <a:r>
              <a:rPr lang="en-US" altLang="ru-RU" sz="3200"/>
              <a:t> Java SE</a:t>
            </a:r>
            <a:endParaRPr lang="ru-RU" altLang="ru-RU" sz="3200"/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B2B5956B-8344-4A38-91D8-16A924C514D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79717" y="1947521"/>
            <a:ext cx="10820400" cy="3429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java.lang.String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java.lang.Math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java.lang.Integer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java.lang.Thread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2000" dirty="0" err="1">
                <a:solidFill>
                  <a:schemeClr val="bg1"/>
                </a:solidFill>
              </a:rPr>
              <a:t>java.util.ArrayList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java.util.Random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java.io.PrintWriter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altLang="ru-RU" sz="2000" dirty="0" err="1">
                <a:solidFill>
                  <a:schemeClr val="bg1"/>
                </a:solidFill>
              </a:rPr>
              <a:t>java.io.File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ru-RU" altLang="ru-RU" sz="2000" dirty="0" err="1">
                <a:solidFill>
                  <a:schemeClr val="bg1"/>
                </a:solidFill>
              </a:rPr>
              <a:t>java.awt.Frame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 err="1">
                <a:solidFill>
                  <a:schemeClr val="bg1"/>
                </a:solidFill>
              </a:rPr>
              <a:t>java.awt.Button</a:t>
            </a:r>
            <a:endParaRPr lang="en-US" alt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en-US" altLang="ru-RU" sz="2000" dirty="0">
                <a:solidFill>
                  <a:schemeClr val="bg1"/>
                </a:solidFill>
              </a:rPr>
              <a:t>…</a:t>
            </a:r>
            <a:endParaRPr lang="ru-RU" altLang="ru-RU" sz="2000" dirty="0">
              <a:solidFill>
                <a:schemeClr val="bg1"/>
              </a:solidFill>
            </a:endParaRPr>
          </a:p>
        </p:txBody>
      </p:sp>
      <p:graphicFrame>
        <p:nvGraphicFramePr>
          <p:cNvPr id="36868" name="Object 7">
            <a:extLst>
              <a:ext uri="{FF2B5EF4-FFF2-40B4-BE49-F238E27FC236}">
                <a16:creationId xmlns:a16="http://schemas.microsoft.com/office/drawing/2014/main" id="{AE35E104-9DBA-4D6D-B937-A739D8C01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79037"/>
              </p:ext>
            </p:extLst>
          </p:nvPr>
        </p:nvGraphicFramePr>
        <p:xfrm>
          <a:off x="5616720" y="1861222"/>
          <a:ext cx="38227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3" imgW="4465994" imgH="3704477" progId="Visio.Drawing.11">
                  <p:embed/>
                </p:oleObj>
              </mc:Choice>
              <mc:Fallback>
                <p:oleObj name="Visio" r:id="rId3" imgW="4465994" imgH="3704477" progId="Visio.Drawing.11">
                  <p:embed/>
                  <p:pic>
                    <p:nvPicPr>
                      <p:cNvPr id="36868" name="Object 7">
                        <a:extLst>
                          <a:ext uri="{FF2B5EF4-FFF2-40B4-BE49-F238E27FC236}">
                            <a16:creationId xmlns:a16="http://schemas.microsoft.com/office/drawing/2014/main" id="{AE35E104-9DBA-4D6D-B937-A739D8C01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720" y="1861222"/>
                        <a:ext cx="382270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8">
            <a:extLst>
              <a:ext uri="{FF2B5EF4-FFF2-40B4-BE49-F238E27FC236}">
                <a16:creationId xmlns:a16="http://schemas.microsoft.com/office/drawing/2014/main" id="{33FEF747-104A-46F9-9BAA-2237475E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472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3200"/>
              <a:t>…</a:t>
            </a:r>
            <a:endParaRPr lang="ru-RU" altLang="ru-RU" sz="3200"/>
          </a:p>
        </p:txBody>
      </p:sp>
      <p:graphicFrame>
        <p:nvGraphicFramePr>
          <p:cNvPr id="36870" name="Object 9">
            <a:extLst>
              <a:ext uri="{FF2B5EF4-FFF2-40B4-BE49-F238E27FC236}">
                <a16:creationId xmlns:a16="http://schemas.microsoft.com/office/drawing/2014/main" id="{560D1184-BDF1-4B0B-8602-385223916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624850"/>
              </p:ext>
            </p:extLst>
          </p:nvPr>
        </p:nvGraphicFramePr>
        <p:xfrm>
          <a:off x="5626100" y="5719995"/>
          <a:ext cx="30114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36870" name="Object 9">
                        <a:extLst>
                          <a:ext uri="{FF2B5EF4-FFF2-40B4-BE49-F238E27FC236}">
                            <a16:creationId xmlns:a16="http://schemas.microsoft.com/office/drawing/2014/main" id="{560D1184-BDF1-4B0B-8602-385223916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719995"/>
                        <a:ext cx="30114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7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443F0A-6F7B-4C28-88E5-B397692FC0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CF2E2-FB21-4F50-B158-41D592FA20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48716" y="2733293"/>
            <a:ext cx="10820400" cy="6858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конструкции</a:t>
            </a:r>
            <a:r>
              <a:rPr lang="en-US" dirty="0" smtClean="0"/>
              <a:t> </a:t>
            </a:r>
            <a:r>
              <a:rPr lang="ru-RU" dirty="0" smtClean="0"/>
              <a:t>языка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9370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Типы данных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6418197"/>
              </p:ext>
            </p:extLst>
          </p:nvPr>
        </p:nvGraphicFramePr>
        <p:xfrm>
          <a:off x="685800" y="1543716"/>
          <a:ext cx="10903690" cy="42169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6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Примитивный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тип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Размер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бит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 err="1"/>
                        <a:t>Мин</a:t>
                      </a:r>
                      <a:r>
                        <a:rPr lang="en-US" sz="1800" dirty="0"/>
                        <a:t>.</a:t>
                      </a:r>
                    </a:p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значение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 err="1"/>
                        <a:t>Макс</a:t>
                      </a:r>
                      <a:r>
                        <a:rPr lang="en-US" sz="1800" dirty="0"/>
                        <a:t>.</a:t>
                      </a:r>
                    </a:p>
                    <a:p>
                      <a:pPr algn="ctr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lang="en-US" sz="1800" dirty="0" err="1"/>
                        <a:t>значение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Класс-оболочка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boolean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Boolean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16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Unicode 0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U2^16-1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Character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byte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8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-128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127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Byte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short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16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-2^15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2^15-1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Short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int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32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-2^31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2^31-1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Integer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long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64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-2^63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2^63-1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Long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float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32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Float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double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64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IEEE754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Double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void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Void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Переменные. Объявление переменных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>
          <a:xfrm>
            <a:off x="768927" y="1485902"/>
            <a:ext cx="4852555" cy="496685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2400" b="1" dirty="0" smtClean="0"/>
              <a:t>Переменные.</a:t>
            </a:r>
            <a:endParaRPr lang="ru-RU" sz="2400" b="1" dirty="0"/>
          </a:p>
          <a:p>
            <a:pPr>
              <a:lnSpc>
                <a:spcPct val="90000"/>
              </a:lnSpc>
            </a:pPr>
            <a:r>
              <a:rPr lang="ru-RU" sz="2400" dirty="0"/>
              <a:t>Основное место для хранения данных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Должны быть явно объявлены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Каждая переменная имеет тип, идентификатор и область видимости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Определяются для класса, для экземпляра и внутри метода</a:t>
            </a:r>
          </a:p>
          <a:p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517076"/>
            <a:ext cx="4994564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 b="1" dirty="0"/>
              <a:t>Объявление переменных.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Может быть объявлена в любом месте блока кода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Должна быть объявлена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Обычно переменные объявляются в начале блока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Область видимости определяется блоком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Необходимо инициализировать переменные перед использованием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Переменные простых типов инициализируются автоматически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33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BC430E4-CF54-4215-8A2B-C5135643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Идентификаторы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2D36E414-EC9A-426F-BE34-AC39FFCEB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319" y="1620984"/>
            <a:ext cx="5424055" cy="3429000"/>
          </a:xfrm>
        </p:spPr>
        <p:txBody>
          <a:bodyPr/>
          <a:lstStyle/>
          <a:p>
            <a:r>
              <a:rPr lang="ru-RU" altLang="ru-RU" b="1" i="1" dirty="0"/>
              <a:t>Идентификатор</a:t>
            </a:r>
            <a:r>
              <a:rPr lang="ru-RU" altLang="ru-RU" dirty="0"/>
              <a:t> (</a:t>
            </a:r>
            <a:r>
              <a:rPr lang="en-US" altLang="ru-RU" b="1" i="1" dirty="0"/>
              <a:t>identifier</a:t>
            </a:r>
            <a:r>
              <a:rPr lang="en-US" altLang="ru-RU" dirty="0"/>
              <a:t>)</a:t>
            </a:r>
            <a:r>
              <a:rPr lang="ru-RU" altLang="ru-RU" dirty="0"/>
              <a:t> – имя программного объекта</a:t>
            </a:r>
          </a:p>
          <a:p>
            <a:pPr lvl="1"/>
            <a:r>
              <a:rPr lang="ru-RU" altLang="ru-RU" sz="2000" dirty="0"/>
              <a:t>чувствительны к регистру</a:t>
            </a:r>
          </a:p>
          <a:p>
            <a:pPr lvl="1"/>
            <a:r>
              <a:rPr lang="ru-RU" altLang="ru-RU" sz="2000" dirty="0"/>
              <a:t>могут быть любой длины</a:t>
            </a:r>
          </a:p>
          <a:p>
            <a:pPr lvl="1"/>
            <a:r>
              <a:rPr lang="ru-RU" altLang="ru-RU" sz="2000" dirty="0"/>
              <a:t>могут содержать:</a:t>
            </a:r>
          </a:p>
          <a:p>
            <a:pPr lvl="2"/>
            <a:r>
              <a:rPr lang="ru-RU" altLang="ru-RU" sz="1800" dirty="0"/>
              <a:t>любые буквы Юникод</a:t>
            </a:r>
          </a:p>
          <a:p>
            <a:pPr lvl="2"/>
            <a:r>
              <a:rPr lang="ru-RU" altLang="ru-RU" sz="1800" dirty="0"/>
              <a:t>цифры</a:t>
            </a:r>
          </a:p>
          <a:p>
            <a:pPr lvl="2"/>
            <a:r>
              <a:rPr lang="en-US" altLang="ru-RU" sz="1800" dirty="0"/>
              <a:t>c</a:t>
            </a:r>
            <a:r>
              <a:rPr lang="ru-RU" altLang="ru-RU" sz="1800" dirty="0" err="1"/>
              <a:t>имволы</a:t>
            </a:r>
            <a:r>
              <a:rPr lang="ru-RU" altLang="ru-RU" sz="1800" dirty="0"/>
              <a:t> </a:t>
            </a:r>
            <a:r>
              <a:rPr lang="en-US" altLang="ru-RU" sz="1800" dirty="0"/>
              <a:t>‘$’ </a:t>
            </a:r>
            <a:r>
              <a:rPr lang="ru-RU" altLang="ru-RU" sz="1800" dirty="0"/>
              <a:t>и </a:t>
            </a:r>
            <a:r>
              <a:rPr lang="en-US" altLang="ru-RU" sz="1800" dirty="0"/>
              <a:t>‘_’</a:t>
            </a:r>
            <a:endParaRPr lang="ru-RU" altLang="ru-RU" sz="1800" dirty="0"/>
          </a:p>
          <a:p>
            <a:pPr lvl="1"/>
            <a:r>
              <a:rPr lang="ru-RU" altLang="ru-RU" sz="2000" dirty="0"/>
              <a:t>должны начинаться с буквы или символов </a:t>
            </a:r>
            <a:r>
              <a:rPr lang="en-US" altLang="ru-RU" sz="2000" dirty="0"/>
              <a:t>‘$’ </a:t>
            </a:r>
            <a:r>
              <a:rPr lang="ru-RU" altLang="ru-RU" sz="2000" dirty="0"/>
              <a:t>и </a:t>
            </a:r>
            <a:r>
              <a:rPr lang="en-US" altLang="ru-RU" sz="2000" dirty="0"/>
              <a:t>‘_’</a:t>
            </a:r>
          </a:p>
          <a:p>
            <a:pPr lvl="1"/>
            <a:r>
              <a:rPr lang="ru-RU" altLang="ru-RU" sz="2000" dirty="0"/>
              <a:t>не должны совпадать с ключевыми словами</a:t>
            </a:r>
            <a:r>
              <a:rPr lang="en-US" altLang="ru-RU" sz="2000" dirty="0"/>
              <a:t> Java</a:t>
            </a:r>
            <a:endParaRPr lang="ru-RU" altLang="ru-RU" sz="2000" dirty="0"/>
          </a:p>
          <a:p>
            <a:pPr lvl="1"/>
            <a:endParaRPr lang="ru-RU" altLang="ru-RU" dirty="0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84BCB839-5C29-4E0E-9995-A22E008A8A2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079674" y="1620983"/>
            <a:ext cx="3314700" cy="4500563"/>
          </a:xfrm>
        </p:spPr>
        <p:txBody>
          <a:bodyPr/>
          <a:lstStyle/>
          <a:p>
            <a:r>
              <a:rPr lang="ru-RU" altLang="ru-RU" sz="2400" dirty="0"/>
              <a:t>Идентификаторы:</a:t>
            </a:r>
          </a:p>
          <a:p>
            <a:pPr lvl="1"/>
            <a:r>
              <a:rPr lang="ru-RU" altLang="ru-RU" sz="2000" dirty="0"/>
              <a:t>переменные (</a:t>
            </a:r>
            <a:r>
              <a:rPr lang="en-US" altLang="ru-RU" sz="2000" dirty="0"/>
              <a:t>variables)</a:t>
            </a:r>
            <a:endParaRPr lang="ru-RU" altLang="ru-RU" sz="2000" dirty="0"/>
          </a:p>
          <a:p>
            <a:pPr lvl="1"/>
            <a:r>
              <a:rPr lang="ru-RU" altLang="ru-RU" sz="2000" dirty="0"/>
              <a:t>методы (</a:t>
            </a:r>
            <a:r>
              <a:rPr lang="en-US" altLang="ru-RU" sz="2000" dirty="0"/>
              <a:t>methods)</a:t>
            </a:r>
          </a:p>
          <a:p>
            <a:pPr lvl="1"/>
            <a:r>
              <a:rPr lang="ru-RU" altLang="ru-RU" sz="2000" dirty="0"/>
              <a:t>типы (</a:t>
            </a:r>
            <a:r>
              <a:rPr lang="en-US" altLang="ru-RU" sz="2000" dirty="0"/>
              <a:t>types)</a:t>
            </a:r>
            <a:endParaRPr lang="ru-RU" altLang="ru-RU" sz="2000" dirty="0"/>
          </a:p>
          <a:p>
            <a:pPr lvl="2"/>
            <a:r>
              <a:rPr lang="ru-RU" altLang="ru-RU" sz="1800" dirty="0"/>
              <a:t>классы (</a:t>
            </a:r>
            <a:r>
              <a:rPr lang="en-US" altLang="ru-RU" sz="1800" dirty="0"/>
              <a:t>classes)</a:t>
            </a:r>
            <a:endParaRPr lang="ru-RU" altLang="ru-RU" sz="1800" dirty="0"/>
          </a:p>
          <a:p>
            <a:pPr lvl="2"/>
            <a:r>
              <a:rPr lang="ru-RU" altLang="ru-RU" sz="1800" dirty="0"/>
              <a:t>интерфейсы</a:t>
            </a:r>
            <a:r>
              <a:rPr lang="en-US" altLang="ru-RU" sz="1800" dirty="0"/>
              <a:t> (interfaces)</a:t>
            </a:r>
            <a:endParaRPr lang="ru-RU" altLang="ru-RU" sz="1800" dirty="0"/>
          </a:p>
          <a:p>
            <a:pPr lvl="2"/>
            <a:r>
              <a:rPr lang="ru-RU" altLang="ru-RU" sz="1800" dirty="0"/>
              <a:t>перечисления (</a:t>
            </a:r>
            <a:r>
              <a:rPr lang="en-US" altLang="ru-RU" sz="1800" dirty="0" err="1"/>
              <a:t>enums</a:t>
            </a:r>
            <a:r>
              <a:rPr lang="ru-RU" altLang="ru-RU" sz="1800" dirty="0"/>
              <a:t>)</a:t>
            </a:r>
          </a:p>
          <a:p>
            <a:pPr lvl="1"/>
            <a:r>
              <a:rPr lang="ru-RU" altLang="ru-RU" sz="2000" dirty="0"/>
              <a:t>пакеты (</a:t>
            </a:r>
            <a:r>
              <a:rPr lang="en-US" altLang="ru-RU" sz="2000" dirty="0"/>
              <a:t>packages)</a:t>
            </a:r>
            <a:endParaRPr lang="ru-RU" altLang="ru-RU" sz="2000" dirty="0"/>
          </a:p>
          <a:p>
            <a:pPr lvl="1"/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3425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53168B75-499C-4AF7-A965-2B68C333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Ключевые слова </a:t>
            </a:r>
          </a:p>
        </p:txBody>
      </p:sp>
      <p:graphicFrame>
        <p:nvGraphicFramePr>
          <p:cNvPr id="67649" name="Group 65">
            <a:extLst>
              <a:ext uri="{FF2B5EF4-FFF2-40B4-BE49-F238E27FC236}">
                <a16:creationId xmlns:a16="http://schemas.microsoft.com/office/drawing/2014/main" id="{125B30D7-BE4F-4C0A-9B63-570D6BF5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58303"/>
              </p:ext>
            </p:extLst>
          </p:nvPr>
        </p:nvGraphicFramePr>
        <p:xfrm>
          <a:off x="1101438" y="1714501"/>
          <a:ext cx="10099961" cy="4328160"/>
        </p:xfrm>
        <a:graphic>
          <a:graphicData uri="http://schemas.openxmlformats.org/drawingml/2006/table">
            <a:tbl>
              <a:tblPr/>
              <a:tblGrid>
                <a:gridCol w="209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1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abstract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continue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for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new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switch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assert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default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goto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package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synchronized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boolean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private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this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break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double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implements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protected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byte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import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public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throws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enum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instanceof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return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transient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catch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extends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short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char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interface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static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void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class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finally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long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strictfp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volatile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40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const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float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native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super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while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833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Calibri" pitchFamily="34" charset="0"/>
                          <a:cs typeface="Times New Roman" pitchFamily="18" charset="0"/>
                        </a:rPr>
                        <a:t>null</a:t>
                      </a: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7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1F93312-ED5F-4974-A06E-4ED281B6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36" y="342901"/>
            <a:ext cx="10820400" cy="685800"/>
          </a:xfrm>
        </p:spPr>
        <p:txBody>
          <a:bodyPr/>
          <a:lstStyle/>
          <a:p>
            <a:r>
              <a:rPr lang="ru-RU" altLang="ru-RU" sz="3200" dirty="0"/>
              <a:t>Литералы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B31EF15-C9BE-4FC2-BFCB-7B4F1AB52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536" y="1028701"/>
            <a:ext cx="3553692" cy="3429000"/>
          </a:xfrm>
        </p:spPr>
        <p:txBody>
          <a:bodyPr/>
          <a:lstStyle/>
          <a:p>
            <a:r>
              <a:rPr lang="ru-RU" altLang="ru-RU" sz="2400" dirty="0"/>
              <a:t>Целочисленные</a:t>
            </a:r>
          </a:p>
          <a:p>
            <a:r>
              <a:rPr lang="ru-RU" altLang="ru-RU" sz="2400" dirty="0"/>
              <a:t>Вещественные</a:t>
            </a:r>
          </a:p>
          <a:p>
            <a:r>
              <a:rPr lang="ru-RU" altLang="ru-RU" sz="2400" dirty="0"/>
              <a:t>Символьные</a:t>
            </a:r>
          </a:p>
          <a:p>
            <a:r>
              <a:rPr lang="ru-RU" altLang="ru-RU" sz="2400" dirty="0"/>
              <a:t>Строковые</a:t>
            </a:r>
          </a:p>
          <a:p>
            <a:r>
              <a:rPr lang="ru-RU" altLang="ru-RU" sz="2400" dirty="0"/>
              <a:t>Логические (булевские)</a:t>
            </a:r>
          </a:p>
          <a:p>
            <a:pPr lvl="1"/>
            <a:endParaRPr lang="ru-RU" altLang="ru-RU" sz="2000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518A0F9-4821-4B6F-B0D3-6514FF92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262" y="1028701"/>
            <a:ext cx="575420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decVal</a:t>
            </a:r>
            <a:r>
              <a:rPr lang="ru-RU" altLang="ru-RU" sz="1800" dirty="0">
                <a:latin typeface="Courier New" panose="02070309020205020404" pitchFamily="49" charset="0"/>
              </a:rPr>
              <a:t>   = </a:t>
            </a:r>
            <a:r>
              <a:rPr lang="ru-RU" altLang="ru-RU" sz="1800" b="1" dirty="0">
                <a:latin typeface="Courier New" panose="02070309020205020404" pitchFamily="49" charset="0"/>
              </a:rPr>
              <a:t>10</a:t>
            </a:r>
            <a:r>
              <a:rPr lang="ru-RU" altLang="ru-RU" sz="1800" dirty="0">
                <a:latin typeface="Courier New" panose="02070309020205020404" pitchFamily="49" charset="0"/>
              </a:rPr>
              <a:t>;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hexVal</a:t>
            </a:r>
            <a:r>
              <a:rPr lang="ru-RU" altLang="ru-RU" sz="1800" dirty="0">
                <a:latin typeface="Courier New" panose="02070309020205020404" pitchFamily="49" charset="0"/>
              </a:rPr>
              <a:t>   = </a:t>
            </a:r>
            <a:r>
              <a:rPr lang="ru-RU" altLang="ru-RU" sz="1800" b="1" dirty="0">
                <a:latin typeface="Courier New" panose="02070309020205020404" pitchFamily="49" charset="0"/>
              </a:rPr>
              <a:t>0x10</a:t>
            </a:r>
            <a:r>
              <a:rPr lang="ru-RU" altLang="ru-RU" sz="18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binVal</a:t>
            </a:r>
            <a:r>
              <a:rPr lang="ru-RU" altLang="ru-RU" sz="1800" dirty="0">
                <a:latin typeface="Courier New" panose="02070309020205020404" pitchFamily="49" charset="0"/>
              </a:rPr>
              <a:t>   = </a:t>
            </a:r>
            <a:r>
              <a:rPr lang="ru-RU" altLang="ru-RU" sz="1800" b="1" dirty="0">
                <a:latin typeface="Courier New" panose="02070309020205020404" pitchFamily="49" charset="0"/>
              </a:rPr>
              <a:t>0b10</a:t>
            </a:r>
            <a:r>
              <a:rPr lang="ru-RU" altLang="ru-RU" sz="18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long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longVal</a:t>
            </a:r>
            <a:r>
              <a:rPr lang="ru-RU" altLang="ru-RU" sz="1800" dirty="0">
                <a:latin typeface="Courier New" panose="02070309020205020404" pitchFamily="49" charset="0"/>
              </a:rPr>
              <a:t> = </a:t>
            </a:r>
            <a:r>
              <a:rPr lang="ru-RU" altLang="ru-RU" sz="1800" b="1" dirty="0">
                <a:latin typeface="Courier New" panose="02070309020205020404" pitchFamily="49" charset="0"/>
              </a:rPr>
              <a:t>10L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salary</a:t>
            </a:r>
            <a:r>
              <a:rPr lang="ru-RU" altLang="ru-RU" sz="1800" dirty="0">
                <a:latin typeface="Courier New" panose="02070309020205020404" pitchFamily="49" charset="0"/>
              </a:rPr>
              <a:t>    = </a:t>
            </a:r>
            <a:r>
              <a:rPr lang="ru-RU" altLang="ru-RU" sz="1800" b="1" dirty="0">
                <a:latin typeface="Courier New" panose="02070309020205020404" pitchFamily="49" charset="0"/>
              </a:rPr>
              <a:t>1_000_000</a:t>
            </a:r>
            <a:r>
              <a:rPr lang="ru-RU" altLang="ru-RU" sz="1800" dirty="0">
                <a:latin typeface="Courier New" panose="02070309020205020404" pitchFamily="49" charset="0"/>
              </a:rPr>
              <a:t>;       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long</a:t>
            </a: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</a:rPr>
              <a:t>hexBytes</a:t>
            </a:r>
            <a:r>
              <a:rPr lang="ru-RU" altLang="ru-RU" sz="1800" dirty="0">
                <a:latin typeface="Courier New" panose="02070309020205020404" pitchFamily="49" charset="0"/>
              </a:rPr>
              <a:t> = </a:t>
            </a:r>
            <a:r>
              <a:rPr lang="ru-RU" altLang="ru-RU" sz="1800" b="1" dirty="0">
                <a:latin typeface="Courier New" panose="02070309020205020404" pitchFamily="49" charset="0"/>
              </a:rPr>
              <a:t>0xFF_EC_1D_2A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v1 = </a:t>
            </a:r>
            <a:r>
              <a:rPr lang="ru-RU" altLang="ru-RU" sz="1800" b="1" dirty="0">
                <a:latin typeface="Courier New" panose="02070309020205020404" pitchFamily="49" charset="0"/>
              </a:rPr>
              <a:t>3.14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v2 = </a:t>
            </a:r>
            <a:r>
              <a:rPr lang="ru-RU" altLang="ru-RU" sz="1800" b="1" dirty="0">
                <a:latin typeface="Courier New" panose="02070309020205020404" pitchFamily="49" charset="0"/>
              </a:rPr>
              <a:t>.3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v3 = </a:t>
            </a:r>
            <a:r>
              <a:rPr lang="ru-RU" altLang="ru-RU" sz="1800" b="1" dirty="0">
                <a:latin typeface="Courier New" panose="02070309020205020404" pitchFamily="49" charset="0"/>
              </a:rPr>
              <a:t>1.23e2</a:t>
            </a:r>
            <a:r>
              <a:rPr lang="ru-RU" altLang="ru-RU" sz="18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v4 = </a:t>
            </a:r>
            <a:r>
              <a:rPr lang="ru-RU" altLang="ru-RU" sz="1800" b="1" dirty="0">
                <a:latin typeface="Courier New" panose="02070309020205020404" pitchFamily="49" charset="0"/>
              </a:rPr>
              <a:t>3.14D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float</a:t>
            </a:r>
            <a:r>
              <a:rPr lang="ru-RU" altLang="ru-RU" sz="1800" dirty="0">
                <a:latin typeface="Courier New" panose="02070309020205020404" pitchFamily="49" charset="0"/>
              </a:rPr>
              <a:t> v5 = </a:t>
            </a:r>
            <a:r>
              <a:rPr lang="ru-RU" altLang="ru-RU" sz="1800" b="1" dirty="0">
                <a:latin typeface="Courier New" panose="02070309020205020404" pitchFamily="49" charset="0"/>
              </a:rPr>
              <a:t>3.14f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char</a:t>
            </a:r>
            <a:r>
              <a:rPr lang="ru-RU" altLang="ru-RU" sz="1800" dirty="0">
                <a:latin typeface="Courier New" panose="02070309020205020404" pitchFamily="49" charset="0"/>
              </a:rPr>
              <a:t> c1 = </a:t>
            </a:r>
            <a:r>
              <a:rPr lang="ru-RU" altLang="ru-RU" sz="1800" b="1" dirty="0">
                <a:latin typeface="Courier New" panose="02070309020205020404" pitchFamily="49" charset="0"/>
              </a:rPr>
              <a:t>'A';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char</a:t>
            </a:r>
            <a:r>
              <a:rPr lang="ru-RU" altLang="ru-RU" sz="1800" dirty="0">
                <a:latin typeface="Courier New" panose="02070309020205020404" pitchFamily="49" charset="0"/>
              </a:rPr>
              <a:t> c2 = </a:t>
            </a:r>
            <a:r>
              <a:rPr lang="ru-RU" altLang="ru-RU" sz="1800" b="1" dirty="0">
                <a:latin typeface="Courier New" panose="02070309020205020404" pitchFamily="49" charset="0"/>
              </a:rPr>
              <a:t>'\u0108';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System.out.println</a:t>
            </a:r>
            <a:r>
              <a:rPr lang="ru-RU" altLang="ru-RU" sz="1800" b="1" dirty="0">
                <a:latin typeface="Courier New" panose="02070309020205020404" pitchFamily="49" charset="0"/>
              </a:rPr>
              <a:t>("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800" b="1" dirty="0">
                <a:latin typeface="Courier New" panose="02070309020205020404" pitchFamily="49" charset="0"/>
              </a:rPr>
              <a:t>,\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nworld</a:t>
            </a:r>
            <a:r>
              <a:rPr lang="ru-RU" altLang="ru-RU" sz="1800" b="1" dirty="0">
                <a:latin typeface="Courier New" panose="02070309020205020404" pitchFamily="49" charset="0"/>
              </a:rPr>
              <a:t>"</a:t>
            </a:r>
            <a:r>
              <a:rPr lang="ru-RU" altLang="ru-RU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>
                <a:latin typeface="Courier New" panose="02070309020205020404" pitchFamily="49" charset="0"/>
              </a:rPr>
              <a:t>String s = </a:t>
            </a:r>
            <a:r>
              <a:rPr lang="ru-RU" altLang="ru-RU" sz="1800" b="1" dirty="0">
                <a:latin typeface="Courier New" panose="02070309020205020404" pitchFamily="49" charset="0"/>
              </a:rPr>
              <a:t>"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Hello</a:t>
            </a:r>
            <a:r>
              <a:rPr lang="ru-RU" altLang="ru-RU" sz="1800" b="1" dirty="0">
                <a:latin typeface="Courier New" panose="02070309020205020404" pitchFamily="49" charset="0"/>
              </a:rPr>
              <a:t>"</a:t>
            </a:r>
            <a:r>
              <a:rPr lang="en-US" altLang="ru-RU" sz="1800" b="1" dirty="0">
                <a:latin typeface="Courier New" panose="02070309020205020404" pitchFamily="49" charset="0"/>
              </a:rPr>
              <a:t>;</a:t>
            </a: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boolean</a:t>
            </a:r>
            <a:r>
              <a:rPr lang="ru-RU" altLang="ru-RU" sz="1800" dirty="0">
                <a:latin typeface="Courier New" panose="02070309020205020404" pitchFamily="49" charset="0"/>
              </a:rPr>
              <a:t> c = </a:t>
            </a:r>
            <a:r>
              <a:rPr lang="ru-RU" altLang="ru-RU" sz="1800" b="1" dirty="0" err="1">
                <a:latin typeface="Courier New" panose="02070309020205020404" pitchFamily="49" charset="0"/>
              </a:rPr>
              <a:t>true</a:t>
            </a:r>
            <a:r>
              <a:rPr lang="ru-RU" altLang="ru-RU" sz="1800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69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8B1DD075-8844-4858-8A42-3D20F1270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3336707"/>
            <a:ext cx="6440058" cy="246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2">
            <a:extLst>
              <a:ext uri="{FF2B5EF4-FFF2-40B4-BE49-F238E27FC236}">
                <a16:creationId xmlns:a16="http://schemas.microsoft.com/office/drawing/2014/main" id="{B68F3A27-DD2D-439B-A646-76E0F4FA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121658"/>
            <a:ext cx="934705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ru-UA" sz="3200" dirty="0">
                <a:solidFill>
                  <a:srgbClr val="FFFFFF"/>
                </a:solidFill>
              </a:rPr>
              <a:t>Таблица неявного преобразования типов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9AE3EC29-6B07-4166-947A-9E0CDD09A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72" y="1306221"/>
            <a:ext cx="10245437" cy="145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  <a:tab pos="10780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800"/>
              </a:spcBef>
              <a:buClrTx/>
              <a:buSzPct val="80000"/>
            </a:pPr>
            <a:r>
              <a:rPr lang="ru-RU" altLang="ru-UA" sz="3200" dirty="0">
                <a:solidFill>
                  <a:srgbClr val="000000"/>
                </a:solidFill>
                <a:latin typeface="+mn-lt"/>
              </a:rPr>
              <a:t>	</a:t>
            </a:r>
            <a:r>
              <a:rPr lang="ru-RU" altLang="ru-UA" sz="2400" dirty="0">
                <a:solidFill>
                  <a:schemeClr val="tx1"/>
                </a:solidFill>
                <a:latin typeface="+mn-lt"/>
              </a:rPr>
              <a:t>Сплошные линии обозначают преобразования, выполняемые без потери данных. Штриховые линии говорят о том, что при преобразовании может произойти потеря точности</a:t>
            </a:r>
            <a:r>
              <a:rPr lang="ru-RU" altLang="ru-UA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98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1DDFE5B-6F55-43AD-9D87-CD6560D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dirty="0"/>
              <a:t>Преобразование типов</a:t>
            </a:r>
          </a:p>
        </p:txBody>
      </p:sp>
      <p:sp>
        <p:nvSpPr>
          <p:cNvPr id="46083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2053701"/>
            <a:ext cx="3302000" cy="450767"/>
          </a:xfrm>
        </p:spPr>
        <p:txBody>
          <a:bodyPr/>
          <a:lstStyle/>
          <a:p>
            <a:r>
              <a:rPr lang="ru-RU" altLang="ru-RU" sz="1800" dirty="0"/>
              <a:t>без потери точности</a:t>
            </a:r>
          </a:p>
        </p:txBody>
      </p:sp>
      <p:sp>
        <p:nvSpPr>
          <p:cNvPr id="46084" name="Rectangle 9">
            <a:extLst>
              <a:ext uri="{FF2B5EF4-FFF2-40B4-BE49-F238E27FC236}">
                <a16:creationId xmlns:a16="http://schemas.microsoft.com/office/drawing/2014/main" id="{98826BFD-AF6C-40A8-8ABD-413D454BB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4847" y="2233821"/>
            <a:ext cx="5271655" cy="864823"/>
          </a:xfrm>
        </p:spPr>
        <p:txBody>
          <a:bodyPr/>
          <a:lstStyle/>
          <a:p>
            <a:r>
              <a:rPr lang="ru-RU" altLang="ru-RU" sz="1800" dirty="0"/>
              <a:t>с возможными потерями точности и значения</a:t>
            </a:r>
          </a:p>
        </p:txBody>
      </p:sp>
      <p:graphicFrame>
        <p:nvGraphicFramePr>
          <p:cNvPr id="46085" name="Object 6">
            <a:extLst>
              <a:ext uri="{FF2B5EF4-FFF2-40B4-BE49-F238E27FC236}">
                <a16:creationId xmlns:a16="http://schemas.microsoft.com/office/drawing/2014/main" id="{FD3252A2-717F-4A01-A27A-FEF41EB71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30877"/>
              </p:ext>
            </p:extLst>
          </p:nvPr>
        </p:nvGraphicFramePr>
        <p:xfrm>
          <a:off x="1227138" y="2662791"/>
          <a:ext cx="30226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Visio" r:id="rId3" imgW="1949102" imgH="601967" progId="Visio.Drawing.11">
                  <p:embed/>
                </p:oleObj>
              </mc:Choice>
              <mc:Fallback>
                <p:oleObj name="Visio" r:id="rId3" imgW="1949102" imgH="601967" progId="Visio.Drawing.11">
                  <p:embed/>
                  <p:pic>
                    <p:nvPicPr>
                      <p:cNvPr id="46085" name="Object 6">
                        <a:extLst>
                          <a:ext uri="{FF2B5EF4-FFF2-40B4-BE49-F238E27FC236}">
                            <a16:creationId xmlns:a16="http://schemas.microsoft.com/office/drawing/2014/main" id="{FD3252A2-717F-4A01-A27A-FEF41EB71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2662791"/>
                        <a:ext cx="30226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>
            <a:extLst>
              <a:ext uri="{FF2B5EF4-FFF2-40B4-BE49-F238E27FC236}">
                <a16:creationId xmlns:a16="http://schemas.microsoft.com/office/drawing/2014/main" id="{DF572E5F-0583-4917-B36B-C6EFE1DCB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83426"/>
              </p:ext>
            </p:extLst>
          </p:nvPr>
        </p:nvGraphicFramePr>
        <p:xfrm>
          <a:off x="6185695" y="2662791"/>
          <a:ext cx="4011612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Visio" r:id="rId5" imgW="2589451" imgH="969956" progId="Visio.Drawing.11">
                  <p:embed/>
                </p:oleObj>
              </mc:Choice>
              <mc:Fallback>
                <p:oleObj name="Visio" r:id="rId5" imgW="2589451" imgH="969956" progId="Visio.Drawing.11">
                  <p:embed/>
                  <p:pic>
                    <p:nvPicPr>
                      <p:cNvPr id="46086" name="Object 7">
                        <a:extLst>
                          <a:ext uri="{FF2B5EF4-FFF2-40B4-BE49-F238E27FC236}">
                            <a16:creationId xmlns:a16="http://schemas.microsoft.com/office/drawing/2014/main" id="{DF572E5F-0583-4917-B36B-C6EFE1DCB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695" y="2662791"/>
                        <a:ext cx="4011612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Объект 3">
            <a:extLst>
              <a:ext uri="{FF2B5EF4-FFF2-40B4-BE49-F238E27FC236}">
                <a16:creationId xmlns:a16="http://schemas.microsoft.com/office/drawing/2014/main" id="{C3BCFD06-746E-4539-872B-59E362C6B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90230"/>
              </p:ext>
            </p:extLst>
          </p:nvPr>
        </p:nvGraphicFramePr>
        <p:xfrm>
          <a:off x="6096000" y="5131906"/>
          <a:ext cx="18875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Visio" r:id="rId7" imgW="1217433" imgH="417317" progId="Visio.Drawing.11">
                  <p:embed/>
                </p:oleObj>
              </mc:Choice>
              <mc:Fallback>
                <p:oleObj name="Visio" r:id="rId7" imgW="1217433" imgH="417317" progId="Visio.Drawing.11">
                  <p:embed/>
                  <p:pic>
                    <p:nvPicPr>
                      <p:cNvPr id="46090" name="Объект 3">
                        <a:extLst>
                          <a:ext uri="{FF2B5EF4-FFF2-40B4-BE49-F238E27FC236}">
                            <a16:creationId xmlns:a16="http://schemas.microsoft.com/office/drawing/2014/main" id="{C3BCFD06-746E-4539-872B-59E362C6B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131906"/>
                        <a:ext cx="18875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Объект 4">
            <a:extLst>
              <a:ext uri="{FF2B5EF4-FFF2-40B4-BE49-F238E27FC236}">
                <a16:creationId xmlns:a16="http://schemas.microsoft.com/office/drawing/2014/main" id="{1C428CB2-20FE-4201-8124-D7F1835E9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25920"/>
              </p:ext>
            </p:extLst>
          </p:nvPr>
        </p:nvGraphicFramePr>
        <p:xfrm>
          <a:off x="1232767" y="5193446"/>
          <a:ext cx="3021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Visio" r:id="rId9" imgW="1949243" imgH="418937" progId="Visio.Drawing.11">
                  <p:embed/>
                </p:oleObj>
              </mc:Choice>
              <mc:Fallback>
                <p:oleObj name="Visio" r:id="rId9" imgW="1949243" imgH="418937" progId="Visio.Drawing.11">
                  <p:embed/>
                  <p:pic>
                    <p:nvPicPr>
                      <p:cNvPr id="46091" name="Объект 4">
                        <a:extLst>
                          <a:ext uri="{FF2B5EF4-FFF2-40B4-BE49-F238E27FC236}">
                            <a16:creationId xmlns:a16="http://schemas.microsoft.com/office/drawing/2014/main" id="{1C428CB2-20FE-4201-8124-D7F1835E9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7" y="5193446"/>
                        <a:ext cx="3021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4580574"/>
            <a:ext cx="3302000" cy="450767"/>
          </a:xfrm>
        </p:spPr>
        <p:txBody>
          <a:bodyPr/>
          <a:lstStyle/>
          <a:p>
            <a:r>
              <a:rPr lang="ru-RU" altLang="ru-RU" sz="1800" dirty="0" smtClean="0"/>
              <a:t>явное</a:t>
            </a:r>
            <a:endParaRPr lang="ru-RU" altLang="ru-RU" sz="1800" dirty="0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2283FD0-CE1A-418C-A598-E3A4EA92D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5695" y="4546683"/>
            <a:ext cx="3302000" cy="450767"/>
          </a:xfrm>
        </p:spPr>
        <p:txBody>
          <a:bodyPr/>
          <a:lstStyle/>
          <a:p>
            <a:r>
              <a:rPr lang="ru-RU" altLang="ru-RU" sz="1800" dirty="0" smtClean="0"/>
              <a:t>неявное</a:t>
            </a: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1306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7675" indent="-447675"/>
            <a:r>
              <a:rPr lang="en-US" dirty="0"/>
              <a:t>Data Types. Control Flows</a:t>
            </a:r>
          </a:p>
          <a:p>
            <a:pPr marL="447675" indent="-447675"/>
            <a:r>
              <a:rPr lang="en-US" dirty="0"/>
              <a:t>Arrays. Loops</a:t>
            </a:r>
          </a:p>
          <a:p>
            <a:pPr marL="447675" indent="-447675"/>
            <a:r>
              <a:rPr lang="en-US" dirty="0"/>
              <a:t>Static methods. OOP</a:t>
            </a:r>
          </a:p>
          <a:p>
            <a:pPr marL="447675" indent="-447675"/>
            <a:r>
              <a:rPr lang="en-US" dirty="0"/>
              <a:t>Generics. Collections</a:t>
            </a:r>
          </a:p>
          <a:p>
            <a:pPr marL="447675" indent="-447675"/>
            <a:r>
              <a:rPr lang="en-US" dirty="0"/>
              <a:t>Exceptions. Lambdas. Streams</a:t>
            </a:r>
          </a:p>
          <a:p>
            <a:pPr marL="447675" indent="-447675"/>
            <a:endParaRPr lang="en-US" dirty="0"/>
          </a:p>
          <a:p>
            <a:pPr marL="447675" indent="-447675"/>
            <a:endParaRPr lang="ru-RU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5E187AE-3E14-43CC-8700-09B8F095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Комментарии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A9E0BAB-2260-4802-9873-F6DEADE075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6758" y="1918348"/>
            <a:ext cx="3302000" cy="450767"/>
          </a:xfrm>
        </p:spPr>
        <p:txBody>
          <a:bodyPr/>
          <a:lstStyle/>
          <a:p>
            <a:r>
              <a:rPr lang="ru-RU" altLang="ru-RU" sz="2000" dirty="0"/>
              <a:t>Строчные:</a:t>
            </a:r>
          </a:p>
          <a:p>
            <a:endParaRPr lang="ru-RU" altLang="ru-RU" dirty="0"/>
          </a:p>
          <a:p>
            <a:endParaRPr lang="ru-RU" altLang="ru-RU" dirty="0"/>
          </a:p>
          <a:p>
            <a:pPr>
              <a:buFont typeface="Wingdings" panose="05000000000000000000" pitchFamily="2" charset="2"/>
              <a:buNone/>
            </a:pPr>
            <a:endParaRPr lang="ru-RU" altLang="ru-RU" dirty="0"/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C31BCF0-C452-4749-94E2-C2B488A70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4132"/>
              </p:ext>
            </p:extLst>
          </p:nvPr>
        </p:nvGraphicFramePr>
        <p:xfrm>
          <a:off x="1974639" y="2345967"/>
          <a:ext cx="5224196" cy="57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Visio" r:id="rId3" imgW="3778171" imgH="419594" progId="Visio.Drawing.11">
                  <p:embed/>
                </p:oleObj>
              </mc:Choice>
              <mc:Fallback>
                <p:oleObj name="Visio" r:id="rId3" imgW="3778171" imgH="419594" progId="Visio.Drawing.11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2C31BCF0-C452-4749-94E2-C2B488A70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39" y="2345967"/>
                        <a:ext cx="5224196" cy="578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6">
            <a:extLst>
              <a:ext uri="{FF2B5EF4-FFF2-40B4-BE49-F238E27FC236}">
                <a16:creationId xmlns:a16="http://schemas.microsoft.com/office/drawing/2014/main" id="{CEA9605C-D373-45F1-9414-FB9F3B4C1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23794"/>
              </p:ext>
            </p:extLst>
          </p:nvPr>
        </p:nvGraphicFramePr>
        <p:xfrm>
          <a:off x="1974639" y="3698084"/>
          <a:ext cx="3243946" cy="87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Visio" r:id="rId5" imgW="2223422" imgH="602508" progId="Visio.Drawing.11">
                  <p:embed/>
                </p:oleObj>
              </mc:Choice>
              <mc:Fallback>
                <p:oleObj name="Visio" r:id="rId5" imgW="2223422" imgH="602508" progId="Visio.Drawing.11">
                  <p:embed/>
                  <p:pic>
                    <p:nvPicPr>
                      <p:cNvPr id="51205" name="Object 6">
                        <a:extLst>
                          <a:ext uri="{FF2B5EF4-FFF2-40B4-BE49-F238E27FC236}">
                            <a16:creationId xmlns:a16="http://schemas.microsoft.com/office/drawing/2014/main" id="{CEA9605C-D373-45F1-9414-FB9F3B4C1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639" y="3698084"/>
                        <a:ext cx="3243946" cy="878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>
            <a:extLst>
              <a:ext uri="{FF2B5EF4-FFF2-40B4-BE49-F238E27FC236}">
                <a16:creationId xmlns:a16="http://schemas.microsoft.com/office/drawing/2014/main" id="{B047F84E-D8C3-42F7-89E5-4F9CE7AE1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260454"/>
              </p:ext>
            </p:extLst>
          </p:nvPr>
        </p:nvGraphicFramePr>
        <p:xfrm>
          <a:off x="1826524" y="4965719"/>
          <a:ext cx="5064468" cy="189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Visio" r:id="rId7" imgW="4052761" imgH="1514375" progId="Visio.Drawing.11">
                  <p:embed/>
                </p:oleObj>
              </mc:Choice>
              <mc:Fallback>
                <p:oleObj name="Visio" r:id="rId7" imgW="4052761" imgH="1514375" progId="Visio.Drawing.11">
                  <p:embed/>
                  <p:pic>
                    <p:nvPicPr>
                      <p:cNvPr id="51206" name="Object 7">
                        <a:extLst>
                          <a:ext uri="{FF2B5EF4-FFF2-40B4-BE49-F238E27FC236}">
                            <a16:creationId xmlns:a16="http://schemas.microsoft.com/office/drawing/2014/main" id="{B047F84E-D8C3-42F7-89E5-4F9CE7AE1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524" y="4965719"/>
                        <a:ext cx="5064468" cy="1892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7" name="Picture 8">
            <a:extLst>
              <a:ext uri="{FF2B5EF4-FFF2-40B4-BE49-F238E27FC236}">
                <a16:creationId xmlns:a16="http://schemas.microsoft.com/office/drawing/2014/main" id="{57BB634F-CDC9-41E4-8BC7-1F9EF697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42" y="3994562"/>
            <a:ext cx="4398094" cy="177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AutoShape 9">
            <a:extLst>
              <a:ext uri="{FF2B5EF4-FFF2-40B4-BE49-F238E27FC236}">
                <a16:creationId xmlns:a16="http://schemas.microsoft.com/office/drawing/2014/main" id="{B069737D-0095-4908-AEA7-891F25735D63}"/>
              </a:ext>
            </a:extLst>
          </p:cNvPr>
          <p:cNvSpPr>
            <a:spLocks noChangeArrowheads="1"/>
          </p:cNvSpPr>
          <p:nvPr/>
        </p:nvSpPr>
        <p:spPr bwMode="auto">
          <a:xfrm rot="18999329">
            <a:off x="7127402" y="5919676"/>
            <a:ext cx="1238250" cy="387350"/>
          </a:xfrm>
          <a:prstGeom prst="rightArrow">
            <a:avLst>
              <a:gd name="adj1" fmla="val 50000"/>
              <a:gd name="adj2" fmla="val 799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3" name="Rectangle 12"/>
          <p:cNvSpPr/>
          <p:nvPr/>
        </p:nvSpPr>
        <p:spPr>
          <a:xfrm>
            <a:off x="938548" y="4664829"/>
            <a:ext cx="144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solidFill>
                  <a:schemeClr val="bg1"/>
                </a:solidFill>
              </a:rPr>
              <a:t>Документация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8548" y="3424639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>
                <a:solidFill>
                  <a:schemeClr val="bg1"/>
                </a:solidFill>
              </a:rPr>
              <a:t>Блочные:</a:t>
            </a:r>
          </a:p>
        </p:txBody>
      </p:sp>
    </p:spTree>
    <p:extLst>
      <p:ext uri="{BB962C8B-B14F-4D97-AF65-F5344CB8AC3E}">
        <p14:creationId xmlns:p14="http://schemas.microsoft.com/office/powerpoint/2010/main" val="277927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C62985-0BC6-404A-B910-7EE83915B6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70230-2A72-4036-A78C-AE3CEAE83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500" y="3148446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Консольный ввод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4136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54628"/>
            <a:ext cx="10820400" cy="685800"/>
          </a:xfrm>
        </p:spPr>
        <p:txBody>
          <a:bodyPr/>
          <a:lstStyle/>
          <a:p>
            <a:r>
              <a:rPr lang="ru-RU" sz="3200" dirty="0" smtClean="0"/>
              <a:t>Ввод данных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spcBef>
                <a:spcPts val="400"/>
              </a:spcBef>
              <a:buNone/>
            </a:pPr>
            <a:r>
              <a:rPr lang="ru-RU" sz="2400" dirty="0"/>
              <a:t>Взаимодействие с консолью с помощью потока </a:t>
            </a:r>
            <a:r>
              <a:rPr lang="en-US" sz="2400" dirty="0"/>
              <a:t>System</a:t>
            </a:r>
            <a:r>
              <a:rPr lang="ru-RU" sz="2400" dirty="0"/>
              <a:t>.</a:t>
            </a:r>
            <a:r>
              <a:rPr lang="en-US" sz="2400" dirty="0"/>
              <a:t>in</a:t>
            </a:r>
            <a:r>
              <a:rPr lang="ru-RU" sz="2400" dirty="0"/>
              <a:t> представляет собой один из простейших способов передачи информации в приложение. </a:t>
            </a:r>
          </a:p>
          <a:p>
            <a:pPr marL="0" indent="0">
              <a:spcBef>
                <a:spcPts val="400"/>
              </a:spcBef>
            </a:pPr>
            <a:endParaRPr lang="ru-RU" sz="2400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ru-RU" sz="2400" dirty="0"/>
              <a:t>В следующем примере рассматривается ввод информации в виде символа из потока ввода, связанного с консолью, и последующего вывода на консоль символа и его числового кода. </a:t>
            </a:r>
          </a:p>
          <a:p>
            <a:endParaRPr lang="en-US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454" y="548693"/>
            <a:ext cx="10820400" cy="685800"/>
          </a:xfrm>
        </p:spPr>
        <p:txBody>
          <a:bodyPr/>
          <a:lstStyle/>
          <a:p>
            <a:r>
              <a:rPr lang="ru-RU" sz="3200" dirty="0" smtClean="0"/>
              <a:t>Поток </a:t>
            </a:r>
            <a:r>
              <a:rPr lang="en-US" sz="3200" dirty="0" err="1" smtClean="0"/>
              <a:t>InptuStream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91147" y="1824749"/>
            <a:ext cx="9154390" cy="34163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u-RU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ReadCharRunner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x;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 = 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)x;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“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+c+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= “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+x);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649100" y="5735781"/>
            <a:ext cx="2941831" cy="6463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Код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символа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: v = 118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3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754" y="509339"/>
            <a:ext cx="10820400" cy="685800"/>
          </a:xfrm>
        </p:spPr>
        <p:txBody>
          <a:bodyPr/>
          <a:lstStyle/>
          <a:p>
            <a:r>
              <a:rPr lang="ru-RU" sz="3200" dirty="0" smtClean="0"/>
              <a:t>Класс </a:t>
            </a:r>
            <a:r>
              <a:rPr lang="en-US" sz="3200" dirty="0" smtClean="0"/>
              <a:t>Scanner</a:t>
            </a:r>
            <a:endParaRPr lang="en-US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0361" y="1704478"/>
            <a:ext cx="8946573" cy="369331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ReadString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Scanner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Scanner(System.</a:t>
            </a:r>
            <a:r>
              <a:rPr lang="en-US" i="1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Ваше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и 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нажмите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&lt;Enter&gt;:"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String name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scanner.nextLine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+ name);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838796" y="5730675"/>
            <a:ext cx="5009705" cy="92333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Введите ваше имя и нажмите &lt;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Enter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C87D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Ivan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Привет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Ivan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2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17D552-6ECA-4AB0-954F-2D29596F3E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75E1C-A780-4E05-A958-5FDC029CE5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6177" y="2780414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Операции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5995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0884389-EB0F-4500-8C7B-227F39CC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400"/>
              <a:t>Типы операций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D7F270F-4132-4D11-939F-3AF3541049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35282"/>
            <a:ext cx="10820400" cy="3429000"/>
          </a:xfrm>
        </p:spPr>
        <p:txBody>
          <a:bodyPr/>
          <a:lstStyle/>
          <a:p>
            <a:r>
              <a:rPr lang="ru-RU" altLang="ru-RU" sz="2400" dirty="0"/>
              <a:t>Присваивание</a:t>
            </a:r>
          </a:p>
          <a:p>
            <a:r>
              <a:rPr lang="ru-RU" altLang="ru-RU" sz="2400" dirty="0"/>
              <a:t>Инкремент и декремент</a:t>
            </a:r>
          </a:p>
          <a:p>
            <a:r>
              <a:rPr lang="ru-RU" altLang="ru-RU" sz="2400" dirty="0"/>
              <a:t>Арифметические (бинарные и унарные) операции</a:t>
            </a:r>
            <a:endParaRPr lang="en-US" altLang="ru-RU" sz="2400" dirty="0"/>
          </a:p>
          <a:p>
            <a:r>
              <a:rPr lang="ru-RU" altLang="ru-RU" sz="2400" dirty="0"/>
              <a:t>Операции сравнения</a:t>
            </a:r>
          </a:p>
          <a:p>
            <a:r>
              <a:rPr lang="ru-RU" altLang="ru-RU" sz="2400" dirty="0"/>
              <a:t>Логические операции</a:t>
            </a:r>
            <a:endParaRPr lang="en-US" altLang="ru-RU" sz="2400" dirty="0"/>
          </a:p>
          <a:p>
            <a:r>
              <a:rPr lang="ru-RU" altLang="ru-RU" sz="2400" dirty="0"/>
              <a:t>Побитовые операции</a:t>
            </a:r>
          </a:p>
          <a:p>
            <a:r>
              <a:rPr lang="ru-RU" altLang="ru-RU" sz="2400" dirty="0"/>
              <a:t>Операции сдвига</a:t>
            </a:r>
            <a:endParaRPr lang="en-US" altLang="ru-RU" sz="2400" dirty="0"/>
          </a:p>
          <a:p>
            <a:r>
              <a:rPr lang="ru-RU" altLang="ru-RU" sz="2400" dirty="0"/>
              <a:t>«Сложное» присваивание</a:t>
            </a:r>
          </a:p>
          <a:p>
            <a:r>
              <a:rPr lang="ru-RU" altLang="ru-RU" sz="2400" dirty="0"/>
              <a:t>Условная </a:t>
            </a:r>
            <a:r>
              <a:rPr lang="ru-RU" altLang="ru-RU" sz="2400" dirty="0" smtClean="0"/>
              <a:t>операция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43396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931F217-8544-47B3-BD65-2940A0E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397430"/>
            <a:ext cx="10820400" cy="685800"/>
          </a:xfrm>
        </p:spPr>
        <p:txBody>
          <a:bodyPr/>
          <a:lstStyle/>
          <a:p>
            <a:r>
              <a:rPr lang="ru-RU" altLang="ru-RU" sz="3200"/>
              <a:t>Присваивание. Инкремент. Декремент</a:t>
            </a:r>
          </a:p>
        </p:txBody>
      </p:sp>
      <p:sp>
        <p:nvSpPr>
          <p:cNvPr id="55317" name="Rectangle 47">
            <a:extLst>
              <a:ext uri="{FF2B5EF4-FFF2-40B4-BE49-F238E27FC236}">
                <a16:creationId xmlns:a16="http://schemas.microsoft.com/office/drawing/2014/main" id="{968038A8-3189-44FF-A9F4-6F07D260A5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491" y="6120244"/>
            <a:ext cx="10820400" cy="3429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800" dirty="0"/>
              <a:t>Постфиксный инкремент/декремент </a:t>
            </a:r>
            <a:r>
              <a:rPr lang="en-US" altLang="ru-RU" sz="1800" dirty="0"/>
              <a:t>(a++) </a:t>
            </a:r>
            <a:r>
              <a:rPr lang="ru-RU" altLang="ru-RU" sz="1800" dirty="0"/>
              <a:t>возвращает исходное значение переменной</a:t>
            </a:r>
          </a:p>
          <a:p>
            <a:pPr>
              <a:lnSpc>
                <a:spcPct val="80000"/>
              </a:lnSpc>
            </a:pPr>
            <a:r>
              <a:rPr lang="ru-RU" altLang="ru-RU" sz="1800" dirty="0"/>
              <a:t>Префиксный инкремент/декремент</a:t>
            </a:r>
            <a:r>
              <a:rPr lang="en-US" altLang="ru-RU" sz="1800" dirty="0"/>
              <a:t> (++a)</a:t>
            </a:r>
            <a:r>
              <a:rPr lang="ru-RU" altLang="ru-RU" sz="1800" dirty="0"/>
              <a:t> возвращает новое значение переменной</a:t>
            </a:r>
          </a:p>
        </p:txBody>
      </p:sp>
      <p:graphicFrame>
        <p:nvGraphicFramePr>
          <p:cNvPr id="88109" name="Group 45">
            <a:extLst>
              <a:ext uri="{FF2B5EF4-FFF2-40B4-BE49-F238E27FC236}">
                <a16:creationId xmlns:a16="http://schemas.microsoft.com/office/drawing/2014/main" id="{D1263156-65FD-4012-A8F6-6404354F3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98253"/>
              </p:ext>
            </p:extLst>
          </p:nvPr>
        </p:nvGraphicFramePr>
        <p:xfrm>
          <a:off x="1641763" y="1558636"/>
          <a:ext cx="9341429" cy="4296596"/>
        </p:xfrm>
        <a:graphic>
          <a:graphicData uri="http://schemas.openxmlformats.org/drawingml/2006/table">
            <a:tbl>
              <a:tblPr/>
              <a:tblGrid>
                <a:gridCol w="5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720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</a:t>
                      </a:r>
                      <a:endParaRPr kumimoji="0" lang="en-US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(assignment)</a:t>
                      </a: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15;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z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en-US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 + y;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13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Инкремент</a:t>
                      </a:r>
                      <a:endParaRPr kumimoji="0" lang="en-US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(increment)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++a;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b = 3,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a++;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c = 3, a = 4</a:t>
                      </a:r>
                      <a:endParaRPr kumimoji="0" lang="ru-RU" altLang="ru-RU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92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Декремент</a:t>
                      </a:r>
                      <a:endParaRPr kumimoji="0" lang="en-US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(decrement)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a--;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 =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pt-BR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a--</a:t>
                      </a:r>
                      <a:r>
                        <a:rPr kumimoji="0" lang="pt-BR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3, a = 2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2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2E723D4-16AE-47AD-A726-DB9BA7D3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91" y="290946"/>
            <a:ext cx="10820400" cy="685800"/>
          </a:xfrm>
        </p:spPr>
        <p:txBody>
          <a:bodyPr/>
          <a:lstStyle/>
          <a:p>
            <a:r>
              <a:rPr lang="ru-RU" altLang="ru-RU" sz="3200" dirty="0"/>
              <a:t>Арифметические операции</a:t>
            </a:r>
          </a:p>
        </p:txBody>
      </p:sp>
      <p:graphicFrame>
        <p:nvGraphicFramePr>
          <p:cNvPr id="73872" name="Group 144">
            <a:extLst>
              <a:ext uri="{FF2B5EF4-FFF2-40B4-BE49-F238E27FC236}">
                <a16:creationId xmlns:a16="http://schemas.microsoft.com/office/drawing/2014/main" id="{58AC208C-1687-4324-A7B4-881A6B0A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83179"/>
              </p:ext>
            </p:extLst>
          </p:nvPr>
        </p:nvGraphicFramePr>
        <p:xfrm>
          <a:off x="827809" y="1111828"/>
          <a:ext cx="10830791" cy="5455607"/>
        </p:xfrm>
        <a:graphic>
          <a:graphicData uri="http://schemas.openxmlformats.org/drawingml/2006/table">
            <a:tbl>
              <a:tblPr/>
              <a:tblGrid>
                <a:gridCol w="701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сложение / конкатенация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additive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concatenation)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 + 3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System.out.print(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"Hello " + "world"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вычитание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subtraction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b =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умножение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multiplication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c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 * b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79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деление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division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d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/ 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 = 5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d1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 / 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d1 = 2.0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d2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5f / 2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d2 = 2.5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остатка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remainder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e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10 % 3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1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плюс (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plus)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x = </a:t>
                      </a:r>
                      <a:r>
                        <a:rPr kumimoji="0" lang="en-US" alt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+a</a:t>
                      </a:r>
                      <a:r>
                        <a:rPr kumimoji="0" lang="en-US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</a:t>
                      </a:r>
                      <a:r>
                        <a:rPr kumimoji="0" lang="pt-BR" altLang="ru-RU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5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6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–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унарный минус (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unary minus)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y = </a:t>
                      </a:r>
                      <a:r>
                        <a:rPr kumimoji="0" lang="en-US" alt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-a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</a:t>
                      </a:r>
                      <a:r>
                        <a:rPr kumimoji="0" lang="pt-BR" altLang="ru-RU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y = -5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331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C5F1567-9C7C-4052-A9D3-ABA2BA47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09" y="404776"/>
            <a:ext cx="10820400" cy="685800"/>
          </a:xfrm>
        </p:spPr>
        <p:txBody>
          <a:bodyPr/>
          <a:lstStyle/>
          <a:p>
            <a:r>
              <a:rPr lang="ru-RU" altLang="ru-RU" sz="3200" dirty="0"/>
              <a:t>Операции сравнения. Логические операции</a:t>
            </a:r>
          </a:p>
        </p:txBody>
      </p:sp>
      <p:graphicFrame>
        <p:nvGraphicFramePr>
          <p:cNvPr id="89405" name="Group 317">
            <a:extLst>
              <a:ext uri="{FF2B5EF4-FFF2-40B4-BE49-F238E27FC236}">
                <a16:creationId xmlns:a16="http://schemas.microsoft.com/office/drawing/2014/main" id="{373E0A43-0669-4286-B5FC-02568836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9538"/>
              </p:ext>
            </p:extLst>
          </p:nvPr>
        </p:nvGraphicFramePr>
        <p:xfrm>
          <a:off x="852055" y="1336386"/>
          <a:ext cx="9871362" cy="2609850"/>
        </p:xfrm>
        <a:graphic>
          <a:graphicData uri="http://schemas.openxmlformats.org/drawingml/2006/table">
            <a:tbl>
              <a:tblPr/>
              <a:tblGrid>
                <a:gridCol w="63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равно (equal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x =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10==10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boolean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y =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5&gt;10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false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a!=b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       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true</a:t>
                      </a:r>
                      <a:endParaRPr kumimoji="0" lang="en-US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("a!=b");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4587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равно (not equal to)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(</a:t>
                      </a:r>
                      <a:r>
                        <a:rPr kumimoji="0" lang="ru-RU" altLang="ru-RU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greater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than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(less than)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9404" name="Group 316">
            <a:extLst>
              <a:ext uri="{FF2B5EF4-FFF2-40B4-BE49-F238E27FC236}">
                <a16:creationId xmlns:a16="http://schemas.microsoft.com/office/drawing/2014/main" id="{F50C3FD4-1207-49E9-8B07-7A99044D5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99802"/>
              </p:ext>
            </p:extLst>
          </p:nvPr>
        </p:nvGraphicFramePr>
        <p:xfrm>
          <a:off x="852055" y="4437857"/>
          <a:ext cx="9871361" cy="2383538"/>
        </p:xfrm>
        <a:graphic>
          <a:graphicData uri="http://schemas.openxmlformats.org/drawingml/2006/table">
            <a:tbl>
              <a:tblPr/>
              <a:tblGrid>
                <a:gridCol w="63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AND)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a=1, b=2;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&amp;&amp; (b==2)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System.out.println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 is 1 AND b is 2");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(a==1) || (a==10)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System.out.println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 is 1 OR 10");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if (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!(a==10)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)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</a:t>
                      </a:r>
                      <a:r>
                        <a:rPr kumimoji="0" lang="en-US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System.out.println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("a is not 10");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||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ИЛИ (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conditional OR)</a:t>
                      </a: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8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логическое НЕ (</a:t>
                      </a:r>
                      <a:r>
                        <a:rPr kumimoji="0" lang="en-US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complement)</a:t>
                      </a: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407" name="Group 319">
            <a:extLst>
              <a:ext uri="{FF2B5EF4-FFF2-40B4-BE49-F238E27FC236}">
                <a16:creationId xmlns:a16="http://schemas.microsoft.com/office/drawing/2014/main" id="{D4361DE2-C4E6-4AF1-A6E3-EAF35A9F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92"/>
              </p:ext>
            </p:extLst>
          </p:nvPr>
        </p:nvGraphicFramePr>
        <p:xfrm>
          <a:off x="7973074" y="3274400"/>
          <a:ext cx="3979934" cy="1676180"/>
        </p:xfrm>
        <a:graphic>
          <a:graphicData uri="http://schemas.openxmlformats.org/drawingml/2006/table">
            <a:tbl>
              <a:tblPr/>
              <a:tblGrid>
                <a:gridCol w="79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61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a&amp;&amp;b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a| |b</a:t>
                      </a:r>
                      <a:endParaRPr kumimoji="0" lang="en-US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15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Язык </a:t>
            </a:r>
            <a:r>
              <a:rPr lang="ru-RU" sz="3200" dirty="0"/>
              <a:t>программирования </a:t>
            </a:r>
            <a:r>
              <a:rPr lang="ru-RU" sz="3200" dirty="0" err="1"/>
              <a:t>Java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/>
              <a:t>Java</a:t>
            </a:r>
            <a:r>
              <a:rPr lang="ru-RU" sz="1800" dirty="0"/>
              <a:t> - это </a:t>
            </a:r>
            <a:r>
              <a:rPr lang="ru-RU" sz="1800" i="1" dirty="0"/>
              <a:t>объектно-ориентированный</a:t>
            </a:r>
            <a:r>
              <a:rPr lang="ru-RU" sz="1800" dirty="0"/>
              <a:t>, </a:t>
            </a:r>
            <a:r>
              <a:rPr lang="ru-RU" sz="1800" i="1" dirty="0" err="1"/>
              <a:t>платформенно-независимый</a:t>
            </a:r>
            <a:r>
              <a:rPr lang="ru-RU" sz="1800" dirty="0"/>
              <a:t> язык программирования, используемый для разработки </a:t>
            </a:r>
            <a:r>
              <a:rPr lang="ru-RU" sz="1800" u="sng" dirty="0"/>
              <a:t>информационных систем</a:t>
            </a:r>
            <a:r>
              <a:rPr lang="ru-RU" sz="1800" dirty="0"/>
              <a:t>, работающих в сети </a:t>
            </a:r>
            <a:r>
              <a:rPr lang="ru-RU" sz="1800" i="1" dirty="0" err="1"/>
              <a:t>Internet</a:t>
            </a:r>
            <a:r>
              <a:rPr lang="ru-RU" sz="1800" dirty="0"/>
              <a:t>.</a:t>
            </a:r>
          </a:p>
          <a:p>
            <a:pPr algn="just">
              <a:buNone/>
            </a:pPr>
            <a:endParaRPr lang="ru-RU" sz="1800" dirty="0"/>
          </a:p>
          <a:p>
            <a:pPr algn="just">
              <a:buNone/>
            </a:pPr>
            <a:r>
              <a:rPr lang="ru-RU" sz="1800" dirty="0"/>
              <a:t>Объектно-ориентированный язык </a:t>
            </a:r>
            <a:r>
              <a:rPr lang="en-US" sz="1800" dirty="0"/>
              <a:t>Java</a:t>
            </a:r>
            <a:r>
              <a:rPr lang="ru-RU" sz="1800" dirty="0"/>
              <a:t>, разработанный в </a:t>
            </a:r>
            <a:r>
              <a:rPr lang="en-US" sz="1800" dirty="0"/>
              <a:t>Sun Microsystems</a:t>
            </a:r>
            <a:r>
              <a:rPr lang="ru-RU" sz="1800" dirty="0"/>
              <a:t>, предназначен для создания </a:t>
            </a:r>
            <a:r>
              <a:rPr lang="ru-RU" sz="1800" i="1" dirty="0"/>
              <a:t>переносимых</a:t>
            </a:r>
            <a:r>
              <a:rPr lang="ru-RU" sz="1800" dirty="0"/>
              <a:t> на различные платформы и операционные системы </a:t>
            </a:r>
            <a:r>
              <a:rPr lang="ru-RU" sz="1800" i="1" dirty="0"/>
              <a:t>программ</a:t>
            </a:r>
            <a:r>
              <a:rPr lang="ru-RU" sz="1800" dirty="0"/>
              <a:t>. Язык </a:t>
            </a:r>
            <a:r>
              <a:rPr lang="en-US" sz="1800" dirty="0"/>
              <a:t>Java</a:t>
            </a:r>
            <a:r>
              <a:rPr lang="ru-RU" sz="1800" dirty="0"/>
              <a:t> нашел широкое применение в </a:t>
            </a:r>
            <a:r>
              <a:rPr lang="ru-RU" sz="1800" dirty="0" err="1"/>
              <a:t>Интернет-приложениях</a:t>
            </a:r>
            <a:r>
              <a:rPr lang="ru-RU" sz="1800" dirty="0"/>
              <a:t>, добавив на статические и клиентские </a:t>
            </a:r>
            <a:r>
              <a:rPr lang="en-US" sz="1800" dirty="0"/>
              <a:t>Web</a:t>
            </a:r>
            <a:r>
              <a:rPr lang="ru-RU" sz="1800" dirty="0"/>
              <a:t>-страницы динамическую графику, улучшив интерфейсы и реализовав вычислительные возможности. Но объектно-ориентированная парадигма и </a:t>
            </a:r>
            <a:r>
              <a:rPr lang="ru-RU" sz="1800" dirty="0" err="1"/>
              <a:t>кроссплатформенность</a:t>
            </a:r>
            <a:r>
              <a:rPr lang="ru-RU" sz="1800" dirty="0"/>
              <a:t> привели к тому, что уже буквально через несколько лет после своего создания язык практически покинул клиентские страницы и перебрался на сервера. На стороне клиента его место занял язык </a:t>
            </a:r>
            <a:r>
              <a:rPr lang="en-US" sz="1800" dirty="0"/>
              <a:t>JavaScript</a:t>
            </a:r>
            <a:r>
              <a:rPr lang="ru-RU" sz="1800" dirty="0"/>
              <a:t>.</a:t>
            </a: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E29DEC7-2288-4B39-8DE1-26AF3439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2" y="550719"/>
            <a:ext cx="10820400" cy="685800"/>
          </a:xfrm>
        </p:spPr>
        <p:txBody>
          <a:bodyPr/>
          <a:lstStyle/>
          <a:p>
            <a:r>
              <a:rPr lang="ru-RU" altLang="ru-RU" sz="3200"/>
              <a:t>«Сложное» присваивание</a:t>
            </a:r>
          </a:p>
        </p:txBody>
      </p:sp>
      <p:graphicFrame>
        <p:nvGraphicFramePr>
          <p:cNvPr id="96483" name="Group 227">
            <a:extLst>
              <a:ext uri="{FF2B5EF4-FFF2-40B4-BE49-F238E27FC236}">
                <a16:creationId xmlns:a16="http://schemas.microsoft.com/office/drawing/2014/main" id="{72B33837-F115-4621-9477-261A62592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37098"/>
              </p:ext>
            </p:extLst>
          </p:nvPr>
        </p:nvGraphicFramePr>
        <p:xfrm>
          <a:off x="2043547" y="1771073"/>
          <a:ext cx="8950035" cy="4023074"/>
        </p:xfrm>
        <a:graphic>
          <a:graphicData uri="http://schemas.openxmlformats.org/drawingml/2006/table">
            <a:tbl>
              <a:tblPr/>
              <a:tblGrid>
                <a:gridCol w="77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8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арифметической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a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10;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5;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</a:t>
                      </a:r>
                      <a:endParaRPr kumimoji="0" lang="ru-RU" alt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3;</a:t>
                      </a: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%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</a:t>
                      </a: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/=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 побитовой операцией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&amp;=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</a:t>
                      </a:r>
                      <a:r>
                        <a:rPr kumimoji="0" lang="pt-BR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7;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altLang="ru-RU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&lt;&lt;=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присваивание вместе со сдвигом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&gt;&gt;=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          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a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&gt;&gt;</a:t>
                      </a: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pt-BR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pt-BR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&gt;&gt;=</a:t>
                      </a:r>
                      <a:endParaRPr kumimoji="0" lang="ru-RU" alt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&gt;&gt;&gt;=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055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AAFFF57-EC89-40EA-89F5-39782027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2" y="459538"/>
            <a:ext cx="10820400" cy="685800"/>
          </a:xfrm>
        </p:spPr>
        <p:txBody>
          <a:bodyPr/>
          <a:lstStyle/>
          <a:p>
            <a:r>
              <a:rPr lang="ru-RU" altLang="ru-RU" sz="3200"/>
              <a:t>Выражения и приоритет операций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7714645-933C-41C6-B215-A5B045F56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684" y="1583905"/>
            <a:ext cx="7003473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b="1" i="1" dirty="0"/>
              <a:t>Выражение</a:t>
            </a:r>
            <a:r>
              <a:rPr lang="ru-RU" altLang="ru-RU" sz="2400" dirty="0"/>
              <a:t> (</a:t>
            </a:r>
            <a:r>
              <a:rPr lang="en-US" altLang="ru-RU" sz="2400" b="1" i="1" dirty="0"/>
              <a:t>expression</a:t>
            </a:r>
            <a:r>
              <a:rPr lang="en-US" altLang="ru-RU" sz="2400" dirty="0"/>
              <a:t>)</a:t>
            </a:r>
            <a:r>
              <a:rPr lang="ru-RU" altLang="ru-RU" sz="2400" dirty="0"/>
              <a:t> состоит из операндов и операций</a:t>
            </a:r>
            <a:endParaRPr lang="en-US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Операции выполняются в соответствии с их приоритетами</a:t>
            </a:r>
            <a:endParaRPr lang="en-US" altLang="ru-RU" sz="2400" dirty="0"/>
          </a:p>
          <a:p>
            <a:pPr>
              <a:lnSpc>
                <a:spcPct val="90000"/>
              </a:lnSpc>
            </a:pPr>
            <a:r>
              <a:rPr lang="ru-RU" altLang="ru-RU" sz="2400" dirty="0"/>
              <a:t>Операции с одинаковым приоритетом выполняются в порядке: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(1-13) справа налево</a:t>
            </a:r>
          </a:p>
          <a:p>
            <a:pPr lvl="1">
              <a:lnSpc>
                <a:spcPct val="90000"/>
              </a:lnSpc>
            </a:pPr>
            <a:r>
              <a:rPr lang="ru-RU" altLang="ru-RU" sz="2000" dirty="0"/>
              <a:t>(14) слева направо</a:t>
            </a:r>
          </a:p>
          <a:p>
            <a:pPr>
              <a:lnSpc>
                <a:spcPct val="90000"/>
              </a:lnSpc>
            </a:pPr>
            <a:r>
              <a:rPr lang="ru-RU" altLang="ru-RU" sz="2400" dirty="0"/>
              <a:t>Для обозначения приоритетов операций могут использоваться круглые скобки</a:t>
            </a:r>
          </a:p>
        </p:txBody>
      </p:sp>
      <p:sp>
        <p:nvSpPr>
          <p:cNvPr id="61444" name="Rectangle 55">
            <a:extLst>
              <a:ext uri="{FF2B5EF4-FFF2-40B4-BE49-F238E27FC236}">
                <a16:creationId xmlns:a16="http://schemas.microsoft.com/office/drawing/2014/main" id="{97244672-6ADC-4F40-88EC-5199B445D8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101946" y="1371601"/>
            <a:ext cx="1863725" cy="4500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1800" dirty="0"/>
              <a:t>Операнд: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константа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переменная (объект)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вызов метода</a:t>
            </a:r>
          </a:p>
          <a:p>
            <a:pPr lvl="1">
              <a:lnSpc>
                <a:spcPct val="90000"/>
              </a:lnSpc>
            </a:pPr>
            <a:r>
              <a:rPr lang="ru-RU" altLang="ru-RU" sz="1600" dirty="0"/>
              <a:t>выражение</a:t>
            </a:r>
          </a:p>
          <a:p>
            <a:pPr>
              <a:lnSpc>
                <a:spcPct val="90000"/>
              </a:lnSpc>
            </a:pPr>
            <a:endParaRPr lang="ru-RU" altLang="ru-RU" sz="1800" dirty="0"/>
          </a:p>
        </p:txBody>
      </p:sp>
      <p:graphicFrame>
        <p:nvGraphicFramePr>
          <p:cNvPr id="92165" name="Group 5">
            <a:extLst>
              <a:ext uri="{FF2B5EF4-FFF2-40B4-BE49-F238E27FC236}">
                <a16:creationId xmlns:a16="http://schemas.microsoft.com/office/drawing/2014/main" id="{FC671EB0-80EC-4320-B411-90B1D6E7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98975"/>
              </p:ext>
            </p:extLst>
          </p:nvPr>
        </p:nvGraphicFramePr>
        <p:xfrm>
          <a:off x="8206081" y="802438"/>
          <a:ext cx="1752600" cy="5638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PRI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Операция</a:t>
                      </a:r>
                      <a:endParaRPr kumimoji="0" lang="en-US" alt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x++ x--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++x --x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+x -x ~ !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 / %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 -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&lt;&lt; &gt;&gt; &gt;&gt;&gt;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29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 &gt; &lt;= &gt;= instanceof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== !=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55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?:</a:t>
                      </a:r>
                      <a:endParaRPr kumimoji="0" lang="en-US" alt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012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ru-RU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+= -= *= /= %= &amp;= ^= |= &lt;&lt;= &gt;&gt;= &gt;&gt;&gt;=</a:t>
                      </a:r>
                      <a:endParaRPr kumimoji="0" lang="en-US" alt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1495" name="Text Box 56">
            <a:extLst>
              <a:ext uri="{FF2B5EF4-FFF2-40B4-BE49-F238E27FC236}">
                <a16:creationId xmlns:a16="http://schemas.microsoft.com/office/drawing/2014/main" id="{3C85C62F-B2C3-4F51-8863-261C07B1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701" y="5068046"/>
            <a:ext cx="616743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latin typeface="Courier New" panose="02070309020205020404" pitchFamily="49" charset="0"/>
              </a:rPr>
              <a:t> a = 10 + 5 * 2 - 7;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 err="1">
                <a:latin typeface="Courier New" panose="02070309020205020404" pitchFamily="49" charset="0"/>
              </a:rPr>
              <a:t>double</a:t>
            </a:r>
            <a:r>
              <a:rPr lang="ru-RU" altLang="ru-RU" sz="1800" dirty="0">
                <a:latin typeface="Courier New" panose="02070309020205020404" pitchFamily="49" charset="0"/>
              </a:rPr>
              <a:t> z = </a:t>
            </a:r>
            <a:r>
              <a:rPr lang="ru-RU" altLang="ru-RU" sz="1800" dirty="0" err="1">
                <a:latin typeface="Courier New" panose="02070309020205020404" pitchFamily="49" charset="0"/>
              </a:rPr>
              <a:t>Math.sqrt</a:t>
            </a:r>
            <a:r>
              <a:rPr lang="ru-RU" altLang="ru-RU" sz="1800" dirty="0">
                <a:latin typeface="Courier New" panose="02070309020205020404" pitchFamily="49" charset="0"/>
              </a:rPr>
              <a:t>(25) + a * (10 - 2);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 sz="1800" dirty="0" err="1">
                <a:latin typeface="Courier New" panose="02070309020205020404" pitchFamily="49" charset="0"/>
              </a:rPr>
              <a:t>boolean</a:t>
            </a:r>
            <a:r>
              <a:rPr lang="en-US" altLang="ru-RU" sz="1800" dirty="0">
                <a:latin typeface="Courier New" panose="02070309020205020404" pitchFamily="49" charset="0"/>
              </a:rPr>
              <a:t> b =  3 &gt; 7 || 4 &gt; 0 &amp;&amp; 2 == 2;</a:t>
            </a:r>
            <a:endParaRPr lang="ru-RU" altLang="ru-RU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lang="ru-RU" altLang="ru-RU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7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47A16C9-26C2-4633-A89C-0BC21AC8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308385"/>
            <a:ext cx="10820400" cy="685800"/>
          </a:xfrm>
        </p:spPr>
        <p:txBody>
          <a:bodyPr/>
          <a:lstStyle/>
          <a:p>
            <a:r>
              <a:rPr lang="ru-RU" altLang="ru-RU" sz="3200" dirty="0"/>
              <a:t>Математические функции (1)</a:t>
            </a:r>
          </a:p>
        </p:txBody>
      </p:sp>
      <p:sp>
        <p:nvSpPr>
          <p:cNvPr id="93187" name="Rectangle 177">
            <a:extLst>
              <a:ext uri="{FF2B5EF4-FFF2-40B4-BE49-F238E27FC236}">
                <a16:creationId xmlns:a16="http://schemas.microsoft.com/office/drawing/2014/main" id="{1353B806-DACA-44CB-A15D-67B770F83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1891" y="1163783"/>
            <a:ext cx="10820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1800" b="1" i="1" dirty="0" err="1"/>
              <a:t>java.lang.Math</a:t>
            </a:r>
            <a:endParaRPr lang="ru-RU" altLang="ru-RU" sz="1800" b="1" i="1" dirty="0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76B20B6C-23F7-4354-BA0A-FA85C214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3408" name="Group 176">
            <a:extLst>
              <a:ext uri="{FF2B5EF4-FFF2-40B4-BE49-F238E27FC236}">
                <a16:creationId xmlns:a16="http://schemas.microsoft.com/office/drawing/2014/main" id="{D871BED8-65E6-48CA-BEC6-91656E370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01615"/>
              </p:ext>
            </p:extLst>
          </p:nvPr>
        </p:nvGraphicFramePr>
        <p:xfrm>
          <a:off x="581891" y="1502979"/>
          <a:ext cx="11298381" cy="5181384"/>
        </p:xfrm>
        <a:graphic>
          <a:graphicData uri="http://schemas.openxmlformats.org/drawingml/2006/table">
            <a:tbl>
              <a:tblPr/>
              <a:tblGrid>
                <a:gridCol w="404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i)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abs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lng)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Взятие модуля числа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 Math.abs(-15.3);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15.3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ceil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большую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Math.ceil(20.1);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21.0</a:t>
                      </a:r>
                      <a:endParaRPr kumimoji="0" lang="ru-RU" alt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1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в меньшую сторону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floor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(20.99);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endParaRPr kumimoji="0" lang="ru-RU" alt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6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d)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round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f)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Округление до ближайшего целого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49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20.0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rint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(20.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51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2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(double a, double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(float a, float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(int a, int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(long a, long 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минимального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 = Math.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min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alt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/>
                      </a:r>
                      <a:b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2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float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int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</a:t>
                      </a:r>
                      <a:b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</a:b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a,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long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Определение максимального значения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val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= </a:t>
                      </a:r>
                      <a:r>
                        <a:rPr kumimoji="0" lang="ru-RU" alt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Math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.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max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10., 20.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);</a:t>
                      </a: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/>
                      </a:r>
                      <a:b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//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2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0.0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219" name="Rectangle 129">
            <a:extLst>
              <a:ext uri="{FF2B5EF4-FFF2-40B4-BE49-F238E27FC236}">
                <a16:creationId xmlns:a16="http://schemas.microsoft.com/office/drawing/2014/main" id="{447AE7A2-0211-4874-BDA0-C5096408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316" y="1113986"/>
            <a:ext cx="300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Работа с числами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417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C61A5DE-7077-48B9-B50E-32F7EF81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846"/>
            <a:ext cx="10820400" cy="685800"/>
          </a:xfrm>
        </p:spPr>
        <p:txBody>
          <a:bodyPr/>
          <a:lstStyle/>
          <a:p>
            <a:r>
              <a:rPr lang="ru-RU" altLang="ru-RU" sz="3200" dirty="0"/>
              <a:t>Математические функции (2)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769E36D-19F7-4DD2-A136-E0ED599A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772150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sz="1400">
              <a:latin typeface="Courier New" panose="02070309020205020404" pitchFamily="49" charset="0"/>
            </a:endParaRPr>
          </a:p>
        </p:txBody>
      </p:sp>
      <p:graphicFrame>
        <p:nvGraphicFramePr>
          <p:cNvPr id="227435" name="Group 107">
            <a:extLst>
              <a:ext uri="{FF2B5EF4-FFF2-40B4-BE49-F238E27FC236}">
                <a16:creationId xmlns:a16="http://schemas.microsoft.com/office/drawing/2014/main" id="{BD112003-1B2E-447A-AF45-E2618CAC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86953"/>
              </p:ext>
            </p:extLst>
          </p:nvPr>
        </p:nvGraphicFramePr>
        <p:xfrm>
          <a:off x="685800" y="1052492"/>
          <a:ext cx="10941627" cy="4754880"/>
        </p:xfrm>
        <a:graphic>
          <a:graphicData uri="http://schemas.openxmlformats.org/drawingml/2006/table">
            <a:tbl>
              <a:tblPr/>
              <a:tblGrid>
                <a:gridCol w="4776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exp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Функция экспоненты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log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Натуральный логарифм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pow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Возведение числа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в степень 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ru-RU" altLang="ru-RU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sqrt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Квадратный корень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sin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tan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asin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acos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Арккосинус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atan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Арктангенс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toDegree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радиан в градусы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toRadians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</a:t>
                      </a:r>
                      <a:r>
                        <a:rPr kumimoji="0" lang="ru-RU" alt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d)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Преобразование градусов в радианы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03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random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()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Генерация случайной величины в диапазоне </a:t>
                      </a:r>
                      <a:r>
                        <a:rPr kumimoji="0" lang="en-US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[0;1)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4256" name="Rectangle 34">
            <a:extLst>
              <a:ext uri="{FF2B5EF4-FFF2-40B4-BE49-F238E27FC236}">
                <a16:creationId xmlns:a16="http://schemas.microsoft.com/office/drawing/2014/main" id="{C7306F11-DBB2-49B1-AE0C-CB19B105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517" y="706266"/>
            <a:ext cx="40624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Математические вычисления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  <p:sp>
        <p:nvSpPr>
          <p:cNvPr id="94257" name="Rectangle 108">
            <a:extLst>
              <a:ext uri="{FF2B5EF4-FFF2-40B4-BE49-F238E27FC236}">
                <a16:creationId xmlns:a16="http://schemas.microsoft.com/office/drawing/2014/main" id="{4B192245-A5AE-49F0-BD46-9B9D9CE3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2" y="5795097"/>
            <a:ext cx="206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ru-RU" altLang="ru-RU" sz="1800" dirty="0"/>
              <a:t>Константы (</a:t>
            </a:r>
            <a:r>
              <a:rPr lang="en-US" altLang="ru-RU" sz="1800" dirty="0"/>
              <a:t>static</a:t>
            </a:r>
            <a:r>
              <a:rPr lang="ru-RU" altLang="ru-RU" sz="1800" dirty="0"/>
              <a:t>)</a:t>
            </a:r>
          </a:p>
        </p:txBody>
      </p:sp>
      <p:graphicFrame>
        <p:nvGraphicFramePr>
          <p:cNvPr id="227453" name="Group 125">
            <a:extLst>
              <a:ext uri="{FF2B5EF4-FFF2-40B4-BE49-F238E27FC236}">
                <a16:creationId xmlns:a16="http://schemas.microsoft.com/office/drawing/2014/main" id="{63B768EB-EA8F-4308-B603-A5327443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18723"/>
              </p:ext>
            </p:extLst>
          </p:nvPr>
        </p:nvGraphicFramePr>
        <p:xfrm>
          <a:off x="4216673" y="6161809"/>
          <a:ext cx="3086100" cy="60960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03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PI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Пи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double 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182563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446088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7223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989013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14462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19034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23606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2817813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Число Эйлера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51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D15419-8F50-45B3-B7BD-6FAD9CE029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CD3D8-17FF-4EAB-9C08-4BA8EF0D55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846" y="3148446"/>
            <a:ext cx="10820400" cy="6858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dirty="0"/>
              <a:t>Операторы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1802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8115E9-FF56-48E3-AC2B-EF840E55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Операторы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EEAB990-D88D-4784-988E-3A36C3F5C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0" y="2323092"/>
            <a:ext cx="3302000" cy="450767"/>
          </a:xfrm>
        </p:spPr>
        <p:txBody>
          <a:bodyPr/>
          <a:lstStyle/>
          <a:p>
            <a:r>
              <a:rPr lang="ru-RU" altLang="ru-RU" sz="2000" dirty="0"/>
              <a:t>Условный оператор </a:t>
            </a:r>
            <a:r>
              <a:rPr lang="en-US" altLang="ru-RU" sz="2000" b="1" i="1" dirty="0"/>
              <a:t>if</a:t>
            </a:r>
          </a:p>
          <a:p>
            <a:r>
              <a:rPr lang="ru-RU" altLang="ru-RU" sz="2000" dirty="0"/>
              <a:t>Условный оператор </a:t>
            </a:r>
            <a:r>
              <a:rPr lang="en-US" altLang="ru-RU" sz="2000" b="1" i="1" dirty="0"/>
              <a:t>switch</a:t>
            </a:r>
          </a:p>
          <a:p>
            <a:r>
              <a:rPr lang="ru-RU" altLang="ru-RU" sz="2000" dirty="0"/>
              <a:t>Оператор цикла </a:t>
            </a:r>
            <a:r>
              <a:rPr lang="en-US" altLang="ru-RU" sz="2000" b="1" i="1" dirty="0"/>
              <a:t>while</a:t>
            </a:r>
          </a:p>
          <a:p>
            <a:r>
              <a:rPr lang="ru-RU" altLang="ru-RU" sz="2000" dirty="0"/>
              <a:t>Оператор цикла </a:t>
            </a:r>
            <a:r>
              <a:rPr lang="en-US" altLang="ru-RU" sz="2000" b="1" i="1" dirty="0"/>
              <a:t>for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break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continue</a:t>
            </a:r>
          </a:p>
          <a:p>
            <a:r>
              <a:rPr lang="ru-RU" altLang="ru-RU" sz="2000" dirty="0"/>
              <a:t>Оператор </a:t>
            </a:r>
            <a:r>
              <a:rPr lang="en-US" altLang="ru-RU" sz="2000" b="1" i="1" dirty="0"/>
              <a:t>return</a:t>
            </a:r>
            <a:endParaRPr lang="ru-RU" altLang="ru-RU" sz="2000" b="1" i="1" dirty="0"/>
          </a:p>
          <a:p>
            <a:r>
              <a:rPr lang="ru-RU" altLang="ru-RU" sz="2000" dirty="0"/>
              <a:t>Составной оператор</a:t>
            </a:r>
            <a:r>
              <a:rPr lang="en-US" altLang="ru-RU" sz="2000" dirty="0"/>
              <a:t> (</a:t>
            </a:r>
            <a:r>
              <a:rPr lang="ru-RU" altLang="ru-RU" sz="2000" dirty="0"/>
              <a:t>блок)</a:t>
            </a:r>
          </a:p>
          <a:p>
            <a:endParaRPr lang="ru-RU" altLang="ru-RU" sz="2000" dirty="0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FA898C2-9817-43C7-96D8-49DBB1521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9421" y="2445653"/>
            <a:ext cx="3302000" cy="864823"/>
          </a:xfrm>
        </p:spPr>
        <p:txBody>
          <a:bodyPr/>
          <a:lstStyle/>
          <a:p>
            <a:pPr>
              <a:defRPr/>
            </a:pPr>
            <a:r>
              <a:rPr lang="ru-RU" altLang="ru-RU" sz="2000" dirty="0"/>
              <a:t>Операторные конструкции:</a:t>
            </a:r>
          </a:p>
          <a:p>
            <a:pPr lvl="1">
              <a:defRPr/>
            </a:pPr>
            <a:r>
              <a:rPr lang="ru-RU" altLang="ru-RU" sz="1800" dirty="0"/>
              <a:t>объявление переменной</a:t>
            </a:r>
          </a:p>
          <a:p>
            <a:pPr lvl="1">
              <a:defRPr/>
            </a:pPr>
            <a:r>
              <a:rPr lang="ru-RU" altLang="ru-RU" sz="1800" dirty="0"/>
              <a:t>присваивание</a:t>
            </a:r>
          </a:p>
          <a:p>
            <a:pPr lvl="1">
              <a:defRPr/>
            </a:pPr>
            <a:r>
              <a:rPr lang="ru-RU" altLang="ru-RU" sz="1800" dirty="0"/>
              <a:t>инкремент/декремент</a:t>
            </a:r>
          </a:p>
          <a:p>
            <a:pPr lvl="1">
              <a:defRPr/>
            </a:pPr>
            <a:r>
              <a:rPr lang="ru-RU" altLang="ru-RU" sz="1800" dirty="0"/>
              <a:t>создание объекта</a:t>
            </a:r>
          </a:p>
          <a:p>
            <a:pPr lvl="1">
              <a:defRPr/>
            </a:pPr>
            <a:r>
              <a:rPr lang="ru-RU" altLang="ru-RU" sz="1800" dirty="0"/>
              <a:t>вызов методов</a:t>
            </a:r>
          </a:p>
          <a:p>
            <a:pPr marL="182562" lvl="1" indent="0">
              <a:buNone/>
              <a:defRPr/>
            </a:pPr>
            <a:endParaRPr lang="ru-RU" altLang="ru-RU" sz="1800" dirty="0"/>
          </a:p>
        </p:txBody>
      </p:sp>
      <p:graphicFrame>
        <p:nvGraphicFramePr>
          <p:cNvPr id="63493" name="Object 6">
            <a:extLst>
              <a:ext uri="{FF2B5EF4-FFF2-40B4-BE49-F238E27FC236}">
                <a16:creationId xmlns:a16="http://schemas.microsoft.com/office/drawing/2014/main" id="{A9A5F18B-0A0F-4ADE-8110-7A3C822DB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289195"/>
              </p:ext>
            </p:extLst>
          </p:nvPr>
        </p:nvGraphicFramePr>
        <p:xfrm>
          <a:off x="7747000" y="2548476"/>
          <a:ext cx="3800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3" imgW="2406302" imgH="965904" progId="Visio.Drawing.11">
                  <p:embed/>
                </p:oleObj>
              </mc:Choice>
              <mc:Fallback>
                <p:oleObj name="Visio" r:id="rId3" imgW="2406302" imgH="965904" progId="Visio.Drawing.11">
                  <p:embed/>
                  <p:pic>
                    <p:nvPicPr>
                      <p:cNvPr id="63493" name="Object 6">
                        <a:extLst>
                          <a:ext uri="{FF2B5EF4-FFF2-40B4-BE49-F238E27FC236}">
                            <a16:creationId xmlns:a16="http://schemas.microsoft.com/office/drawing/2014/main" id="{A9A5F18B-0A0F-4ADE-8110-7A3C822DB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2548476"/>
                        <a:ext cx="38004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242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5FB2471-0A0D-440D-B237-23FF1B94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/>
              <a:t>Условный оператор </a:t>
            </a:r>
            <a:r>
              <a:rPr lang="en-US" altLang="ru-RU" sz="3200" i="1"/>
              <a:t>if</a:t>
            </a:r>
            <a:endParaRPr lang="ru-RU" altLang="ru-RU" sz="3200" i="1"/>
          </a:p>
        </p:txBody>
      </p:sp>
      <p:graphicFrame>
        <p:nvGraphicFramePr>
          <p:cNvPr id="64515" name="Object 211">
            <a:extLst>
              <a:ext uri="{FF2B5EF4-FFF2-40B4-BE49-F238E27FC236}">
                <a16:creationId xmlns:a16="http://schemas.microsoft.com/office/drawing/2014/main" id="{D3C0F576-95FF-4E88-9D41-10288B7F2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925056"/>
              </p:ext>
            </p:extLst>
          </p:nvPr>
        </p:nvGraphicFramePr>
        <p:xfrm>
          <a:off x="4707226" y="1981200"/>
          <a:ext cx="2205038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3" imgW="3238702" imgH="2530803" progId="Visio.Drawing.11">
                  <p:embed/>
                </p:oleObj>
              </mc:Choice>
              <mc:Fallback>
                <p:oleObj name="Visio" r:id="rId3" imgW="3238702" imgH="2530803" progId="Visio.Drawing.11">
                  <p:embed/>
                  <p:pic>
                    <p:nvPicPr>
                      <p:cNvPr id="64515" name="Object 211">
                        <a:extLst>
                          <a:ext uri="{FF2B5EF4-FFF2-40B4-BE49-F238E27FC236}">
                            <a16:creationId xmlns:a16="http://schemas.microsoft.com/office/drawing/2014/main" id="{D3C0F576-95FF-4E88-9D41-10288B7F2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26" y="1981200"/>
                        <a:ext cx="2205038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212">
            <a:extLst>
              <a:ext uri="{FF2B5EF4-FFF2-40B4-BE49-F238E27FC236}">
                <a16:creationId xmlns:a16="http://schemas.microsoft.com/office/drawing/2014/main" id="{3846F938-8378-44BC-B1C5-88334EA5C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40952"/>
              </p:ext>
            </p:extLst>
          </p:nvPr>
        </p:nvGraphicFramePr>
        <p:xfrm>
          <a:off x="4656932" y="4575175"/>
          <a:ext cx="28067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Visio" r:id="rId5" imgW="4498632" imgH="2584839" progId="Visio.Drawing.11">
                  <p:embed/>
                </p:oleObj>
              </mc:Choice>
              <mc:Fallback>
                <p:oleObj name="Visio" r:id="rId5" imgW="4498632" imgH="2584839" progId="Visio.Drawing.11">
                  <p:embed/>
                  <p:pic>
                    <p:nvPicPr>
                      <p:cNvPr id="64516" name="Object 212">
                        <a:extLst>
                          <a:ext uri="{FF2B5EF4-FFF2-40B4-BE49-F238E27FC236}">
                            <a16:creationId xmlns:a16="http://schemas.microsoft.com/office/drawing/2014/main" id="{3846F938-8378-44BC-B1C5-88334EA5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932" y="4575175"/>
                        <a:ext cx="280670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214">
            <a:extLst>
              <a:ext uri="{FF2B5EF4-FFF2-40B4-BE49-F238E27FC236}">
                <a16:creationId xmlns:a16="http://schemas.microsoft.com/office/drawing/2014/main" id="{93E8BCE5-7604-48A0-99B3-645B81C98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549085"/>
              </p:ext>
            </p:extLst>
          </p:nvPr>
        </p:nvGraphicFramePr>
        <p:xfrm>
          <a:off x="1639527" y="2688828"/>
          <a:ext cx="274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Visio" r:id="rId7" imgW="2131982" imgH="417703" progId="Visio.Drawing.11">
                  <p:embed/>
                </p:oleObj>
              </mc:Choice>
              <mc:Fallback>
                <p:oleObj name="Visio" r:id="rId7" imgW="2131982" imgH="417703" progId="Visio.Drawing.11">
                  <p:embed/>
                  <p:pic>
                    <p:nvPicPr>
                      <p:cNvPr id="64517" name="Object 214">
                        <a:extLst>
                          <a:ext uri="{FF2B5EF4-FFF2-40B4-BE49-F238E27FC236}">
                            <a16:creationId xmlns:a16="http://schemas.microsoft.com/office/drawing/2014/main" id="{93E8BCE5-7604-48A0-99B3-645B81C98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27" y="2688828"/>
                        <a:ext cx="2740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215">
            <a:extLst>
              <a:ext uri="{FF2B5EF4-FFF2-40B4-BE49-F238E27FC236}">
                <a16:creationId xmlns:a16="http://schemas.microsoft.com/office/drawing/2014/main" id="{AEF7082D-BFFA-475F-B260-022995AA1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673345"/>
              </p:ext>
            </p:extLst>
          </p:nvPr>
        </p:nvGraphicFramePr>
        <p:xfrm>
          <a:off x="1593634" y="4550569"/>
          <a:ext cx="25987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Visio" r:id="rId9" imgW="2131982" imgH="783530" progId="Visio.Drawing.11">
                  <p:embed/>
                </p:oleObj>
              </mc:Choice>
              <mc:Fallback>
                <p:oleObj name="Visio" r:id="rId9" imgW="2131982" imgH="783530" progId="Visio.Drawing.11">
                  <p:embed/>
                  <p:pic>
                    <p:nvPicPr>
                      <p:cNvPr id="64518" name="Object 215">
                        <a:extLst>
                          <a:ext uri="{FF2B5EF4-FFF2-40B4-BE49-F238E27FC236}">
                            <a16:creationId xmlns:a16="http://schemas.microsoft.com/office/drawing/2014/main" id="{AEF7082D-BFFA-475F-B260-022995AA1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634" y="4550569"/>
                        <a:ext cx="25987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Line 220">
            <a:extLst>
              <a:ext uri="{FF2B5EF4-FFF2-40B4-BE49-F238E27FC236}">
                <a16:creationId xmlns:a16="http://schemas.microsoft.com/office/drawing/2014/main" id="{234AAE3F-CE9F-4C90-96BB-D9E94027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1" y="3409950"/>
            <a:ext cx="749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4520" name="Object 221">
            <a:extLst>
              <a:ext uri="{FF2B5EF4-FFF2-40B4-BE49-F238E27FC236}">
                <a16:creationId xmlns:a16="http://schemas.microsoft.com/office/drawing/2014/main" id="{D12F4990-F4C5-49D9-9BED-60030D33F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60935"/>
              </p:ext>
            </p:extLst>
          </p:nvPr>
        </p:nvGraphicFramePr>
        <p:xfrm>
          <a:off x="7463632" y="2054229"/>
          <a:ext cx="27305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Visio" r:id="rId11" imgW="2223422" imgH="1338756" progId="Visio.Drawing.11">
                  <p:embed/>
                </p:oleObj>
              </mc:Choice>
              <mc:Fallback>
                <p:oleObj name="Visio" r:id="rId11" imgW="2223422" imgH="1338756" progId="Visio.Drawing.11">
                  <p:embed/>
                  <p:pic>
                    <p:nvPicPr>
                      <p:cNvPr id="64520" name="Object 221">
                        <a:extLst>
                          <a:ext uri="{FF2B5EF4-FFF2-40B4-BE49-F238E27FC236}">
                            <a16:creationId xmlns:a16="http://schemas.microsoft.com/office/drawing/2014/main" id="{D12F4990-F4C5-49D9-9BED-60030D33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632" y="2054229"/>
                        <a:ext cx="2730500" cy="164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223">
            <a:extLst>
              <a:ext uri="{FF2B5EF4-FFF2-40B4-BE49-F238E27FC236}">
                <a16:creationId xmlns:a16="http://schemas.microsoft.com/office/drawing/2014/main" id="{F26FE44E-1B68-4EE0-B145-D2E36DF25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53307"/>
              </p:ext>
            </p:extLst>
          </p:nvPr>
        </p:nvGraphicFramePr>
        <p:xfrm>
          <a:off x="7912894" y="3938589"/>
          <a:ext cx="12906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Visio" r:id="rId13" imgW="1126142" imgH="783530" progId="Visio.Drawing.11">
                  <p:embed/>
                </p:oleObj>
              </mc:Choice>
              <mc:Fallback>
                <p:oleObj name="Visio" r:id="rId13" imgW="1126142" imgH="783530" progId="Visio.Drawing.11">
                  <p:embed/>
                  <p:pic>
                    <p:nvPicPr>
                      <p:cNvPr id="64521" name="Object 223">
                        <a:extLst>
                          <a:ext uri="{FF2B5EF4-FFF2-40B4-BE49-F238E27FC236}">
                            <a16:creationId xmlns:a16="http://schemas.microsoft.com/office/drawing/2014/main" id="{F26FE44E-1B68-4EE0-B145-D2E36DF25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894" y="3938589"/>
                        <a:ext cx="12906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25">
            <a:extLst>
              <a:ext uri="{FF2B5EF4-FFF2-40B4-BE49-F238E27FC236}">
                <a16:creationId xmlns:a16="http://schemas.microsoft.com/office/drawing/2014/main" id="{C786909B-EFD2-4099-A119-587DD78D6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540045"/>
              </p:ext>
            </p:extLst>
          </p:nvPr>
        </p:nvGraphicFramePr>
        <p:xfrm>
          <a:off x="7912894" y="5079999"/>
          <a:ext cx="17526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Visio" r:id="rId15" imgW="1400462" imgH="1151789" progId="Visio.Drawing.11">
                  <p:embed/>
                </p:oleObj>
              </mc:Choice>
              <mc:Fallback>
                <p:oleObj name="Visio" r:id="rId15" imgW="1400462" imgH="1151789" progId="Visio.Drawing.11">
                  <p:embed/>
                  <p:pic>
                    <p:nvPicPr>
                      <p:cNvPr id="64522" name="Object 225">
                        <a:extLst>
                          <a:ext uri="{FF2B5EF4-FFF2-40B4-BE49-F238E27FC236}">
                            <a16:creationId xmlns:a16="http://schemas.microsoft.com/office/drawing/2014/main" id="{C786909B-EFD2-4099-A119-587DD78D6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894" y="5079999"/>
                        <a:ext cx="175260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40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90443A5-3E4A-40F4-8EE6-954EC62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dirty="0"/>
              <a:t>Условный оператор </a:t>
            </a:r>
            <a:r>
              <a:rPr lang="en-US" altLang="ru-RU" sz="3200" i="1" dirty="0"/>
              <a:t>switch</a:t>
            </a:r>
            <a:endParaRPr lang="ru-RU" altLang="ru-RU" sz="3200" i="1" dirty="0"/>
          </a:p>
        </p:txBody>
      </p:sp>
      <p:graphicFrame>
        <p:nvGraphicFramePr>
          <p:cNvPr id="66563" name="Object 4">
            <a:extLst>
              <a:ext uri="{FF2B5EF4-FFF2-40B4-BE49-F238E27FC236}">
                <a16:creationId xmlns:a16="http://schemas.microsoft.com/office/drawing/2014/main" id="{C3252EAC-D3DA-411F-9BD2-ED309EDB0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593564"/>
              </p:ext>
            </p:extLst>
          </p:nvPr>
        </p:nvGraphicFramePr>
        <p:xfrm>
          <a:off x="1347643" y="2116139"/>
          <a:ext cx="2813050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Visio" r:id="rId3" imgW="2406302" imgH="3547500" progId="Visio.Drawing.11">
                  <p:embed/>
                </p:oleObj>
              </mc:Choice>
              <mc:Fallback>
                <p:oleObj name="Visio" r:id="rId3" imgW="2406302" imgH="3547500" progId="Visio.Drawing.11">
                  <p:embed/>
                  <p:pic>
                    <p:nvPicPr>
                      <p:cNvPr id="66563" name="Object 4">
                        <a:extLst>
                          <a:ext uri="{FF2B5EF4-FFF2-40B4-BE49-F238E27FC236}">
                            <a16:creationId xmlns:a16="http://schemas.microsoft.com/office/drawing/2014/main" id="{C3252EAC-D3DA-411F-9BD2-ED309EDB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43" y="2116139"/>
                        <a:ext cx="2813050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5">
            <a:extLst>
              <a:ext uri="{FF2B5EF4-FFF2-40B4-BE49-F238E27FC236}">
                <a16:creationId xmlns:a16="http://schemas.microsoft.com/office/drawing/2014/main" id="{E39689FC-08ED-4B6C-8E6A-0BFDBE0A7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38573"/>
              </p:ext>
            </p:extLst>
          </p:nvPr>
        </p:nvGraphicFramePr>
        <p:xfrm>
          <a:off x="4701887" y="2116139"/>
          <a:ext cx="2011363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Visio" r:id="rId5" imgW="1583342" imgH="2079597" progId="Visio.Drawing.11">
                  <p:embed/>
                </p:oleObj>
              </mc:Choice>
              <mc:Fallback>
                <p:oleObj name="Visio" r:id="rId5" imgW="1583342" imgH="2079597" progId="Visio.Drawing.11">
                  <p:embed/>
                  <p:pic>
                    <p:nvPicPr>
                      <p:cNvPr id="66564" name="Object 5">
                        <a:extLst>
                          <a:ext uri="{FF2B5EF4-FFF2-40B4-BE49-F238E27FC236}">
                            <a16:creationId xmlns:a16="http://schemas.microsoft.com/office/drawing/2014/main" id="{E39689FC-08ED-4B6C-8E6A-0BFDBE0A7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887" y="2116139"/>
                        <a:ext cx="2011363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Line 6">
            <a:extLst>
              <a:ext uri="{FF2B5EF4-FFF2-40B4-BE49-F238E27FC236}">
                <a16:creationId xmlns:a16="http://schemas.microsoft.com/office/drawing/2014/main" id="{855915F1-F6EC-482E-81AA-F6DB87325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1905000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sp>
        <p:nvSpPr>
          <p:cNvPr id="66566" name="Line 7">
            <a:extLst>
              <a:ext uri="{FF2B5EF4-FFF2-40B4-BE49-F238E27FC236}">
                <a16:creationId xmlns:a16="http://schemas.microsoft.com/office/drawing/2014/main" id="{4BB36C48-0FD7-4BDB-B31C-DF7651E80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700" y="1857375"/>
            <a:ext cx="0" cy="356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UA"/>
          </a:p>
        </p:txBody>
      </p:sp>
      <p:graphicFrame>
        <p:nvGraphicFramePr>
          <p:cNvPr id="66567" name="Object 8">
            <a:extLst>
              <a:ext uri="{FF2B5EF4-FFF2-40B4-BE49-F238E27FC236}">
                <a16:creationId xmlns:a16="http://schemas.microsoft.com/office/drawing/2014/main" id="{65D85725-F77B-41B4-80B0-DB043D4F2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0593"/>
              </p:ext>
            </p:extLst>
          </p:nvPr>
        </p:nvGraphicFramePr>
        <p:xfrm>
          <a:off x="7876021" y="2087562"/>
          <a:ext cx="29305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Visio" r:id="rId7" imgW="2406302" imgH="2625907" progId="Visio.Drawing.11">
                  <p:embed/>
                </p:oleObj>
              </mc:Choice>
              <mc:Fallback>
                <p:oleObj name="Visio" r:id="rId7" imgW="2406302" imgH="2625907" progId="Visio.Drawing.11">
                  <p:embed/>
                  <p:pic>
                    <p:nvPicPr>
                      <p:cNvPr id="66567" name="Object 8">
                        <a:extLst>
                          <a:ext uri="{FF2B5EF4-FFF2-40B4-BE49-F238E27FC236}">
                            <a16:creationId xmlns:a16="http://schemas.microsoft.com/office/drawing/2014/main" id="{65D85725-F77B-41B4-80B0-DB043D4F2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021" y="2087562"/>
                        <a:ext cx="29305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0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B9303A7-C1E6-4320-B0FA-1FAB96B9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Платформа </a:t>
            </a:r>
            <a:r>
              <a:rPr lang="en-US" altLang="ru-RU" sz="3200"/>
              <a:t>Java</a:t>
            </a:r>
            <a:endParaRPr lang="ru-RU" altLang="ru-RU" sz="3200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66B97BBF-3CD2-4575-999F-8A328D442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5631873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 b="1" i="1" dirty="0"/>
              <a:t>Платформа </a:t>
            </a:r>
            <a:r>
              <a:rPr lang="en-US" altLang="ru-RU" sz="1800" b="1" i="1" dirty="0"/>
              <a:t>Java </a:t>
            </a:r>
            <a:r>
              <a:rPr lang="ru-RU" altLang="ru-RU" sz="1800" b="1" i="1" dirty="0"/>
              <a:t/>
            </a:r>
            <a:br>
              <a:rPr lang="ru-RU" altLang="ru-RU" sz="1800" b="1" i="1" dirty="0"/>
            </a:br>
            <a:r>
              <a:rPr lang="ru-RU" altLang="ru-RU" sz="1800" b="1" i="1" dirty="0"/>
              <a:t>(</a:t>
            </a:r>
            <a:r>
              <a:rPr lang="en-US" altLang="ru-RU" sz="1800" b="1" i="1" dirty="0"/>
              <a:t>Java Platform)</a:t>
            </a:r>
            <a:r>
              <a:rPr lang="en-US" altLang="ru-RU" sz="1800" dirty="0"/>
              <a:t> – </a:t>
            </a:r>
            <a:r>
              <a:rPr lang="ru-RU" altLang="ru-RU" sz="1800" dirty="0"/>
              <a:t>программная среда, в которой работают приложения </a:t>
            </a:r>
            <a:r>
              <a:rPr lang="en-US" altLang="ru-RU" sz="1800" dirty="0"/>
              <a:t>Java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dirty="0"/>
              <a:t>Существуют версии платформы </a:t>
            </a:r>
            <a:r>
              <a:rPr lang="en-US" altLang="ru-RU" sz="1800" dirty="0"/>
              <a:t>Java </a:t>
            </a:r>
            <a:r>
              <a:rPr lang="ru-RU" altLang="ru-RU" sz="1800" dirty="0"/>
              <a:t>для различных ОС (</a:t>
            </a:r>
            <a:r>
              <a:rPr lang="en-US" altLang="ru-RU" sz="1800" dirty="0"/>
              <a:t>Windows, Linux, Solaris, Mac OS)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dirty="0"/>
              <a:t>Включает в свой состав: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 dirty="0"/>
              <a:t>Java Virtual Machine</a:t>
            </a:r>
            <a:r>
              <a:rPr lang="ru-RU" altLang="ru-RU" sz="1600" dirty="0"/>
              <a:t> </a:t>
            </a:r>
            <a:r>
              <a:rPr lang="en-US" altLang="ru-RU" sz="1600" dirty="0"/>
              <a:t>(</a:t>
            </a:r>
            <a:r>
              <a:rPr lang="en-US" altLang="ru-RU" sz="1600" b="1" i="1" dirty="0"/>
              <a:t>JVM</a:t>
            </a:r>
            <a:r>
              <a:rPr lang="en-US" altLang="ru-RU" sz="1600" dirty="0"/>
              <a:t>) </a:t>
            </a:r>
            <a:r>
              <a:rPr lang="ru-RU" altLang="ru-RU" sz="1600" dirty="0"/>
              <a:t>– </a:t>
            </a:r>
            <a:r>
              <a:rPr lang="ru-RU" altLang="ru-RU" sz="1600" b="1" i="1" dirty="0"/>
              <a:t>виртуальная машина </a:t>
            </a:r>
            <a:r>
              <a:rPr lang="en-US" altLang="ru-RU" sz="1600" b="1" i="1" dirty="0"/>
              <a:t>Java</a:t>
            </a:r>
            <a:r>
              <a:rPr lang="en-US" altLang="ru-RU" sz="1600" dirty="0"/>
              <a:t> –</a:t>
            </a:r>
            <a:r>
              <a:rPr lang="ru-RU" altLang="ru-RU" sz="1600" dirty="0"/>
              <a:t>программа, интерпретирующая приложения </a:t>
            </a:r>
            <a:r>
              <a:rPr lang="en-US" altLang="ru-RU" sz="1600" dirty="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1600" b="1" i="1" dirty="0"/>
              <a:t>Java API </a:t>
            </a:r>
            <a:r>
              <a:rPr lang="en-US" altLang="ru-RU" sz="1600" dirty="0"/>
              <a:t>- </a:t>
            </a:r>
            <a:r>
              <a:rPr lang="ru-RU" altLang="ru-RU" sz="1600" dirty="0"/>
              <a:t>библиотека программных компонентов (классов и интерфейсов), реализующих стандартный функционал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65F4C9A-429B-42A9-A3FE-CAFC141EF3C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17673" y="2067693"/>
            <a:ext cx="5756275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Platform, Standard Edition (Java SE)</a:t>
            </a:r>
            <a:r>
              <a:rPr lang="en-US" altLang="ru-RU" sz="1800" dirty="0"/>
              <a:t> –</a:t>
            </a:r>
            <a:r>
              <a:rPr lang="ru-RU" altLang="ru-RU" sz="1800" dirty="0"/>
              <a:t> платформа широкого назначения для рабочих станций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Platform, Enterprise Edition (Java EE)</a:t>
            </a:r>
            <a:r>
              <a:rPr lang="en-US" altLang="ru-RU" sz="1800" dirty="0"/>
              <a:t> –</a:t>
            </a:r>
            <a:r>
              <a:rPr lang="ru-RU" altLang="ru-RU" sz="1800" dirty="0"/>
              <a:t> платформа для корпоративных приложений и приложений интернет</a:t>
            </a:r>
            <a:endParaRPr lang="en-US" altLang="ru-RU" sz="1800" dirty="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Platform, Micro Edition (Java ME)</a:t>
            </a:r>
            <a:r>
              <a:rPr lang="en-US" altLang="ru-RU" sz="1800" dirty="0"/>
              <a:t> –</a:t>
            </a:r>
            <a:r>
              <a:rPr lang="ru-RU" altLang="ru-RU" sz="1800" dirty="0"/>
              <a:t> платформа для устройств с ограниченными ресурсами и мобильных устройств</a:t>
            </a:r>
            <a:endParaRPr lang="en-US" altLang="ru-RU" sz="1800" dirty="0"/>
          </a:p>
          <a:p>
            <a:pPr eaLnBrk="1" hangingPunct="1">
              <a:lnSpc>
                <a:spcPct val="90000"/>
              </a:lnSpc>
            </a:pPr>
            <a:r>
              <a:rPr lang="en-US" altLang="ru-RU" sz="1800" b="1" i="1" dirty="0"/>
              <a:t>Java Card</a:t>
            </a:r>
            <a:r>
              <a:rPr lang="en-US" altLang="ru-RU" sz="1800" dirty="0"/>
              <a:t> – </a:t>
            </a:r>
            <a:r>
              <a:rPr lang="ru-RU" altLang="ru-RU" sz="1800" dirty="0"/>
              <a:t>платформа для смарт-карт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CFE4F4CE-7454-4F85-A827-78662AEB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4" y="2057400"/>
            <a:ext cx="5070475" cy="58189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589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64FAFB-31B4-4BEC-85A5-7F882879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1"/>
            <a:ext cx="10820400" cy="685800"/>
          </a:xfrm>
        </p:spPr>
        <p:txBody>
          <a:bodyPr/>
          <a:lstStyle/>
          <a:p>
            <a:pPr eaLnBrk="1" hangingPunct="1"/>
            <a:r>
              <a:rPr lang="en-US" altLang="ru-RU" sz="3200"/>
              <a:t>JRE </a:t>
            </a:r>
            <a:r>
              <a:rPr lang="ru-RU" altLang="ru-RU" sz="3200"/>
              <a:t>и </a:t>
            </a:r>
            <a:r>
              <a:rPr lang="en-US" altLang="ru-RU" sz="3200"/>
              <a:t>JDK</a:t>
            </a:r>
            <a:endParaRPr lang="ru-RU" altLang="ru-RU" sz="32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2A5B1F6-C131-4953-897A-4F82628F1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00200"/>
            <a:ext cx="4935682" cy="3429000"/>
          </a:xfrm>
        </p:spPr>
        <p:txBody>
          <a:bodyPr/>
          <a:lstStyle/>
          <a:p>
            <a:pPr eaLnBrk="1" hangingPunct="1"/>
            <a:r>
              <a:rPr lang="en-US" altLang="ru-RU" sz="1800" b="1" dirty="0"/>
              <a:t>Java SE Runtime Environment</a:t>
            </a:r>
            <a:r>
              <a:rPr lang="en-US" altLang="ru-RU" sz="1800" dirty="0"/>
              <a:t> (</a:t>
            </a:r>
            <a:r>
              <a:rPr lang="en-US" altLang="ru-RU" sz="1800" b="1" i="1" dirty="0"/>
              <a:t>JRE</a:t>
            </a:r>
            <a:r>
              <a:rPr lang="en-US" altLang="ru-RU" sz="1800" dirty="0"/>
              <a:t>) - </a:t>
            </a:r>
            <a:r>
              <a:rPr lang="ru-RU" altLang="ru-RU" sz="1800" dirty="0"/>
              <a:t>минимальная реализация платформы </a:t>
            </a:r>
            <a:r>
              <a:rPr lang="en-US" altLang="ru-RU" sz="1800" dirty="0"/>
              <a:t>Java</a:t>
            </a:r>
            <a:r>
              <a:rPr lang="ru-RU" altLang="ru-RU" sz="1800" dirty="0"/>
              <a:t> </a:t>
            </a:r>
            <a:r>
              <a:rPr lang="en-US" altLang="ru-RU" sz="1800" dirty="0"/>
              <a:t>SE</a:t>
            </a:r>
            <a:r>
              <a:rPr lang="ru-RU" altLang="ru-RU" sz="1800" dirty="0"/>
              <a:t>, необходимая</a:t>
            </a:r>
            <a:r>
              <a:rPr lang="en-US" altLang="ru-RU" sz="1800" dirty="0"/>
              <a:t> </a:t>
            </a:r>
            <a:r>
              <a:rPr lang="ru-RU" altLang="ru-RU" sz="1800" dirty="0"/>
              <a:t>для выполнения приложений</a:t>
            </a:r>
          </a:p>
          <a:p>
            <a:pPr lvl="1" eaLnBrk="1" hangingPunct="1"/>
            <a:r>
              <a:rPr lang="ru-RU" altLang="ru-RU" sz="1600" dirty="0"/>
              <a:t>устанавливается на компьютеры конечных пользователей</a:t>
            </a:r>
          </a:p>
          <a:p>
            <a:pPr lvl="1" eaLnBrk="1" hangingPunct="1"/>
            <a:r>
              <a:rPr lang="ru-RU" altLang="ru-RU" sz="1600" dirty="0"/>
              <a:t>включает в свой состав </a:t>
            </a:r>
            <a:r>
              <a:rPr lang="en-US" altLang="ru-RU" sz="1600" dirty="0"/>
              <a:t>JVM </a:t>
            </a:r>
            <a:r>
              <a:rPr lang="ru-RU" altLang="ru-RU" sz="1600" dirty="0"/>
              <a:t>и библиотеки, необходимые для</a:t>
            </a:r>
            <a:r>
              <a:rPr lang="en-US" altLang="ru-RU" sz="1600" dirty="0"/>
              <a:t> </a:t>
            </a:r>
            <a:r>
              <a:rPr lang="ru-RU" altLang="ru-RU" sz="1600" dirty="0"/>
              <a:t>выполнения программ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878B54F-D217-49B1-A448-D0617C4D9D1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286499" y="1600200"/>
            <a:ext cx="5022273" cy="2770188"/>
          </a:xfrm>
        </p:spPr>
        <p:txBody>
          <a:bodyPr/>
          <a:lstStyle/>
          <a:p>
            <a:pPr eaLnBrk="1" hangingPunct="1"/>
            <a:r>
              <a:rPr lang="en-US" altLang="ru-RU" sz="1800" b="1" i="1" dirty="0"/>
              <a:t>Java Development Kit (JDK) –  </a:t>
            </a:r>
            <a:r>
              <a:rPr lang="ru-RU" altLang="ru-RU" sz="1800" dirty="0"/>
              <a:t>версия </a:t>
            </a:r>
            <a:r>
              <a:rPr lang="en-US" altLang="ru-RU" sz="1800" dirty="0"/>
              <a:t>Java SE </a:t>
            </a:r>
            <a:r>
              <a:rPr lang="ru-RU" altLang="ru-RU" sz="1800" dirty="0"/>
              <a:t>для разработки приложений</a:t>
            </a:r>
            <a:endParaRPr lang="ru-RU" altLang="ru-RU" sz="1800" b="1" i="1" dirty="0"/>
          </a:p>
          <a:p>
            <a:pPr lvl="1" eaLnBrk="1" hangingPunct="1"/>
            <a:r>
              <a:rPr lang="ru-RU" altLang="ru-RU" sz="1800" dirty="0"/>
              <a:t>устанавливается на компьютеры разработчиков</a:t>
            </a:r>
          </a:p>
          <a:p>
            <a:pPr lvl="1" eaLnBrk="1" hangingPunct="1"/>
            <a:r>
              <a:rPr lang="ru-RU" altLang="ru-RU" sz="1800" dirty="0"/>
              <a:t>включает в свой состав </a:t>
            </a:r>
            <a:r>
              <a:rPr lang="en-US" altLang="ru-RU" sz="1800" dirty="0"/>
              <a:t>JRE</a:t>
            </a:r>
            <a:r>
              <a:rPr lang="ru-RU" altLang="ru-RU" sz="1800" dirty="0"/>
              <a:t>, компилятор</a:t>
            </a:r>
            <a:r>
              <a:rPr lang="en-US" altLang="ru-RU" sz="1800" dirty="0"/>
              <a:t>, </a:t>
            </a:r>
            <a:r>
              <a:rPr lang="ru-RU" altLang="ru-RU" sz="1800" dirty="0"/>
              <a:t>отладчик, примеры программ, дополнительные библиотеки</a:t>
            </a:r>
          </a:p>
        </p:txBody>
      </p:sp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BF0D9101-0348-4982-868B-57CF6AEBA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34437"/>
              </p:ext>
            </p:extLst>
          </p:nvPr>
        </p:nvGraphicFramePr>
        <p:xfrm>
          <a:off x="4359853" y="4275139"/>
          <a:ext cx="3464502" cy="22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2557719" imgH="1685097" progId="Visio.Drawing.11">
                  <p:embed/>
                </p:oleObj>
              </mc:Choice>
              <mc:Fallback>
                <p:oleObj name="Visio" r:id="rId3" imgW="2557719" imgH="1685097" progId="Visio.Drawing.11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BF0D9101-0348-4982-868B-57CF6AEBA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853" y="4275139"/>
                        <a:ext cx="3464502" cy="2281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0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2653332-F6E1-49C1-BFEB-4EC3B165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Этапы создания приложения </a:t>
            </a:r>
            <a:r>
              <a:rPr lang="en-US" altLang="ru-RU" sz="3200"/>
              <a:t>Java</a:t>
            </a:r>
            <a:endParaRPr lang="ru-RU" altLang="ru-RU" sz="3200"/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CBA52D8E-C281-4268-B840-08B889056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ru-RU" altLang="ru-RU" sz="1800"/>
              <a:t>Разработка программного кода 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ru-RU" altLang="ru-RU" sz="1800"/>
              <a:t>Компиляция исходного кода в байт-код</a:t>
            </a:r>
          </a:p>
          <a:p>
            <a:pPr marL="342900" indent="-342900">
              <a:buFont typeface="Wingdings" panose="05000000000000000000" pitchFamily="2" charset="2"/>
              <a:buAutoNum type="arabicPeriod"/>
            </a:pPr>
            <a:r>
              <a:rPr lang="ru-RU" altLang="ru-RU" sz="1800"/>
              <a:t>Выполнение программы в </a:t>
            </a:r>
            <a:r>
              <a:rPr lang="en-US" altLang="ru-RU" sz="1800"/>
              <a:t>JVM</a:t>
            </a:r>
            <a:endParaRPr lang="ru-RU" altLang="ru-RU" sz="1800"/>
          </a:p>
        </p:txBody>
      </p:sp>
      <p:sp>
        <p:nvSpPr>
          <p:cNvPr id="17419" name="Rectangle 13">
            <a:extLst>
              <a:ext uri="{FF2B5EF4-FFF2-40B4-BE49-F238E27FC236}">
                <a16:creationId xmlns:a16="http://schemas.microsoft.com/office/drawing/2014/main" id="{757A7B94-D8CB-4540-A817-482E05815D6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07200" y="1600200"/>
            <a:ext cx="5384800" cy="4500563"/>
          </a:xfrm>
        </p:spPr>
        <p:txBody>
          <a:bodyPr/>
          <a:lstStyle/>
          <a:p>
            <a:pPr eaLnBrk="1" hangingPunct="1"/>
            <a:r>
              <a:rPr lang="ru-RU" altLang="ru-RU" sz="1800" b="1" i="1"/>
              <a:t>Байткод (</a:t>
            </a:r>
            <a:r>
              <a:rPr lang="en-US" altLang="ru-RU" sz="1800" b="1" i="1"/>
              <a:t>bytecode)</a:t>
            </a:r>
            <a:r>
              <a:rPr lang="en-US" altLang="ru-RU" sz="1800"/>
              <a:t> – </a:t>
            </a:r>
            <a:r>
              <a:rPr lang="ru-RU" altLang="ru-RU" sz="1800"/>
              <a:t>машинно-независимый низкоуровневый язык</a:t>
            </a:r>
            <a:r>
              <a:rPr lang="en-US" altLang="ru-RU" sz="1800"/>
              <a:t> </a:t>
            </a:r>
            <a:r>
              <a:rPr lang="ru-RU" altLang="ru-RU" sz="1800"/>
              <a:t>виртуальной машины </a:t>
            </a:r>
            <a:r>
              <a:rPr lang="en-US" altLang="ru-RU" sz="1800"/>
              <a:t>Java</a:t>
            </a:r>
            <a:endParaRPr lang="ru-RU" altLang="ru-RU" sz="1800"/>
          </a:p>
        </p:txBody>
      </p:sp>
      <p:graphicFrame>
        <p:nvGraphicFramePr>
          <p:cNvPr id="17412" name="Object 6">
            <a:extLst>
              <a:ext uri="{FF2B5EF4-FFF2-40B4-BE49-F238E27FC236}">
                <a16:creationId xmlns:a16="http://schemas.microsoft.com/office/drawing/2014/main" id="{20D595A2-59F3-4016-9E23-164DA4B22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3" y="3519488"/>
          <a:ext cx="826135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8261429" imgH="1516806" progId="Visio.Drawing.11">
                  <p:embed/>
                </p:oleObj>
              </mc:Choice>
              <mc:Fallback>
                <p:oleObj name="Visio" r:id="rId3" imgW="8261429" imgH="1516806" progId="Visio.Drawing.11">
                  <p:embed/>
                  <p:pic>
                    <p:nvPicPr>
                      <p:cNvPr id="17412" name="Object 6">
                        <a:extLst>
                          <a:ext uri="{FF2B5EF4-FFF2-40B4-BE49-F238E27FC236}">
                            <a16:creationId xmlns:a16="http://schemas.microsoft.com/office/drawing/2014/main" id="{20D595A2-59F3-4016-9E23-164DA4B22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519488"/>
                        <a:ext cx="826135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AutoShape 7">
            <a:extLst>
              <a:ext uri="{FF2B5EF4-FFF2-40B4-BE49-F238E27FC236}">
                <a16:creationId xmlns:a16="http://schemas.microsoft.com/office/drawing/2014/main" id="{B225DD43-2CF6-4D9A-BD82-F0088656204A}"/>
              </a:ext>
            </a:extLst>
          </p:cNvPr>
          <p:cNvSpPr>
            <a:spLocks/>
          </p:cNvSpPr>
          <p:nvPr/>
        </p:nvSpPr>
        <p:spPr bwMode="auto">
          <a:xfrm rot="16200000">
            <a:off x="3009901" y="4067176"/>
            <a:ext cx="390525" cy="2324100"/>
          </a:xfrm>
          <a:prstGeom prst="leftBrace">
            <a:avLst>
              <a:gd name="adj1" fmla="val 495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4" name="AutoShape 8">
            <a:extLst>
              <a:ext uri="{FF2B5EF4-FFF2-40B4-BE49-F238E27FC236}">
                <a16:creationId xmlns:a16="http://schemas.microsoft.com/office/drawing/2014/main" id="{8FC5F52E-8FA9-4CBB-A05F-9907FF704F99}"/>
              </a:ext>
            </a:extLst>
          </p:cNvPr>
          <p:cNvSpPr>
            <a:spLocks/>
          </p:cNvSpPr>
          <p:nvPr/>
        </p:nvSpPr>
        <p:spPr bwMode="auto">
          <a:xfrm rot="16200000">
            <a:off x="5162551" y="3654426"/>
            <a:ext cx="390525" cy="3797300"/>
          </a:xfrm>
          <a:prstGeom prst="leftBrace">
            <a:avLst>
              <a:gd name="adj1" fmla="val 810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5" name="AutoShape 9">
            <a:extLst>
              <a:ext uri="{FF2B5EF4-FFF2-40B4-BE49-F238E27FC236}">
                <a16:creationId xmlns:a16="http://schemas.microsoft.com/office/drawing/2014/main" id="{50DBB9FC-DE60-4972-80AC-BF3258D8454D}"/>
              </a:ext>
            </a:extLst>
          </p:cNvPr>
          <p:cNvSpPr>
            <a:spLocks/>
          </p:cNvSpPr>
          <p:nvPr/>
        </p:nvSpPr>
        <p:spPr bwMode="auto">
          <a:xfrm rot="16200000">
            <a:off x="8016082" y="3442495"/>
            <a:ext cx="390525" cy="3573462"/>
          </a:xfrm>
          <a:prstGeom prst="leftBrace">
            <a:avLst>
              <a:gd name="adj1" fmla="val 762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C4BB66EC-E1F0-4D96-AAC4-EC8C8DB3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9" y="548322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1</a:t>
            </a:r>
            <a:endParaRPr lang="ru-RU" altLang="ru-RU"/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AC32BDAA-8120-4DFC-87AE-74B00D02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70547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2</a:t>
            </a:r>
            <a:endParaRPr lang="ru-RU" altLang="ru-RU"/>
          </a:p>
        </p:txBody>
      </p:sp>
      <p:sp>
        <p:nvSpPr>
          <p:cNvPr id="17418" name="Text Box 12">
            <a:extLst>
              <a:ext uri="{FF2B5EF4-FFF2-40B4-BE49-F238E27FC236}">
                <a16:creationId xmlns:a16="http://schemas.microsoft.com/office/drawing/2014/main" id="{5F8CF823-1304-455C-BCB3-AB2E139FF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339" y="54721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ru-RU"/>
              <a:t>3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8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D272670-4FFE-4C8E-B219-877A4C0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Переносимость приложений </a:t>
            </a:r>
            <a:r>
              <a:rPr lang="en-US" altLang="ru-RU" sz="3200"/>
              <a:t>Java</a:t>
            </a:r>
            <a:endParaRPr lang="ru-RU" altLang="ru-RU" sz="32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DCCC253E-7457-456A-8BFD-C6D44EDC0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6" y="2292351"/>
          <a:ext cx="8685213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8175114" imgH="2497840" progId="Visio.Drawing.11">
                  <p:embed/>
                </p:oleObj>
              </mc:Choice>
              <mc:Fallback>
                <p:oleObj name="Visio" r:id="rId3" imgW="8175114" imgH="2497840" progId="Visio.Drawing.11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DCCC253E-7457-456A-8BFD-C6D44EDC0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6" y="2292351"/>
                        <a:ext cx="8685213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49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1066318" cy="685800"/>
          </a:xfrm>
        </p:spPr>
        <p:txBody>
          <a:bodyPr/>
          <a:lstStyle/>
          <a:p>
            <a:r>
              <a:rPr lang="ru-RU" sz="3200" dirty="0"/>
              <a:t>Введение в язык </a:t>
            </a:r>
            <a:r>
              <a:rPr lang="en-US" sz="3200" dirty="0"/>
              <a:t>Java. </a:t>
            </a:r>
            <a:r>
              <a:rPr lang="ru-RU" sz="3200" dirty="0"/>
              <a:t>Компиляция и запуск приложения из командной строки</a:t>
            </a:r>
            <a:endParaRPr lang="en-US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/>
              <a:t>Создайте файл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/>
              <a:t>java</a:t>
            </a:r>
            <a:r>
              <a:rPr lang="ru-RU" sz="1800" dirty="0"/>
              <a:t> со следующим содержанием</a:t>
            </a: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endParaRPr lang="ru-RU" sz="18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ru-RU" sz="1800" dirty="0"/>
              <a:t>Скомпилируйте программу командой </a:t>
            </a:r>
            <a:r>
              <a:rPr lang="fr-FR" sz="1800" b="1" dirty="0">
                <a:latin typeface="Courier New" pitchFamily="49" charset="0"/>
                <a:cs typeface="Courier New" pitchFamily="49" charset="0"/>
              </a:rPr>
              <a:t>javac Console.java</a:t>
            </a:r>
            <a:endParaRPr lang="ru-RU" sz="18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5159" y="2915013"/>
            <a:ext cx="7699664" cy="2031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com.softserveinc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HelloWorld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1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F400EE8E-7B3C-464B-AD8B-2D89FFB7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/>
              <a:t>Java-</a:t>
            </a:r>
            <a:r>
              <a:rPr lang="ru-RU" altLang="ru-RU" sz="3200"/>
              <a:t>приложение</a:t>
            </a:r>
          </a:p>
        </p:txBody>
      </p:sp>
      <p:graphicFrame>
        <p:nvGraphicFramePr>
          <p:cNvPr id="34818" name="Object 11">
            <a:extLst>
              <a:ext uri="{FF2B5EF4-FFF2-40B4-BE49-F238E27FC236}">
                <a16:creationId xmlns:a16="http://schemas.microsoft.com/office/drawing/2014/main" id="{3419A19C-5595-4E62-9849-C3273F477CE0}"/>
              </a:ext>
            </a:extLst>
          </p:cNvPr>
          <p:cNvGraphicFramePr>
            <a:graphicFrameLocks noGrp="1" noChangeAspect="1"/>
          </p:cNvGraphicFramePr>
          <p:nvPr>
            <p:ph type="body" sz="quarter" idx="10"/>
            <p:extLst>
              <p:ext uri="{D42A27DB-BD31-4B8C-83A1-F6EECF244321}">
                <p14:modId xmlns:p14="http://schemas.microsoft.com/office/powerpoint/2010/main" val="2588368101"/>
              </p:ext>
            </p:extLst>
          </p:nvPr>
        </p:nvGraphicFramePr>
        <p:xfrm>
          <a:off x="4362206" y="2856500"/>
          <a:ext cx="2551113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3" imgW="2551688" imgH="2265753" progId="Visio.Drawing.11">
                  <p:embed/>
                </p:oleObj>
              </mc:Choice>
              <mc:Fallback>
                <p:oleObj name="Visio" r:id="rId3" imgW="2551688" imgH="2265753" progId="Visio.Drawing.11">
                  <p:embed/>
                  <p:pic>
                    <p:nvPicPr>
                      <p:cNvPr id="34818" name="Object 11">
                        <a:extLst>
                          <a:ext uri="{FF2B5EF4-FFF2-40B4-BE49-F238E27FC236}">
                            <a16:creationId xmlns:a16="http://schemas.microsoft.com/office/drawing/2014/main" id="{3419A19C-5595-4E62-9849-C3273F477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206" y="2856500"/>
                        <a:ext cx="2551113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8">
            <a:extLst>
              <a:ext uri="{FF2B5EF4-FFF2-40B4-BE49-F238E27FC236}">
                <a16:creationId xmlns:a16="http://schemas.microsoft.com/office/drawing/2014/main" id="{A0AA916D-D9D0-41A8-82B6-7037C1393E6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52008" y="2783682"/>
            <a:ext cx="4152900" cy="2833688"/>
          </a:xfrm>
        </p:spPr>
        <p:txBody>
          <a:bodyPr/>
          <a:lstStyle/>
          <a:p>
            <a:r>
              <a:rPr lang="ru-RU" altLang="ru-RU" sz="1800" dirty="0"/>
              <a:t>Работа приложения </a:t>
            </a:r>
            <a:r>
              <a:rPr lang="en-US" altLang="ru-RU" sz="1800" dirty="0"/>
              <a:t>Java </a:t>
            </a:r>
            <a:r>
              <a:rPr lang="ru-RU" altLang="ru-RU" sz="1800" dirty="0"/>
              <a:t>начинается с выполнения главного метода</a:t>
            </a:r>
            <a:r>
              <a:rPr lang="ru-RU" altLang="ru-RU" sz="1800" b="1" i="1" dirty="0"/>
              <a:t> </a:t>
            </a:r>
            <a:r>
              <a:rPr lang="en-US" altLang="ru-RU" sz="1800" b="1" i="1" dirty="0"/>
              <a:t>main()</a:t>
            </a:r>
            <a:r>
              <a:rPr lang="ru-RU" altLang="ru-RU" sz="1800" b="1" i="1" dirty="0"/>
              <a:t> </a:t>
            </a:r>
            <a:r>
              <a:rPr lang="ru-RU" altLang="ru-RU" sz="1800" dirty="0"/>
              <a:t>одного из классов</a:t>
            </a:r>
            <a:endParaRPr lang="en-US" altLang="ru-RU" sz="1800" dirty="0"/>
          </a:p>
          <a:p>
            <a:pPr lvl="1"/>
            <a:r>
              <a:rPr lang="ru-RU" altLang="ru-RU" sz="1600" dirty="0"/>
              <a:t>метод принимает на вход массив параметров командной строки</a:t>
            </a:r>
          </a:p>
          <a:p>
            <a:r>
              <a:rPr lang="ru-RU" altLang="ru-RU" sz="1800" dirty="0"/>
              <a:t>Класс, с которого начинается выполнение приложения </a:t>
            </a:r>
            <a:r>
              <a:rPr lang="en-US" altLang="ru-RU" sz="1800" dirty="0"/>
              <a:t>java </a:t>
            </a:r>
            <a:r>
              <a:rPr lang="ru-RU" altLang="ru-RU" sz="1800" dirty="0"/>
              <a:t>принято называть </a:t>
            </a:r>
            <a:r>
              <a:rPr lang="ru-RU" altLang="ru-RU" sz="1800" b="1" i="1" dirty="0"/>
              <a:t>главным классом</a:t>
            </a:r>
            <a:r>
              <a:rPr lang="ru-RU" altLang="ru-RU" sz="1800" dirty="0"/>
              <a:t> </a:t>
            </a:r>
            <a:r>
              <a:rPr lang="ru-RU" altLang="ru-RU" sz="1800" b="1" i="1" dirty="0"/>
              <a:t>(</a:t>
            </a:r>
            <a:r>
              <a:rPr lang="en-US" altLang="ru-RU" sz="1800" b="1" i="1" dirty="0"/>
              <a:t>main class</a:t>
            </a:r>
            <a:r>
              <a:rPr lang="en-US" altLang="ru-RU" sz="1800" dirty="0"/>
              <a:t>)</a:t>
            </a:r>
            <a:endParaRPr lang="ru-RU" altLang="ru-RU" sz="1800" b="1" i="1" dirty="0"/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E5CEC0FB-3F58-45CD-BA40-5E93F9FDC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76176"/>
              </p:ext>
            </p:extLst>
          </p:nvPr>
        </p:nvGraphicFramePr>
        <p:xfrm>
          <a:off x="1908175" y="1587500"/>
          <a:ext cx="5651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5" imgW="3595291" imgH="234249" progId="Visio.Drawing.11">
                  <p:embed/>
                </p:oleObj>
              </mc:Choice>
              <mc:Fallback>
                <p:oleObj name="Visio" r:id="rId5" imgW="3595291" imgH="234249" progId="Visio.Drawing.11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E5CEC0FB-3F58-45CD-BA40-5E93F9FDC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87500"/>
                        <a:ext cx="5651500" cy="369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6">
            <a:extLst>
              <a:ext uri="{FF2B5EF4-FFF2-40B4-BE49-F238E27FC236}">
                <a16:creationId xmlns:a16="http://schemas.microsoft.com/office/drawing/2014/main" id="{52135B40-C247-4BEA-8B8B-DE480F75FB98}"/>
              </a:ext>
            </a:extLst>
          </p:cNvPr>
          <p:cNvSpPr>
            <a:spLocks noChangeArrowheads="1"/>
          </p:cNvSpPr>
          <p:nvPr/>
        </p:nvSpPr>
        <p:spPr bwMode="auto">
          <a:xfrm rot="17971236">
            <a:off x="3166270" y="2645570"/>
            <a:ext cx="1585913" cy="276225"/>
          </a:xfrm>
          <a:prstGeom prst="rightArrow">
            <a:avLst>
              <a:gd name="adj1" fmla="val 50000"/>
              <a:gd name="adj2" fmla="val 1435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34823" name="Text Box 9">
            <a:extLst>
              <a:ext uri="{FF2B5EF4-FFF2-40B4-BE49-F238E27FC236}">
                <a16:creationId xmlns:a16="http://schemas.microsoft.com/office/drawing/2014/main" id="{1533E007-E97D-4A86-80A4-BADB5E52E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1" y="5892800"/>
            <a:ext cx="51090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0"/>
              </a:spcAft>
              <a:buClrTx/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java</a:t>
            </a:r>
            <a:r>
              <a:rPr lang="en-US" altLang="ru-RU" dirty="0">
                <a:latin typeface="Courier New" panose="02070309020205020404" pitchFamily="49" charset="0"/>
              </a:rPr>
              <a:t>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com.softserveinc.HelloWorld</a:t>
            </a:r>
            <a:endParaRPr lang="ru-RU" dirty="0"/>
          </a:p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 dirty="0">
              <a:latin typeface="Courier New" panose="02070309020205020404" pitchFamily="49" charset="0"/>
            </a:endParaRPr>
          </a:p>
        </p:txBody>
      </p:sp>
      <p:sp>
        <p:nvSpPr>
          <p:cNvPr id="34824" name="AutoShape 10">
            <a:extLst>
              <a:ext uri="{FF2B5EF4-FFF2-40B4-BE49-F238E27FC236}">
                <a16:creationId xmlns:a16="http://schemas.microsoft.com/office/drawing/2014/main" id="{3B78635C-DD20-4636-9FCC-6FCADD587843}"/>
              </a:ext>
            </a:extLst>
          </p:cNvPr>
          <p:cNvSpPr>
            <a:spLocks noChangeArrowheads="1"/>
          </p:cNvSpPr>
          <p:nvPr/>
        </p:nvSpPr>
        <p:spPr bwMode="auto">
          <a:xfrm rot="7995663">
            <a:off x="6813551" y="5383214"/>
            <a:ext cx="1038225" cy="174625"/>
          </a:xfrm>
          <a:prstGeom prst="rightArrow">
            <a:avLst>
              <a:gd name="adj1" fmla="val 50000"/>
              <a:gd name="adj2" fmla="val 1486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3728973"/>
      </p:ext>
    </p:extLst>
  </p:cSld>
  <p:clrMapOvr>
    <a:masterClrMapping/>
  </p:clrMapOvr>
</p:sld>
</file>

<file path=ppt/theme/theme1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/>
      <a:lstStyle>
        <a:defPPr algn="l" fontAlgn="auto">
          <a:spcAft>
            <a:spcPts val="0"/>
          </a:spcAft>
          <a:defRPr sz="360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  <SharedWithUsers xmlns="341e6018-ac0a-4dfb-8409-db9e0d25502e">
      <UserInfo>
        <DisplayName>Andrew Berman</DisplayName>
        <AccountId>3588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3D7BA-5661-4852-B9A0-05C9D1D04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infopath/2007/PartnerControls"/>
    <ds:schemaRef ds:uri="835f28f2-30f1-4728-84d2-86d96e143488"/>
    <ds:schemaRef ds:uri="341e6018-ac0a-4dfb-8409-db9e0d25502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1911</Words>
  <Application>Microsoft Office PowerPoint</Application>
  <PresentationFormat>Widescreen</PresentationFormat>
  <Paragraphs>576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Microsoft YaHei</vt:lpstr>
      <vt:lpstr>Arial</vt:lpstr>
      <vt:lpstr>Calibri</vt:lpstr>
      <vt:lpstr>Courier New</vt:lpstr>
      <vt:lpstr>Open Sans</vt:lpstr>
      <vt:lpstr>Open Sans Regular</vt:lpstr>
      <vt:lpstr>Proxima Nova Black</vt:lpstr>
      <vt:lpstr>Tahoma</vt:lpstr>
      <vt:lpstr>Times New Roman</vt:lpstr>
      <vt:lpstr>Wingdings</vt:lpstr>
      <vt:lpstr>2_DARK THEME</vt:lpstr>
      <vt:lpstr>Visio</vt:lpstr>
      <vt:lpstr>JAVA</vt:lpstr>
      <vt:lpstr>Topics</vt:lpstr>
      <vt:lpstr>Язык программирования Java</vt:lpstr>
      <vt:lpstr>Платформа Java</vt:lpstr>
      <vt:lpstr>JRE и JDK</vt:lpstr>
      <vt:lpstr>Этапы создания приложения Java</vt:lpstr>
      <vt:lpstr>Переносимость приложений Java</vt:lpstr>
      <vt:lpstr>Введение в язык Java. Компиляция и запуск приложения из командной строки</vt:lpstr>
      <vt:lpstr>Java-приложение</vt:lpstr>
      <vt:lpstr>Пакеты</vt:lpstr>
      <vt:lpstr>Стандартные классы Java SE</vt:lpstr>
      <vt:lpstr>Основные конструкции языка</vt:lpstr>
      <vt:lpstr>Типы данных</vt:lpstr>
      <vt:lpstr>Переменные. Объявление переменных</vt:lpstr>
      <vt:lpstr>Идентификаторы</vt:lpstr>
      <vt:lpstr>Ключевые слова </vt:lpstr>
      <vt:lpstr>Литералы</vt:lpstr>
      <vt:lpstr>PowerPoint Presentation</vt:lpstr>
      <vt:lpstr>Преобразование типов</vt:lpstr>
      <vt:lpstr>Комментарии</vt:lpstr>
      <vt:lpstr>Консольный ввод</vt:lpstr>
      <vt:lpstr>Ввод данных</vt:lpstr>
      <vt:lpstr>Поток InptuStream</vt:lpstr>
      <vt:lpstr>Класс Scanner</vt:lpstr>
      <vt:lpstr>Операции</vt:lpstr>
      <vt:lpstr>Типы операций</vt:lpstr>
      <vt:lpstr>Присваивание. Инкремент. Декремент</vt:lpstr>
      <vt:lpstr>Арифметические операции</vt:lpstr>
      <vt:lpstr>Операции сравнения. Логические операции</vt:lpstr>
      <vt:lpstr>«Сложное» присваивание</vt:lpstr>
      <vt:lpstr>Выражения и приоритет операций</vt:lpstr>
      <vt:lpstr>Математические функции (1)</vt:lpstr>
      <vt:lpstr>Математические функции (2)</vt:lpstr>
      <vt:lpstr>Операторы</vt:lpstr>
      <vt:lpstr>Операторы</vt:lpstr>
      <vt:lpstr>Условный оператор if</vt:lpstr>
      <vt:lpstr>Условный оператор switch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itstep teacher</cp:lastModifiedBy>
  <cp:revision>177</cp:revision>
  <dcterms:created xsi:type="dcterms:W3CDTF">2018-11-02T13:55:27Z</dcterms:created>
  <dcterms:modified xsi:type="dcterms:W3CDTF">2022-01-12T07:08:31Z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