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4"/>
  </p:sldMasterIdLst>
  <p:notesMasterIdLst>
    <p:notesMasterId r:id="rId33"/>
  </p:notesMasterIdLst>
  <p:sldIdLst>
    <p:sldId id="256" r:id="rId5"/>
    <p:sldId id="257" r:id="rId6"/>
    <p:sldId id="31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19" r:id="rId22"/>
    <p:sldId id="320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8AD"/>
    <a:srgbClr val="F298B8"/>
    <a:srgbClr val="DB4166"/>
    <a:srgbClr val="E15196"/>
    <a:srgbClr val="BA124A"/>
    <a:srgbClr val="8F2585"/>
    <a:srgbClr val="F999C9"/>
    <a:srgbClr val="EC388E"/>
    <a:srgbClr val="F26D26"/>
    <a:srgbClr val="E93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8C395-CC43-96CF-7FA9-DCFF059BA973}" v="1" dt="2020-02-24T12:33:30.884"/>
    <p1510:client id="{5B1F6451-0F89-F638-65E7-38900E5B4B4A}" v="12" dt="2020-03-11T15:44:30.896"/>
    <p1510:client id="{623CD042-C93F-2E57-1963-C528B63C82E9}" v="2" dt="2020-04-01T11:09:53.961"/>
    <p1510:client id="{93D28F2C-5270-1F9E-1D90-1CE31C2C2442}" v="2" dt="2020-04-01T18:18:27.777"/>
    <p1510:client id="{95BF0934-01DF-F9F3-6FC5-C3E7678B4BC6}" v="138" dt="2020-02-05T14:56:04.414"/>
    <p1510:client id="{F2C7F8F5-B6F1-6487-7AC2-C6769E86B3AD}" v="7" dt="2020-02-13T22:20:23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3222" autoAdjust="0"/>
  </p:normalViewPr>
  <p:slideViewPr>
    <p:cSldViewPr snapToGrid="0">
      <p:cViewPr varScale="1">
        <p:scale>
          <a:sx n="92" d="100"/>
          <a:sy n="92" d="100"/>
        </p:scale>
        <p:origin x="1056" y="9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28"/>
    </p:cViewPr>
  </p:sorterViewPr>
  <p:notesViewPr>
    <p:cSldViewPr snapToGrid="0">
      <p:cViewPr varScale="1">
        <p:scale>
          <a:sx n="51" d="100"/>
          <a:sy n="51" d="100"/>
        </p:scale>
        <p:origin x="18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Williamson" userId="S::kwill@softserveinc.com::bb4f1db8-f4ba-4327-8da6-24c95ebb85e2" providerId="AD" clId="Web-{5B1F6451-0F89-F638-65E7-38900E5B4B4A}"/>
    <pc:docChg chg="modSld">
      <pc:chgData name="Kelly Williamson" userId="S::kwill@softserveinc.com::bb4f1db8-f4ba-4327-8da6-24c95ebb85e2" providerId="AD" clId="Web-{5B1F6451-0F89-F638-65E7-38900E5B4B4A}" dt="2020-03-11T15:44:29.990" v="10" actId="20577"/>
      <pc:docMkLst>
        <pc:docMk/>
      </pc:docMkLst>
      <pc:sldChg chg="modSp">
        <pc:chgData name="Kelly Williamson" userId="S::kwill@softserveinc.com::bb4f1db8-f4ba-4327-8da6-24c95ebb85e2" providerId="AD" clId="Web-{5B1F6451-0F89-F638-65E7-38900E5B4B4A}" dt="2020-03-11T15:44:29.271" v="8" actId="20577"/>
        <pc:sldMkLst>
          <pc:docMk/>
          <pc:sldMk cId="898353745" sldId="1239"/>
        </pc:sldMkLst>
        <pc:spChg chg="mod">
          <ac:chgData name="Kelly Williamson" userId="S::kwill@softserveinc.com::bb4f1db8-f4ba-4327-8da6-24c95ebb85e2" providerId="AD" clId="Web-{5B1F6451-0F89-F638-65E7-38900E5B4B4A}" dt="2020-03-11T15:44:29.271" v="8" actId="20577"/>
          <ac:spMkLst>
            <pc:docMk/>
            <pc:sldMk cId="898353745" sldId="1239"/>
            <ac:spMk id="15" creationId="{8432FE8D-213A-45CD-B27A-D68C0C91D00A}"/>
          </ac:spMkLst>
        </pc:spChg>
      </pc:sldChg>
    </pc:docChg>
  </pc:docChgLst>
  <pc:docChgLst>
    <pc:chgData name="Olha Koran" userId="S::okoran@softserveinc.com::a9094912-d908-4ee2-9e15-fcab72acc91f" providerId="AD" clId="Web-{93D28F2C-5270-1F9E-1D90-1CE31C2C2442}"/>
    <pc:docChg chg="addSld delSld modSection">
      <pc:chgData name="Olha Koran" userId="S::okoran@softserveinc.com::a9094912-d908-4ee2-9e15-fcab72acc91f" providerId="AD" clId="Web-{93D28F2C-5270-1F9E-1D90-1CE31C2C2442}" dt="2020-04-01T18:18:27.730" v="1"/>
      <pc:docMkLst>
        <pc:docMk/>
      </pc:docMkLst>
      <pc:sldChg chg="add del">
        <pc:chgData name="Olha Koran" userId="S::okoran@softserveinc.com::a9094912-d908-4ee2-9e15-fcab72acc91f" providerId="AD" clId="Web-{93D28F2C-5270-1F9E-1D90-1CE31C2C2442}" dt="2020-04-01T18:18:27.730" v="1"/>
        <pc:sldMkLst>
          <pc:docMk/>
          <pc:sldMk cId="3987496893" sldId="4144"/>
        </pc:sldMkLst>
      </pc:sldChg>
    </pc:docChg>
  </pc:docChgLst>
  <pc:docChgLst>
    <pc:chgData name="Vira Viyatyk" userId="S::vviyat@softserveinc.com::b3076514-0960-449b-909c-3e42eb7be4cc" providerId="AD" clId="Web-{3418C395-CC43-96CF-7FA9-DCFF059BA973}"/>
    <pc:docChg chg="modSld">
      <pc:chgData name="Vira Viyatyk" userId="S::vviyat@softserveinc.com::b3076514-0960-449b-909c-3e42eb7be4cc" providerId="AD" clId="Web-{3418C395-CC43-96CF-7FA9-DCFF059BA973}" dt="2020-02-24T12:33:30.884" v="0" actId="14100"/>
      <pc:docMkLst>
        <pc:docMk/>
      </pc:docMkLst>
      <pc:sldChg chg="modSp">
        <pc:chgData name="Vira Viyatyk" userId="S::vviyat@softserveinc.com::b3076514-0960-449b-909c-3e42eb7be4cc" providerId="AD" clId="Web-{3418C395-CC43-96CF-7FA9-DCFF059BA973}" dt="2020-02-24T12:33:30.884" v="0" actId="14100"/>
        <pc:sldMkLst>
          <pc:docMk/>
          <pc:sldMk cId="2498246432" sldId="4145"/>
        </pc:sldMkLst>
        <pc:spChg chg="mod">
          <ac:chgData name="Vira Viyatyk" userId="S::vviyat@softserveinc.com::b3076514-0960-449b-909c-3e42eb7be4cc" providerId="AD" clId="Web-{3418C395-CC43-96CF-7FA9-DCFF059BA973}" dt="2020-02-24T12:33:30.884" v="0" actId="14100"/>
          <ac:spMkLst>
            <pc:docMk/>
            <pc:sldMk cId="2498246432" sldId="4145"/>
            <ac:spMk id="20" creationId="{12680D55-C032-4C6F-B396-B0CB865C9FF1}"/>
          </ac:spMkLst>
        </pc:spChg>
      </pc:sldChg>
    </pc:docChg>
  </pc:docChgLst>
  <pc:docChgLst>
    <pc:chgData name="Navjot Singh" userId="S::nsing@softserveinc.com::36283fb3-e43f-438d-ad16-bd11f4af13d1" providerId="AD" clId="Web-{623CD042-C93F-2E57-1963-C528B63C82E9}"/>
    <pc:docChg chg="modSld">
      <pc:chgData name="Navjot Singh" userId="S::nsing@softserveinc.com::36283fb3-e43f-438d-ad16-bd11f4af13d1" providerId="AD" clId="Web-{623CD042-C93F-2E57-1963-C528B63C82E9}" dt="2020-04-01T11:09:51.946" v="0" actId="20577"/>
      <pc:docMkLst>
        <pc:docMk/>
      </pc:docMkLst>
      <pc:sldChg chg="modSp">
        <pc:chgData name="Navjot Singh" userId="S::nsing@softserveinc.com::36283fb3-e43f-438d-ad16-bd11f4af13d1" providerId="AD" clId="Web-{623CD042-C93F-2E57-1963-C528B63C82E9}" dt="2020-04-01T11:09:51.946" v="0" actId="20577"/>
        <pc:sldMkLst>
          <pc:docMk/>
          <pc:sldMk cId="759534034" sldId="1225"/>
        </pc:sldMkLst>
        <pc:spChg chg="mod">
          <ac:chgData name="Navjot Singh" userId="S::nsing@softserveinc.com::36283fb3-e43f-438d-ad16-bd11f4af13d1" providerId="AD" clId="Web-{623CD042-C93F-2E57-1963-C528B63C82E9}" dt="2020-04-01T11:09:51.946" v="0" actId="20577"/>
          <ac:spMkLst>
            <pc:docMk/>
            <pc:sldMk cId="759534034" sldId="1225"/>
            <ac:spMk id="32" creationId="{DD188D08-22E3-4DCE-8228-3DA971A6434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7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6.emf"/><Relationship Id="rId5" Type="http://schemas.openxmlformats.org/officeDocument/2006/relationships/image" Target="../media/image21.emf"/><Relationship Id="rId4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12/01/2022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16B79C-666F-455B-9BAB-5332CB242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0"/>
            <a:ext cx="12201526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-TITLE-TIMELINE-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80772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96921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57648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46086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80772" y="2929435"/>
            <a:ext cx="1888856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969122" y="2929435"/>
            <a:ext cx="1897168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57648" y="2929434"/>
            <a:ext cx="188428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46086" y="2929435"/>
            <a:ext cx="1876792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2929434"/>
            <a:ext cx="189575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FA8A27-63AE-49E9-A7D8-09822F0E3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BDA5926-1B8F-4BB7-BC7C-7929CB0F68FA}"/>
              </a:ext>
            </a:extLst>
          </p:cNvPr>
          <p:cNvSpPr txBox="1">
            <a:spLocks/>
          </p:cNvSpPr>
          <p:nvPr userDrawn="1"/>
        </p:nvSpPr>
        <p:spPr>
          <a:xfrm>
            <a:off x="685800" y="339710"/>
            <a:ext cx="10820400" cy="271855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600" dirty="0"/>
              <a:t>TITLE TO BE CAPITALIZED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0439-6E25-4E84-BDE6-49D3ED1955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395070"/>
            <a:ext cx="10817225" cy="3143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74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91477" y="2921729"/>
            <a:ext cx="9144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391477" y="1381126"/>
            <a:ext cx="9144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435563" y="4431941"/>
            <a:ext cx="79248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21658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514601"/>
            <a:ext cx="85344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5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F38711BE-6110-422B-8508-E673A5634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82107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3">
            <a:extLst>
              <a:ext uri="{FF2B5EF4-FFF2-40B4-BE49-F238E27FC236}">
                <a16:creationId xmlns:a16="http://schemas.microsoft.com/office/drawing/2014/main" id="{B015BA6A-06AA-4B31-BCAA-7A8997CFA8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073933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TEXT-SLIDE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28861"/>
            <a:ext cx="10820400" cy="365052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3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A245F-AFE1-418E-A7D2-5729076138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2103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SIX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5ADD343-698B-4D4B-A9B7-4A3EB7485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5884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7FADEB3-763E-46E5-84E2-C4D6ED5702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438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F3573CC-492D-4004-B118-B673E2B96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008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3A2148D-EC13-45F9-A66B-7587E52E50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562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836869D-5F10-4F56-8F21-5B76287445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446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05C66532-8B57-49DF-842C-E01A5BD3F5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45000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58863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77891F59-4401-4F08-96F7-56DC3DA39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54638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57A151C7-E9E7-416C-8659-1D3FF8CA8F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4638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D501DCED-FA16-45E9-9FBE-526FD741AF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4638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3C54F94A-AF65-4F0D-BC26-34E6B07C6F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7361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F59EB025-5884-4CCA-892E-B91C982A7E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7361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C4319C33-7136-401C-8B6D-3524307AD5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07361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8CDC3A3-0F9C-4E26-9260-F8B110E98E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6599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A1AA5DCC-B5B0-4D15-A797-9A08B4E580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6599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0AF19219-21E4-4092-B088-561851CA13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6599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518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43200"/>
            <a:ext cx="5174998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743200"/>
            <a:ext cx="5175504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E101A6D-FF78-478E-A795-B5791950DB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C3B4CF9-5CBB-4FBD-B673-96AA96B1CE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1202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4318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49" r:id="rId1"/>
    <p:sldLayoutId id="2147484849" r:id="rId2"/>
    <p:sldLayoutId id="2147484960" r:id="rId3"/>
    <p:sldLayoutId id="2147484946" r:id="rId4"/>
    <p:sldLayoutId id="2147484952" r:id="rId5"/>
    <p:sldLayoutId id="2147484969" r:id="rId6"/>
    <p:sldLayoutId id="2147484955" r:id="rId7"/>
    <p:sldLayoutId id="2147484947" r:id="rId8"/>
    <p:sldLayoutId id="2147484954" r:id="rId9"/>
    <p:sldLayoutId id="2147484957" r:id="rId10"/>
    <p:sldLayoutId id="2147484961" r:id="rId11"/>
    <p:sldLayoutId id="2147484962" r:id="rId12"/>
    <p:sldLayoutId id="2147484963" r:id="rId13"/>
    <p:sldLayoutId id="2147484964" r:id="rId14"/>
    <p:sldLayoutId id="2147484965" r:id="rId15"/>
    <p:sldLayoutId id="2147484966" r:id="rId16"/>
    <p:sldLayoutId id="21474849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928"/>
            <a:ext cx="12390783" cy="5459753"/>
          </a:xfrm>
        </p:spPr>
        <p:txBody>
          <a:bodyPr/>
          <a:lstStyle/>
          <a:p>
            <a:r>
              <a:rPr lang="en-US" sz="6000" dirty="0"/>
              <a:t>JAVA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Maksym</a:t>
            </a:r>
            <a:r>
              <a:rPr lang="en-US" dirty="0" smtClean="0"/>
              <a:t> </a:t>
            </a:r>
            <a:r>
              <a:rPr lang="en-US" dirty="0" err="1" smtClean="0"/>
              <a:t>Shaptala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Что такое массив?</a:t>
            </a:r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995054"/>
            <a:ext cx="10820400" cy="34290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ru-RU" altLang="ru-RU" dirty="0" smtClean="0"/>
              <a:t>Массив</a:t>
            </a:r>
            <a:r>
              <a:rPr lang="en-US" altLang="ru-RU" dirty="0" smtClean="0"/>
              <a:t> </a:t>
            </a:r>
            <a:r>
              <a:rPr lang="ru-RU" altLang="ru-RU" dirty="0" smtClean="0"/>
              <a:t>в</a:t>
            </a:r>
            <a:r>
              <a:rPr lang="en-US" altLang="ru-RU" dirty="0" smtClean="0"/>
              <a:t> java</a:t>
            </a:r>
            <a:r>
              <a:rPr lang="ru-RU" altLang="ru-RU" dirty="0" smtClean="0"/>
              <a:t> это – конечное, именованное множество переменных одного типа. </a:t>
            </a:r>
          </a:p>
          <a:p>
            <a:pPr marL="0" indent="0">
              <a:buNone/>
            </a:pPr>
            <a:endParaRPr lang="ru-RU" altLang="ru-RU" dirty="0" smtClean="0"/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31" y="2798764"/>
            <a:ext cx="727233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25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/>
              <a:t>Синтаксис объявления одномерного массива</a:t>
            </a:r>
            <a:endParaRPr lang="ru-RU" altLang="ru-RU" sz="3600"/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685800" y="2088572"/>
            <a:ext cx="10820400" cy="3429000"/>
          </a:xfrm>
        </p:spPr>
        <p:txBody>
          <a:bodyPr/>
          <a:lstStyle/>
          <a:p>
            <a:pPr marL="0" indent="0">
              <a:buNone/>
            </a:pPr>
            <a:r>
              <a:rPr lang="ru-RU" altLang="ru-RU" sz="2400" b="1" dirty="0">
                <a:solidFill>
                  <a:srgbClr val="7030A0"/>
                </a:solidFill>
              </a:rPr>
              <a:t>тип</a:t>
            </a:r>
            <a:r>
              <a:rPr lang="en-US" altLang="ru-RU" sz="2400" b="1" dirty="0">
                <a:solidFill>
                  <a:srgbClr val="7030A0"/>
                </a:solidFill>
              </a:rPr>
              <a:t>[] </a:t>
            </a:r>
            <a:r>
              <a:rPr lang="ru-RU" altLang="ru-RU" sz="2400" b="1" dirty="0">
                <a:solidFill>
                  <a:srgbClr val="C00000"/>
                </a:solidFill>
              </a:rPr>
              <a:t>имя</a:t>
            </a:r>
            <a:r>
              <a:rPr lang="ru-RU" altLang="ru-RU" sz="2400" b="1" dirty="0">
                <a:solidFill>
                  <a:srgbClr val="7030A0"/>
                </a:solidFill>
              </a:rPr>
              <a:t> </a:t>
            </a:r>
            <a:r>
              <a:rPr lang="ru-RU" altLang="ru-RU" sz="2400" dirty="0"/>
              <a:t>или </a:t>
            </a:r>
            <a:r>
              <a:rPr lang="ru-RU" altLang="ru-RU" sz="2400" b="1" dirty="0">
                <a:solidFill>
                  <a:srgbClr val="7030A0"/>
                </a:solidFill>
              </a:rPr>
              <a:t>тип</a:t>
            </a:r>
            <a:r>
              <a:rPr lang="ru-RU" altLang="ru-RU" sz="2400" dirty="0">
                <a:solidFill>
                  <a:srgbClr val="00B0F0"/>
                </a:solidFill>
              </a:rPr>
              <a:t> </a:t>
            </a:r>
            <a:r>
              <a:rPr lang="ru-RU" altLang="ru-RU" sz="2400" b="1" dirty="0">
                <a:solidFill>
                  <a:srgbClr val="C00000"/>
                </a:solidFill>
              </a:rPr>
              <a:t>имя</a:t>
            </a:r>
            <a:r>
              <a:rPr lang="ru-RU" altLang="ru-RU" sz="2400" dirty="0">
                <a:solidFill>
                  <a:srgbClr val="00B0F0"/>
                </a:solidFill>
              </a:rPr>
              <a:t> </a:t>
            </a:r>
            <a:r>
              <a:rPr lang="en-US" altLang="ru-RU" sz="2400" dirty="0"/>
              <a:t>[]</a:t>
            </a:r>
          </a:p>
          <a:p>
            <a:pPr marL="0" indent="0">
              <a:buNone/>
            </a:pPr>
            <a:r>
              <a:rPr lang="ru-RU" altLang="ru-RU" sz="2400" dirty="0"/>
              <a:t>Где </a:t>
            </a:r>
            <a:r>
              <a:rPr lang="ru-RU" altLang="ru-RU" sz="2400" b="1" dirty="0"/>
              <a:t>тип</a:t>
            </a:r>
            <a:r>
              <a:rPr lang="ru-RU" altLang="ru-RU" sz="2400" dirty="0"/>
              <a:t> — это тип элементов массива, а </a:t>
            </a:r>
            <a:r>
              <a:rPr lang="ru-RU" altLang="ru-RU" sz="2400" b="1" dirty="0"/>
              <a:t>имя</a:t>
            </a:r>
            <a:r>
              <a:rPr lang="ru-RU" altLang="ru-RU" sz="2400" dirty="0"/>
              <a:t> — уникальный идентификатор (согласно правилам именования переменных).</a:t>
            </a:r>
          </a:p>
          <a:p>
            <a:pPr marL="0" indent="0">
              <a:buNone/>
            </a:pPr>
            <a:endParaRPr lang="ru-RU" altLang="ru-RU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ru-RU" sz="2400" b="1" dirty="0" err="1">
                <a:solidFill>
                  <a:srgbClr val="7030A0"/>
                </a:solidFill>
              </a:rPr>
              <a:t>int</a:t>
            </a:r>
            <a:r>
              <a:rPr lang="en-US" altLang="ru-RU" sz="2400" dirty="0"/>
              <a:t> </a:t>
            </a:r>
            <a:r>
              <a:rPr lang="en-US" altLang="ru-RU" sz="2400" b="1" dirty="0">
                <a:solidFill>
                  <a:srgbClr val="C00000"/>
                </a:solidFill>
              </a:rPr>
              <a:t>cats</a:t>
            </a:r>
            <a:r>
              <a:rPr lang="en-US" altLang="ru-RU" sz="2400" dirty="0"/>
              <a:t>[]; // </a:t>
            </a:r>
            <a:r>
              <a:rPr lang="ru-RU" altLang="ru-RU" sz="2400" dirty="0"/>
              <a:t>мы объявили переменную массива</a:t>
            </a:r>
          </a:p>
          <a:p>
            <a:pPr marL="0" indent="0">
              <a:buNone/>
            </a:pPr>
            <a:r>
              <a:rPr lang="en-US" altLang="ru-RU" sz="2400" b="1" dirty="0" err="1">
                <a:solidFill>
                  <a:srgbClr val="7030A0"/>
                </a:solidFill>
              </a:rPr>
              <a:t>int</a:t>
            </a:r>
            <a:r>
              <a:rPr lang="en-US" altLang="ru-RU" sz="2400" dirty="0"/>
              <a:t>[] </a:t>
            </a:r>
            <a:r>
              <a:rPr lang="en-US" altLang="ru-RU" sz="2400" b="1" dirty="0">
                <a:solidFill>
                  <a:srgbClr val="C00000"/>
                </a:solidFill>
              </a:rPr>
              <a:t>cats</a:t>
            </a:r>
            <a:r>
              <a:rPr lang="ru-RU" altLang="ru-RU" sz="2400" dirty="0"/>
              <a:t>; //другой вариант</a:t>
            </a:r>
            <a:r>
              <a:rPr lang="en-US" altLang="ru-RU" sz="2400" dirty="0"/>
              <a:t> </a:t>
            </a:r>
            <a:r>
              <a:rPr lang="ru-RU" altLang="ru-RU" sz="2400" dirty="0"/>
              <a:t>объявления</a:t>
            </a:r>
          </a:p>
          <a:p>
            <a:pPr marL="0" indent="0">
              <a:buNone/>
            </a:pP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9620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>
          <a:xfrm>
            <a:off x="696191" y="602674"/>
            <a:ext cx="10820400" cy="685800"/>
          </a:xfrm>
        </p:spPr>
        <p:txBody>
          <a:bodyPr/>
          <a:lstStyle/>
          <a:p>
            <a:r>
              <a:rPr lang="ru-RU" altLang="ru-RU" sz="2800" b="1" dirty="0" smtClean="0"/>
              <a:t>Выделение </a:t>
            </a:r>
            <a:r>
              <a:rPr lang="ru-RU" altLang="ru-RU" sz="2800" b="1" dirty="0"/>
              <a:t>памяти и инициализация массивов значениями по умолчанию</a:t>
            </a:r>
            <a:endParaRPr lang="ru-RU" altLang="ru-RU" sz="2800" dirty="0"/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696191" y="2302405"/>
            <a:ext cx="10820400" cy="4964667"/>
          </a:xfrm>
        </p:spPr>
        <p:txBody>
          <a:bodyPr/>
          <a:lstStyle/>
          <a:p>
            <a:pPr marL="0" indent="0">
              <a:buNone/>
            </a:pPr>
            <a:r>
              <a:rPr lang="en-US" altLang="ru-RU" sz="2400" b="1" dirty="0" err="1">
                <a:solidFill>
                  <a:srgbClr val="7030A0"/>
                </a:solidFill>
              </a:rPr>
              <a:t>int</a:t>
            </a:r>
            <a:r>
              <a:rPr lang="en-US" altLang="ru-RU" sz="2400" dirty="0"/>
              <a:t>[] cats</a:t>
            </a:r>
            <a:r>
              <a:rPr lang="en-US" altLang="ru-RU" sz="2400" dirty="0" smtClean="0"/>
              <a:t>;</a:t>
            </a:r>
            <a:r>
              <a:rPr lang="ru-RU" altLang="ru-RU" sz="2400" dirty="0" smtClean="0"/>
              <a:t> // объявление массива</a:t>
            </a:r>
            <a:endParaRPr lang="en-US" altLang="ru-RU" sz="2400" b="1" dirty="0"/>
          </a:p>
          <a:p>
            <a:pPr marL="0" indent="0">
              <a:buNone/>
            </a:pPr>
            <a:r>
              <a:rPr lang="en-US" altLang="ru-RU" sz="2400" dirty="0"/>
              <a:t>cats = </a:t>
            </a:r>
            <a:r>
              <a:rPr lang="en-US" altLang="ru-RU" sz="2400" b="1" dirty="0">
                <a:solidFill>
                  <a:srgbClr val="7030A0"/>
                </a:solidFill>
              </a:rPr>
              <a:t>new </a:t>
            </a:r>
            <a:r>
              <a:rPr lang="en-US" altLang="ru-RU" sz="2400" b="1" dirty="0" err="1">
                <a:solidFill>
                  <a:srgbClr val="7030A0"/>
                </a:solidFill>
              </a:rPr>
              <a:t>int</a:t>
            </a:r>
            <a:r>
              <a:rPr lang="en-US" altLang="ru-RU" sz="2400" dirty="0"/>
              <a:t>[12];</a:t>
            </a:r>
            <a:r>
              <a:rPr lang="ru-RU" altLang="ru-RU" sz="2400" dirty="0"/>
              <a:t> </a:t>
            </a:r>
            <a:r>
              <a:rPr lang="en-US" altLang="ru-RU" sz="2400" dirty="0" smtClean="0"/>
              <a:t>//</a:t>
            </a:r>
            <a:r>
              <a:rPr lang="ru-RU" altLang="ru-RU" sz="2400" dirty="0" smtClean="0"/>
              <a:t> инициализация массива.</a:t>
            </a:r>
            <a:r>
              <a:rPr lang="en-US" altLang="ru-RU" sz="2400" dirty="0" smtClean="0"/>
              <a:t> </a:t>
            </a:r>
            <a:r>
              <a:rPr lang="ru-RU" altLang="ru-RU" sz="2400" dirty="0"/>
              <a:t>все элементы массива равны 0</a:t>
            </a:r>
            <a:endParaRPr lang="en-US" altLang="ru-RU" sz="2400" dirty="0"/>
          </a:p>
          <a:p>
            <a:pPr marL="0" indent="0">
              <a:buNone/>
            </a:pPr>
            <a:endParaRPr lang="en-US" altLang="ru-RU" sz="2400" dirty="0"/>
          </a:p>
          <a:p>
            <a:r>
              <a:rPr lang="en-US" altLang="ru-RU" sz="2400" b="1" dirty="0" err="1">
                <a:solidFill>
                  <a:srgbClr val="7030A0"/>
                </a:solidFill>
              </a:rPr>
              <a:t>int</a:t>
            </a:r>
            <a:r>
              <a:rPr lang="en-US" altLang="ru-RU" sz="2400" dirty="0"/>
              <a:t>[] cats = </a:t>
            </a:r>
            <a:r>
              <a:rPr lang="en-US" altLang="ru-RU" sz="2400" b="1" dirty="0">
                <a:solidFill>
                  <a:srgbClr val="7030A0"/>
                </a:solidFill>
              </a:rPr>
              <a:t>new </a:t>
            </a:r>
            <a:r>
              <a:rPr lang="en-US" altLang="ru-RU" sz="2400" b="1" dirty="0" err="1">
                <a:solidFill>
                  <a:srgbClr val="7030A0"/>
                </a:solidFill>
              </a:rPr>
              <a:t>int</a:t>
            </a:r>
            <a:r>
              <a:rPr lang="en-US" altLang="ru-RU" sz="2400" dirty="0"/>
              <a:t>[12</a:t>
            </a:r>
            <a:r>
              <a:rPr lang="en-US" altLang="ru-RU" sz="2400" dirty="0" smtClean="0"/>
              <a:t>];</a:t>
            </a:r>
            <a:r>
              <a:rPr lang="ru-RU" altLang="ru-RU" sz="2400" dirty="0" smtClean="0"/>
              <a:t> // объявление и инициализация</a:t>
            </a:r>
            <a:r>
              <a:rPr lang="ru-RU" altLang="ru-RU" dirty="0"/>
              <a:t>.</a:t>
            </a:r>
            <a:r>
              <a:rPr lang="en-US" altLang="ru-RU" dirty="0"/>
              <a:t> </a:t>
            </a:r>
            <a:r>
              <a:rPr lang="ru-RU" altLang="ru-RU" dirty="0"/>
              <a:t>все элементы массива равны 0</a:t>
            </a:r>
            <a:endParaRPr lang="en-US" altLang="ru-RU" dirty="0"/>
          </a:p>
          <a:p>
            <a:pPr marL="0" indent="0">
              <a:buNone/>
            </a:pPr>
            <a:endParaRPr lang="en-US" altLang="ru-RU" sz="2400" dirty="0"/>
          </a:p>
          <a:p>
            <a:pPr marL="0" indent="0">
              <a:buNone/>
            </a:pPr>
            <a:r>
              <a:rPr lang="en-US" altLang="ru-RU" sz="2400" dirty="0" smtClean="0"/>
              <a:t>String </a:t>
            </a:r>
            <a:r>
              <a:rPr lang="en-US" altLang="ru-RU" sz="2400" dirty="0"/>
              <a:t>cats[] = </a:t>
            </a:r>
            <a:r>
              <a:rPr lang="en-US" altLang="ru-RU" sz="2400" b="1" dirty="0">
                <a:solidFill>
                  <a:srgbClr val="7030A0"/>
                </a:solidFill>
              </a:rPr>
              <a:t>new</a:t>
            </a:r>
            <a:r>
              <a:rPr lang="en-US" altLang="ru-RU" sz="2400" dirty="0"/>
              <a:t> String[12];</a:t>
            </a:r>
            <a:r>
              <a:rPr lang="ru-RU" altLang="ru-RU" sz="2400" dirty="0"/>
              <a:t> </a:t>
            </a:r>
            <a:r>
              <a:rPr lang="en-US" altLang="ru-RU" dirty="0"/>
              <a:t>// </a:t>
            </a:r>
            <a:r>
              <a:rPr lang="ru-RU" altLang="ru-RU" dirty="0"/>
              <a:t>все элементы равны </a:t>
            </a:r>
            <a:r>
              <a:rPr lang="en-US" altLang="ru-RU" b="1" i="1" dirty="0" smtClean="0"/>
              <a:t>null</a:t>
            </a:r>
            <a:r>
              <a:rPr lang="ru-RU" altLang="ru-RU" b="1" i="1" dirty="0" smtClean="0"/>
              <a:t>  </a:t>
            </a:r>
            <a:r>
              <a:rPr lang="ru-RU" altLang="ru-RU" b="1" dirty="0" smtClean="0"/>
              <a:t>т.к. </a:t>
            </a:r>
            <a:r>
              <a:rPr lang="en-US" altLang="ru-RU" b="1" dirty="0" smtClean="0"/>
              <a:t>String – </a:t>
            </a:r>
            <a:r>
              <a:rPr lang="ru-RU" altLang="ru-RU" b="1" dirty="0" smtClean="0"/>
              <a:t>ссылочный тип</a:t>
            </a:r>
            <a:endParaRPr lang="en-US" altLang="ru-RU" dirty="0"/>
          </a:p>
          <a:p>
            <a:pPr marL="0" indent="0">
              <a:buNone/>
            </a:pPr>
            <a:endParaRPr lang="en-US" altLang="ru-RU" sz="2400" b="1" i="1" dirty="0"/>
          </a:p>
          <a:p>
            <a:pPr marL="0" indent="0">
              <a:buNone/>
            </a:pP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61858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/>
              <a:t>Явная инициализация массива</a:t>
            </a:r>
            <a:endParaRPr lang="ru-RU" altLang="ru-RU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E07F-BCFF-4EFA-9095-9E7610472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dirty="0"/>
              <a:t>[] cats = </a:t>
            </a:r>
            <a:r>
              <a:rPr lang="en-US" sz="2400" b="1" dirty="0">
                <a:solidFill>
                  <a:srgbClr val="7030A0"/>
                </a:solidFill>
              </a:rPr>
              <a:t>new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dirty="0"/>
              <a:t>[] {5, 10, 24, 26};</a:t>
            </a:r>
            <a:endParaRPr lang="ru-RU" sz="2400" dirty="0"/>
          </a:p>
          <a:p>
            <a:pPr marL="0" indent="0">
              <a:buNone/>
              <a:defRPr/>
            </a:pPr>
            <a:endParaRPr lang="ru-RU" sz="2400" dirty="0"/>
          </a:p>
          <a:p>
            <a:pPr marL="0" indent="0">
              <a:buNone/>
              <a:defRPr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dirty="0"/>
              <a:t>[] cats</a:t>
            </a:r>
            <a:r>
              <a:rPr lang="ru-RU" sz="2400" dirty="0"/>
              <a:t> </a:t>
            </a:r>
            <a:r>
              <a:rPr lang="en-US" sz="2400" dirty="0"/>
              <a:t>= {5, 1, 3};</a:t>
            </a:r>
            <a:r>
              <a:rPr lang="ru-RU" sz="2400" dirty="0"/>
              <a:t> </a:t>
            </a:r>
            <a:r>
              <a:rPr lang="en-US" sz="2400" dirty="0"/>
              <a:t>// </a:t>
            </a:r>
            <a:r>
              <a:rPr lang="ru-RU" sz="2400" dirty="0"/>
              <a:t>упрощенная форма записи</a:t>
            </a:r>
          </a:p>
          <a:p>
            <a:pPr marL="0" indent="0">
              <a:buNone/>
              <a:defRPr/>
            </a:pPr>
            <a:endParaRPr lang="ru-RU" sz="2400" dirty="0"/>
          </a:p>
          <a:p>
            <a:pPr marL="0" indent="0">
              <a:buNone/>
              <a:defRPr/>
            </a:pPr>
            <a:r>
              <a:rPr lang="en-US" sz="2400" dirty="0"/>
              <a:t>String </a:t>
            </a:r>
            <a:r>
              <a:rPr lang="en-US" sz="2400" dirty="0" err="1"/>
              <a:t>catNames</a:t>
            </a:r>
            <a:r>
              <a:rPr lang="en-US" sz="2400" dirty="0"/>
              <a:t>[] = </a:t>
            </a:r>
            <a:r>
              <a:rPr lang="en-US" sz="2400" b="1" dirty="0">
                <a:solidFill>
                  <a:srgbClr val="7030A0"/>
                </a:solidFill>
              </a:rPr>
              <a:t>new</a:t>
            </a:r>
            <a:r>
              <a:rPr lang="en-US" sz="2400" dirty="0"/>
              <a:t> String[] {</a:t>
            </a:r>
            <a:r>
              <a:rPr lang="en-US" sz="2400" i="1" dirty="0">
                <a:solidFill>
                  <a:schemeClr val="bg2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" </a:t>
            </a:r>
            <a:r>
              <a:rPr lang="ru-RU" sz="2400" i="1" dirty="0">
                <a:solidFill>
                  <a:schemeClr val="bg2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Рыжик</a:t>
            </a:r>
            <a:r>
              <a:rPr lang="en-US" sz="2400" i="1" dirty="0">
                <a:solidFill>
                  <a:schemeClr val="bg2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" , " </a:t>
            </a:r>
            <a:r>
              <a:rPr lang="ru-RU" sz="2400" i="1" dirty="0">
                <a:solidFill>
                  <a:schemeClr val="bg2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Барсик</a:t>
            </a:r>
            <a:r>
              <a:rPr lang="en-US" sz="2400" i="1" dirty="0">
                <a:solidFill>
                  <a:schemeClr val="bg2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" , " </a:t>
            </a:r>
            <a:r>
              <a:rPr lang="ru-RU" sz="2400" i="1" dirty="0">
                <a:solidFill>
                  <a:schemeClr val="bg2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Том</a:t>
            </a:r>
            <a:r>
              <a:rPr lang="en-US" sz="2400" i="1" dirty="0">
                <a:solidFill>
                  <a:schemeClr val="bg2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" </a:t>
            </a:r>
            <a:r>
              <a:rPr lang="en-US" sz="2400" dirty="0"/>
              <a:t>};</a:t>
            </a:r>
            <a:endParaRPr lang="ru-RU" sz="2400" dirty="0"/>
          </a:p>
          <a:p>
            <a:pPr>
              <a:defRPr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57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/>
              <a:t>Индексация элементов массива</a:t>
            </a:r>
            <a:endParaRPr lang="ru-RU" altLang="ru-RU" sz="3600"/>
          </a:p>
        </p:txBody>
      </p:sp>
      <p:sp>
        <p:nvSpPr>
          <p:cNvPr id="9219" name="Content Placeholder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800099" y="1538176"/>
            <a:ext cx="10820400" cy="34290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ru-RU" sz="2400" b="1" dirty="0">
                <a:solidFill>
                  <a:srgbClr val="FF0000"/>
                </a:solidFill>
              </a:rPr>
              <a:t>				</a:t>
            </a:r>
            <a:endParaRPr lang="ru-RU" altLang="ru-RU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altLang="ru-RU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altLang="ru-RU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altLang="ru-RU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altLang="ru-RU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ru-RU" altLang="ru-RU" sz="2400" b="1" dirty="0" err="1">
                <a:solidFill>
                  <a:srgbClr val="7030A0"/>
                </a:solidFill>
              </a:rPr>
              <a:t>int</a:t>
            </a:r>
            <a:r>
              <a:rPr lang="ru-RU" altLang="ru-RU" sz="2400" dirty="0"/>
              <a:t>[] </a:t>
            </a:r>
            <a:r>
              <a:rPr lang="ru-RU" altLang="ru-RU" sz="2400" dirty="0" err="1"/>
              <a:t>cats</a:t>
            </a:r>
            <a:r>
              <a:rPr lang="ru-RU" altLang="ru-RU" sz="2400" dirty="0"/>
              <a:t> = </a:t>
            </a:r>
            <a:r>
              <a:rPr lang="ru-RU" altLang="ru-RU" sz="2400" b="1" dirty="0" err="1">
                <a:solidFill>
                  <a:srgbClr val="7030A0"/>
                </a:solidFill>
              </a:rPr>
              <a:t>new</a:t>
            </a:r>
            <a:r>
              <a:rPr lang="ru-RU" altLang="ru-RU" sz="2400" b="1" dirty="0">
                <a:solidFill>
                  <a:srgbClr val="7030A0"/>
                </a:solidFill>
              </a:rPr>
              <a:t> </a:t>
            </a:r>
            <a:r>
              <a:rPr lang="ru-RU" altLang="ru-RU" sz="2400" b="1" dirty="0" err="1">
                <a:solidFill>
                  <a:srgbClr val="7030A0"/>
                </a:solidFill>
              </a:rPr>
              <a:t>int</a:t>
            </a:r>
            <a:r>
              <a:rPr lang="ru-RU" altLang="ru-RU" sz="2400" dirty="0"/>
              <a:t>[10]; // массив из </a:t>
            </a:r>
            <a:r>
              <a:rPr lang="ru-RU" altLang="ru-RU" sz="2400" dirty="0" smtClean="0"/>
              <a:t>десяти </a:t>
            </a:r>
            <a:r>
              <a:rPr lang="ru-RU" altLang="ru-RU" sz="2400" dirty="0"/>
              <a:t>элементов с начальным значением 0 для каждого элемента </a:t>
            </a:r>
            <a:endParaRPr lang="en-US" altLang="ru-RU" sz="2400" dirty="0"/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endParaRPr lang="ru-RU" altLang="ru-RU" sz="2400" dirty="0"/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768" y="1636488"/>
            <a:ext cx="5737063" cy="212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"/>
          <p:cNvSpPr>
            <a:spLocks noChangeArrowheads="1"/>
          </p:cNvSpPr>
          <p:nvPr/>
        </p:nvSpPr>
        <p:spPr bwMode="auto">
          <a:xfrm>
            <a:off x="2640014" y="5133751"/>
            <a:ext cx="74950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ru-RU" altLang="ru-RU" sz="2800" b="1" dirty="0">
                <a:solidFill>
                  <a:srgbClr val="FF0000"/>
                </a:solidFill>
              </a:rPr>
              <a:t>Важно!!! </a:t>
            </a:r>
            <a:r>
              <a:rPr lang="ru-RU" altLang="ru-RU" sz="2800" b="1" dirty="0"/>
              <a:t>Индексация массивов </a:t>
            </a:r>
            <a:r>
              <a:rPr lang="ru-RU" altLang="ru-RU" sz="2800" b="1" u="sng" dirty="0">
                <a:solidFill>
                  <a:srgbClr val="FF0000"/>
                </a:solidFill>
              </a:rPr>
              <a:t>начинается</a:t>
            </a:r>
            <a:r>
              <a:rPr lang="ru-RU" altLang="ru-RU" sz="2800" b="1" dirty="0"/>
              <a:t> с нуля</a:t>
            </a:r>
            <a:r>
              <a:rPr lang="ru-RU" altLang="ru-RU" sz="2800" dirty="0"/>
              <a:t>.</a:t>
            </a:r>
            <a:endParaRPr lang="en-US" altLang="ru-RU" sz="2800" dirty="0"/>
          </a:p>
        </p:txBody>
      </p:sp>
    </p:spTree>
    <p:extLst>
      <p:ext uri="{BB962C8B-B14F-4D97-AF65-F5344CB8AC3E}">
        <p14:creationId xmlns:p14="http://schemas.microsoft.com/office/powerpoint/2010/main" val="28175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Индексация элементов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09C5-94E1-4EEA-8BB6-472BF3F38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sz="2400" dirty="0"/>
              <a:t>cats[3] = 5; // четвертому элементу присвоено значение 5 </a:t>
            </a:r>
            <a:endParaRPr lang="en-US" sz="2400" dirty="0"/>
          </a:p>
          <a:p>
            <a:pPr marL="0" indent="0">
              <a:buNone/>
              <a:defRPr/>
            </a:pPr>
            <a:r>
              <a:rPr lang="ru-RU" sz="2400" dirty="0"/>
              <a:t>cats[5] = 7; // шестому элементу присвоено значение 7</a:t>
            </a:r>
          </a:p>
          <a:p>
            <a:pPr marL="0" indent="0">
              <a:buNone/>
              <a:defRPr/>
            </a:pPr>
            <a:r>
              <a:rPr lang="en-US" sz="2400" dirty="0" err="1"/>
              <a:t>System.</a:t>
            </a:r>
            <a:r>
              <a:rPr lang="en-US" sz="2400" dirty="0" err="1">
                <a:solidFill>
                  <a:srgbClr val="7030A0"/>
                </a:solidFill>
              </a:rPr>
              <a:t>out</a:t>
            </a:r>
            <a:r>
              <a:rPr lang="en-US" sz="2400" dirty="0" err="1"/>
              <a:t>.println</a:t>
            </a:r>
            <a:r>
              <a:rPr lang="en-US" sz="2400" dirty="0"/>
              <a:t>(cats[3]); // </a:t>
            </a:r>
            <a:r>
              <a:rPr lang="ru-RU" sz="2400" dirty="0"/>
              <a:t>отображение четвертого элемента</a:t>
            </a:r>
          </a:p>
          <a:p>
            <a:pPr>
              <a:defRPr/>
            </a:pPr>
            <a:endParaRPr lang="ru-RU" sz="2400" dirty="0"/>
          </a:p>
          <a:p>
            <a:pPr marL="0" indent="0">
              <a:buNone/>
              <a:defRPr/>
            </a:pPr>
            <a:r>
              <a:rPr lang="ru-RU" sz="2400" dirty="0"/>
              <a:t>cats[</a:t>
            </a:r>
            <a:r>
              <a:rPr lang="en-US" sz="2400" dirty="0"/>
              <a:t>6</a:t>
            </a:r>
            <a:r>
              <a:rPr lang="ru-RU" sz="2400" dirty="0"/>
              <a:t>] = 7; </a:t>
            </a:r>
            <a:r>
              <a:rPr lang="en-US" sz="2400" dirty="0"/>
              <a:t> </a:t>
            </a:r>
            <a:r>
              <a:rPr lang="ru-RU" sz="2400" dirty="0"/>
              <a:t>При выходе за границы массива </a:t>
            </a:r>
            <a:r>
              <a:rPr lang="ru-RU" sz="2400" b="1" dirty="0">
                <a:solidFill>
                  <a:srgbClr val="FF0000"/>
                </a:solidFill>
              </a:rPr>
              <a:t>выбрасывается </a:t>
            </a:r>
            <a:r>
              <a:rPr lang="ru-RU" sz="2400" dirty="0"/>
              <a:t>исключение </a:t>
            </a:r>
            <a:r>
              <a:rPr lang="en-US" sz="2400" b="1" dirty="0" err="1"/>
              <a:t>ArrayIndexOutOfBoundsException</a:t>
            </a:r>
            <a:endParaRPr lang="ru-RU" sz="2400" b="1" dirty="0"/>
          </a:p>
          <a:p>
            <a:pPr>
              <a:defRPr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1591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latin typeface="Microsoft Sans Serif" panose="020B0604020202020204" pitchFamily="34" charset="0"/>
                <a:cs typeface="Microsoft Sans Serif" panose="020B0604020202020204" pitchFamily="34" charset="0"/>
              </a:rPr>
              <a:t>Размер массива</a:t>
            </a:r>
            <a:endParaRPr lang="ru-RU" altLang="ru-RU" smtClea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3C99-9999-48BF-80E4-8C8A59041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Размер массива может быть </a:t>
            </a:r>
            <a:r>
              <a:rPr lang="ru-RU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получен </a:t>
            </a:r>
            <a:r>
              <a:rPr lang="ru-RU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через </a:t>
            </a:r>
            <a:r>
              <a:rPr 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его свойство </a:t>
            </a:r>
            <a:r>
              <a:rPr lang="en-US" sz="24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length</a:t>
            </a:r>
            <a:r>
              <a:rPr 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ru-RU" sz="2400" dirty="0"/>
          </a:p>
          <a:p>
            <a:pPr marL="0" indent="0">
              <a:buNone/>
              <a:defRPr/>
            </a:pPr>
            <a:r>
              <a:rPr lang="en-US" sz="2400" b="1" dirty="0" err="1">
                <a:solidFill>
                  <a:srgbClr val="7030A0"/>
                </a:solidFill>
                <a:latin typeface="MS Reference Sans Serif" panose="020B0604030504040204" pitchFamily="34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MS Reference Sans Serif" panose="020B0604030504040204" pitchFamily="34" charset="0"/>
              </a:rPr>
              <a:t> </a:t>
            </a:r>
            <a:r>
              <a:rPr lang="en-US" sz="2400" dirty="0">
                <a:latin typeface="MS Reference Sans Serif" panose="020B0604030504040204" pitchFamily="34" charset="0"/>
              </a:rPr>
              <a:t>mas = </a:t>
            </a:r>
            <a:r>
              <a:rPr lang="en-US" sz="2400" b="1" dirty="0">
                <a:solidFill>
                  <a:srgbClr val="7030A0"/>
                </a:solidFill>
                <a:latin typeface="MS Reference Sans Serif" panose="020B0604030504040204" pitchFamily="34" charset="0"/>
              </a:rPr>
              <a:t>new </a:t>
            </a:r>
            <a:r>
              <a:rPr lang="en-US" sz="2400" b="1" dirty="0" err="1">
                <a:solidFill>
                  <a:srgbClr val="7030A0"/>
                </a:solidFill>
                <a:latin typeface="MS Reference Sans Serif" panose="020B0604030504040204" pitchFamily="34" charset="0"/>
              </a:rPr>
              <a:t>int</a:t>
            </a:r>
            <a:r>
              <a:rPr lang="en-US" sz="2400" dirty="0">
                <a:latin typeface="MS Reference Sans Serif" panose="020B0604030504040204" pitchFamily="34" charset="0"/>
              </a:rPr>
              <a:t>[6];</a:t>
            </a:r>
          </a:p>
          <a:p>
            <a:pPr>
              <a:defRPr/>
            </a:pPr>
            <a:endParaRPr lang="ru-RU" sz="2400" dirty="0">
              <a:latin typeface="MS Reference Sans Serif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400" dirty="0" err="1">
                <a:solidFill>
                  <a:srgbClr val="7030A0"/>
                </a:solidFill>
                <a:latin typeface="MS Reference Sans Serif" panose="020B0604030504040204" pitchFamily="34" charset="0"/>
                <a:cs typeface="Microsoft Sans Serif" panose="020B0604020202020204" pitchFamily="34" charset="0"/>
              </a:rPr>
              <a:t>int</a:t>
            </a:r>
            <a:r>
              <a:rPr lang="en-US" sz="2400" dirty="0">
                <a:latin typeface="MS Reference Sans Serif" panose="020B0604030504040204" pitchFamily="34" charset="0"/>
                <a:cs typeface="Microsoft Sans Serif" panose="020B0604020202020204" pitchFamily="34" charset="0"/>
              </a:rPr>
              <a:t> size = </a:t>
            </a:r>
            <a:r>
              <a:rPr lang="en-US" sz="2400" dirty="0" err="1">
                <a:latin typeface="MS Reference Sans Serif" panose="020B0604030504040204" pitchFamily="34" charset="0"/>
                <a:cs typeface="Microsoft Sans Serif" panose="020B0604020202020204" pitchFamily="34" charset="0"/>
              </a:rPr>
              <a:t>mas.</a:t>
            </a:r>
            <a:r>
              <a:rPr lang="en-US" sz="2400" dirty="0" err="1">
                <a:solidFill>
                  <a:srgbClr val="7030A0"/>
                </a:solidFill>
                <a:latin typeface="MS Reference Sans Serif" panose="020B0604030504040204" pitchFamily="34" charset="0"/>
                <a:cs typeface="Microsoft Sans Serif" panose="020B0604020202020204" pitchFamily="34" charset="0"/>
              </a:rPr>
              <a:t>lenght</a:t>
            </a:r>
            <a:r>
              <a:rPr lang="en-US" sz="2400" dirty="0">
                <a:latin typeface="MS Reference Sans Serif" panose="020B0604030504040204" pitchFamily="34" charset="0"/>
                <a:cs typeface="Microsoft Sans Serif" panose="020B0604020202020204" pitchFamily="34" charset="0"/>
              </a:rPr>
              <a:t>;</a:t>
            </a:r>
          </a:p>
          <a:p>
            <a:pPr>
              <a:defRPr/>
            </a:pPr>
            <a:endParaRPr lang="en-US" sz="2400" dirty="0">
              <a:latin typeface="MS Reference Sans Serif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400" dirty="0" err="1">
                <a:latin typeface="MS Reference Sans Serif" panose="020B0604030504040204" pitchFamily="34" charset="0"/>
              </a:rPr>
              <a:t>System.</a:t>
            </a:r>
            <a:r>
              <a:rPr lang="en-US" sz="2400" dirty="0" err="1">
                <a:solidFill>
                  <a:srgbClr val="7030A0"/>
                </a:solidFill>
                <a:latin typeface="MS Reference Sans Serif" panose="020B0604030504040204" pitchFamily="34" charset="0"/>
              </a:rPr>
              <a:t>out</a:t>
            </a:r>
            <a:r>
              <a:rPr lang="en-US" sz="2400" dirty="0" err="1">
                <a:latin typeface="MS Reference Sans Serif" panose="020B0604030504040204" pitchFamily="34" charset="0"/>
              </a:rPr>
              <a:t>.println</a:t>
            </a:r>
            <a:r>
              <a:rPr lang="en-US" sz="2400" dirty="0">
                <a:latin typeface="MS Reference Sans Serif" panose="020B0604030504040204" pitchFamily="34" charset="0"/>
              </a:rPr>
              <a:t>(</a:t>
            </a:r>
            <a:r>
              <a:rPr lang="en-US" sz="2400" i="1" dirty="0">
                <a:latin typeface="MS Reference Sans Serif" panose="020B0604030504040204" pitchFamily="34" charset="0"/>
                <a:cs typeface="Microsoft Sans Serif" panose="020B0604020202020204" pitchFamily="34" charset="0"/>
              </a:rPr>
              <a:t>" </a:t>
            </a:r>
            <a:r>
              <a:rPr lang="ru-RU" sz="2400" i="1" dirty="0">
                <a:latin typeface="MS Reference Sans Serif" panose="020B0604030504040204" pitchFamily="34" charset="0"/>
                <a:cs typeface="Microsoft Sans Serif" panose="020B0604020202020204" pitchFamily="34" charset="0"/>
              </a:rPr>
              <a:t>Размер массива = </a:t>
            </a:r>
            <a:r>
              <a:rPr lang="en-US" sz="2400" i="1" dirty="0">
                <a:latin typeface="MS Reference Sans Serif" panose="020B0604030504040204" pitchFamily="34" charset="0"/>
                <a:cs typeface="Microsoft Sans Serif" panose="020B0604020202020204" pitchFamily="34" charset="0"/>
              </a:rPr>
              <a:t>"</a:t>
            </a:r>
            <a:r>
              <a:rPr lang="ru-RU" sz="2400" i="1" dirty="0">
                <a:latin typeface="MS Reference Sans Serif" panose="020B0604030504040204" pitchFamily="34" charset="0"/>
                <a:cs typeface="Microsoft Sans Serif" panose="020B0604020202020204" pitchFamily="34" charset="0"/>
              </a:rPr>
              <a:t> + </a:t>
            </a:r>
            <a:r>
              <a:rPr lang="en-US" sz="2400" i="1" dirty="0">
                <a:latin typeface="MS Reference Sans Serif" panose="020B0604030504040204" pitchFamily="34" charset="0"/>
                <a:cs typeface="Microsoft Sans Serif" panose="020B0604020202020204" pitchFamily="34" charset="0"/>
              </a:rPr>
              <a:t>size);</a:t>
            </a:r>
            <a:endParaRPr lang="ru-RU" sz="2400" dirty="0">
              <a:latin typeface="MS Reference Sans Serif" panose="020B0604030504040204" pitchFamily="34" charset="0"/>
            </a:endParaRPr>
          </a:p>
          <a:p>
            <a:pPr marL="0" indent="0">
              <a:buNone/>
              <a:defRPr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4806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/>
              <a:t>Инициализация массива</a:t>
            </a:r>
            <a:r>
              <a:rPr lang="en-US" altLang="ru-RU" sz="3200" b="1"/>
              <a:t/>
            </a:r>
            <a:br>
              <a:rPr lang="en-US" altLang="ru-RU" sz="3200" b="1"/>
            </a:br>
            <a:r>
              <a:rPr lang="ru-RU" altLang="ru-RU" sz="3200" b="1"/>
              <a:t>с помощью цикла</a:t>
            </a:r>
            <a:endParaRPr lang="ru-RU" altLang="ru-RU" sz="3200"/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sz="2400" b="1" dirty="0" err="1">
                <a:solidFill>
                  <a:srgbClr val="7030A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int</a:t>
            </a:r>
            <a:r>
              <a:rPr lang="en-US" altLang="ru-RU" sz="2400" b="1" dirty="0">
                <a:solidFill>
                  <a:srgbClr val="7030A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[] mas = </a:t>
            </a:r>
            <a:r>
              <a:rPr lang="en-US" altLang="ru-RU" sz="2400" b="1" dirty="0">
                <a:solidFill>
                  <a:srgbClr val="7030A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new </a:t>
            </a:r>
            <a:r>
              <a:rPr lang="en-US" altLang="ru-RU" sz="2400" b="1" dirty="0" err="1">
                <a:solidFill>
                  <a:srgbClr val="7030A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int</a:t>
            </a: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[</a:t>
            </a:r>
            <a:r>
              <a:rPr lang="ru-RU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];</a:t>
            </a:r>
          </a:p>
          <a:p>
            <a:pPr marL="0" indent="0">
              <a:buNone/>
            </a:pP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mas[0] = 0;</a:t>
            </a:r>
          </a:p>
          <a:p>
            <a:pPr marL="0" indent="0">
              <a:buNone/>
            </a:pP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mas[1] = 1;</a:t>
            </a:r>
          </a:p>
          <a:p>
            <a:pPr marL="0" indent="0">
              <a:buNone/>
            </a:pP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mas[2] = 2;</a:t>
            </a:r>
          </a:p>
          <a:p>
            <a:pPr marL="0" indent="0">
              <a:buNone/>
            </a:pPr>
            <a:endParaRPr lang="en-US" altLang="ru-RU" sz="2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400" b="1" dirty="0" err="1">
                <a:solidFill>
                  <a:srgbClr val="7030A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int</a:t>
            </a:r>
            <a:r>
              <a:rPr lang="en-US" altLang="ru-RU" sz="2400" b="1" dirty="0">
                <a:solidFill>
                  <a:srgbClr val="7030A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[] mas = </a:t>
            </a:r>
            <a:r>
              <a:rPr lang="en-US" altLang="ru-RU" sz="2400" b="1" dirty="0">
                <a:solidFill>
                  <a:srgbClr val="7030A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new </a:t>
            </a:r>
            <a:r>
              <a:rPr lang="en-US" altLang="ru-RU" sz="2400" b="1" dirty="0" err="1">
                <a:solidFill>
                  <a:srgbClr val="7030A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int</a:t>
            </a: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[</a:t>
            </a:r>
            <a:r>
              <a:rPr lang="ru-RU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];</a:t>
            </a:r>
          </a:p>
          <a:p>
            <a:pPr marL="0" indent="0">
              <a:buNone/>
            </a:pPr>
            <a:r>
              <a:rPr lang="en-US" altLang="ru-RU" sz="2400" b="1" dirty="0">
                <a:solidFill>
                  <a:srgbClr val="7030A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for</a:t>
            </a: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(</a:t>
            </a:r>
            <a:r>
              <a:rPr lang="en-US" altLang="ru-RU" sz="2400" b="1" dirty="0" err="1">
                <a:solidFill>
                  <a:srgbClr val="7030A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int</a:t>
            </a: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ru-RU" sz="24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= 0; </a:t>
            </a:r>
            <a:r>
              <a:rPr lang="en-US" altLang="ru-RU" sz="24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&lt; </a:t>
            </a:r>
            <a:r>
              <a:rPr lang="en-US" altLang="ru-RU" sz="24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mas.</a:t>
            </a:r>
            <a:r>
              <a:rPr lang="en-US" altLang="ru-RU" sz="2400" dirty="0" err="1">
                <a:solidFill>
                  <a:srgbClr val="0070C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lenght</a:t>
            </a: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; </a:t>
            </a:r>
            <a:r>
              <a:rPr lang="en-US" altLang="ru-RU" sz="24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++) {</a:t>
            </a:r>
          </a:p>
          <a:p>
            <a:pPr marL="0" indent="0">
              <a:buNone/>
            </a:pP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mas[</a:t>
            </a:r>
            <a:r>
              <a:rPr lang="en-US" altLang="ru-RU" sz="24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] = </a:t>
            </a:r>
            <a:r>
              <a:rPr lang="en-US" altLang="ru-RU" sz="24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ru-RU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}</a:t>
            </a:r>
            <a:endParaRPr lang="ru-RU" altLang="ru-RU" sz="2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319243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Типовые операции с массивами (1)</a:t>
            </a:r>
          </a:p>
        </p:txBody>
      </p:sp>
      <p:sp>
        <p:nvSpPr>
          <p:cNvPr id="73730" name="Rectangle 5"/>
          <p:cNvSpPr>
            <a:spLocks noGrp="1"/>
          </p:cNvSpPr>
          <p:nvPr>
            <p:ph type="body" sz="half" idx="4294967295"/>
          </p:nvPr>
        </p:nvSpPr>
        <p:spPr>
          <a:xfrm>
            <a:off x="5921375" y="1903413"/>
            <a:ext cx="4459287" cy="4641850"/>
          </a:xfrm>
        </p:spPr>
        <p:txBody>
          <a:bodyPr/>
          <a:lstStyle/>
          <a:p>
            <a:r>
              <a:rPr lang="ru-RU" altLang="ru-RU" sz="1800" dirty="0">
                <a:solidFill>
                  <a:schemeClr val="bg1"/>
                </a:solidFill>
              </a:rPr>
              <a:t>Сортировка массива</a:t>
            </a:r>
          </a:p>
          <a:p>
            <a:endParaRPr lang="ru-RU" altLang="ru-RU" sz="1800" dirty="0">
              <a:solidFill>
                <a:schemeClr val="bg1"/>
              </a:solidFill>
            </a:endParaRPr>
          </a:p>
          <a:p>
            <a:endParaRPr lang="ru-RU" altLang="ru-RU" sz="800" dirty="0">
              <a:solidFill>
                <a:schemeClr val="bg1"/>
              </a:solidFill>
            </a:endParaRPr>
          </a:p>
          <a:p>
            <a:r>
              <a:rPr lang="ru-RU" altLang="ru-RU" sz="1800" dirty="0">
                <a:solidFill>
                  <a:schemeClr val="bg1"/>
                </a:solidFill>
              </a:rPr>
              <a:t>Заполнение массива</a:t>
            </a:r>
          </a:p>
          <a:p>
            <a:endParaRPr lang="ru-RU" altLang="ru-RU" sz="1800" dirty="0">
              <a:solidFill>
                <a:schemeClr val="bg1"/>
              </a:solidFill>
            </a:endParaRPr>
          </a:p>
          <a:p>
            <a:endParaRPr lang="ru-RU" altLang="ru-RU" sz="1800" dirty="0">
              <a:solidFill>
                <a:schemeClr val="bg1"/>
              </a:solidFill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511175" y="1801668"/>
            <a:ext cx="4300106" cy="3429000"/>
          </a:xfrm>
          <a:prstGeom prst="rect">
            <a:avLst/>
          </a:prstGeom>
        </p:spPr>
        <p:txBody>
          <a:bodyPr/>
          <a:lstStyle/>
          <a:p>
            <a:r>
              <a:rPr lang="ru-RU" altLang="ru-RU" sz="1800" dirty="0">
                <a:solidFill>
                  <a:schemeClr val="bg1"/>
                </a:solidFill>
              </a:rPr>
              <a:t>Проход по массиву</a:t>
            </a:r>
          </a:p>
          <a:p>
            <a:endParaRPr lang="ru-RU" altLang="ru-RU" sz="1800" dirty="0">
              <a:solidFill>
                <a:schemeClr val="bg1"/>
              </a:solidFill>
            </a:endParaRPr>
          </a:p>
          <a:p>
            <a:endParaRPr lang="ru-RU" altLang="ru-RU" sz="1800" dirty="0">
              <a:solidFill>
                <a:schemeClr val="bg1"/>
              </a:solidFill>
            </a:endParaRPr>
          </a:p>
          <a:p>
            <a:endParaRPr lang="ru-RU" altLang="ru-RU" sz="1800" dirty="0">
              <a:solidFill>
                <a:schemeClr val="bg1"/>
              </a:solidFill>
            </a:endParaRPr>
          </a:p>
          <a:p>
            <a:endParaRPr lang="ru-RU" altLang="ru-RU" sz="1800" dirty="0">
              <a:solidFill>
                <a:schemeClr val="bg1"/>
              </a:solidFill>
            </a:endParaRPr>
          </a:p>
          <a:p>
            <a:r>
              <a:rPr lang="ru-RU" altLang="ru-RU" sz="1800" dirty="0">
                <a:solidFill>
                  <a:schemeClr val="bg1"/>
                </a:solidFill>
              </a:rPr>
              <a:t>Копирование массива</a:t>
            </a:r>
          </a:p>
          <a:p>
            <a:endParaRPr lang="ru-RU" altLang="ru-RU" sz="1800" dirty="0">
              <a:solidFill>
                <a:schemeClr val="bg1"/>
              </a:solidFill>
            </a:endParaRPr>
          </a:p>
        </p:txBody>
      </p:sp>
      <p:graphicFrame>
        <p:nvGraphicFramePr>
          <p:cNvPr id="737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17354"/>
              </p:ext>
            </p:extLst>
          </p:nvPr>
        </p:nvGraphicFramePr>
        <p:xfrm>
          <a:off x="905453" y="2148968"/>
          <a:ext cx="35115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Visio" r:id="rId3" imgW="2955211" imgH="970497" progId="Visio.Drawing.11">
                  <p:embed/>
                </p:oleObj>
              </mc:Choice>
              <mc:Fallback>
                <p:oleObj name="Visio" r:id="rId3" imgW="2955211" imgH="970497" progId="Visio.Drawing.11">
                  <p:embed/>
                  <p:pic>
                    <p:nvPicPr>
                      <p:cNvPr id="7373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453" y="2148968"/>
                        <a:ext cx="35115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267150"/>
              </p:ext>
            </p:extLst>
          </p:nvPr>
        </p:nvGraphicFramePr>
        <p:xfrm>
          <a:off x="1064781" y="6394309"/>
          <a:ext cx="59070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Visio" r:id="rId5" imgW="4967161" imgH="234249" progId="Visio.Drawing.11">
                  <p:embed/>
                </p:oleObj>
              </mc:Choice>
              <mc:Fallback>
                <p:oleObj name="Visio" r:id="rId5" imgW="4967161" imgH="234249" progId="Visio.Drawing.11">
                  <p:embed/>
                  <p:pic>
                    <p:nvPicPr>
                      <p:cNvPr id="7373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781" y="6394309"/>
                        <a:ext cx="590708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726760"/>
              </p:ext>
            </p:extLst>
          </p:nvPr>
        </p:nvGraphicFramePr>
        <p:xfrm>
          <a:off x="5921375" y="2266804"/>
          <a:ext cx="41671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Visio" r:id="rId7" imgW="3503851" imgH="419054" progId="Visio.Drawing.11">
                  <p:embed/>
                </p:oleObj>
              </mc:Choice>
              <mc:Fallback>
                <p:oleObj name="Visio" r:id="rId7" imgW="3503851" imgH="419054" progId="Visio.Drawing.11">
                  <p:embed/>
                  <p:pic>
                    <p:nvPicPr>
                      <p:cNvPr id="7373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2266804"/>
                        <a:ext cx="41671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524255"/>
              </p:ext>
            </p:extLst>
          </p:nvPr>
        </p:nvGraphicFramePr>
        <p:xfrm>
          <a:off x="1064781" y="3938445"/>
          <a:ext cx="35115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Visio" r:id="rId9" imgW="2955211" imgH="969956" progId="Visio.Drawing.11">
                  <p:embed/>
                </p:oleObj>
              </mc:Choice>
              <mc:Fallback>
                <p:oleObj name="Visio" r:id="rId9" imgW="2955211" imgH="969956" progId="Visio.Drawing.11">
                  <p:embed/>
                  <p:pic>
                    <p:nvPicPr>
                      <p:cNvPr id="7373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781" y="3938445"/>
                        <a:ext cx="35115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998947"/>
              </p:ext>
            </p:extLst>
          </p:nvPr>
        </p:nvGraphicFramePr>
        <p:xfrm>
          <a:off x="5995049" y="3301493"/>
          <a:ext cx="36226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Visio" r:id="rId11" imgW="3046651" imgH="419054" progId="Visio.Drawing.11">
                  <p:embed/>
                </p:oleObj>
              </mc:Choice>
              <mc:Fallback>
                <p:oleObj name="Visio" r:id="rId11" imgW="3046651" imgH="419054" progId="Visio.Drawing.11">
                  <p:embed/>
                  <p:pic>
                    <p:nvPicPr>
                      <p:cNvPr id="737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049" y="3301493"/>
                        <a:ext cx="36226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657008"/>
              </p:ext>
            </p:extLst>
          </p:nvPr>
        </p:nvGraphicFramePr>
        <p:xfrm>
          <a:off x="1064781" y="5336890"/>
          <a:ext cx="3746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Visio" r:id="rId13" imgW="3138091" imgH="603048" progId="Visio.Drawing.11">
                  <p:embed/>
                </p:oleObj>
              </mc:Choice>
              <mc:Fallback>
                <p:oleObj name="Visio" r:id="rId13" imgW="3138091" imgH="603048" progId="Visio.Drawing.11">
                  <p:embed/>
                  <p:pic>
                    <p:nvPicPr>
                      <p:cNvPr id="7373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781" y="5336890"/>
                        <a:ext cx="37465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Line 16"/>
          <p:cNvSpPr>
            <a:spLocks noChangeShapeType="1"/>
          </p:cNvSpPr>
          <p:nvPr/>
        </p:nvSpPr>
        <p:spPr bwMode="auto">
          <a:xfrm>
            <a:off x="5726402" y="1935164"/>
            <a:ext cx="0" cy="439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75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build="p"/>
      <p:bldP spid="7373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Типовые операции с массивами (2)</a:t>
            </a:r>
          </a:p>
        </p:txBody>
      </p:sp>
      <p:sp>
        <p:nvSpPr>
          <p:cNvPr id="74755" name="Rectangle 4"/>
          <p:cNvSpPr>
            <a:spLocks noGrp="1"/>
          </p:cNvSpPr>
          <p:nvPr>
            <p:ph type="body" sz="quarter" idx="4294967295"/>
          </p:nvPr>
        </p:nvSpPr>
        <p:spPr>
          <a:xfrm>
            <a:off x="571500" y="1892444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ru-RU" altLang="ru-RU" sz="2400" dirty="0" smtClean="0">
                <a:solidFill>
                  <a:schemeClr val="bg1"/>
                </a:solidFill>
              </a:rPr>
              <a:t>Преобразование в строку</a:t>
            </a:r>
          </a:p>
          <a:p>
            <a:endParaRPr lang="ru-RU" altLang="ru-RU" sz="2400" dirty="0" smtClean="0">
              <a:solidFill>
                <a:schemeClr val="bg1"/>
              </a:solidFill>
            </a:endParaRPr>
          </a:p>
          <a:p>
            <a:endParaRPr lang="ru-RU" altLang="ru-RU" sz="2400" dirty="0" smtClean="0">
              <a:solidFill>
                <a:schemeClr val="bg1"/>
              </a:solidFill>
            </a:endParaRPr>
          </a:p>
          <a:p>
            <a:endParaRPr lang="ru-RU" altLang="ru-RU" sz="2400" dirty="0" smtClean="0">
              <a:solidFill>
                <a:schemeClr val="bg1"/>
              </a:solidFill>
            </a:endParaRPr>
          </a:p>
          <a:p>
            <a:r>
              <a:rPr lang="ru-RU" altLang="ru-RU" sz="2400" dirty="0" smtClean="0">
                <a:solidFill>
                  <a:schemeClr val="bg1"/>
                </a:solidFill>
              </a:rPr>
              <a:t>Сравнение массивов на равенство элементов</a:t>
            </a:r>
          </a:p>
          <a:p>
            <a:endParaRPr lang="ru-RU" altLang="ru-RU" sz="2400" dirty="0" smtClean="0">
              <a:solidFill>
                <a:schemeClr val="bg1"/>
              </a:solidFill>
            </a:endParaRPr>
          </a:p>
          <a:p>
            <a:endParaRPr lang="ru-RU" altLang="ru-RU" sz="2400" dirty="0" smtClean="0">
              <a:solidFill>
                <a:schemeClr val="bg1"/>
              </a:solidFill>
            </a:endParaRPr>
          </a:p>
          <a:p>
            <a:endParaRPr lang="ru-RU" altLang="ru-RU" sz="2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747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093736"/>
              </p:ext>
            </p:extLst>
          </p:nvPr>
        </p:nvGraphicFramePr>
        <p:xfrm>
          <a:off x="1838325" y="2376848"/>
          <a:ext cx="538003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Visio" r:id="rId3" imgW="3686731" imgH="601967" progId="Visio.Drawing.11">
                  <p:embed/>
                </p:oleObj>
              </mc:Choice>
              <mc:Fallback>
                <p:oleObj name="Visio" r:id="rId3" imgW="3686731" imgH="601967" progId="Visio.Drawing.11">
                  <p:embed/>
                  <p:pic>
                    <p:nvPicPr>
                      <p:cNvPr id="747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2376848"/>
                        <a:ext cx="5380038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67318"/>
              </p:ext>
            </p:extLst>
          </p:nvPr>
        </p:nvGraphicFramePr>
        <p:xfrm>
          <a:off x="1931843" y="4337844"/>
          <a:ext cx="5503863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Visio" r:id="rId5" imgW="3770619" imgH="969956" progId="Visio.Drawing.11">
                  <p:embed/>
                </p:oleObj>
              </mc:Choice>
              <mc:Fallback>
                <p:oleObj name="Visio" r:id="rId5" imgW="3770619" imgH="969956" progId="Visio.Drawing.11">
                  <p:embed/>
                  <p:pic>
                    <p:nvPicPr>
                      <p:cNvPr id="7475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843" y="4337844"/>
                        <a:ext cx="5503863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3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7675" indent="-447675"/>
            <a:r>
              <a:rPr lang="en-US" dirty="0">
                <a:solidFill>
                  <a:srgbClr val="FFFF00"/>
                </a:solidFill>
              </a:rPr>
              <a:t>Data Types. Control Flows</a:t>
            </a:r>
          </a:p>
          <a:p>
            <a:pPr marL="447675" indent="-447675"/>
            <a:r>
              <a:rPr lang="en-US" dirty="0"/>
              <a:t>Arrays. Loops</a:t>
            </a:r>
          </a:p>
          <a:p>
            <a:pPr marL="447675" indent="-447675"/>
            <a:r>
              <a:rPr lang="en-US" dirty="0"/>
              <a:t>Static methods. OOP</a:t>
            </a:r>
          </a:p>
          <a:p>
            <a:pPr marL="447675" indent="-447675"/>
            <a:r>
              <a:rPr lang="en-US" dirty="0"/>
              <a:t>Generics. Collections</a:t>
            </a:r>
          </a:p>
          <a:p>
            <a:pPr marL="447675" indent="-447675"/>
            <a:r>
              <a:rPr lang="en-US" dirty="0"/>
              <a:t>Exceptions. Lambdas. Streams</a:t>
            </a:r>
          </a:p>
          <a:p>
            <a:pPr marL="447675" indent="-447675"/>
            <a:endParaRPr lang="en-US" dirty="0"/>
          </a:p>
          <a:p>
            <a:pPr marL="447675" indent="-447675"/>
            <a:endParaRPr lang="ru-RU" dirty="0"/>
          </a:p>
          <a:p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smtClean="0"/>
              <a:t>Многомерные массивы</a:t>
            </a: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smtClean="0"/>
              <a:t>Для создания многомерных массивов используются дополнительные скобки.</a:t>
            </a:r>
          </a:p>
          <a:p>
            <a:pPr marL="0" indent="0">
              <a:buNone/>
            </a:pPr>
            <a:endParaRPr lang="ru-RU" altLang="ru-RU" dirty="0" smtClean="0"/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7030A0"/>
                </a:solidFill>
              </a:rPr>
              <a:t>int</a:t>
            </a:r>
            <a:r>
              <a:rPr lang="ru-RU" altLang="ru-RU" dirty="0" smtClean="0"/>
              <a:t> </a:t>
            </a:r>
            <a:r>
              <a:rPr lang="en-US" altLang="ru-RU" dirty="0" smtClean="0"/>
              <a:t>[][] a = { { 1, 2, 3 }, { 4, 5, 6 } }</a:t>
            </a:r>
            <a:endParaRPr lang="ru-RU" altLang="ru-RU" dirty="0" smtClean="0"/>
          </a:p>
          <a:p>
            <a:pPr marL="0" indent="0">
              <a:buNone/>
            </a:pPr>
            <a:r>
              <a:rPr lang="ru-RU" altLang="ru-RU" dirty="0" smtClean="0"/>
              <a:t> </a:t>
            </a:r>
          </a:p>
          <a:p>
            <a:r>
              <a:rPr lang="ru-RU" altLang="ru-RU" dirty="0" err="1" smtClean="0">
                <a:solidFill>
                  <a:srgbClr val="7030A0"/>
                </a:solidFill>
              </a:rPr>
              <a:t>int</a:t>
            </a:r>
            <a:r>
              <a:rPr lang="en-US" altLang="ru-RU" dirty="0" smtClean="0">
                <a:solidFill>
                  <a:srgbClr val="7030A0"/>
                </a:solidFill>
              </a:rPr>
              <a:t> </a:t>
            </a:r>
            <a:r>
              <a:rPr lang="ru-RU" altLang="ru-RU" dirty="0" smtClean="0"/>
              <a:t>[][][] b = </a:t>
            </a:r>
            <a:r>
              <a:rPr lang="ru-RU" altLang="ru-RU" dirty="0" err="1" smtClean="0"/>
              <a:t>new</a:t>
            </a:r>
            <a:r>
              <a:rPr lang="ru-RU" altLang="ru-RU" dirty="0" smtClean="0"/>
              <a:t> </a:t>
            </a:r>
            <a:r>
              <a:rPr lang="ru-RU" altLang="ru-RU" dirty="0" err="1" smtClean="0">
                <a:solidFill>
                  <a:srgbClr val="7030A0"/>
                </a:solidFill>
              </a:rPr>
              <a:t>int</a:t>
            </a:r>
            <a:r>
              <a:rPr lang="en-US" altLang="ru-RU" dirty="0" smtClean="0"/>
              <a:t> </a:t>
            </a:r>
            <a:r>
              <a:rPr lang="ru-RU" altLang="ru-RU" dirty="0" smtClean="0"/>
              <a:t>[2][4][4];</a:t>
            </a:r>
            <a:r>
              <a:rPr lang="ru-RU" altLang="ru-RU" dirty="0"/>
              <a:t> </a:t>
            </a:r>
            <a:r>
              <a:rPr lang="ru-RU" altLang="ru-RU" dirty="0" smtClean="0"/>
              <a:t> // </a:t>
            </a:r>
            <a:r>
              <a:rPr lang="ru-RU" altLang="ru-RU" dirty="0"/>
              <a:t>трехмерный массив фиксированной длины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6323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b="1" smtClean="0"/>
              <a:t>Масивы массивов</a:t>
            </a:r>
            <a:endParaRPr lang="en-US" altLang="en-US" smtClean="0"/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 dirty="0" smtClean="0"/>
              <a:t>В </a:t>
            </a:r>
            <a:r>
              <a:rPr lang="ru-RU" altLang="en-US" dirty="0" err="1" smtClean="0"/>
              <a:t>Java</a:t>
            </a:r>
            <a:r>
              <a:rPr lang="ru-RU" altLang="en-US" dirty="0" smtClean="0"/>
              <a:t> </a:t>
            </a:r>
            <a:r>
              <a:rPr lang="ru-RU" altLang="en-US" b="1" dirty="0" smtClean="0"/>
              <a:t>многомерные массивы</a:t>
            </a:r>
            <a:r>
              <a:rPr lang="ru-RU" altLang="en-US" dirty="0" smtClean="0"/>
              <a:t> представляют собой </a:t>
            </a:r>
            <a:r>
              <a:rPr lang="ru-RU" altLang="en-US" b="1" dirty="0" smtClean="0"/>
              <a:t>массивы массивов</a:t>
            </a:r>
            <a:r>
              <a:rPr lang="ru-RU" altLang="en-US" dirty="0" smtClean="0"/>
              <a:t>.</a:t>
            </a:r>
          </a:p>
          <a:p>
            <a:pPr marL="0" indent="0">
              <a:buNone/>
            </a:pPr>
            <a:endParaRPr lang="ru-RU" altLang="en-US" dirty="0" smtClean="0"/>
          </a:p>
          <a:p>
            <a:pPr marL="0" indent="0">
              <a:buNone/>
            </a:pPr>
            <a:r>
              <a:rPr lang="ru-RU" altLang="en-US" dirty="0" smtClean="0"/>
              <a:t>При объявлении переменной многомерного массива для указания каждого дополнительного индекса используют отдельный набор квадратных скобок. 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36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Двухмерный массив (частный случай многомерного</a:t>
            </a:r>
            <a:r>
              <a:rPr lang="ru-RU" altLang="ru-RU"/>
              <a:t>)</a:t>
            </a:r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/>
              <a:t>String[][] </a:t>
            </a:r>
            <a:r>
              <a:rPr lang="en-US" altLang="ru-RU" dirty="0" err="1"/>
              <a:t>arr</a:t>
            </a:r>
            <a:r>
              <a:rPr lang="en-US" altLang="ru-RU" dirty="0"/>
              <a:t> = new String[4][3]; </a:t>
            </a:r>
            <a:endParaRPr lang="ru-RU" altLang="ru-RU" dirty="0"/>
          </a:p>
          <a:p>
            <a:pPr marL="0" indent="0">
              <a:buNone/>
            </a:pPr>
            <a:r>
              <a:rPr lang="en-US" altLang="ru-RU" dirty="0" err="1"/>
              <a:t>arr</a:t>
            </a:r>
            <a:r>
              <a:rPr lang="en-US" altLang="ru-RU" dirty="0"/>
              <a:t>[0][0] = "1"; </a:t>
            </a:r>
            <a:endParaRPr lang="ru-RU" altLang="ru-RU" dirty="0"/>
          </a:p>
          <a:p>
            <a:pPr marL="0" indent="0">
              <a:buNone/>
            </a:pPr>
            <a:r>
              <a:rPr lang="en-US" altLang="ru-RU" dirty="0" err="1"/>
              <a:t>arr</a:t>
            </a:r>
            <a:r>
              <a:rPr lang="en-US" altLang="ru-RU" dirty="0"/>
              <a:t>[0][1] = "</a:t>
            </a:r>
            <a:r>
              <a:rPr lang="ru-RU" altLang="ru-RU" dirty="0"/>
              <a:t>Васька"; </a:t>
            </a:r>
          </a:p>
          <a:p>
            <a:pPr marL="0" indent="0">
              <a:buNone/>
            </a:pPr>
            <a:r>
              <a:rPr lang="en-US" altLang="ru-RU" dirty="0" err="1"/>
              <a:t>arr</a:t>
            </a:r>
            <a:r>
              <a:rPr lang="en-US" altLang="ru-RU" dirty="0"/>
              <a:t>[0][2] = "121987102";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565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mtClean="0"/>
              <a:t>Двухмерный массив</a:t>
            </a:r>
            <a:endParaRPr lang="en-US" altLang="en-US" smtClean="0"/>
          </a:p>
        </p:txBody>
      </p:sp>
      <p:pic>
        <p:nvPicPr>
          <p:cNvPr id="16387" name="Picture 2" descr="A00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622426"/>
            <a:ext cx="6553200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5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Очень важно понять</a:t>
            </a:r>
            <a:endParaRPr lang="en-US" altLang="en-US" smtClean="0"/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 dirty="0" smtClean="0"/>
              <a:t>Каждый </a:t>
            </a:r>
            <a:r>
              <a:rPr lang="ru-RU" altLang="en-US" dirty="0"/>
              <a:t>из массивов с элементами </a:t>
            </a:r>
            <a:r>
              <a:rPr lang="ru-RU" altLang="en-US" dirty="0" err="1"/>
              <a:t>int</a:t>
            </a:r>
            <a:r>
              <a:rPr lang="ru-RU" altLang="en-US" dirty="0"/>
              <a:t>, располагаются в памяти непрерывным куском, но где и как расположены каждый из них это определяет виртуальная машина </a:t>
            </a:r>
            <a:r>
              <a:rPr lang="ru-RU" altLang="en-US" dirty="0" err="1"/>
              <a:t>java</a:t>
            </a:r>
            <a:r>
              <a:rPr lang="ru-RU" altLang="en-US" dirty="0"/>
              <a:t>. </a:t>
            </a:r>
            <a:endParaRPr lang="ru-RU" altLang="en-US" dirty="0" smtClean="0"/>
          </a:p>
          <a:p>
            <a:pPr marL="0" indent="0">
              <a:buNone/>
            </a:pPr>
            <a:r>
              <a:rPr lang="ru-RU" altLang="en-US" dirty="0" smtClean="0"/>
              <a:t>Исходя </a:t>
            </a:r>
            <a:r>
              <a:rPr lang="ru-RU" altLang="en-US" dirty="0"/>
              <a:t>из этого есть рекомендация, что наружные (левые) размерности массива лучше делать меньше, а самые больше размерности внутри (правее), поскольку это, во-первых, уменьшит фрагментацию памяти, а во вторых потребует гораздо меньше памяти для размещения массива. 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46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mtClean="0"/>
              <a:t>Правило создания двухмерных массивов</a:t>
            </a:r>
            <a:endParaRPr lang="en-US" altLang="en-US" smtClean="0"/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 b="1" dirty="0" err="1" smtClean="0">
                <a:solidFill>
                  <a:srgbClr val="7030A0"/>
                </a:solidFill>
              </a:rPr>
              <a:t>int</a:t>
            </a:r>
            <a:r>
              <a:rPr lang="ru-RU" altLang="en-US" dirty="0" smtClean="0"/>
              <a:t>[][] </a:t>
            </a:r>
            <a:r>
              <a:rPr lang="ru-RU" altLang="en-US" b="1" dirty="0" smtClean="0"/>
              <a:t>a</a:t>
            </a:r>
            <a:r>
              <a:rPr lang="ru-RU" altLang="en-US" dirty="0" smtClean="0"/>
              <a:t> = </a:t>
            </a:r>
            <a:r>
              <a:rPr lang="ru-RU" altLang="en-US" b="1" dirty="0" err="1" smtClean="0">
                <a:solidFill>
                  <a:srgbClr val="7030A0"/>
                </a:solidFill>
              </a:rPr>
              <a:t>new</a:t>
            </a:r>
            <a:r>
              <a:rPr lang="ru-RU" altLang="en-US" dirty="0" smtClean="0">
                <a:solidFill>
                  <a:srgbClr val="7030A0"/>
                </a:solidFill>
              </a:rPr>
              <a:t> </a:t>
            </a:r>
            <a:r>
              <a:rPr lang="ru-RU" altLang="en-US" b="1" dirty="0" err="1" smtClean="0">
                <a:solidFill>
                  <a:srgbClr val="7030A0"/>
                </a:solidFill>
              </a:rPr>
              <a:t>int</a:t>
            </a:r>
            <a:r>
              <a:rPr lang="ru-RU" altLang="en-US" dirty="0" smtClean="0"/>
              <a:t>[10][1000];</a:t>
            </a:r>
            <a:br>
              <a:rPr lang="ru-RU" altLang="en-US" dirty="0" smtClean="0"/>
            </a:br>
            <a:endParaRPr lang="ru-RU" altLang="en-US" dirty="0" smtClean="0"/>
          </a:p>
          <a:p>
            <a:pPr marL="0" indent="0">
              <a:buNone/>
            </a:pPr>
            <a:r>
              <a:rPr lang="ru-RU" altLang="en-US" b="1" dirty="0" err="1" smtClean="0">
                <a:solidFill>
                  <a:srgbClr val="7030A0"/>
                </a:solidFill>
              </a:rPr>
              <a:t>int</a:t>
            </a:r>
            <a:r>
              <a:rPr lang="ru-RU" altLang="en-US" dirty="0" smtClean="0"/>
              <a:t>[][] </a:t>
            </a:r>
            <a:r>
              <a:rPr lang="ru-RU" altLang="en-US" b="1" dirty="0" smtClean="0"/>
              <a:t>b</a:t>
            </a:r>
            <a:r>
              <a:rPr lang="ru-RU" altLang="en-US" dirty="0" smtClean="0"/>
              <a:t> = </a:t>
            </a:r>
            <a:r>
              <a:rPr lang="ru-RU" altLang="en-US" b="1" dirty="0" err="1" smtClean="0">
                <a:solidFill>
                  <a:srgbClr val="7030A0"/>
                </a:solidFill>
              </a:rPr>
              <a:t>new</a:t>
            </a:r>
            <a:r>
              <a:rPr lang="ru-RU" altLang="en-US" dirty="0" smtClean="0">
                <a:solidFill>
                  <a:srgbClr val="7030A0"/>
                </a:solidFill>
              </a:rPr>
              <a:t> </a:t>
            </a:r>
            <a:r>
              <a:rPr lang="ru-RU" altLang="en-US" b="1" dirty="0" err="1" smtClean="0">
                <a:solidFill>
                  <a:srgbClr val="7030A0"/>
                </a:solidFill>
              </a:rPr>
              <a:t>int</a:t>
            </a:r>
            <a:r>
              <a:rPr lang="ru-RU" altLang="en-US" dirty="0" smtClean="0"/>
              <a:t>[1000][10];</a:t>
            </a:r>
          </a:p>
          <a:p>
            <a:pPr marL="0" indent="0">
              <a:buNone/>
            </a:pPr>
            <a:endParaRPr lang="ru-RU" altLang="en-US" dirty="0" smtClean="0"/>
          </a:p>
          <a:p>
            <a:pPr marL="0" indent="0">
              <a:buNone/>
            </a:pPr>
            <a:r>
              <a:rPr lang="ru-RU" altLang="en-US" dirty="0"/>
              <a:t>В случае массива </a:t>
            </a:r>
            <a:r>
              <a:rPr lang="ru-RU" altLang="en-US" b="1" dirty="0"/>
              <a:t>a</a:t>
            </a:r>
            <a:r>
              <a:rPr lang="ru-RU" altLang="en-US" dirty="0"/>
              <a:t>, количество порождаемых в памяти объектов равно 11, а в случае массива </a:t>
            </a:r>
            <a:r>
              <a:rPr lang="ru-RU" altLang="en-US" b="1" dirty="0"/>
              <a:t>b</a:t>
            </a:r>
            <a:r>
              <a:rPr lang="ru-RU" altLang="en-US" dirty="0"/>
              <a:t> – 1001. Создание и обслуживание каждого объекта в памяти виртуальной машины имеет свои накладные расходы, так как виртуальная машина считает ссылки для каждого объекта, хранит его атрибуты и т.д. и т.п.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012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Примеры использования </a:t>
            </a: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altLang="ru-RU" dirty="0" smtClean="0"/>
              <a:t>Таблицы</a:t>
            </a:r>
          </a:p>
          <a:p>
            <a:pPr>
              <a:buFontTx/>
              <a:buChar char="-"/>
            </a:pPr>
            <a:r>
              <a:rPr lang="ru-RU" altLang="ru-RU" dirty="0" smtClean="0"/>
              <a:t>Матрицы</a:t>
            </a:r>
          </a:p>
          <a:p>
            <a:pPr>
              <a:buFontTx/>
              <a:buChar char="-"/>
            </a:pPr>
            <a:r>
              <a:rPr lang="ru-RU" altLang="ru-RU" dirty="0" smtClean="0"/>
              <a:t>Структурированные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8146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Отложенная инициализация</a:t>
            </a: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ru-RU" dirty="0" err="1" smtClean="0">
                <a:solidFill>
                  <a:srgbClr val="7030A0"/>
                </a:solidFill>
              </a:rPr>
              <a:t>int</a:t>
            </a:r>
            <a:r>
              <a:rPr lang="en-US" altLang="ru-RU" dirty="0" smtClean="0">
                <a:solidFill>
                  <a:srgbClr val="7030A0"/>
                </a:solidFill>
              </a:rPr>
              <a:t> </a:t>
            </a:r>
            <a:r>
              <a:rPr lang="en-US" altLang="ru-RU" dirty="0" smtClean="0"/>
              <a:t>[][] </a:t>
            </a:r>
            <a:r>
              <a:rPr lang="en-US" altLang="ru-RU" dirty="0" err="1" smtClean="0"/>
              <a:t>twoD</a:t>
            </a:r>
            <a:r>
              <a:rPr lang="en-US" altLang="ru-RU" dirty="0" smtClean="0"/>
              <a:t> = </a:t>
            </a:r>
            <a:r>
              <a:rPr lang="en-US" altLang="ru-RU" dirty="0" smtClean="0">
                <a:solidFill>
                  <a:srgbClr val="7030A0"/>
                </a:solidFill>
              </a:rPr>
              <a:t>new </a:t>
            </a:r>
            <a:r>
              <a:rPr lang="en-US" altLang="ru-RU" dirty="0" err="1" smtClean="0">
                <a:solidFill>
                  <a:srgbClr val="7030A0"/>
                </a:solidFill>
              </a:rPr>
              <a:t>int</a:t>
            </a:r>
            <a:r>
              <a:rPr lang="en-US" altLang="ru-RU" dirty="0" smtClean="0"/>
              <a:t>[3][]; </a:t>
            </a:r>
            <a:r>
              <a:rPr lang="en-US" altLang="ru-RU" dirty="0"/>
              <a:t>// </a:t>
            </a:r>
            <a:r>
              <a:rPr lang="ru-RU" altLang="ru-RU" dirty="0"/>
              <a:t>память под первое измерение </a:t>
            </a:r>
            <a:endParaRPr lang="en-US" altLang="ru-RU" dirty="0" smtClean="0"/>
          </a:p>
          <a:p>
            <a:r>
              <a:rPr lang="en-US" altLang="ru-RU" dirty="0" err="1" smtClean="0"/>
              <a:t>twoD</a:t>
            </a:r>
            <a:r>
              <a:rPr lang="en-US" altLang="ru-RU" dirty="0" smtClean="0"/>
              <a:t>[0] = </a:t>
            </a:r>
            <a:r>
              <a:rPr lang="en-US" altLang="ru-RU" dirty="0" smtClean="0">
                <a:solidFill>
                  <a:srgbClr val="7030A0"/>
                </a:solidFill>
              </a:rPr>
              <a:t>new </a:t>
            </a:r>
            <a:r>
              <a:rPr lang="en-US" altLang="ru-RU" dirty="0" err="1" smtClean="0">
                <a:solidFill>
                  <a:srgbClr val="7030A0"/>
                </a:solidFill>
              </a:rPr>
              <a:t>int</a:t>
            </a:r>
            <a:r>
              <a:rPr lang="en-US" altLang="ru-RU" dirty="0" smtClean="0"/>
              <a:t>[4]; </a:t>
            </a:r>
            <a:r>
              <a:rPr lang="ru-RU" altLang="ru-RU" dirty="0"/>
              <a:t>// далее резервируем память под второе измерение </a:t>
            </a:r>
            <a:endParaRPr lang="en-US" altLang="ru-RU" dirty="0"/>
          </a:p>
          <a:p>
            <a:pPr marL="0" indent="0">
              <a:buNone/>
            </a:pPr>
            <a:r>
              <a:rPr lang="en-US" altLang="ru-RU" dirty="0" err="1" smtClean="0"/>
              <a:t>twoD</a:t>
            </a:r>
            <a:r>
              <a:rPr lang="en-US" altLang="ru-RU" dirty="0" smtClean="0"/>
              <a:t>[1] = </a:t>
            </a:r>
            <a:r>
              <a:rPr lang="en-US" altLang="ru-RU" dirty="0" smtClean="0">
                <a:solidFill>
                  <a:srgbClr val="7030A0"/>
                </a:solidFill>
              </a:rPr>
              <a:t>new </a:t>
            </a:r>
            <a:r>
              <a:rPr lang="en-US" altLang="ru-RU" dirty="0" err="1" smtClean="0">
                <a:solidFill>
                  <a:srgbClr val="7030A0"/>
                </a:solidFill>
              </a:rPr>
              <a:t>int</a:t>
            </a:r>
            <a:r>
              <a:rPr lang="en-US" altLang="ru-RU" dirty="0" smtClean="0"/>
              <a:t>[4];</a:t>
            </a:r>
          </a:p>
          <a:p>
            <a:pPr marL="0" indent="0">
              <a:buNone/>
            </a:pPr>
            <a:r>
              <a:rPr lang="en-US" altLang="ru-RU" dirty="0" err="1" smtClean="0"/>
              <a:t>twoD</a:t>
            </a:r>
            <a:r>
              <a:rPr lang="en-US" altLang="ru-RU" dirty="0" smtClean="0"/>
              <a:t>[2] = </a:t>
            </a:r>
            <a:r>
              <a:rPr lang="en-US" altLang="ru-RU" dirty="0" smtClean="0">
                <a:solidFill>
                  <a:srgbClr val="7030A0"/>
                </a:solidFill>
              </a:rPr>
              <a:t>new </a:t>
            </a:r>
            <a:r>
              <a:rPr lang="en-US" altLang="ru-RU" dirty="0" err="1" smtClean="0">
                <a:solidFill>
                  <a:srgbClr val="7030A0"/>
                </a:solidFill>
              </a:rPr>
              <a:t>int</a:t>
            </a:r>
            <a:r>
              <a:rPr lang="en-US" altLang="ru-RU" dirty="0" smtClean="0"/>
              <a:t>[4];</a:t>
            </a:r>
            <a:r>
              <a:rPr lang="ru-RU" altLang="ru-RU" dirty="0"/>
              <a:t> </a:t>
            </a:r>
            <a:r>
              <a:rPr lang="ru-RU" altLang="ru-RU" dirty="0" smtClean="0"/>
              <a:t>// но лучше циклом</a:t>
            </a:r>
          </a:p>
        </p:txBody>
      </p:sp>
    </p:spTree>
    <p:extLst>
      <p:ext uri="{BB962C8B-B14F-4D97-AF65-F5344CB8AC3E}">
        <p14:creationId xmlns:p14="http://schemas.microsoft.com/office/powerpoint/2010/main" val="45303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mtClean="0"/>
              <a:t>Графическое представление</a:t>
            </a:r>
            <a:endParaRPr lang="en-US" altLang="en-US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1508" name="Picture 2" descr="A00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412876"/>
            <a:ext cx="70104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0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708026" y="444504"/>
            <a:ext cx="10820400" cy="685800"/>
          </a:xfrm>
        </p:spPr>
        <p:txBody>
          <a:bodyPr/>
          <a:lstStyle/>
          <a:p>
            <a:r>
              <a:rPr lang="ru-RU" altLang="ru-RU" dirty="0" smtClean="0"/>
              <a:t>Операции сравнения. Логические операции</a:t>
            </a:r>
            <a:endParaRPr lang="ru-RU" altLang="ru-RU" dirty="0" smtClean="0"/>
          </a:p>
        </p:txBody>
      </p:sp>
      <p:graphicFrame>
        <p:nvGraphicFramePr>
          <p:cNvPr id="89405" name="Group 3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02907"/>
              </p:ext>
            </p:extLst>
          </p:nvPr>
        </p:nvGraphicFramePr>
        <p:xfrm>
          <a:off x="1153392" y="1249363"/>
          <a:ext cx="9798625" cy="2609850"/>
        </p:xfrm>
        <a:graphic>
          <a:graphicData uri="http://schemas.openxmlformats.org/drawingml/2006/table">
            <a:tbl>
              <a:tblPr/>
              <a:tblGrid>
                <a:gridCol w="63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7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равно (equal to)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x = 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10==10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</a:t>
                      </a:r>
                      <a:r>
                        <a:rPr kumimoji="0" lang="pt-BR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true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y = 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5&gt;10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</a:t>
                      </a:r>
                      <a:r>
                        <a:rPr kumimoji="0" lang="pt-BR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false</a:t>
                      </a:r>
                      <a:endParaRPr kumimoji="0" lang="en-US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a=1, b=2;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a!=b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          </a:t>
                      </a:r>
                      <a:r>
                        <a:rPr kumimoji="0" lang="pt-BR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true</a:t>
                      </a:r>
                      <a:endParaRPr kumimoji="0" lang="en-US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alt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System.out.print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("a!=b");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 равно (not equal to)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больше (greater than)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&gt;=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больше или 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меньше (less than)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&lt;=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меньше или 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9404" name="Group 3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52519"/>
              </p:ext>
            </p:extLst>
          </p:nvPr>
        </p:nvGraphicFramePr>
        <p:xfrm>
          <a:off x="1153393" y="4370388"/>
          <a:ext cx="9798624" cy="2097086"/>
        </p:xfrm>
        <a:graphic>
          <a:graphicData uri="http://schemas.openxmlformats.org/drawingml/2006/table">
            <a:tbl>
              <a:tblPr/>
              <a:tblGrid>
                <a:gridCol w="63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2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&amp;&amp;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логическое И </a:t>
                      </a: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conditional AND)</a:t>
                      </a:r>
                      <a:endParaRPr kumimoji="0" lang="ru-RU" altLang="ru-RU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a=1, b=2;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(a==1) &amp;&amp; (b==2) </a:t>
                      </a: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System.out.println("a is 1 AND b is 2");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(a==1) || (a==10)</a:t>
                      </a: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System.out.println("a is 1 OR 10");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!(a==10)</a:t>
                      </a: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)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System.out.println("a is not 10");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||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логическое ИЛИ (</a:t>
                      </a: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conditional OR)</a:t>
                      </a:r>
                      <a:endParaRPr kumimoji="0" lang="ru-RU" altLang="ru-RU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1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!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логическое НЕ (</a:t>
                      </a:r>
                      <a:r>
                        <a:rPr kumimoji="0" lang="en-US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complement)</a:t>
                      </a:r>
                      <a:endParaRPr kumimoji="0" lang="ru-RU" altLang="ru-RU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407" name="Group 3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5468"/>
              </p:ext>
            </p:extLst>
          </p:nvPr>
        </p:nvGraphicFramePr>
        <p:xfrm>
          <a:off x="7843692" y="3216382"/>
          <a:ext cx="3565526" cy="1523780"/>
        </p:xfrm>
        <a:graphic>
          <a:graphicData uri="http://schemas.openxmlformats.org/drawingml/2006/table">
            <a:tbl>
              <a:tblPr/>
              <a:tblGrid>
                <a:gridCol w="71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61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a&amp;&amp;b</a:t>
                      </a:r>
                      <a:endParaRPr kumimoji="0" lang="en-US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a| |b</a:t>
                      </a:r>
                      <a:endParaRPr kumimoji="0" lang="en-US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 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3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38115E9-FF56-48E3-AC2B-EF840E55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Операторы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EEAB990-D88D-4784-988E-3A36C3F5C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0" y="2323092"/>
            <a:ext cx="3302000" cy="450767"/>
          </a:xfrm>
        </p:spPr>
        <p:txBody>
          <a:bodyPr/>
          <a:lstStyle/>
          <a:p>
            <a:r>
              <a:rPr lang="ru-RU" altLang="ru-RU" sz="2000" dirty="0"/>
              <a:t>Условный оператор </a:t>
            </a:r>
            <a:r>
              <a:rPr lang="en-US" altLang="ru-RU" sz="2000" b="1" i="1" dirty="0"/>
              <a:t>if</a:t>
            </a:r>
          </a:p>
          <a:p>
            <a:r>
              <a:rPr lang="ru-RU" altLang="ru-RU" sz="2000" dirty="0"/>
              <a:t>Условный оператор </a:t>
            </a:r>
            <a:r>
              <a:rPr lang="en-US" altLang="ru-RU" sz="2000" b="1" i="1" dirty="0"/>
              <a:t>switch</a:t>
            </a:r>
          </a:p>
          <a:p>
            <a:r>
              <a:rPr lang="ru-RU" altLang="ru-RU" sz="2000" dirty="0"/>
              <a:t>Оператор цикла </a:t>
            </a:r>
            <a:r>
              <a:rPr lang="en-US" altLang="ru-RU" sz="2000" b="1" i="1" dirty="0"/>
              <a:t>while</a:t>
            </a:r>
          </a:p>
          <a:p>
            <a:r>
              <a:rPr lang="ru-RU" altLang="ru-RU" sz="2000" dirty="0"/>
              <a:t>Оператор цикла </a:t>
            </a:r>
            <a:r>
              <a:rPr lang="en-US" altLang="ru-RU" sz="2000" b="1" i="1" dirty="0"/>
              <a:t>for</a:t>
            </a:r>
          </a:p>
          <a:p>
            <a:r>
              <a:rPr lang="ru-RU" altLang="ru-RU" sz="2000" dirty="0"/>
              <a:t>Оператор </a:t>
            </a:r>
            <a:r>
              <a:rPr lang="en-US" altLang="ru-RU" sz="2000" b="1" i="1" dirty="0"/>
              <a:t>break</a:t>
            </a:r>
          </a:p>
          <a:p>
            <a:r>
              <a:rPr lang="ru-RU" altLang="ru-RU" sz="2000" dirty="0"/>
              <a:t>Оператор </a:t>
            </a:r>
            <a:r>
              <a:rPr lang="en-US" altLang="ru-RU" sz="2000" b="1" i="1" dirty="0"/>
              <a:t>continue</a:t>
            </a:r>
          </a:p>
          <a:p>
            <a:r>
              <a:rPr lang="ru-RU" altLang="ru-RU" sz="2000" dirty="0"/>
              <a:t>Оператор </a:t>
            </a:r>
            <a:r>
              <a:rPr lang="en-US" altLang="ru-RU" sz="2000" b="1" i="1" dirty="0"/>
              <a:t>return</a:t>
            </a:r>
            <a:endParaRPr lang="ru-RU" altLang="ru-RU" sz="2000" b="1" i="1" dirty="0"/>
          </a:p>
          <a:p>
            <a:r>
              <a:rPr lang="ru-RU" altLang="ru-RU" sz="2000" dirty="0"/>
              <a:t>Составной оператор</a:t>
            </a:r>
            <a:r>
              <a:rPr lang="en-US" altLang="ru-RU" sz="2000" dirty="0"/>
              <a:t> (</a:t>
            </a:r>
            <a:r>
              <a:rPr lang="ru-RU" altLang="ru-RU" sz="2000" dirty="0"/>
              <a:t>блок)</a:t>
            </a:r>
          </a:p>
          <a:p>
            <a:endParaRPr lang="ru-RU" altLang="ru-RU" sz="2000" dirty="0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FFA898C2-9817-43C7-96D8-49DBB1521E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9421" y="2445653"/>
            <a:ext cx="3302000" cy="864823"/>
          </a:xfrm>
        </p:spPr>
        <p:txBody>
          <a:bodyPr/>
          <a:lstStyle/>
          <a:p>
            <a:pPr>
              <a:defRPr/>
            </a:pPr>
            <a:r>
              <a:rPr lang="ru-RU" altLang="ru-RU" sz="2000" dirty="0"/>
              <a:t>Операторные конструкции:</a:t>
            </a:r>
          </a:p>
          <a:p>
            <a:pPr lvl="1">
              <a:defRPr/>
            </a:pPr>
            <a:r>
              <a:rPr lang="ru-RU" altLang="ru-RU" sz="1800" dirty="0"/>
              <a:t>объявление переменной</a:t>
            </a:r>
          </a:p>
          <a:p>
            <a:pPr lvl="1">
              <a:defRPr/>
            </a:pPr>
            <a:r>
              <a:rPr lang="ru-RU" altLang="ru-RU" sz="1800" dirty="0"/>
              <a:t>присваивание</a:t>
            </a:r>
          </a:p>
          <a:p>
            <a:pPr lvl="1">
              <a:defRPr/>
            </a:pPr>
            <a:r>
              <a:rPr lang="ru-RU" altLang="ru-RU" sz="1800" dirty="0"/>
              <a:t>инкремент/декремент</a:t>
            </a:r>
          </a:p>
          <a:p>
            <a:pPr lvl="1">
              <a:defRPr/>
            </a:pPr>
            <a:r>
              <a:rPr lang="ru-RU" altLang="ru-RU" sz="1800" dirty="0"/>
              <a:t>создание объекта</a:t>
            </a:r>
          </a:p>
          <a:p>
            <a:pPr lvl="1">
              <a:defRPr/>
            </a:pPr>
            <a:r>
              <a:rPr lang="ru-RU" altLang="ru-RU" sz="1800" dirty="0"/>
              <a:t>вызов методов</a:t>
            </a:r>
          </a:p>
          <a:p>
            <a:pPr marL="182562" lvl="1" indent="0">
              <a:buNone/>
              <a:defRPr/>
            </a:pPr>
            <a:endParaRPr lang="ru-RU" altLang="ru-RU" sz="1800" dirty="0"/>
          </a:p>
        </p:txBody>
      </p:sp>
      <p:graphicFrame>
        <p:nvGraphicFramePr>
          <p:cNvPr id="63493" name="Object 6">
            <a:extLst>
              <a:ext uri="{FF2B5EF4-FFF2-40B4-BE49-F238E27FC236}">
                <a16:creationId xmlns:a16="http://schemas.microsoft.com/office/drawing/2014/main" id="{A9A5F18B-0A0F-4ADE-8110-7A3C822DB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289195"/>
              </p:ext>
            </p:extLst>
          </p:nvPr>
        </p:nvGraphicFramePr>
        <p:xfrm>
          <a:off x="7747000" y="2548476"/>
          <a:ext cx="38004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Visio" r:id="rId3" imgW="2406302" imgH="965904" progId="Visio.Drawing.11">
                  <p:embed/>
                </p:oleObj>
              </mc:Choice>
              <mc:Fallback>
                <p:oleObj name="Visio" r:id="rId3" imgW="2406302" imgH="965904" progId="Visio.Drawing.11">
                  <p:embed/>
                  <p:pic>
                    <p:nvPicPr>
                      <p:cNvPr id="63493" name="Object 6">
                        <a:extLst>
                          <a:ext uri="{FF2B5EF4-FFF2-40B4-BE49-F238E27FC236}">
                            <a16:creationId xmlns:a16="http://schemas.microsoft.com/office/drawing/2014/main" id="{A9A5F18B-0A0F-4ADE-8110-7A3C822DB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0" y="2548476"/>
                        <a:ext cx="38004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2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5FB2471-0A0D-440D-B237-23FF1B94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Условный оператор </a:t>
            </a:r>
            <a:r>
              <a:rPr lang="en-US" altLang="ru-RU" sz="3200" i="1"/>
              <a:t>if</a:t>
            </a:r>
            <a:endParaRPr lang="ru-RU" altLang="ru-RU" sz="3200" i="1"/>
          </a:p>
        </p:txBody>
      </p:sp>
      <p:graphicFrame>
        <p:nvGraphicFramePr>
          <p:cNvPr id="64515" name="Object 211">
            <a:extLst>
              <a:ext uri="{FF2B5EF4-FFF2-40B4-BE49-F238E27FC236}">
                <a16:creationId xmlns:a16="http://schemas.microsoft.com/office/drawing/2014/main" id="{D3C0F576-95FF-4E88-9D41-10288B7F2C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925056"/>
              </p:ext>
            </p:extLst>
          </p:nvPr>
        </p:nvGraphicFramePr>
        <p:xfrm>
          <a:off x="4707226" y="1981200"/>
          <a:ext cx="2205038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" name="Visio" r:id="rId3" imgW="3238702" imgH="2530803" progId="Visio.Drawing.11">
                  <p:embed/>
                </p:oleObj>
              </mc:Choice>
              <mc:Fallback>
                <p:oleObj name="Visio" r:id="rId3" imgW="3238702" imgH="2530803" progId="Visio.Drawing.11">
                  <p:embed/>
                  <p:pic>
                    <p:nvPicPr>
                      <p:cNvPr id="64515" name="Object 211">
                        <a:extLst>
                          <a:ext uri="{FF2B5EF4-FFF2-40B4-BE49-F238E27FC236}">
                            <a16:creationId xmlns:a16="http://schemas.microsoft.com/office/drawing/2014/main" id="{D3C0F576-95FF-4E88-9D41-10288B7F2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226" y="1981200"/>
                        <a:ext cx="2205038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212">
            <a:extLst>
              <a:ext uri="{FF2B5EF4-FFF2-40B4-BE49-F238E27FC236}">
                <a16:creationId xmlns:a16="http://schemas.microsoft.com/office/drawing/2014/main" id="{3846F938-8378-44BC-B1C5-88334EA5C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240952"/>
              </p:ext>
            </p:extLst>
          </p:nvPr>
        </p:nvGraphicFramePr>
        <p:xfrm>
          <a:off x="4656932" y="4575175"/>
          <a:ext cx="28067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4" name="Visio" r:id="rId5" imgW="4498632" imgH="2584839" progId="Visio.Drawing.11">
                  <p:embed/>
                </p:oleObj>
              </mc:Choice>
              <mc:Fallback>
                <p:oleObj name="Visio" r:id="rId5" imgW="4498632" imgH="2584839" progId="Visio.Drawing.11">
                  <p:embed/>
                  <p:pic>
                    <p:nvPicPr>
                      <p:cNvPr id="64516" name="Object 212">
                        <a:extLst>
                          <a:ext uri="{FF2B5EF4-FFF2-40B4-BE49-F238E27FC236}">
                            <a16:creationId xmlns:a16="http://schemas.microsoft.com/office/drawing/2014/main" id="{3846F938-8378-44BC-B1C5-88334EA5C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932" y="4575175"/>
                        <a:ext cx="2806700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214">
            <a:extLst>
              <a:ext uri="{FF2B5EF4-FFF2-40B4-BE49-F238E27FC236}">
                <a16:creationId xmlns:a16="http://schemas.microsoft.com/office/drawing/2014/main" id="{93E8BCE5-7604-48A0-99B3-645B81C98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549085"/>
              </p:ext>
            </p:extLst>
          </p:nvPr>
        </p:nvGraphicFramePr>
        <p:xfrm>
          <a:off x="1639527" y="2688828"/>
          <a:ext cx="2740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" name="Visio" r:id="rId7" imgW="2131982" imgH="417703" progId="Visio.Drawing.11">
                  <p:embed/>
                </p:oleObj>
              </mc:Choice>
              <mc:Fallback>
                <p:oleObj name="Visio" r:id="rId7" imgW="2131982" imgH="417703" progId="Visio.Drawing.11">
                  <p:embed/>
                  <p:pic>
                    <p:nvPicPr>
                      <p:cNvPr id="64517" name="Object 214">
                        <a:extLst>
                          <a:ext uri="{FF2B5EF4-FFF2-40B4-BE49-F238E27FC236}">
                            <a16:creationId xmlns:a16="http://schemas.microsoft.com/office/drawing/2014/main" id="{93E8BCE5-7604-48A0-99B3-645B81C98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527" y="2688828"/>
                        <a:ext cx="2740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215">
            <a:extLst>
              <a:ext uri="{FF2B5EF4-FFF2-40B4-BE49-F238E27FC236}">
                <a16:creationId xmlns:a16="http://schemas.microsoft.com/office/drawing/2014/main" id="{AEF7082D-BFFA-475F-B260-022995AA1D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673345"/>
              </p:ext>
            </p:extLst>
          </p:nvPr>
        </p:nvGraphicFramePr>
        <p:xfrm>
          <a:off x="1593634" y="4550569"/>
          <a:ext cx="25987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6" name="Visio" r:id="rId9" imgW="2131982" imgH="783530" progId="Visio.Drawing.11">
                  <p:embed/>
                </p:oleObj>
              </mc:Choice>
              <mc:Fallback>
                <p:oleObj name="Visio" r:id="rId9" imgW="2131982" imgH="783530" progId="Visio.Drawing.11">
                  <p:embed/>
                  <p:pic>
                    <p:nvPicPr>
                      <p:cNvPr id="64518" name="Object 215">
                        <a:extLst>
                          <a:ext uri="{FF2B5EF4-FFF2-40B4-BE49-F238E27FC236}">
                            <a16:creationId xmlns:a16="http://schemas.microsoft.com/office/drawing/2014/main" id="{AEF7082D-BFFA-475F-B260-022995AA1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634" y="4550569"/>
                        <a:ext cx="259873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Line 220">
            <a:extLst>
              <a:ext uri="{FF2B5EF4-FFF2-40B4-BE49-F238E27FC236}">
                <a16:creationId xmlns:a16="http://schemas.microsoft.com/office/drawing/2014/main" id="{234AAE3F-CE9F-4C90-96BB-D9E94027E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3409950"/>
            <a:ext cx="749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  <p:graphicFrame>
        <p:nvGraphicFramePr>
          <p:cNvPr id="64520" name="Object 221">
            <a:extLst>
              <a:ext uri="{FF2B5EF4-FFF2-40B4-BE49-F238E27FC236}">
                <a16:creationId xmlns:a16="http://schemas.microsoft.com/office/drawing/2014/main" id="{D12F4990-F4C5-49D9-9BED-60030D33F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60935"/>
              </p:ext>
            </p:extLst>
          </p:nvPr>
        </p:nvGraphicFramePr>
        <p:xfrm>
          <a:off x="7463632" y="2054229"/>
          <a:ext cx="2730500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7" name="Visio" r:id="rId11" imgW="2223422" imgH="1338756" progId="Visio.Drawing.11">
                  <p:embed/>
                </p:oleObj>
              </mc:Choice>
              <mc:Fallback>
                <p:oleObj name="Visio" r:id="rId11" imgW="2223422" imgH="1338756" progId="Visio.Drawing.11">
                  <p:embed/>
                  <p:pic>
                    <p:nvPicPr>
                      <p:cNvPr id="64520" name="Object 221">
                        <a:extLst>
                          <a:ext uri="{FF2B5EF4-FFF2-40B4-BE49-F238E27FC236}">
                            <a16:creationId xmlns:a16="http://schemas.microsoft.com/office/drawing/2014/main" id="{D12F4990-F4C5-49D9-9BED-60030D33F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632" y="2054229"/>
                        <a:ext cx="2730500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223">
            <a:extLst>
              <a:ext uri="{FF2B5EF4-FFF2-40B4-BE49-F238E27FC236}">
                <a16:creationId xmlns:a16="http://schemas.microsoft.com/office/drawing/2014/main" id="{F26FE44E-1B68-4EE0-B145-D2E36DF25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353307"/>
              </p:ext>
            </p:extLst>
          </p:nvPr>
        </p:nvGraphicFramePr>
        <p:xfrm>
          <a:off x="7912894" y="3938589"/>
          <a:ext cx="12906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8" name="Visio" r:id="rId13" imgW="1126142" imgH="783530" progId="Visio.Drawing.11">
                  <p:embed/>
                </p:oleObj>
              </mc:Choice>
              <mc:Fallback>
                <p:oleObj name="Visio" r:id="rId13" imgW="1126142" imgH="783530" progId="Visio.Drawing.11">
                  <p:embed/>
                  <p:pic>
                    <p:nvPicPr>
                      <p:cNvPr id="64521" name="Object 223">
                        <a:extLst>
                          <a:ext uri="{FF2B5EF4-FFF2-40B4-BE49-F238E27FC236}">
                            <a16:creationId xmlns:a16="http://schemas.microsoft.com/office/drawing/2014/main" id="{F26FE44E-1B68-4EE0-B145-D2E36DF25B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894" y="3938589"/>
                        <a:ext cx="129063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225">
            <a:extLst>
              <a:ext uri="{FF2B5EF4-FFF2-40B4-BE49-F238E27FC236}">
                <a16:creationId xmlns:a16="http://schemas.microsoft.com/office/drawing/2014/main" id="{C786909B-EFD2-4099-A119-587DD78D6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540045"/>
              </p:ext>
            </p:extLst>
          </p:nvPr>
        </p:nvGraphicFramePr>
        <p:xfrm>
          <a:off x="7912894" y="5079999"/>
          <a:ext cx="1752600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9" name="Visio" r:id="rId15" imgW="1400462" imgH="1151789" progId="Visio.Drawing.11">
                  <p:embed/>
                </p:oleObj>
              </mc:Choice>
              <mc:Fallback>
                <p:oleObj name="Visio" r:id="rId15" imgW="1400462" imgH="1151789" progId="Visio.Drawing.11">
                  <p:embed/>
                  <p:pic>
                    <p:nvPicPr>
                      <p:cNvPr id="64522" name="Object 225">
                        <a:extLst>
                          <a:ext uri="{FF2B5EF4-FFF2-40B4-BE49-F238E27FC236}">
                            <a16:creationId xmlns:a16="http://schemas.microsoft.com/office/drawing/2014/main" id="{C786909B-EFD2-4099-A119-587DD78D6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894" y="5079999"/>
                        <a:ext cx="1752600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4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90443A5-3E4A-40F4-8EE6-954EC62D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dirty="0"/>
              <a:t>Условный оператор </a:t>
            </a:r>
            <a:r>
              <a:rPr lang="en-US" altLang="ru-RU" sz="3200" i="1" dirty="0"/>
              <a:t>switch</a:t>
            </a:r>
            <a:endParaRPr lang="ru-RU" altLang="ru-RU" sz="3200" i="1" dirty="0"/>
          </a:p>
        </p:txBody>
      </p:sp>
      <p:graphicFrame>
        <p:nvGraphicFramePr>
          <p:cNvPr id="66563" name="Object 4">
            <a:extLst>
              <a:ext uri="{FF2B5EF4-FFF2-40B4-BE49-F238E27FC236}">
                <a16:creationId xmlns:a16="http://schemas.microsoft.com/office/drawing/2014/main" id="{C3252EAC-D3DA-411F-9BD2-ED309EDB0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593564"/>
              </p:ext>
            </p:extLst>
          </p:nvPr>
        </p:nvGraphicFramePr>
        <p:xfrm>
          <a:off x="1347643" y="2116139"/>
          <a:ext cx="2813050" cy="41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Visio" r:id="rId3" imgW="2406302" imgH="3547500" progId="Visio.Drawing.11">
                  <p:embed/>
                </p:oleObj>
              </mc:Choice>
              <mc:Fallback>
                <p:oleObj name="Visio" r:id="rId3" imgW="2406302" imgH="3547500" progId="Visio.Drawing.11">
                  <p:embed/>
                  <p:pic>
                    <p:nvPicPr>
                      <p:cNvPr id="66563" name="Object 4">
                        <a:extLst>
                          <a:ext uri="{FF2B5EF4-FFF2-40B4-BE49-F238E27FC236}">
                            <a16:creationId xmlns:a16="http://schemas.microsoft.com/office/drawing/2014/main" id="{C3252EAC-D3DA-411F-9BD2-ED309EDB04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643" y="2116139"/>
                        <a:ext cx="2813050" cy="41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5">
            <a:extLst>
              <a:ext uri="{FF2B5EF4-FFF2-40B4-BE49-F238E27FC236}">
                <a16:creationId xmlns:a16="http://schemas.microsoft.com/office/drawing/2014/main" id="{E39689FC-08ED-4B6C-8E6A-0BFDBE0A72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38573"/>
              </p:ext>
            </p:extLst>
          </p:nvPr>
        </p:nvGraphicFramePr>
        <p:xfrm>
          <a:off x="4701887" y="2116139"/>
          <a:ext cx="2011363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Visio" r:id="rId5" imgW="1583342" imgH="2079597" progId="Visio.Drawing.11">
                  <p:embed/>
                </p:oleObj>
              </mc:Choice>
              <mc:Fallback>
                <p:oleObj name="Visio" r:id="rId5" imgW="1583342" imgH="2079597" progId="Visio.Drawing.11">
                  <p:embed/>
                  <p:pic>
                    <p:nvPicPr>
                      <p:cNvPr id="66564" name="Object 5">
                        <a:extLst>
                          <a:ext uri="{FF2B5EF4-FFF2-40B4-BE49-F238E27FC236}">
                            <a16:creationId xmlns:a16="http://schemas.microsoft.com/office/drawing/2014/main" id="{E39689FC-08ED-4B6C-8E6A-0BFDBE0A7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887" y="2116139"/>
                        <a:ext cx="2011363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Line 6">
            <a:extLst>
              <a:ext uri="{FF2B5EF4-FFF2-40B4-BE49-F238E27FC236}">
                <a16:creationId xmlns:a16="http://schemas.microsoft.com/office/drawing/2014/main" id="{855915F1-F6EC-482E-81AA-F6DB87325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1905000"/>
            <a:ext cx="0" cy="356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  <p:sp>
        <p:nvSpPr>
          <p:cNvPr id="66566" name="Line 7">
            <a:extLst>
              <a:ext uri="{FF2B5EF4-FFF2-40B4-BE49-F238E27FC236}">
                <a16:creationId xmlns:a16="http://schemas.microsoft.com/office/drawing/2014/main" id="{4BB36C48-0FD7-4BDB-B31C-DF7651E80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1857375"/>
            <a:ext cx="0" cy="356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  <p:graphicFrame>
        <p:nvGraphicFramePr>
          <p:cNvPr id="66567" name="Object 8">
            <a:extLst>
              <a:ext uri="{FF2B5EF4-FFF2-40B4-BE49-F238E27FC236}">
                <a16:creationId xmlns:a16="http://schemas.microsoft.com/office/drawing/2014/main" id="{65D85725-F77B-41B4-80B0-DB043D4F2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320593"/>
              </p:ext>
            </p:extLst>
          </p:nvPr>
        </p:nvGraphicFramePr>
        <p:xfrm>
          <a:off x="7876021" y="2087562"/>
          <a:ext cx="293052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Visio" r:id="rId7" imgW="2406302" imgH="2625907" progId="Visio.Drawing.11">
                  <p:embed/>
                </p:oleObj>
              </mc:Choice>
              <mc:Fallback>
                <p:oleObj name="Visio" r:id="rId7" imgW="2406302" imgH="2625907" progId="Visio.Drawing.11">
                  <p:embed/>
                  <p:pic>
                    <p:nvPicPr>
                      <p:cNvPr id="66567" name="Object 8">
                        <a:extLst>
                          <a:ext uri="{FF2B5EF4-FFF2-40B4-BE49-F238E27FC236}">
                            <a16:creationId xmlns:a16="http://schemas.microsoft.com/office/drawing/2014/main" id="{65D85725-F77B-41B4-80B0-DB043D4F2C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6021" y="2087562"/>
                        <a:ext cx="2930525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20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dirty="0" smtClean="0"/>
              <a:t>Оператор цикла</a:t>
            </a:r>
            <a:r>
              <a:rPr lang="en-US" altLang="ru-RU" sz="3200" dirty="0" smtClean="0"/>
              <a:t> </a:t>
            </a:r>
            <a:r>
              <a:rPr lang="en-US" altLang="ru-RU" sz="3200" i="1" dirty="0" smtClean="0"/>
              <a:t>while </a:t>
            </a:r>
            <a:r>
              <a:rPr lang="ru-RU" altLang="ru-RU" sz="3200" i="1" dirty="0" smtClean="0"/>
              <a:t>и </a:t>
            </a:r>
            <a:r>
              <a:rPr lang="en-US" altLang="ru-RU" sz="3200" i="1" dirty="0" smtClean="0"/>
              <a:t>do .. while</a:t>
            </a:r>
            <a:endParaRPr lang="ru-RU" altLang="ru-RU" sz="3200" i="1" dirty="0" smtClean="0"/>
          </a:p>
        </p:txBody>
      </p:sp>
      <p:graphicFrame>
        <p:nvGraphicFramePr>
          <p:cNvPr id="28675" name="Object 4"/>
          <p:cNvGraphicFramePr>
            <a:graphicFrameLocks noGrp="1" noChangeAspect="1"/>
          </p:cNvGraphicFramePr>
          <p:nvPr>
            <p:ph type="body" sz="half" idx="4294967295"/>
            <p:extLst>
              <p:ext uri="{D42A27DB-BD31-4B8C-83A1-F6EECF244321}">
                <p14:modId xmlns:p14="http://schemas.microsoft.com/office/powerpoint/2010/main" val="2815994377"/>
              </p:ext>
            </p:extLst>
          </p:nvPr>
        </p:nvGraphicFramePr>
        <p:xfrm>
          <a:off x="1641684" y="2667689"/>
          <a:ext cx="2009775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Visio" r:id="rId3" imgW="3061756" imgH="2557821" progId="Visio.Drawing.11">
                  <p:embed/>
                </p:oleObj>
              </mc:Choice>
              <mc:Fallback>
                <p:oleObj name="Visio" r:id="rId3" imgW="3061756" imgH="2557821" progId="Visio.Drawing.11">
                  <p:embed/>
                  <p:pic>
                    <p:nvPicPr>
                      <p:cNvPr id="286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684" y="2667689"/>
                        <a:ext cx="2009775" cy="167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251512"/>
              </p:ext>
            </p:extLst>
          </p:nvPr>
        </p:nvGraphicFramePr>
        <p:xfrm>
          <a:off x="1151185" y="1807571"/>
          <a:ext cx="3107341" cy="50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" name="Visio" r:id="rId5" imgW="2589451" imgH="417703" progId="Visio.Drawing.11">
                  <p:embed/>
                </p:oleObj>
              </mc:Choice>
              <mc:Fallback>
                <p:oleObj name="Visio" r:id="rId5" imgW="2589451" imgH="417703" progId="Visio.Drawing.11">
                  <p:embed/>
                  <p:pic>
                    <p:nvPicPr>
                      <p:cNvPr id="286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185" y="1807571"/>
                        <a:ext cx="3107341" cy="501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864652"/>
              </p:ext>
            </p:extLst>
          </p:nvPr>
        </p:nvGraphicFramePr>
        <p:xfrm>
          <a:off x="7272910" y="1793723"/>
          <a:ext cx="2997613" cy="72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Visio" r:id="rId7" imgW="2498011" imgH="601967" progId="Visio.Drawing.11">
                  <p:embed/>
                </p:oleObj>
              </mc:Choice>
              <mc:Fallback>
                <p:oleObj name="Visio" r:id="rId7" imgW="2498011" imgH="601967" progId="Visio.Drawing.11">
                  <p:embed/>
                  <p:pic>
                    <p:nvPicPr>
                      <p:cNvPr id="2867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910" y="1793723"/>
                        <a:ext cx="2997613" cy="722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024012"/>
              </p:ext>
            </p:extLst>
          </p:nvPr>
        </p:nvGraphicFramePr>
        <p:xfrm>
          <a:off x="8054110" y="2651853"/>
          <a:ext cx="1597025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Visio" r:id="rId9" imgW="2356670" imgH="2421649" progId="Visio.Drawing.11">
                  <p:embed/>
                </p:oleObj>
              </mc:Choice>
              <mc:Fallback>
                <p:oleObj name="Visio" r:id="rId9" imgW="2356670" imgH="2421649" progId="Visio.Drawing.11">
                  <p:embed/>
                  <p:pic>
                    <p:nvPicPr>
                      <p:cNvPr id="2867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110" y="2651853"/>
                        <a:ext cx="1597025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AutoShape 12"/>
          <p:cNvSpPr>
            <a:spLocks noChangeArrowheads="1"/>
          </p:cNvSpPr>
          <p:nvPr/>
        </p:nvSpPr>
        <p:spPr bwMode="auto">
          <a:xfrm rot="2360735">
            <a:off x="4532148" y="5382317"/>
            <a:ext cx="969963" cy="323850"/>
          </a:xfrm>
          <a:prstGeom prst="rightArrow">
            <a:avLst>
              <a:gd name="adj1" fmla="val 50000"/>
              <a:gd name="adj2" fmla="val 748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>
              <a:cs typeface="Arial" panose="020B0604020202020204" pitchFamily="34" charset="0"/>
            </a:endParaRPr>
          </a:p>
        </p:txBody>
      </p:sp>
      <p:graphicFrame>
        <p:nvGraphicFramePr>
          <p:cNvPr id="2868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624168"/>
              </p:ext>
            </p:extLst>
          </p:nvPr>
        </p:nvGraphicFramePr>
        <p:xfrm>
          <a:off x="1211728" y="4408384"/>
          <a:ext cx="4424077" cy="116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" name="Visio" r:id="rId11" imgW="3686731" imgH="968065" progId="Visio.Drawing.11">
                  <p:embed/>
                </p:oleObj>
              </mc:Choice>
              <mc:Fallback>
                <p:oleObj name="Visio" r:id="rId11" imgW="3686731" imgH="968065" progId="Visio.Drawing.11">
                  <p:embed/>
                  <p:pic>
                    <p:nvPicPr>
                      <p:cNvPr id="2868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728" y="4408384"/>
                        <a:ext cx="4424077" cy="1161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132991"/>
              </p:ext>
            </p:extLst>
          </p:nvPr>
        </p:nvGraphicFramePr>
        <p:xfrm>
          <a:off x="7272910" y="4313474"/>
          <a:ext cx="4424077" cy="1383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" name="Visio" r:id="rId13" imgW="3686731" imgH="1152870" progId="Visio.Drawing.11">
                  <p:embed/>
                </p:oleObj>
              </mc:Choice>
              <mc:Fallback>
                <p:oleObj name="Visio" r:id="rId13" imgW="3686731" imgH="1152870" progId="Visio.Drawing.11">
                  <p:embed/>
                  <p:pic>
                    <p:nvPicPr>
                      <p:cNvPr id="2868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910" y="4313474"/>
                        <a:ext cx="4424077" cy="1383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AutoShape 15"/>
          <p:cNvSpPr>
            <a:spLocks noChangeArrowheads="1"/>
          </p:cNvSpPr>
          <p:nvPr/>
        </p:nvSpPr>
        <p:spPr bwMode="auto">
          <a:xfrm rot="8551578">
            <a:off x="6603492" y="5641767"/>
            <a:ext cx="636588" cy="323850"/>
          </a:xfrm>
          <a:prstGeom prst="rightArrow">
            <a:avLst>
              <a:gd name="adj1" fmla="val 50000"/>
              <a:gd name="adj2" fmla="val 491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>
              <a:cs typeface="Arial" panose="020B0604020202020204" pitchFamily="34" charset="0"/>
            </a:endParaRPr>
          </a:p>
        </p:txBody>
      </p:sp>
      <p:sp>
        <p:nvSpPr>
          <p:cNvPr id="28683" name="Line 16"/>
          <p:cNvSpPr>
            <a:spLocks noChangeShapeType="1"/>
          </p:cNvSpPr>
          <p:nvPr/>
        </p:nvSpPr>
        <p:spPr bwMode="auto">
          <a:xfrm>
            <a:off x="5893378" y="1959080"/>
            <a:ext cx="0" cy="390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2868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009840"/>
              </p:ext>
            </p:extLst>
          </p:nvPr>
        </p:nvGraphicFramePr>
        <p:xfrm>
          <a:off x="5442667" y="5690643"/>
          <a:ext cx="1140477" cy="1167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" name="Visio" r:id="rId15" imgW="943262" imgH="965904" progId="Visio.Drawing.11">
                  <p:embed/>
                </p:oleObj>
              </mc:Choice>
              <mc:Fallback>
                <p:oleObj name="Visio" r:id="rId15" imgW="943262" imgH="965904" progId="Visio.Drawing.11">
                  <p:embed/>
                  <p:pic>
                    <p:nvPicPr>
                      <p:cNvPr id="2868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2667" y="5690643"/>
                        <a:ext cx="1140477" cy="11673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6068291" y="1959080"/>
            <a:ext cx="51954" cy="322598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48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/>
      <p:bldP spid="286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Оператор цикла </a:t>
            </a:r>
            <a:r>
              <a:rPr lang="en-US" altLang="ru-RU" i="1" smtClean="0"/>
              <a:t>for</a:t>
            </a:r>
            <a:endParaRPr lang="ru-RU" altLang="ru-RU" i="1" smtClean="0"/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195376"/>
              </p:ext>
            </p:extLst>
          </p:nvPr>
        </p:nvGraphicFramePr>
        <p:xfrm>
          <a:off x="1589602" y="1940905"/>
          <a:ext cx="50482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Visio" r:id="rId3" imgW="3778171" imgH="417703" progId="Visio.Drawing.11">
                  <p:embed/>
                </p:oleObj>
              </mc:Choice>
              <mc:Fallback>
                <p:oleObj name="Visio" r:id="rId3" imgW="3778171" imgH="417703" progId="Visio.Drawing.11">
                  <p:embed/>
                  <p:pic>
                    <p:nvPicPr>
                      <p:cNvPr id="296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602" y="1940905"/>
                        <a:ext cx="50482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420930"/>
              </p:ext>
            </p:extLst>
          </p:nvPr>
        </p:nvGraphicFramePr>
        <p:xfrm>
          <a:off x="1635127" y="4895057"/>
          <a:ext cx="18129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Visio" r:id="rId5" imgW="1309022" imgH="417703" progId="Visio.Drawing.11">
                  <p:embed/>
                </p:oleObj>
              </mc:Choice>
              <mc:Fallback>
                <p:oleObj name="Visio" r:id="rId5" imgW="1309022" imgH="417703" progId="Visio.Drawing.11">
                  <p:embed/>
                  <p:pic>
                    <p:nvPicPr>
                      <p:cNvPr id="297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7" y="4895057"/>
                        <a:ext cx="18129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2171701" y="4419600"/>
            <a:ext cx="435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2970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828264"/>
              </p:ext>
            </p:extLst>
          </p:nvPr>
        </p:nvGraphicFramePr>
        <p:xfrm>
          <a:off x="8592497" y="1927518"/>
          <a:ext cx="1938338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Visio" r:id="rId7" imgW="3191768" imgH="4006811" progId="Visio.Drawing.11">
                  <p:embed/>
                </p:oleObj>
              </mc:Choice>
              <mc:Fallback>
                <p:oleObj name="Visio" r:id="rId7" imgW="3191768" imgH="4006811" progId="Visio.Drawing.11">
                  <p:embed/>
                  <p:pic>
                    <p:nvPicPr>
                      <p:cNvPr id="2970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2497" y="1927518"/>
                        <a:ext cx="1938338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097707"/>
              </p:ext>
            </p:extLst>
          </p:nvPr>
        </p:nvGraphicFramePr>
        <p:xfrm>
          <a:off x="1589602" y="2870201"/>
          <a:ext cx="477996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Visio" r:id="rId9" imgW="3686731" imgH="417703" progId="Visio.Drawing.11">
                  <p:embed/>
                </p:oleObj>
              </mc:Choice>
              <mc:Fallback>
                <p:oleObj name="Visio" r:id="rId9" imgW="3686731" imgH="417703" progId="Visio.Drawing.11">
                  <p:embed/>
                  <p:pic>
                    <p:nvPicPr>
                      <p:cNvPr id="2970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602" y="2870201"/>
                        <a:ext cx="477996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288674"/>
              </p:ext>
            </p:extLst>
          </p:nvPr>
        </p:nvGraphicFramePr>
        <p:xfrm>
          <a:off x="8072951" y="4815257"/>
          <a:ext cx="1261052" cy="1290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name="Visio" r:id="rId11" imgW="943262" imgH="965904" progId="Visio.Drawing.11">
                  <p:embed/>
                </p:oleObj>
              </mc:Choice>
              <mc:Fallback>
                <p:oleObj name="Visio" r:id="rId11" imgW="943262" imgH="965904" progId="Visio.Drawing.11">
                  <p:embed/>
                  <p:pic>
                    <p:nvPicPr>
                      <p:cNvPr id="2970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951" y="4815257"/>
                        <a:ext cx="1261052" cy="129077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AutoShape 11"/>
          <p:cNvSpPr>
            <a:spLocks noChangeArrowheads="1"/>
          </p:cNvSpPr>
          <p:nvPr/>
        </p:nvSpPr>
        <p:spPr bwMode="auto">
          <a:xfrm rot="2448954">
            <a:off x="6129060" y="4067555"/>
            <a:ext cx="2083128" cy="271454"/>
          </a:xfrm>
          <a:prstGeom prst="rightArrow">
            <a:avLst>
              <a:gd name="adj1" fmla="val 50000"/>
              <a:gd name="adj2" fmla="val 1356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>
              <a:cs typeface="Arial" panose="020B0604020202020204" pitchFamily="34" charset="0"/>
            </a:endParaRPr>
          </a:p>
        </p:txBody>
      </p:sp>
      <p:graphicFrame>
        <p:nvGraphicFramePr>
          <p:cNvPr id="2970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033697"/>
              </p:ext>
            </p:extLst>
          </p:nvPr>
        </p:nvGraphicFramePr>
        <p:xfrm>
          <a:off x="1635127" y="5735531"/>
          <a:ext cx="463073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name="Visio" r:id="rId13" imgW="3686731" imgH="602508" progId="Visio.Drawing.11">
                  <p:embed/>
                </p:oleObj>
              </mc:Choice>
              <mc:Fallback>
                <p:oleObj name="Visio" r:id="rId13" imgW="3686731" imgH="602508" progId="Visio.Drawing.11">
                  <p:embed/>
                  <p:pic>
                    <p:nvPicPr>
                      <p:cNvPr id="2970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7" y="5735531"/>
                        <a:ext cx="4630737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AutoShape 13"/>
          <p:cNvSpPr>
            <a:spLocks noChangeArrowheads="1"/>
          </p:cNvSpPr>
          <p:nvPr/>
        </p:nvSpPr>
        <p:spPr bwMode="auto">
          <a:xfrm rot="19893436">
            <a:off x="6808195" y="6014941"/>
            <a:ext cx="1231352" cy="263258"/>
          </a:xfrm>
          <a:prstGeom prst="rightArrow">
            <a:avLst>
              <a:gd name="adj1" fmla="val 50000"/>
              <a:gd name="adj2" fmla="val 2051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>
              <a:cs typeface="Arial" panose="020B0604020202020204" pitchFamily="34" charset="0"/>
            </a:endParaRPr>
          </a:p>
        </p:txBody>
      </p:sp>
      <p:graphicFrame>
        <p:nvGraphicFramePr>
          <p:cNvPr id="2970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295103"/>
              </p:ext>
            </p:extLst>
          </p:nvPr>
        </p:nvGraphicFramePr>
        <p:xfrm>
          <a:off x="1635127" y="3675432"/>
          <a:ext cx="53086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8" name="Visio" r:id="rId15" imgW="4509961" imgH="968876" progId="Visio.Drawing.11">
                  <p:embed/>
                </p:oleObj>
              </mc:Choice>
              <mc:Fallback>
                <p:oleObj name="Visio" r:id="rId15" imgW="4509961" imgH="968876" progId="Visio.Drawing.11">
                  <p:embed/>
                  <p:pic>
                    <p:nvPicPr>
                      <p:cNvPr id="2970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7" y="3675432"/>
                        <a:ext cx="53086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1589602" y="4895057"/>
            <a:ext cx="5354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0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nimBg="1"/>
      <p:bldP spid="297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dirty="0" smtClean="0"/>
              <a:t>Операторы </a:t>
            </a:r>
            <a:r>
              <a:rPr lang="en-US" altLang="ru-RU" sz="3200" i="1" dirty="0" smtClean="0"/>
              <a:t>break</a:t>
            </a:r>
            <a:r>
              <a:rPr lang="ru-RU" altLang="ru-RU" sz="3200" i="1" dirty="0" smtClean="0"/>
              <a:t>, </a:t>
            </a:r>
            <a:r>
              <a:rPr lang="ru-RU" altLang="ru-RU" sz="3200" dirty="0" smtClean="0"/>
              <a:t> </a:t>
            </a:r>
            <a:r>
              <a:rPr lang="en-US" altLang="ru-RU" sz="3200" i="1" dirty="0" smtClean="0"/>
              <a:t>continue</a:t>
            </a:r>
            <a:endParaRPr lang="ru-RU" altLang="ru-RU" sz="3200" i="1" dirty="0" smtClean="0"/>
          </a:p>
        </p:txBody>
      </p:sp>
      <p:sp>
        <p:nvSpPr>
          <p:cNvPr id="30723" name="Freeform 8"/>
          <p:cNvSpPr>
            <a:spLocks/>
          </p:cNvSpPr>
          <p:nvPr/>
        </p:nvSpPr>
        <p:spPr bwMode="auto">
          <a:xfrm rot="846098">
            <a:off x="1519238" y="3042471"/>
            <a:ext cx="1793875" cy="833438"/>
          </a:xfrm>
          <a:custGeom>
            <a:avLst/>
            <a:gdLst>
              <a:gd name="T0" fmla="*/ 2147483646 w 1130"/>
              <a:gd name="T1" fmla="*/ 2147483646 h 668"/>
              <a:gd name="T2" fmla="*/ 2147483646 w 1130"/>
              <a:gd name="T3" fmla="*/ 2147483646 h 668"/>
              <a:gd name="T4" fmla="*/ 0 w 1130"/>
              <a:gd name="T5" fmla="*/ 2147483646 h 6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30" h="668">
                <a:moveTo>
                  <a:pt x="840" y="44"/>
                </a:moveTo>
                <a:cubicBezTo>
                  <a:pt x="985" y="22"/>
                  <a:pt x="1130" y="0"/>
                  <a:pt x="990" y="104"/>
                </a:cubicBezTo>
                <a:cubicBezTo>
                  <a:pt x="850" y="208"/>
                  <a:pt x="425" y="438"/>
                  <a:pt x="0" y="668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24" name="Line 9"/>
          <p:cNvSpPr>
            <a:spLocks noChangeShapeType="1"/>
          </p:cNvSpPr>
          <p:nvPr/>
        </p:nvSpPr>
        <p:spPr bwMode="auto">
          <a:xfrm>
            <a:off x="6115050" y="1905001"/>
            <a:ext cx="0" cy="418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307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847286"/>
              </p:ext>
            </p:extLst>
          </p:nvPr>
        </p:nvGraphicFramePr>
        <p:xfrm>
          <a:off x="1443037" y="1811190"/>
          <a:ext cx="3557588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Visio" r:id="rId3" imgW="3138091" imgH="1519238" progId="Visio.Drawing.11">
                  <p:embed/>
                </p:oleObj>
              </mc:Choice>
              <mc:Fallback>
                <p:oleObj name="Visio" r:id="rId3" imgW="3138091" imgH="1519238" progId="Visio.Drawing.11">
                  <p:embed/>
                  <p:pic>
                    <p:nvPicPr>
                      <p:cNvPr id="3072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7" y="1811190"/>
                        <a:ext cx="3557588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04161"/>
              </p:ext>
            </p:extLst>
          </p:nvPr>
        </p:nvGraphicFramePr>
        <p:xfrm>
          <a:off x="1421608" y="3751867"/>
          <a:ext cx="3478212" cy="299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Visio" r:id="rId5" imgW="3046651" imgH="2621314" progId="Visio.Drawing.11">
                  <p:embed/>
                </p:oleObj>
              </mc:Choice>
              <mc:Fallback>
                <p:oleObj name="Visio" r:id="rId5" imgW="3046651" imgH="2621314" progId="Visio.Drawing.11">
                  <p:embed/>
                  <p:pic>
                    <p:nvPicPr>
                      <p:cNvPr id="307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608" y="3751867"/>
                        <a:ext cx="3478212" cy="299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Line 13"/>
          <p:cNvSpPr>
            <a:spLocks noChangeShapeType="1"/>
          </p:cNvSpPr>
          <p:nvPr/>
        </p:nvSpPr>
        <p:spPr bwMode="auto">
          <a:xfrm>
            <a:off x="2905125" y="3257550"/>
            <a:ext cx="209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28" name="Freeform 14"/>
          <p:cNvSpPr>
            <a:spLocks/>
          </p:cNvSpPr>
          <p:nvPr/>
        </p:nvSpPr>
        <p:spPr bwMode="auto">
          <a:xfrm rot="846098">
            <a:off x="1886221" y="5698324"/>
            <a:ext cx="3444875" cy="1565275"/>
          </a:xfrm>
          <a:custGeom>
            <a:avLst/>
            <a:gdLst>
              <a:gd name="T0" fmla="*/ 2147483646 w 1130"/>
              <a:gd name="T1" fmla="*/ 2147483646 h 668"/>
              <a:gd name="T2" fmla="*/ 2147483646 w 1130"/>
              <a:gd name="T3" fmla="*/ 2147483646 h 668"/>
              <a:gd name="T4" fmla="*/ 0 w 1130"/>
              <a:gd name="T5" fmla="*/ 2147483646 h 6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30" h="668">
                <a:moveTo>
                  <a:pt x="840" y="44"/>
                </a:moveTo>
                <a:cubicBezTo>
                  <a:pt x="985" y="22"/>
                  <a:pt x="1130" y="0"/>
                  <a:pt x="990" y="104"/>
                </a:cubicBezTo>
                <a:cubicBezTo>
                  <a:pt x="850" y="208"/>
                  <a:pt x="425" y="438"/>
                  <a:pt x="0" y="668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30" name="Line 16"/>
          <p:cNvSpPr>
            <a:spLocks noChangeShapeType="1"/>
          </p:cNvSpPr>
          <p:nvPr/>
        </p:nvSpPr>
        <p:spPr bwMode="auto">
          <a:xfrm>
            <a:off x="7162801" y="4419600"/>
            <a:ext cx="223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3073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454436"/>
              </p:ext>
            </p:extLst>
          </p:nvPr>
        </p:nvGraphicFramePr>
        <p:xfrm>
          <a:off x="6697232" y="2713830"/>
          <a:ext cx="3602038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Visio" r:id="rId7" imgW="3138091" imgH="1702152" progId="Visio.Drawing.11">
                  <p:embed/>
                </p:oleObj>
              </mc:Choice>
              <mc:Fallback>
                <p:oleObj name="Visio" r:id="rId7" imgW="3138091" imgH="1702152" progId="Visio.Drawing.11">
                  <p:embed/>
                  <p:pic>
                    <p:nvPicPr>
                      <p:cNvPr id="3073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232" y="2713830"/>
                        <a:ext cx="3602038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Freeform 21"/>
          <p:cNvSpPr>
            <a:spLocks/>
          </p:cNvSpPr>
          <p:nvPr/>
        </p:nvSpPr>
        <p:spPr bwMode="auto">
          <a:xfrm>
            <a:off x="6316086" y="3220245"/>
            <a:ext cx="3486150" cy="385762"/>
          </a:xfrm>
          <a:custGeom>
            <a:avLst/>
            <a:gdLst>
              <a:gd name="T0" fmla="*/ 2147483646 w 2292"/>
              <a:gd name="T1" fmla="*/ 2147483646 h 267"/>
              <a:gd name="T2" fmla="*/ 2147483646 w 2292"/>
              <a:gd name="T3" fmla="*/ 2147483646 h 267"/>
              <a:gd name="T4" fmla="*/ 2147483646 w 2292"/>
              <a:gd name="T5" fmla="*/ 2147483646 h 267"/>
              <a:gd name="T6" fmla="*/ 2147483646 w 2292"/>
              <a:gd name="T7" fmla="*/ 2147483646 h 267"/>
              <a:gd name="T8" fmla="*/ 2147483646 w 2292"/>
              <a:gd name="T9" fmla="*/ 2147483646 h 2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2" h="267">
                <a:moveTo>
                  <a:pt x="2027" y="267"/>
                </a:moveTo>
                <a:cubicBezTo>
                  <a:pt x="2137" y="243"/>
                  <a:pt x="2247" y="219"/>
                  <a:pt x="2237" y="183"/>
                </a:cubicBezTo>
                <a:cubicBezTo>
                  <a:pt x="2227" y="147"/>
                  <a:pt x="2292" y="78"/>
                  <a:pt x="1967" y="51"/>
                </a:cubicBezTo>
                <a:cubicBezTo>
                  <a:pt x="1642" y="24"/>
                  <a:pt x="574" y="0"/>
                  <a:pt x="287" y="21"/>
                </a:cubicBezTo>
                <a:cubicBezTo>
                  <a:pt x="0" y="42"/>
                  <a:pt x="122" y="109"/>
                  <a:pt x="245" y="177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686811" y="3740062"/>
            <a:ext cx="2620456" cy="21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7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/>
      <p:bldP spid="30728" grpId="0" animBg="1"/>
      <p:bldP spid="30732" grpId="0" animBg="1"/>
    </p:bldLst>
  </p:timing>
</p:sld>
</file>

<file path=ppt/theme/theme1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/>
      <a:lstStyle>
        <a:defPPr algn="l" fontAlgn="auto">
          <a:spcAft>
            <a:spcPts val="0"/>
          </a:spcAft>
          <a:defRPr sz="3600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  <SharedWithUsers xmlns="341e6018-ac0a-4dfb-8409-db9e0d25502e">
      <UserInfo>
        <DisplayName>Andrew Berman</DisplayName>
        <AccountId>3588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http://schemas.microsoft.com/office/2006/metadata/properties"/>
    <ds:schemaRef ds:uri="http://schemas.microsoft.com/office/infopath/2007/PartnerControls"/>
    <ds:schemaRef ds:uri="835f28f2-30f1-4728-84d2-86d96e143488"/>
    <ds:schemaRef ds:uri="341e6018-ac0a-4dfb-8409-db9e0d25502e"/>
  </ds:schemaRefs>
</ds:datastoreItem>
</file>

<file path=customXml/itemProps3.xml><?xml version="1.0" encoding="utf-8"?>
<ds:datastoreItem xmlns:ds="http://schemas.openxmlformats.org/officeDocument/2006/customXml" ds:itemID="{5C03D7BA-5661-4852-B9A0-05C9D1D04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851</Words>
  <Application>Microsoft Office PowerPoint</Application>
  <PresentationFormat>Widescreen</PresentationFormat>
  <Paragraphs>191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Calibri</vt:lpstr>
      <vt:lpstr>Courier New</vt:lpstr>
      <vt:lpstr>Microsoft Sans Serif</vt:lpstr>
      <vt:lpstr>MS Reference Sans Serif</vt:lpstr>
      <vt:lpstr>Open Sans</vt:lpstr>
      <vt:lpstr>Open Sans Regular</vt:lpstr>
      <vt:lpstr>Proxima Nova Black</vt:lpstr>
      <vt:lpstr>Tahoma</vt:lpstr>
      <vt:lpstr>Times New Roman</vt:lpstr>
      <vt:lpstr>Wingdings</vt:lpstr>
      <vt:lpstr>2_DARK THEME</vt:lpstr>
      <vt:lpstr>Visio</vt:lpstr>
      <vt:lpstr>Microsoft Visio Drawing</vt:lpstr>
      <vt:lpstr>JAVA</vt:lpstr>
      <vt:lpstr>Topics</vt:lpstr>
      <vt:lpstr>Операции сравнения. Логические операции</vt:lpstr>
      <vt:lpstr>Операторы</vt:lpstr>
      <vt:lpstr>Условный оператор if</vt:lpstr>
      <vt:lpstr>Условный оператор switch</vt:lpstr>
      <vt:lpstr>Оператор цикла while и do .. while</vt:lpstr>
      <vt:lpstr>Оператор цикла for</vt:lpstr>
      <vt:lpstr>Операторы break,  continue</vt:lpstr>
      <vt:lpstr>Что такое массив?</vt:lpstr>
      <vt:lpstr>Синтаксис объявления одномерного массива</vt:lpstr>
      <vt:lpstr>Выделение памяти и инициализация массивов значениями по умолчанию</vt:lpstr>
      <vt:lpstr>Явная инициализация массива</vt:lpstr>
      <vt:lpstr>Индексация элементов массива</vt:lpstr>
      <vt:lpstr>Индексация элементов</vt:lpstr>
      <vt:lpstr>Размер массива</vt:lpstr>
      <vt:lpstr>Инициализация массива с помощью цикла</vt:lpstr>
      <vt:lpstr>Типовые операции с массивами (1)</vt:lpstr>
      <vt:lpstr>Типовые операции с массивами (2)</vt:lpstr>
      <vt:lpstr>Многомерные массивы</vt:lpstr>
      <vt:lpstr>Масивы массивов</vt:lpstr>
      <vt:lpstr>Двухмерный массив (частный случай многомерного)</vt:lpstr>
      <vt:lpstr>Двухмерный массив</vt:lpstr>
      <vt:lpstr>Очень важно понять</vt:lpstr>
      <vt:lpstr>Правило создания двухмерных массивов</vt:lpstr>
      <vt:lpstr>Примеры использования </vt:lpstr>
      <vt:lpstr>Отложенная инициализация</vt:lpstr>
      <vt:lpstr>Графическое представление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itstep teacher</cp:lastModifiedBy>
  <cp:revision>201</cp:revision>
  <dcterms:created xsi:type="dcterms:W3CDTF">2018-11-02T13:55:27Z</dcterms:created>
  <dcterms:modified xsi:type="dcterms:W3CDTF">2022-01-12T12:46:45Z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