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2" r:id="rId3"/>
    <p:sldId id="291" r:id="rId4"/>
    <p:sldId id="29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1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87" r:id="rId38"/>
  </p:sldIdLst>
  <p:sldSz cx="24072850" cy="14417675"/>
  <p:notesSz cx="6858000" cy="9144000"/>
  <p:defaultTextStyle>
    <a:defPPr>
      <a:defRPr lang="ko-KR"/>
    </a:defPPr>
    <a:lvl1pPr marL="0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1pPr>
    <a:lvl2pPr marL="923672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2pPr>
    <a:lvl3pPr marL="1847343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3pPr>
    <a:lvl4pPr marL="2771015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4pPr>
    <a:lvl5pPr marL="3694686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5pPr>
    <a:lvl6pPr marL="4618358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6pPr>
    <a:lvl7pPr marL="5542033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7pPr>
    <a:lvl8pPr marL="6465703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8pPr>
    <a:lvl9pPr marL="7389377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01" autoAdjust="0"/>
    <p:restoredTop sz="94660"/>
  </p:normalViewPr>
  <p:slideViewPr>
    <p:cSldViewPr snapToGrid="0">
      <p:cViewPr>
        <p:scale>
          <a:sx n="66" d="100"/>
          <a:sy n="66" d="100"/>
        </p:scale>
        <p:origin x="4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1-05-27T07:32:42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2716 1147 0,'-17'-18'31,"17"0"0,211-70 0,-122 53-31,69-18 16,-34 18 0,-1-1-16,-35 1 15,18 0-15,-53 17 16,0 18-16,-18 0 31,-17 0 0,0 0-31,-18 53 16,0 0 0,0 0-16,0 0 15,-71 282 16,54-282-15,-1-18-16,18-17 16,0 17-16,-18-35 15,36 0 63,17-18-62,-17-17-16,17 17 16,36-34-16,-18 16 15</inkml:trace>
  <inkml:trace contextRef="#ctx0" brushRef="#br0" timeOffset="42463.6467">7267 794 0,'0'17'140,"-17"-17"-140,17 18 16,-53 105 15,35-87-15,0-19-16,1 19 16,17-19-1,-18 1-15,18 0 0,-18-18 16,-17 88 46,35-71-46</inkml:trace>
  <inkml:trace contextRef="#ctx0" brushRef="#br0" timeOffset="43671.9969">8537 758 0,'18'36'31,"-18"-19"-15,0 19-16,35 193 47,-35-194-47,18 1 16,-18-1-16,0 0 15,0-17 1</inkml:trace>
  <inkml:trace contextRef="#ctx0" brushRef="#br0" timeOffset="45359.34">8731 635 0,'-17'0'31,"-1"0"-31,0 18 32,1-18-17,17 17 1,-36 19-1,36-19-15,0 1 16,-17-1-16,-36 72 47,53-54-47,0 0 0,0 0 16,0 142 46,0-159-62,0-1 16,0 1-16,35 35 31,-35-36-15,18-17-16,-1 18 15,1-18 1,0 18 15,-1-18-15,1 0 15,-18-18-15,0-17 15,0 17-31,0-123 31,0 123-15,0-17-16,0 17 15,-18 1 1,1-1 15,-1 18-15,0 0 15,1 0 0,17 18-15,0-1 0,0 1 15,0 0 0</inkml:trace>
  <inkml:trace contextRef="#ctx0" brushRef="#br0" timeOffset="46048.2155">9190 723 0,'-18'0'16,"1"0"-1,-1 0-15,0 18 16,18-1 0,-35 54 15,35-36-31,0 1 15,0-1-15,0 0 16,0 0-16,0 1 16,18-19-1,-1-17 1,36 0 0,-35 0-1,17-17-15,0-1 16,-17-17-16,53-89 31,-89-52 16,18 158-47,-18 18 16,18-17-16,-17 17 15,-1 0-15,0 0 16,1 0-1,-1 0 1,1 0 15,-1 0-15,0 17 0,1 19-16,17 34 15</inkml:trace>
  <inkml:trace contextRef="#ctx0" brushRef="#br0" timeOffset="46880.3626">9225 1023 0,'-17'0'15,"17"18"-15,-18 17 47,18-17-47,0 17 31,0-17-15,0-1 0,35-17 31,0 0-32,1 0-15,17 0 16,-18 0-16,0 0 15,18-35-15,-18 17 16,18-35 15,-53 36 63,0-1-78,0 0-1</inkml:trace>
  <inkml:trace contextRef="#ctx0" brushRef="#br0" timeOffset="47295.9872">9596 653 0,'0'17'15,"0"54"1,17-18-16,-17 0 15,0 0-15,0-1 16,0 1-16,0 106 47,0-141-47,0-1 0,18 1 16,-18 0-1,0-1 1,17-17 46,1-17-30,0-36-17</inkml:trace>
  <inkml:trace contextRef="#ctx0" brushRef="#br0" timeOffset="47654.7889">9878 723 0,'17'18'15,"-17"17"1,18 18-16,0 18 16,-18-36-16,0 71 31,0-89-16,17 1 17,1-18-17</inkml:trace>
  <inkml:trace contextRef="#ctx0" brushRef="#br0" timeOffset="48215.4683">10019 882 0,'18'35'32,"17"89"-1,-35-89-31,0 18 0,0 35 31,0-70-31,0 17 16,0-17-16,0-1 15,0 1 1,-18-18 15,1 0-15,17-18-1,-18 1-15,0-19 16,18 19-16,-17-36 16,17 18-16,17-124 47,1 141-32,-18 0-15,18 18 16,-1-17-16,1 17 31,-1 0-15,1 0 15,0 0-31,-1 0 16,1-18 15,0 1-16,-1-19-15</inkml:trace>
  <inkml:trace contextRef="#ctx0" brushRef="#br0" timeOffset="48583.5767">10336 653 0,'0'17'31,"18"54"-15,-18-36-16,0 18 15,0 0-15,18 159 32,-1-54 14,-17-140 1,18-18-31,105-282 31,-123 229-47</inkml:trace>
  <inkml:trace contextRef="#ctx0" brushRef="#br0" timeOffset="48831.9693">10583 811 0,'18'18'62,"0"35"-31,-1 0-31,1 0 0,-18-18 16,18-17-16,-18-1 16,17 1 46,1-18-46,-1-35-16,1 17 15</inkml:trace>
  <inkml:trace contextRef="#ctx0" brushRef="#br0" timeOffset="49391.58">11218 670 0,'-17'18'15,"-1"0"1,-17 34-16,-1-16 16,1-1-16,0 0 15,-36 1 32,54-36-16</inkml:trace>
  <inkml:trace contextRef="#ctx0" brushRef="#br0" timeOffset="49634.5928">11042 882 0,'0'0'0,"18"0"0,17 0 15,0 18-15,-17 17 16,17-35-16,-17 17 16,17 1-16,0 0 15,106 35 32,-105-36-47,-19-17 0,1 18 16</inkml:trace>
  <inkml:trace contextRef="#ctx0" brushRef="#br0" timeOffset="50059.0436">10636 1217 0,'18'0'31,"17"0"-31,829-70 62,-828 52-62,-19 18 16,1 0 31</inkml:trace>
  <inkml:trace contextRef="#ctx0" brushRef="#br0" timeOffset="50399.433">11518 1199 0,'0'36'15,"0"-1"-15,0 0 16,0 1-16,0-1 16,18 106 15,-1-88-31,-17-35 0,0-1 16,0 18-16,0-17 15,0 0 1,0-1-1,18 1 17,-18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2359560"/>
            <a:ext cx="18054638" cy="5019487"/>
          </a:xfrm>
        </p:spPr>
        <p:txBody>
          <a:bodyPr anchor="b"/>
          <a:lstStyle>
            <a:lvl1pPr algn="ctr">
              <a:defRPr sz="1184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7572618"/>
            <a:ext cx="18054638" cy="3480933"/>
          </a:xfrm>
        </p:spPr>
        <p:txBody>
          <a:bodyPr/>
          <a:lstStyle>
            <a:lvl1pPr marL="0" indent="0" algn="ctr">
              <a:buNone/>
              <a:defRPr sz="4739"/>
            </a:lvl1pPr>
            <a:lvl2pPr marL="902741" indent="0" algn="ctr">
              <a:buNone/>
              <a:defRPr sz="3949"/>
            </a:lvl2pPr>
            <a:lvl3pPr marL="1805483" indent="0" algn="ctr">
              <a:buNone/>
              <a:defRPr sz="3554"/>
            </a:lvl3pPr>
            <a:lvl4pPr marL="2708224" indent="0" algn="ctr">
              <a:buNone/>
              <a:defRPr sz="3159"/>
            </a:lvl4pPr>
            <a:lvl5pPr marL="3610966" indent="0" algn="ctr">
              <a:buNone/>
              <a:defRPr sz="3159"/>
            </a:lvl5pPr>
            <a:lvl6pPr marL="4513707" indent="0" algn="ctr">
              <a:buNone/>
              <a:defRPr sz="3159"/>
            </a:lvl6pPr>
            <a:lvl7pPr marL="5416448" indent="0" algn="ctr">
              <a:buNone/>
              <a:defRPr sz="3159"/>
            </a:lvl7pPr>
            <a:lvl8pPr marL="6319190" indent="0" algn="ctr">
              <a:buNone/>
              <a:defRPr sz="3159"/>
            </a:lvl8pPr>
            <a:lvl9pPr marL="7221931" indent="0" algn="ctr">
              <a:buNone/>
              <a:defRPr sz="315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8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767608"/>
            <a:ext cx="5190708" cy="122183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09" y="767608"/>
            <a:ext cx="15271214" cy="122183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6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3594409"/>
            <a:ext cx="20762833" cy="5997351"/>
          </a:xfrm>
        </p:spPr>
        <p:txBody>
          <a:bodyPr anchor="b"/>
          <a:lstStyle>
            <a:lvl1pPr>
              <a:defRPr sz="1184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1" y="9648497"/>
            <a:ext cx="20762833" cy="3153865"/>
          </a:xfrm>
        </p:spPr>
        <p:txBody>
          <a:bodyPr/>
          <a:lstStyle>
            <a:lvl1pPr marL="0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1pPr>
            <a:lvl2pPr marL="902741" indent="0">
              <a:buNone/>
              <a:defRPr sz="3949">
                <a:solidFill>
                  <a:schemeClr val="tx1">
                    <a:tint val="75000"/>
                  </a:schemeClr>
                </a:solidFill>
              </a:defRPr>
            </a:lvl2pPr>
            <a:lvl3pPr marL="1805483" indent="0">
              <a:buNone/>
              <a:defRPr sz="3554">
                <a:solidFill>
                  <a:schemeClr val="tx1">
                    <a:tint val="75000"/>
                  </a:schemeClr>
                </a:solidFill>
              </a:defRPr>
            </a:lvl3pPr>
            <a:lvl4pPr marL="2708224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4pPr>
            <a:lvl5pPr marL="3610966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5pPr>
            <a:lvl6pPr marL="4513707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6pPr>
            <a:lvl7pPr marL="5416448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7pPr>
            <a:lvl8pPr marL="6319190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8pPr>
            <a:lvl9pPr marL="7221931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8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3838039"/>
            <a:ext cx="10230961" cy="9147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3838039"/>
            <a:ext cx="10230961" cy="9147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5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767609"/>
            <a:ext cx="20762833" cy="27867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5" y="3534334"/>
            <a:ext cx="10183943" cy="1732122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5" y="5266456"/>
            <a:ext cx="10183943" cy="77461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0" y="3534334"/>
            <a:ext cx="10234097" cy="1732122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0" y="5266456"/>
            <a:ext cx="10234097" cy="77461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0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9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61178"/>
            <a:ext cx="7764120" cy="3364124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2075879"/>
            <a:ext cx="12186880" cy="10245894"/>
          </a:xfrm>
        </p:spPr>
        <p:txBody>
          <a:bodyPr/>
          <a:lstStyle>
            <a:lvl1pPr>
              <a:defRPr sz="6318"/>
            </a:lvl1pPr>
            <a:lvl2pPr>
              <a:defRPr sz="5529"/>
            </a:lvl2pPr>
            <a:lvl3pPr>
              <a:defRPr sz="4739"/>
            </a:lvl3pPr>
            <a:lvl4pPr>
              <a:defRPr sz="3949"/>
            </a:lvl4pPr>
            <a:lvl5pPr>
              <a:defRPr sz="3949"/>
            </a:lvl5pPr>
            <a:lvl6pPr>
              <a:defRPr sz="3949"/>
            </a:lvl6pPr>
            <a:lvl7pPr>
              <a:defRPr sz="3949"/>
            </a:lvl7pPr>
            <a:lvl8pPr>
              <a:defRPr sz="3949"/>
            </a:lvl8pPr>
            <a:lvl9pPr>
              <a:defRPr sz="39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325302"/>
            <a:ext cx="7764120" cy="8013158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61178"/>
            <a:ext cx="7764120" cy="3364124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2075879"/>
            <a:ext cx="12186880" cy="10245894"/>
          </a:xfrm>
        </p:spPr>
        <p:txBody>
          <a:bodyPr anchor="t"/>
          <a:lstStyle>
            <a:lvl1pPr marL="0" indent="0">
              <a:buNone/>
              <a:defRPr sz="6318"/>
            </a:lvl1pPr>
            <a:lvl2pPr marL="902741" indent="0">
              <a:buNone/>
              <a:defRPr sz="5529"/>
            </a:lvl2pPr>
            <a:lvl3pPr marL="1805483" indent="0">
              <a:buNone/>
              <a:defRPr sz="4739"/>
            </a:lvl3pPr>
            <a:lvl4pPr marL="2708224" indent="0">
              <a:buNone/>
              <a:defRPr sz="3949"/>
            </a:lvl4pPr>
            <a:lvl5pPr marL="3610966" indent="0">
              <a:buNone/>
              <a:defRPr sz="3949"/>
            </a:lvl5pPr>
            <a:lvl6pPr marL="4513707" indent="0">
              <a:buNone/>
              <a:defRPr sz="3949"/>
            </a:lvl6pPr>
            <a:lvl7pPr marL="5416448" indent="0">
              <a:buNone/>
              <a:defRPr sz="3949"/>
            </a:lvl7pPr>
            <a:lvl8pPr marL="6319190" indent="0">
              <a:buNone/>
              <a:defRPr sz="3949"/>
            </a:lvl8pPr>
            <a:lvl9pPr marL="7221931" indent="0">
              <a:buNone/>
              <a:defRPr sz="394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325302"/>
            <a:ext cx="7764120" cy="8013158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767609"/>
            <a:ext cx="20762833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3838039"/>
            <a:ext cx="20762833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3363050"/>
            <a:ext cx="541639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9629-C34E-4C95-97CF-2181BA38BDA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3363050"/>
            <a:ext cx="812458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3363050"/>
            <a:ext cx="541639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5483" rtl="0" eaLnBrk="1" latinLnBrk="1" hangingPunct="1">
        <a:lnSpc>
          <a:spcPct val="90000"/>
        </a:lnSpc>
        <a:spcBef>
          <a:spcPct val="0"/>
        </a:spcBef>
        <a:buNone/>
        <a:defRPr sz="86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371" indent="-451371" algn="l" defTabSz="1805483" rtl="0" eaLnBrk="1" latinLnBrk="1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29" kern="1200">
          <a:solidFill>
            <a:schemeClr val="tx1"/>
          </a:solidFill>
          <a:latin typeface="+mn-lt"/>
          <a:ea typeface="+mn-ea"/>
          <a:cs typeface="+mn-cs"/>
        </a:defRPr>
      </a:lvl1pPr>
      <a:lvl2pPr marL="1354112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4739" kern="1200">
          <a:solidFill>
            <a:schemeClr val="tx1"/>
          </a:solidFill>
          <a:latin typeface="+mn-lt"/>
          <a:ea typeface="+mn-ea"/>
          <a:cs typeface="+mn-cs"/>
        </a:defRPr>
      </a:lvl2pPr>
      <a:lvl3pPr marL="2256854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949" kern="1200">
          <a:solidFill>
            <a:schemeClr val="tx1"/>
          </a:solidFill>
          <a:latin typeface="+mn-lt"/>
          <a:ea typeface="+mn-ea"/>
          <a:cs typeface="+mn-cs"/>
        </a:defRPr>
      </a:lvl3pPr>
      <a:lvl4pPr marL="3159595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4062336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965078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867819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770561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673302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1pPr>
      <a:lvl2pPr marL="902741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2pPr>
      <a:lvl3pPr marL="1805483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3pPr>
      <a:lvl4pPr marL="2708224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3610966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513707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416448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319190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221931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8254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7096" y="108395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+mn-ea"/>
              </a:rPr>
              <a:t>스태틱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n-ea"/>
              </a:rPr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8347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+mn-ea"/>
              </a:rPr>
              <a:t>힙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44734" y="1069866"/>
            <a:ext cx="7099499" cy="9352649"/>
            <a:chOff x="7159330" y="1352562"/>
            <a:chExt cx="4699570" cy="8143737"/>
          </a:xfrm>
        </p:grpSpPr>
        <p:sp>
          <p:nvSpPr>
            <p:cNvPr id="33" name="직사각형 32"/>
            <p:cNvSpPr/>
            <p:nvPr/>
          </p:nvSpPr>
          <p:spPr>
            <a:xfrm>
              <a:off x="7280363" y="1624926"/>
              <a:ext cx="4578537" cy="7871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필드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private String title;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private String artist;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private String album;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private String composer;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private String year;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track;</a:t>
              </a:r>
            </a:p>
            <a:p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생성자</a:t>
              </a:r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/*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public Song()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//Song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힙영역에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올린다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*/</a:t>
              </a:r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public Song(String title,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track)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en-US" altLang="ko-KR" sz="1200" u="sng" dirty="0" smtClean="0">
                  <a:solidFill>
                    <a:schemeClr val="tx1"/>
                  </a:solidFill>
                  <a:latin typeface="+mn-ea"/>
                </a:rPr>
                <a:t>Song</a:t>
              </a:r>
              <a:r>
                <a:rPr lang="ko-KR" altLang="en-US" sz="1200" u="sng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u="sng" dirty="0" err="1" smtClean="0">
                  <a:solidFill>
                    <a:schemeClr val="tx1"/>
                  </a:solidFill>
                  <a:latin typeface="+mn-ea"/>
                </a:rPr>
                <a:t>힙영역에</a:t>
              </a:r>
              <a:r>
                <a:rPr lang="ko-KR" altLang="en-US" sz="1200" u="sng" dirty="0" smtClean="0">
                  <a:solidFill>
                    <a:schemeClr val="tx1"/>
                  </a:solidFill>
                  <a:latin typeface="+mn-ea"/>
                </a:rPr>
                <a:t> 올린다</a:t>
              </a:r>
              <a:r>
                <a:rPr lang="en-US" altLang="ko-KR" sz="1200" u="sng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endParaRPr lang="en-US" altLang="ko-KR" sz="1200" u="sng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this.title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= title;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if(track&lt;0)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  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this.track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= 0;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}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else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  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this.track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= track;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}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b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public Song(String title, String artist, String album, String composer, String year,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track)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//Song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힙영역에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올린다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this(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title,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track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);</a:t>
              </a:r>
            </a:p>
            <a:p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this.artist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= artist;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this.album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= album;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this.composer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= composer;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this.year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= year;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this.title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= title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this.track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= track;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u="sng" dirty="0" err="1" smtClean="0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200" u="sng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일반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(artist + ", " + title + " (" + album + ", " + year + ", " + track + "</a:t>
              </a:r>
              <a:r>
                <a:rPr lang="ko-KR" altLang="en-US" sz="1200" b="1" i="1" dirty="0" smtClean="0">
                  <a:solidFill>
                    <a:schemeClr val="tx1"/>
                  </a:solidFill>
                  <a:latin typeface="+mn-ea"/>
                </a:rPr>
                <a:t>번 </a:t>
              </a:r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track, " + composer + " </a:t>
              </a:r>
              <a:r>
                <a:rPr lang="ko-KR" altLang="en-US" sz="1200" b="1" i="1" dirty="0" smtClean="0">
                  <a:solidFill>
                    <a:schemeClr val="tx1"/>
                  </a:solidFill>
                  <a:latin typeface="+mn-ea"/>
                </a:rPr>
                <a:t>작곡 </a:t>
              </a:r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)");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59330" y="1352562"/>
              <a:ext cx="1423911" cy="294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Song.java</a:t>
              </a:r>
              <a:endParaRPr lang="en-US" altLang="ko-KR" sz="1600" dirty="0">
                <a:latin typeface="+mn-ea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06" y="30353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3612601" y="10755918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작성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0x234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99948" y="2902543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Song</a:t>
            </a:r>
            <a:r>
              <a:rPr lang="en-US" altLang="ko-KR" sz="1200" dirty="0" smtClean="0">
                <a:latin typeface="+mn-ea"/>
              </a:rPr>
              <a:t> s01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81620" y="5294556"/>
            <a:ext cx="5493349" cy="6244988"/>
            <a:chOff x="8829851" y="930394"/>
            <a:chExt cx="4795719" cy="367982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882093" y="1095086"/>
              <a:ext cx="4743477" cy="3515133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private String title;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private String artist;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private String album;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private String composer;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private String year;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track;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u="sng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200" u="sng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(artist + ", " + title + " (" + album + ", " + year + ", " + track +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번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track, " + composer + " 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작곡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)");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</a:rPr>
                <a:t>Point</a:t>
              </a:r>
              <a:endParaRPr lang="en-US" altLang="ko-KR" sz="1200" b="1" dirty="0"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0x234</a:t>
              </a:r>
            </a:p>
          </p:txBody>
        </p:sp>
      </p:grpSp>
      <p:cxnSp>
        <p:nvCxnSpPr>
          <p:cNvPr id="59" name="직선 화살표 연결선 58"/>
          <p:cNvCxnSpPr>
            <a:stCxn id="43" idx="2"/>
            <a:endCxn id="57" idx="0"/>
          </p:cNvCxnSpPr>
          <p:nvPr/>
        </p:nvCxnSpPr>
        <p:spPr>
          <a:xfrm flipH="1">
            <a:off x="1645806" y="3586470"/>
            <a:ext cx="726648" cy="172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1406602" y="3041042"/>
            <a:ext cx="3589290" cy="8684890"/>
            <a:chOff x="1013798" y="1704122"/>
            <a:chExt cx="3589290" cy="8839424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0x444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Point p02</a:t>
              </a:r>
              <a:endParaRPr lang="en-US" altLang="ko-KR" sz="1200" dirty="0">
                <a:latin typeface="+mn-ea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27103" y="4187438"/>
              <a:ext cx="3075985" cy="6356108"/>
              <a:chOff x="9434866" y="1168420"/>
              <a:chExt cx="2685348" cy="4394966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9480144" y="1375417"/>
                <a:ext cx="2640070" cy="4187969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x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= 10;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y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= 23 ;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setX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+mn-ea"/>
                  </a:rPr>
                  <a:t>this.x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=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setY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py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y =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py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return x;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return y;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draw()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그리는 복잡한 기능을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구현해야된다고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가정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.....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점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[x=" + x + ", y=" + y + "]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을 그렸습니다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.");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98879" y="1168420"/>
                <a:ext cx="631096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</a:rPr>
                  <a:t>Point</a:t>
                </a:r>
                <a:endParaRPr lang="en-US" altLang="ko-KR" sz="1200" b="1" dirty="0">
                  <a:latin typeface="+mn-ea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434866" y="1181851"/>
                <a:ext cx="983941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+mn-ea"/>
                  </a:rPr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 flipH="1">
              <a:off x="1875211" y="2387601"/>
              <a:ext cx="249693" cy="179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735" y="64236"/>
            <a:ext cx="1330957" cy="68760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65532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10618" y="2902543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Song </a:t>
            </a:r>
            <a:r>
              <a:rPr lang="en-US" altLang="ko-KR" sz="1200" dirty="0">
                <a:latin typeface="+mn-ea"/>
              </a:rPr>
              <a:t>s</a:t>
            </a:r>
            <a:r>
              <a:rPr lang="en-US" altLang="ko-KR" sz="1200" dirty="0" smtClean="0">
                <a:latin typeface="+mn-ea"/>
              </a:rPr>
              <a:t>02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350567" y="5294556"/>
            <a:ext cx="5493349" cy="6244988"/>
            <a:chOff x="8829851" y="930394"/>
            <a:chExt cx="4795719" cy="367982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8882093" y="1095086"/>
              <a:ext cx="4743477" cy="3515133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x 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y ;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디폴트생성자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사용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x)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 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y 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y;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그리는 복잡한 기능을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구현해야된다고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가정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.....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[x=" + x + ", y=" + y + "]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</a:rPr>
                <a:t>Point</a:t>
              </a:r>
              <a:endParaRPr lang="en-US" altLang="ko-KR" sz="1200" b="1" dirty="0"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</a:rPr>
                <a:t>0x555</a:t>
              </a:r>
              <a:endParaRPr lang="en-US" altLang="ko-KR" sz="1200" b="1" dirty="0">
                <a:latin typeface="+mn-ea"/>
              </a:endParaRPr>
            </a:p>
          </p:txBody>
        </p:sp>
      </p:grpSp>
      <p:cxnSp>
        <p:nvCxnSpPr>
          <p:cNvPr id="41" name="직선 화살표 연결선 40"/>
          <p:cNvCxnSpPr>
            <a:stCxn id="30" idx="2"/>
          </p:cNvCxnSpPr>
          <p:nvPr/>
        </p:nvCxnSpPr>
        <p:spPr>
          <a:xfrm flipH="1">
            <a:off x="7782147" y="3586471"/>
            <a:ext cx="300978" cy="1708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801867" y="2075842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this()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16825" y="1120496"/>
            <a:ext cx="120364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Song </a:t>
            </a:r>
            <a:r>
              <a:rPr lang="en-US" altLang="ko-KR" sz="2000" u="sng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s01</a:t>
            </a:r>
            <a:r>
              <a:rPr lang="en-US" altLang="ko-KR" sz="2000" u="sng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2000" b="1" u="sng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2000" b="1" u="sng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Song(</a:t>
            </a:r>
            <a:r>
              <a:rPr lang="en-US" altLang="ko-KR" sz="2000" b="1" u="sng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2000" b="1" u="sng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좋은날</a:t>
            </a:r>
            <a:r>
              <a:rPr lang="en-US" altLang="ko-KR" sz="2000" b="1" u="sng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2000" b="1" u="sng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1" u="sng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2000" b="1" u="sng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아이유</a:t>
            </a:r>
            <a:r>
              <a:rPr lang="en-US" altLang="ko-KR" sz="2000" b="1" u="sng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2000" b="1" u="sng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1" u="sng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"Real"</a:t>
            </a:r>
            <a:r>
              <a:rPr lang="en-US" altLang="ko-KR" sz="2000" b="1" u="sng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1" u="sng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2000" b="1" u="sng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이민수</a:t>
            </a:r>
            <a:r>
              <a:rPr lang="en-US" altLang="ko-KR" sz="2000" b="1" u="sng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2000" b="1" u="sng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b="1" u="sng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"2010"</a:t>
            </a:r>
            <a:r>
              <a:rPr lang="en-US" altLang="ko-KR" sz="2000" b="1" u="sng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-5);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46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688818" y="4096832"/>
            <a:ext cx="588409" cy="32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395920" y="9951895"/>
            <a:ext cx="736165" cy="315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272668" y="4076223"/>
            <a:ext cx="3916328" cy="73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AutoNum type="arabicPeriod"/>
            </a:pPr>
            <a:r>
              <a:rPr lang="ko-KR" altLang="en-US" dirty="0"/>
              <a:t>값을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값을 변수에 담는다</a:t>
            </a:r>
            <a:endParaRPr lang="en-US" altLang="ko-KR" dirty="0"/>
          </a:p>
          <a:p>
            <a:pPr marL="342958" indent="-342958">
              <a:buAutoNum type="arabicPeriod"/>
            </a:pP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큰가</a:t>
            </a:r>
            <a:r>
              <a:rPr lang="en-US" altLang="ko-KR" dirty="0"/>
              <a:t>?(60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"</a:t>
            </a:r>
            <a:r>
              <a:rPr lang="ko-KR" altLang="en-US" dirty="0"/>
              <a:t>합격입니다</a:t>
            </a:r>
            <a:r>
              <a:rPr lang="en-US" altLang="ko-KR" dirty="0"/>
              <a:t>."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종료</a:t>
            </a:r>
            <a:endParaRPr lang="en-US" altLang="ko-KR" dirty="0"/>
          </a:p>
          <a:p>
            <a:endParaRPr lang="en-US" altLang="ko-KR" dirty="0"/>
          </a:p>
          <a:p>
            <a:pPr marL="342958" indent="-342958">
              <a:buAutoNum type="arabicPeriod" startAt="3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작으면</a:t>
            </a:r>
            <a:r>
              <a:rPr lang="en-US" altLang="ko-KR" dirty="0"/>
              <a:t>(60</a:t>
            </a:r>
            <a:r>
              <a:rPr lang="ko-KR" altLang="en-US" dirty="0"/>
              <a:t>포함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883855" y="4519043"/>
            <a:ext cx="2220685" cy="4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6651586" y="6305323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60</a:t>
            </a:r>
            <a:r>
              <a:rPr lang="ko-KR" altLang="en-US" dirty="0"/>
              <a:t>이상이냐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83855" y="8018591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합격입니다</a:t>
            </a:r>
            <a:r>
              <a:rPr lang="en-US" altLang="ko-KR" dirty="0"/>
              <a:t>"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2" idx="4"/>
            <a:endCxn id="3" idx="0"/>
          </p:cNvCxnSpPr>
          <p:nvPr/>
        </p:nvCxnSpPr>
        <p:spPr>
          <a:xfrm>
            <a:off x="7983023" y="4418466"/>
            <a:ext cx="11177" cy="10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6" idx="0"/>
          </p:cNvCxnSpPr>
          <p:nvPr/>
        </p:nvCxnSpPr>
        <p:spPr>
          <a:xfrm flipH="1">
            <a:off x="7957869" y="5553775"/>
            <a:ext cx="25150" cy="7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0" idx="0"/>
          </p:cNvCxnSpPr>
          <p:nvPr/>
        </p:nvCxnSpPr>
        <p:spPr>
          <a:xfrm>
            <a:off x="7957871" y="7573726"/>
            <a:ext cx="36329" cy="44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0" idx="2"/>
            <a:endCxn id="24" idx="0"/>
          </p:cNvCxnSpPr>
          <p:nvPr/>
        </p:nvCxnSpPr>
        <p:spPr>
          <a:xfrm flipH="1">
            <a:off x="7764003" y="8753596"/>
            <a:ext cx="230197" cy="119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32082" y="7510590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64154" y="6476878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9327150" y="6978788"/>
            <a:ext cx="555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9882321" y="6978788"/>
            <a:ext cx="11943" cy="237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879098" y="9352742"/>
            <a:ext cx="2003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96412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40698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47662" y="6978788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59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3108077" y="7817947"/>
            <a:ext cx="4221804" cy="935646"/>
            <a:chOff x="4616450" y="3616325"/>
            <a:chExt cx="5071464" cy="112395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/>
            <a:srcRect r="27502"/>
            <a:stretch/>
          </p:blipFill>
          <p:spPr>
            <a:xfrm>
              <a:off x="8016785" y="3627932"/>
              <a:ext cx="1671129" cy="9525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r="27945"/>
            <a:stretch/>
          </p:blipFill>
          <p:spPr>
            <a:xfrm>
              <a:off x="4616450" y="3616325"/>
              <a:ext cx="1647184" cy="112395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4"/>
            <a:srcRect r="27249"/>
            <a:stretch/>
          </p:blipFill>
          <p:spPr>
            <a:xfrm>
              <a:off x="6298823" y="3621086"/>
              <a:ext cx="1676953" cy="1076324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13128202" y="7801210"/>
            <a:ext cx="4324321" cy="10397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83855" y="5077270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점수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883855" y="5673896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688818" y="4096832"/>
            <a:ext cx="588409" cy="32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395920" y="9951895"/>
            <a:ext cx="736165" cy="315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983895" y="4059859"/>
            <a:ext cx="3916328" cy="848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FontTx/>
              <a:buAutoNum type="arabicPeriod"/>
            </a:pPr>
            <a:r>
              <a:rPr lang="ko-KR" altLang="en-US" dirty="0"/>
              <a:t>값을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을 변수에 담는다</a:t>
            </a:r>
            <a:endParaRPr lang="en-US" altLang="ko-KR" dirty="0"/>
          </a:p>
          <a:p>
            <a:pPr marL="342958" indent="-342958">
              <a:buAutoNum type="arabicPeriod"/>
            </a:pP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큰가</a:t>
            </a:r>
            <a:r>
              <a:rPr lang="en-US" altLang="ko-KR" dirty="0"/>
              <a:t>?(60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"</a:t>
            </a:r>
            <a:r>
              <a:rPr lang="ko-KR" altLang="en-US" dirty="0"/>
              <a:t>합격입니다</a:t>
            </a:r>
            <a:r>
              <a:rPr lang="en-US" altLang="ko-KR" dirty="0"/>
              <a:t>."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종료</a:t>
            </a:r>
            <a:endParaRPr lang="en-US" altLang="ko-KR" dirty="0"/>
          </a:p>
          <a:p>
            <a:endParaRPr lang="en-US" altLang="ko-KR" dirty="0"/>
          </a:p>
          <a:p>
            <a:pPr marL="342958" indent="-342958">
              <a:buAutoNum type="arabicPeriod" startAt="3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작으면</a:t>
            </a:r>
            <a:r>
              <a:rPr lang="en-US" altLang="ko-KR" dirty="0"/>
              <a:t>(60</a:t>
            </a:r>
            <a:r>
              <a:rPr lang="ko-KR" altLang="en-US" dirty="0"/>
              <a:t>포함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    "</a:t>
            </a:r>
            <a:r>
              <a:rPr lang="ko-KR" altLang="en-US" dirty="0"/>
              <a:t>불합격입니다</a:t>
            </a:r>
            <a:r>
              <a:rPr lang="en-US" altLang="ko-KR" dirty="0"/>
              <a:t>."</a:t>
            </a:r>
          </a:p>
          <a:p>
            <a:r>
              <a:rPr lang="ko-KR" altLang="en-US" dirty="0"/>
              <a:t>    종료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883855" y="4519043"/>
            <a:ext cx="2220685" cy="4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6651586" y="6305323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60</a:t>
            </a:r>
            <a:r>
              <a:rPr lang="ko-KR" altLang="en-US" dirty="0"/>
              <a:t>이상이냐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83855" y="7871038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합격입니다</a:t>
            </a:r>
            <a:r>
              <a:rPr lang="en-US" altLang="ko-KR" dirty="0"/>
              <a:t>"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2" idx="4"/>
            <a:endCxn id="3" idx="0"/>
          </p:cNvCxnSpPr>
          <p:nvPr/>
        </p:nvCxnSpPr>
        <p:spPr>
          <a:xfrm>
            <a:off x="7983023" y="4418466"/>
            <a:ext cx="11177" cy="10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6" idx="0"/>
          </p:cNvCxnSpPr>
          <p:nvPr/>
        </p:nvCxnSpPr>
        <p:spPr>
          <a:xfrm flipH="1">
            <a:off x="7957869" y="5553775"/>
            <a:ext cx="25150" cy="7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923786" y="7616179"/>
            <a:ext cx="34083" cy="70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0" idx="2"/>
            <a:endCxn id="24" idx="0"/>
          </p:cNvCxnSpPr>
          <p:nvPr/>
        </p:nvCxnSpPr>
        <p:spPr>
          <a:xfrm flipH="1">
            <a:off x="7764003" y="8753596"/>
            <a:ext cx="230197" cy="119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32082" y="7510590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64154" y="6476878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9327150" y="6978788"/>
            <a:ext cx="555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9843078" y="6978791"/>
            <a:ext cx="51184" cy="269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7892424" y="9309783"/>
            <a:ext cx="1950654" cy="32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96412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40698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47662" y="6978788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883855" y="5077270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점수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883855" y="5673896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2983898" y="7735403"/>
            <a:ext cx="4205101" cy="1006279"/>
            <a:chOff x="3165475" y="3271838"/>
            <a:chExt cx="4895850" cy="117157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5475" y="3278187"/>
              <a:ext cx="1581150" cy="111442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837" y="3290888"/>
              <a:ext cx="1609725" cy="1152525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2075" y="3271838"/>
              <a:ext cx="1619250" cy="1171575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13002976" y="7735374"/>
            <a:ext cx="4324321" cy="10397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438370" y="7871038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불합격입니다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99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886702" y="4338292"/>
            <a:ext cx="3916328" cy="680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FontTx/>
              <a:buAutoNum type="arabicPeriod"/>
            </a:pPr>
            <a:r>
              <a:rPr lang="en-US" altLang="ko-KR" dirty="0"/>
              <a:t>"</a:t>
            </a:r>
            <a:r>
              <a:rPr lang="ko-KR" altLang="en-US" dirty="0"/>
              <a:t>숫자를 입력하세요</a:t>
            </a:r>
            <a:r>
              <a:rPr lang="en-US" altLang="ko-KR" dirty="0"/>
              <a:t>"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58" indent="-342958">
              <a:buFontTx/>
              <a:buAutoNum type="arabicPeriod"/>
            </a:pPr>
            <a:r>
              <a:rPr lang="ko-KR" altLang="en-US" dirty="0"/>
              <a:t>숫자를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marL="342958" indent="-342958">
              <a:buFontTx/>
              <a:buAutoNum type="arabicPeriod"/>
            </a:pPr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보다 크냐</a:t>
            </a:r>
            <a:r>
              <a:rPr lang="en-US" altLang="ko-KR" dirty="0"/>
              <a:t>? true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양수입니다</a:t>
            </a:r>
            <a:r>
              <a:rPr lang="en-US" altLang="ko-KR" dirty="0"/>
              <a:t>."</a:t>
            </a:r>
            <a:br>
              <a:rPr lang="en-US" altLang="ko-KR" dirty="0"/>
            </a:br>
            <a:r>
              <a:rPr lang="ko-KR" altLang="en-US" dirty="0"/>
              <a:t>종료</a:t>
            </a:r>
            <a:endParaRPr lang="en-US" altLang="ko-KR" dirty="0"/>
          </a:p>
          <a:p>
            <a:pPr marL="342958" indent="-342958">
              <a:buFontTx/>
              <a:buAutoNum type="arabicPeriod"/>
            </a:pPr>
            <a:endParaRPr lang="en-US" altLang="ko-KR" dirty="0"/>
          </a:p>
          <a:p>
            <a:pPr marL="342958" indent="-342958">
              <a:buAutoNum type="arabicPeriod" startAt="3"/>
            </a:pPr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보다 크냐</a:t>
            </a:r>
            <a:r>
              <a:rPr lang="en-US" altLang="ko-KR" dirty="0"/>
              <a:t>? false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음수입니다</a:t>
            </a:r>
            <a:r>
              <a:rPr lang="en-US" altLang="ko-KR" dirty="0"/>
              <a:t>."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3145451" y="1774191"/>
            <a:ext cx="6880686" cy="2136983"/>
            <a:chOff x="4838700" y="4144938"/>
            <a:chExt cx="4149725" cy="820231"/>
          </a:xfrm>
        </p:grpSpPr>
        <p:grpSp>
          <p:nvGrpSpPr>
            <p:cNvPr id="37" name="그룹 36"/>
            <p:cNvGrpSpPr/>
            <p:nvPr/>
          </p:nvGrpSpPr>
          <p:grpSpPr>
            <a:xfrm>
              <a:off x="6239514" y="4144938"/>
              <a:ext cx="2748911" cy="820231"/>
              <a:chOff x="4751387" y="4076700"/>
              <a:chExt cx="4618038" cy="1377950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1387" y="4083050"/>
                <a:ext cx="2295525" cy="1371600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2475" y="4076700"/>
                <a:ext cx="2266950" cy="1333500"/>
              </a:xfrm>
              <a:prstGeom prst="rect">
                <a:avLst/>
              </a:prstGeom>
            </p:spPr>
          </p:pic>
        </p:grp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8700" y="4172229"/>
              <a:ext cx="1353480" cy="789530"/>
            </a:xfrm>
            <a:prstGeom prst="rect">
              <a:avLst/>
            </a:prstGeom>
          </p:spPr>
        </p:pic>
      </p:grpSp>
      <p:sp>
        <p:nvSpPr>
          <p:cNvPr id="44" name="직사각형 43"/>
          <p:cNvSpPr/>
          <p:nvPr/>
        </p:nvSpPr>
        <p:spPr>
          <a:xfrm>
            <a:off x="11126113" y="2025795"/>
            <a:ext cx="7006312" cy="25323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7557124" y="8648246"/>
            <a:ext cx="142141" cy="2274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471635" y="3915405"/>
            <a:ext cx="588409" cy="32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7571401" y="10035440"/>
            <a:ext cx="736165" cy="315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9" name="다이아몬드 48"/>
          <p:cNvSpPr/>
          <p:nvPr/>
        </p:nvSpPr>
        <p:spPr>
          <a:xfrm>
            <a:off x="6618301" y="7286372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</a:t>
            </a:r>
            <a:r>
              <a:rPr lang="en-US" altLang="ko-KR" dirty="0"/>
              <a:t> &gt;0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914650" y="8888994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양수입니다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49" idx="3"/>
          </p:cNvCxnSpPr>
          <p:nvPr/>
        </p:nvCxnSpPr>
        <p:spPr>
          <a:xfrm>
            <a:off x="9230870" y="7903229"/>
            <a:ext cx="1213277" cy="27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49" idx="0"/>
          </p:cNvCxnSpPr>
          <p:nvPr/>
        </p:nvCxnSpPr>
        <p:spPr>
          <a:xfrm flipH="1">
            <a:off x="7924584" y="6534824"/>
            <a:ext cx="25150" cy="7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7" idx="0"/>
          </p:cNvCxnSpPr>
          <p:nvPr/>
        </p:nvCxnSpPr>
        <p:spPr>
          <a:xfrm>
            <a:off x="7929103" y="8327511"/>
            <a:ext cx="10380" cy="170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10431201" y="8256534"/>
            <a:ext cx="12946" cy="153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13517" y="8371472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56183" y="7549054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12391550" y="8233311"/>
            <a:ext cx="1506867" cy="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13844866" y="8162314"/>
            <a:ext cx="66254" cy="166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 flipV="1">
            <a:off x="7903402" y="9759528"/>
            <a:ext cx="2521550" cy="6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655493" y="5955420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숫자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2910473" y="9003751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"0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6655493" y="5288868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숫자를 입력하세요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6655493" y="6621972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숫자 </a:t>
            </a:r>
            <a:r>
              <a:rPr lang="ko-KR" altLang="en-US" dirty="0" err="1"/>
              <a:t>입력받음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num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655493" y="4510209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(scanner)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303451" y="7208134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-54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789257" y="8409517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0149791" y="8915262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음수입니다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1969524" y="8433906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-54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474664" y="7882832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</p:txBody>
      </p:sp>
      <p:sp>
        <p:nvSpPr>
          <p:cNvPr id="79" name="다이아몬드 78"/>
          <p:cNvSpPr/>
          <p:nvPr/>
        </p:nvSpPr>
        <p:spPr>
          <a:xfrm>
            <a:off x="9665955" y="7544518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</a:t>
            </a:r>
            <a:r>
              <a:rPr lang="en-US" altLang="ko-KR" dirty="0"/>
              <a:t> &lt; 0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520874" y="8517167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7936" y="7836273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10266946" y="9852820"/>
            <a:ext cx="3631471" cy="1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883579" y="7186126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8515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7852733" y="400050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9" name="순서도: 대체 처리 38"/>
          <p:cNvSpPr/>
          <p:nvPr/>
        </p:nvSpPr>
        <p:spPr>
          <a:xfrm>
            <a:off x="7898662" y="10067479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3393" y="3844260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시간입력받음 </a:t>
            </a:r>
            <a:r>
              <a:rPr lang="en-US" altLang="ko-KR" dirty="0"/>
              <a:t>(scanner)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3778132" y="4871394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1~8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시간</a:t>
            </a:r>
            <a:r>
              <a:rPr lang="en-US" altLang="ko-KR" dirty="0"/>
              <a:t>*10000 (8</a:t>
            </a:r>
            <a:r>
              <a:rPr lang="ko-KR" altLang="en-US" dirty="0" err="1"/>
              <a:t>시간포함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3393" y="5277612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9~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8*10000 + 1*12000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28653" y="6249296"/>
            <a:ext cx="39163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3" name="순서도: 처리 2"/>
          <p:cNvSpPr/>
          <p:nvPr/>
        </p:nvSpPr>
        <p:spPr>
          <a:xfrm>
            <a:off x="7172896" y="4674681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근무시간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6545466" y="8185767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 </a:t>
            </a:r>
            <a:r>
              <a:rPr lang="en-US" altLang="ko-KR" dirty="0"/>
              <a:t>8*10000 + (time-8)*12000</a:t>
            </a:r>
            <a:endParaRPr lang="ko-KR" altLang="en-US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15420763" y="701374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15272834" y="8494955"/>
            <a:ext cx="2254684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7172896" y="5553212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  <p:sp>
        <p:nvSpPr>
          <p:cNvPr id="14" name="순서도: 판단 13"/>
          <p:cNvSpPr/>
          <p:nvPr/>
        </p:nvSpPr>
        <p:spPr>
          <a:xfrm>
            <a:off x="6896749" y="6302685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time&gt;8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3728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1070" y="6307311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5158" y="561970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03906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0457251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r>
              <a:rPr lang="en-US" altLang="ko-KR" dirty="0"/>
              <a:t> time*10000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070163" y="658378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6, 8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42356" y="450205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0 -1</a:t>
            </a:r>
          </a:p>
        </p:txBody>
      </p:sp>
      <p:cxnSp>
        <p:nvCxnSpPr>
          <p:cNvPr id="29" name="직선 화살표 연결선 28"/>
          <p:cNvCxnSpPr>
            <a:stCxn id="2" idx="2"/>
            <a:endCxn id="3" idx="0"/>
          </p:cNvCxnSpPr>
          <p:nvPr/>
        </p:nvCxnSpPr>
        <p:spPr>
          <a:xfrm>
            <a:off x="8135761" y="4334336"/>
            <a:ext cx="45928" cy="3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13" idx="0"/>
          </p:cNvCxnSpPr>
          <p:nvPr/>
        </p:nvCxnSpPr>
        <p:spPr>
          <a:xfrm>
            <a:off x="8181689" y="5240147"/>
            <a:ext cx="0" cy="3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2"/>
            <a:endCxn id="14" idx="0"/>
          </p:cNvCxnSpPr>
          <p:nvPr/>
        </p:nvCxnSpPr>
        <p:spPr>
          <a:xfrm>
            <a:off x="8181692" y="6118678"/>
            <a:ext cx="60713" cy="18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2"/>
            <a:endCxn id="9" idx="0"/>
          </p:cNvCxnSpPr>
          <p:nvPr/>
        </p:nvCxnSpPr>
        <p:spPr>
          <a:xfrm>
            <a:off x="8242402" y="7234226"/>
            <a:ext cx="117442" cy="9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39" idx="0"/>
          </p:cNvCxnSpPr>
          <p:nvPr/>
        </p:nvCxnSpPr>
        <p:spPr>
          <a:xfrm flipH="1">
            <a:off x="8181690" y="8751236"/>
            <a:ext cx="178154" cy="131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2233823" y="6768454"/>
            <a:ext cx="37809" cy="143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</p:cNvCxnSpPr>
          <p:nvPr/>
        </p:nvCxnSpPr>
        <p:spPr>
          <a:xfrm flipV="1">
            <a:off x="9588058" y="6768456"/>
            <a:ext cx="26268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26" idx="2"/>
          </p:cNvCxnSpPr>
          <p:nvPr/>
        </p:nvCxnSpPr>
        <p:spPr>
          <a:xfrm flipV="1">
            <a:off x="12271629" y="8751235"/>
            <a:ext cx="0" cy="86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8301123" y="9426500"/>
            <a:ext cx="3978238" cy="19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12622287" y="3896085"/>
            <a:ext cx="1945618" cy="3117665"/>
            <a:chOff x="4720856" y="1362297"/>
            <a:chExt cx="2260637" cy="3622453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957" y="1362297"/>
              <a:ext cx="2247900" cy="11430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/>
            <a:srcRect l="1520"/>
            <a:stretch/>
          </p:blipFill>
          <p:spPr>
            <a:xfrm>
              <a:off x="4720856" y="2571750"/>
              <a:ext cx="2260637" cy="120015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/>
            <a:srcRect l="1330"/>
            <a:stretch/>
          </p:blipFill>
          <p:spPr>
            <a:xfrm>
              <a:off x="4735033" y="3794125"/>
              <a:ext cx="2227410" cy="1190625"/>
            </a:xfrm>
            <a:prstGeom prst="rect">
              <a:avLst/>
            </a:prstGeom>
          </p:spPr>
        </p:pic>
      </p:grpSp>
      <p:sp>
        <p:nvSpPr>
          <p:cNvPr id="68" name="순서도: 판단 67"/>
          <p:cNvSpPr/>
          <p:nvPr/>
        </p:nvSpPr>
        <p:spPr>
          <a:xfrm>
            <a:off x="10866988" y="6977949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time&gt;0</a:t>
            </a:r>
            <a:endParaRPr lang="ko-KR" altLang="en-US" dirty="0"/>
          </a:p>
        </p:txBody>
      </p:sp>
      <p:sp>
        <p:nvSpPr>
          <p:cNvPr id="69" name="순서도: 처리 68"/>
          <p:cNvSpPr/>
          <p:nvPr/>
        </p:nvSpPr>
        <p:spPr>
          <a:xfrm>
            <a:off x="14190965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값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528385" y="7749650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028653" y="709444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5226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7852733" y="400050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9" name="순서도: 대체 처리 38"/>
          <p:cNvSpPr/>
          <p:nvPr/>
        </p:nvSpPr>
        <p:spPr>
          <a:xfrm>
            <a:off x="7898662" y="10067479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3393" y="3844260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시간입력받음 </a:t>
            </a:r>
            <a:r>
              <a:rPr lang="en-US" altLang="ko-KR" dirty="0"/>
              <a:t>(scanner)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3778132" y="4871394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1~8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시간</a:t>
            </a:r>
            <a:r>
              <a:rPr lang="en-US" altLang="ko-KR" dirty="0"/>
              <a:t>*10000 (8</a:t>
            </a:r>
            <a:r>
              <a:rPr lang="ko-KR" altLang="en-US" dirty="0" err="1"/>
              <a:t>시간포함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3393" y="5277612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9~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8*10000 + 1*12000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28653" y="6249296"/>
            <a:ext cx="39163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3" name="순서도: 처리 2"/>
          <p:cNvSpPr/>
          <p:nvPr/>
        </p:nvSpPr>
        <p:spPr>
          <a:xfrm>
            <a:off x="7172896" y="4674681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근무시간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6545466" y="8185767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잘못된값</a:t>
            </a:r>
            <a:endParaRPr lang="ko-KR" altLang="en-US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15420763" y="701374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15272834" y="8494955"/>
            <a:ext cx="2254684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7172896" y="5553212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  <p:sp>
        <p:nvSpPr>
          <p:cNvPr id="14" name="순서도: 판단 13"/>
          <p:cNvSpPr/>
          <p:nvPr/>
        </p:nvSpPr>
        <p:spPr>
          <a:xfrm>
            <a:off x="6896749" y="6302685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time&lt;1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3728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1070" y="6307311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5158" y="561970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03906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0457251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r>
              <a:rPr lang="en-US" altLang="ko-KR" dirty="0"/>
              <a:t> time*10000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070163" y="658378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6, 8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42356" y="450205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0 -1</a:t>
            </a:r>
          </a:p>
        </p:txBody>
      </p:sp>
      <p:cxnSp>
        <p:nvCxnSpPr>
          <p:cNvPr id="29" name="직선 화살표 연결선 28"/>
          <p:cNvCxnSpPr>
            <a:stCxn id="2" idx="2"/>
            <a:endCxn id="3" idx="0"/>
          </p:cNvCxnSpPr>
          <p:nvPr/>
        </p:nvCxnSpPr>
        <p:spPr>
          <a:xfrm>
            <a:off x="8135761" y="4334336"/>
            <a:ext cx="45928" cy="3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13" idx="0"/>
          </p:cNvCxnSpPr>
          <p:nvPr/>
        </p:nvCxnSpPr>
        <p:spPr>
          <a:xfrm>
            <a:off x="8181689" y="5240147"/>
            <a:ext cx="0" cy="3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2"/>
            <a:endCxn id="14" idx="0"/>
          </p:cNvCxnSpPr>
          <p:nvPr/>
        </p:nvCxnSpPr>
        <p:spPr>
          <a:xfrm>
            <a:off x="8181692" y="6118678"/>
            <a:ext cx="60713" cy="18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2"/>
            <a:endCxn id="9" idx="0"/>
          </p:cNvCxnSpPr>
          <p:nvPr/>
        </p:nvCxnSpPr>
        <p:spPr>
          <a:xfrm>
            <a:off x="8242402" y="7234226"/>
            <a:ext cx="117442" cy="9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39" idx="0"/>
          </p:cNvCxnSpPr>
          <p:nvPr/>
        </p:nvCxnSpPr>
        <p:spPr>
          <a:xfrm flipH="1">
            <a:off x="8181690" y="8751236"/>
            <a:ext cx="178154" cy="131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2233823" y="6768454"/>
            <a:ext cx="37809" cy="143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</p:cNvCxnSpPr>
          <p:nvPr/>
        </p:nvCxnSpPr>
        <p:spPr>
          <a:xfrm flipV="1">
            <a:off x="9588058" y="6768456"/>
            <a:ext cx="26268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26" idx="2"/>
          </p:cNvCxnSpPr>
          <p:nvPr/>
        </p:nvCxnSpPr>
        <p:spPr>
          <a:xfrm flipV="1">
            <a:off x="12271629" y="8751235"/>
            <a:ext cx="0" cy="86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8301123" y="9426500"/>
            <a:ext cx="3978238" cy="19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12622287" y="3896085"/>
            <a:ext cx="1945618" cy="3117665"/>
            <a:chOff x="4720856" y="1362297"/>
            <a:chExt cx="2260637" cy="3622453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957" y="1362297"/>
              <a:ext cx="2247900" cy="11430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/>
            <a:srcRect l="1520"/>
            <a:stretch/>
          </p:blipFill>
          <p:spPr>
            <a:xfrm>
              <a:off x="4720856" y="2571750"/>
              <a:ext cx="2260637" cy="120015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/>
            <a:srcRect l="1330"/>
            <a:stretch/>
          </p:blipFill>
          <p:spPr>
            <a:xfrm>
              <a:off x="4735033" y="3794125"/>
              <a:ext cx="2227410" cy="1190625"/>
            </a:xfrm>
            <a:prstGeom prst="rect">
              <a:avLst/>
            </a:prstGeom>
          </p:spPr>
        </p:pic>
      </p:grpSp>
      <p:sp>
        <p:nvSpPr>
          <p:cNvPr id="68" name="순서도: 판단 67"/>
          <p:cNvSpPr/>
          <p:nvPr/>
        </p:nvSpPr>
        <p:spPr>
          <a:xfrm>
            <a:off x="10866988" y="6977949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time&lt;9</a:t>
            </a:r>
            <a:endParaRPr lang="ko-KR" altLang="en-US" dirty="0"/>
          </a:p>
        </p:txBody>
      </p:sp>
      <p:sp>
        <p:nvSpPr>
          <p:cNvPr id="69" name="순서도: 처리 68"/>
          <p:cNvSpPr/>
          <p:nvPr/>
        </p:nvSpPr>
        <p:spPr>
          <a:xfrm>
            <a:off x="14190965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 </a:t>
            </a:r>
            <a:r>
              <a:rPr lang="en-US" altLang="ko-KR" dirty="0"/>
              <a:t>8*10000 + (time-8)*12000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2528385" y="7749650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028653" y="709444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8142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7852733" y="400050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9" name="순서도: 대체 처리 38"/>
          <p:cNvSpPr/>
          <p:nvPr/>
        </p:nvSpPr>
        <p:spPr>
          <a:xfrm>
            <a:off x="7898662" y="10067479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7172896" y="4674681"/>
            <a:ext cx="2763332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 err="1"/>
              <a:t>점수를입력하세요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6545466" y="8185767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en-US" altLang="ko-KR" dirty="0" err="1"/>
              <a:t>num</a:t>
            </a:r>
            <a:r>
              <a:rPr lang="en-US" altLang="ko-KR" dirty="0"/>
              <a:t> 3</a:t>
            </a:r>
            <a:r>
              <a:rPr lang="ko-KR" altLang="en-US" dirty="0"/>
              <a:t>의 배수입니다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7172896" y="5553212"/>
            <a:ext cx="2763332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6329550" y="6467088"/>
            <a:ext cx="434218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</a:t>
            </a:r>
            <a:r>
              <a:rPr lang="en-US" altLang="ko-KR" dirty="0"/>
              <a:t> % 3 == 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60915" y="741159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1070" y="6307311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90959" y="743721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0671736" y="8173212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en-US" altLang="ko-KR" dirty="0" err="1"/>
              <a:t>num</a:t>
            </a:r>
            <a:r>
              <a:rPr lang="en-US" altLang="ko-KR" dirty="0"/>
              <a:t> 3</a:t>
            </a:r>
            <a:r>
              <a:rPr lang="ko-KR" altLang="en-US" dirty="0"/>
              <a:t>의 배수가 아닙니다</a:t>
            </a:r>
            <a:r>
              <a:rPr lang="en-US" altLang="ko-KR" dirty="0"/>
              <a:t>.."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913916" y="4772747"/>
            <a:ext cx="4352121" cy="6249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AutoNum type="arabicPlain"/>
            </a:pPr>
            <a:r>
              <a:rPr lang="en-US" altLang="ko-KR" dirty="0"/>
              <a:t>X   /3 </a:t>
            </a:r>
            <a:r>
              <a:rPr lang="en-US" altLang="ko-KR" dirty="0">
                <a:sym typeface="Wingdings" panose="05000000000000000000" pitchFamily="2" charset="2"/>
              </a:rPr>
              <a:t>1 f   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X   /3 </a:t>
            </a:r>
            <a:r>
              <a:rPr lang="en-US" altLang="ko-KR" dirty="0">
                <a:sym typeface="Wingdings" panose="05000000000000000000" pitchFamily="2" charset="2"/>
              </a:rPr>
              <a:t>2 f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O  /3 </a:t>
            </a:r>
            <a:r>
              <a:rPr lang="en-US" altLang="ko-KR" dirty="0">
                <a:sym typeface="Wingdings" panose="05000000000000000000" pitchFamily="2" charset="2"/>
              </a:rPr>
              <a:t>0  t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X  /3  </a:t>
            </a:r>
            <a:r>
              <a:rPr lang="en-US" altLang="ko-KR" dirty="0">
                <a:sym typeface="Wingdings" panose="05000000000000000000" pitchFamily="2" charset="2"/>
              </a:rPr>
              <a:t>1 f 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X   /3 </a:t>
            </a:r>
            <a:r>
              <a:rPr lang="en-US" altLang="ko-KR" dirty="0">
                <a:sym typeface="Wingdings" panose="05000000000000000000" pitchFamily="2" charset="2"/>
              </a:rPr>
              <a:t>2</a:t>
            </a:r>
            <a:r>
              <a:rPr lang="en-US" altLang="ko-KR" dirty="0"/>
              <a:t> f </a:t>
            </a:r>
          </a:p>
          <a:p>
            <a:pPr marL="342958" indent="-342958">
              <a:buAutoNum type="arabicPlain" startAt="2"/>
            </a:pPr>
            <a:r>
              <a:rPr lang="en-US" altLang="ko-KR" dirty="0"/>
              <a:t>O  /3  </a:t>
            </a:r>
            <a:r>
              <a:rPr lang="en-US" altLang="ko-KR" dirty="0">
                <a:sym typeface="Wingdings" panose="05000000000000000000" pitchFamily="2" charset="2"/>
              </a:rPr>
              <a:t>0 t</a:t>
            </a:r>
          </a:p>
          <a:p>
            <a:pPr marL="342958" indent="-342958">
              <a:buAutoNum type="arabicPlain" startAt="2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58" indent="-342958">
              <a:buAutoNum type="arabicPlain" startAt="2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58" indent="-342958">
              <a:buAutoNum type="arabicPlain" startAt="2"/>
            </a:pPr>
            <a:r>
              <a:rPr lang="ko-KR" altLang="en-US" dirty="0" err="1">
                <a:sym typeface="Wingdings" panose="05000000000000000000" pitchFamily="2" charset="2"/>
              </a:rPr>
              <a:t>어떤숫자를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/3  </a:t>
            </a:r>
            <a:r>
              <a:rPr lang="ko-KR" altLang="en-US" dirty="0">
                <a:sym typeface="Wingdings" panose="05000000000000000000" pitchFamily="2" charset="2"/>
              </a:rPr>
              <a:t>나머지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9" name="직선 화살표 연결선 28"/>
          <p:cNvCxnSpPr>
            <a:stCxn id="2" idx="2"/>
            <a:endCxn id="3" idx="0"/>
          </p:cNvCxnSpPr>
          <p:nvPr/>
        </p:nvCxnSpPr>
        <p:spPr>
          <a:xfrm>
            <a:off x="8135761" y="4334336"/>
            <a:ext cx="45928" cy="3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13" idx="0"/>
          </p:cNvCxnSpPr>
          <p:nvPr/>
        </p:nvCxnSpPr>
        <p:spPr>
          <a:xfrm>
            <a:off x="8554562" y="5240147"/>
            <a:ext cx="0" cy="3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2"/>
            <a:endCxn id="14" idx="0"/>
          </p:cNvCxnSpPr>
          <p:nvPr/>
        </p:nvCxnSpPr>
        <p:spPr>
          <a:xfrm flipH="1">
            <a:off x="8500644" y="6118681"/>
            <a:ext cx="53919" cy="34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2"/>
            <a:endCxn id="9" idx="0"/>
          </p:cNvCxnSpPr>
          <p:nvPr/>
        </p:nvCxnSpPr>
        <p:spPr>
          <a:xfrm>
            <a:off x="8242402" y="7234226"/>
            <a:ext cx="117442" cy="9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39" idx="0"/>
          </p:cNvCxnSpPr>
          <p:nvPr/>
        </p:nvCxnSpPr>
        <p:spPr>
          <a:xfrm flipH="1">
            <a:off x="8181690" y="8751236"/>
            <a:ext cx="178154" cy="131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2233823" y="6768454"/>
            <a:ext cx="37809" cy="143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</p:cNvCxnSpPr>
          <p:nvPr/>
        </p:nvCxnSpPr>
        <p:spPr>
          <a:xfrm flipV="1">
            <a:off x="9588058" y="6768456"/>
            <a:ext cx="26268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26" idx="2"/>
          </p:cNvCxnSpPr>
          <p:nvPr/>
        </p:nvCxnSpPr>
        <p:spPr>
          <a:xfrm flipV="1">
            <a:off x="12271629" y="8751235"/>
            <a:ext cx="0" cy="86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8301123" y="9426500"/>
            <a:ext cx="3978238" cy="19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070163" y="6605278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6, 8</a:t>
            </a:r>
          </a:p>
        </p:txBody>
      </p:sp>
    </p:spTree>
    <p:extLst>
      <p:ext uri="{BB962C8B-B14F-4D97-AF65-F5344CB8AC3E}">
        <p14:creationId xmlns:p14="http://schemas.microsoft.com/office/powerpoint/2010/main" val="404164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14930423" y="3972338"/>
            <a:ext cx="3225008" cy="23208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300" dirty="0">
                <a:latin typeface="+mn-ea"/>
              </a:rPr>
              <a:t>점수를 </a:t>
            </a:r>
            <a:r>
              <a:rPr lang="ko-KR" altLang="en-US" sz="1300" dirty="0" err="1">
                <a:latin typeface="+mn-ea"/>
              </a:rPr>
              <a:t>입력받아</a:t>
            </a:r>
            <a:r>
              <a:rPr lang="ko-KR" altLang="en-US" sz="1300" dirty="0">
                <a:latin typeface="+mn-ea"/>
              </a:rPr>
              <a:t> 등급을 표시하는</a:t>
            </a:r>
            <a:r>
              <a:rPr lang="en-US" altLang="ko-KR" sz="1300" dirty="0">
                <a:latin typeface="+mn-ea"/>
              </a:rPr>
              <a:t/>
            </a:r>
            <a:br>
              <a:rPr lang="en-US" altLang="ko-KR" sz="1300" dirty="0">
                <a:latin typeface="+mn-ea"/>
              </a:rPr>
            </a:br>
            <a:r>
              <a:rPr lang="ko-KR" altLang="en-US" sz="1300" dirty="0">
                <a:latin typeface="+mn-ea"/>
              </a:rPr>
              <a:t>프로그램을 작성하세요</a:t>
            </a:r>
            <a:endParaRPr lang="en-US" altLang="ko-KR" sz="13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300" dirty="0"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latin typeface="+mn-ea"/>
              </a:rPr>
              <a:t>90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 이면 </a:t>
            </a:r>
            <a:r>
              <a:rPr lang="en-US" altLang="ko-KR" sz="1200" dirty="0">
                <a:latin typeface="+mn-ea"/>
              </a:rPr>
              <a:t>“A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80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~89</a:t>
            </a:r>
            <a:r>
              <a:rPr lang="ko-KR" altLang="en-US" sz="1200" dirty="0">
                <a:latin typeface="+mn-ea"/>
              </a:rPr>
              <a:t>점 이면 </a:t>
            </a:r>
            <a:r>
              <a:rPr lang="en-US" altLang="ko-KR" sz="1200" dirty="0">
                <a:latin typeface="+mn-ea"/>
              </a:rPr>
              <a:t>“B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70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~79</a:t>
            </a:r>
            <a:r>
              <a:rPr lang="ko-KR" altLang="en-US" sz="1200" dirty="0">
                <a:latin typeface="+mn-ea"/>
              </a:rPr>
              <a:t>점 이면 </a:t>
            </a:r>
            <a:r>
              <a:rPr lang="en-US" altLang="ko-KR" sz="1200" dirty="0">
                <a:latin typeface="+mn-ea"/>
              </a:rPr>
              <a:t>“C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60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~69</a:t>
            </a:r>
            <a:r>
              <a:rPr lang="ko-KR" altLang="en-US" sz="1200" dirty="0">
                <a:latin typeface="+mn-ea"/>
              </a:rPr>
              <a:t>점 이면 </a:t>
            </a:r>
            <a:r>
              <a:rPr lang="en-US" altLang="ko-KR" sz="1200" dirty="0">
                <a:latin typeface="+mn-ea"/>
              </a:rPr>
              <a:t>“D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60</a:t>
            </a:r>
            <a:r>
              <a:rPr lang="ko-KR" altLang="en-US" sz="1200" dirty="0">
                <a:latin typeface="+mn-ea"/>
              </a:rPr>
              <a:t>점 미만이면 </a:t>
            </a:r>
            <a:r>
              <a:rPr lang="en-US" altLang="ko-KR" sz="1200" dirty="0">
                <a:latin typeface="+mn-ea"/>
              </a:rPr>
              <a:t>“F</a:t>
            </a:r>
            <a:r>
              <a:rPr lang="ko-KR" altLang="en-US" sz="1200" dirty="0">
                <a:latin typeface="+mn-ea"/>
              </a:rPr>
              <a:t>등급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endParaRPr lang="en-US" altLang="ko-KR" sz="1200" dirty="0">
              <a:latin typeface="+mn-ea"/>
            </a:endParaRPr>
          </a:p>
          <a:p>
            <a:pPr>
              <a:defRPr/>
            </a:pPr>
            <a:endParaRPr lang="en-US" altLang="ko-KR" sz="1200" dirty="0">
              <a:latin typeface="+mn-ea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02"/>
          <a:stretch>
            <a:fillRect/>
          </a:stretch>
        </p:blipFill>
        <p:spPr bwMode="auto">
          <a:xfrm>
            <a:off x="13255523" y="5040713"/>
            <a:ext cx="4305300" cy="1462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6" name="직선 연결선 85"/>
          <p:cNvCxnSpPr/>
          <p:nvPr/>
        </p:nvCxnSpPr>
        <p:spPr>
          <a:xfrm>
            <a:off x="6204652" y="4458484"/>
            <a:ext cx="7066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191128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3271528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966144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769225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564356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9454902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40426" y="4675846"/>
            <a:ext cx="703411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101624" y="4675846"/>
            <a:ext cx="33688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751498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45859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340990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231536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96440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</p:txBody>
      </p:sp>
      <p:sp>
        <p:nvSpPr>
          <p:cNvPr id="103" name="타원 102"/>
          <p:cNvSpPr/>
          <p:nvPr/>
        </p:nvSpPr>
        <p:spPr>
          <a:xfrm>
            <a:off x="6881762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>
            <a:endCxn id="103" idx="0"/>
          </p:cNvCxnSpPr>
          <p:nvPr/>
        </p:nvCxnSpPr>
        <p:spPr>
          <a:xfrm>
            <a:off x="6974095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761213" y="4202300"/>
            <a:ext cx="1227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689444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7096542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/>
          <p:nvPr/>
        </p:nvCxnSpPr>
        <p:spPr>
          <a:xfrm>
            <a:off x="7769224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7198232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188878" y="4202300"/>
            <a:ext cx="580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301218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</a:p>
        </p:txBody>
      </p:sp>
      <p:sp>
        <p:nvSpPr>
          <p:cNvPr id="118" name="타원 117"/>
          <p:cNvSpPr/>
          <p:nvPr/>
        </p:nvSpPr>
        <p:spPr>
          <a:xfrm>
            <a:off x="8478033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891672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9346936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8657558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8572601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8001609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992255" y="4202300"/>
            <a:ext cx="580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104595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9338020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8767028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8757674" y="4202300"/>
            <a:ext cx="580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870014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097836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sp>
        <p:nvSpPr>
          <p:cNvPr id="131" name="타원 130"/>
          <p:cNvSpPr/>
          <p:nvPr/>
        </p:nvSpPr>
        <p:spPr>
          <a:xfrm>
            <a:off x="9578175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13253897" y="4294634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9678270" y="4185955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9678270" y="4202300"/>
            <a:ext cx="4618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6806352" y="5057583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6909434" y="9736675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369799" y="5564086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점수 입력 </a:t>
            </a:r>
            <a:r>
              <a:rPr lang="en-US" altLang="ko-KR" sz="1100" dirty="0">
                <a:solidFill>
                  <a:schemeClr val="tx1"/>
                </a:solidFill>
              </a:rPr>
              <a:t>point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다이아몬드 139"/>
          <p:cNvSpPr/>
          <p:nvPr/>
        </p:nvSpPr>
        <p:spPr>
          <a:xfrm>
            <a:off x="6200832" y="6052515"/>
            <a:ext cx="1987495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point &gt;= 90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369799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"A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395201" y="651544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545006" y="534559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200829" y="680421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</a:p>
        </p:txBody>
      </p:sp>
      <p:sp>
        <p:nvSpPr>
          <p:cNvPr id="145" name="다이아몬드 144"/>
          <p:cNvSpPr/>
          <p:nvPr/>
        </p:nvSpPr>
        <p:spPr>
          <a:xfrm>
            <a:off x="8404152" y="6823096"/>
            <a:ext cx="2717381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90 &gt; point &gt;= 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716669" y="6440047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85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8935336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"B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9" name="꺾인 연결선 148"/>
          <p:cNvCxnSpPr>
            <a:stCxn id="140" idx="3"/>
            <a:endCxn id="145" idx="0"/>
          </p:cNvCxnSpPr>
          <p:nvPr/>
        </p:nvCxnSpPr>
        <p:spPr>
          <a:xfrm>
            <a:off x="8188324" y="6362844"/>
            <a:ext cx="1574516" cy="4602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0" idx="2"/>
            <a:endCxn id="141" idx="0"/>
          </p:cNvCxnSpPr>
          <p:nvPr/>
        </p:nvCxnSpPr>
        <p:spPr>
          <a:xfrm>
            <a:off x="7194578" y="6673176"/>
            <a:ext cx="2727" cy="256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76338" y="595425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43551" y="765425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782538" y="654673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cxnSp>
        <p:nvCxnSpPr>
          <p:cNvPr id="159" name="직선 화살표 연결선 158"/>
          <p:cNvCxnSpPr>
            <a:stCxn id="145" idx="2"/>
            <a:endCxn id="148" idx="0"/>
          </p:cNvCxnSpPr>
          <p:nvPr/>
        </p:nvCxnSpPr>
        <p:spPr>
          <a:xfrm>
            <a:off x="9762843" y="7443754"/>
            <a:ext cx="1" cy="179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716669" y="668979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</a:p>
        </p:txBody>
      </p:sp>
      <p:cxnSp>
        <p:nvCxnSpPr>
          <p:cNvPr id="166" name="꺾인 연결선 165"/>
          <p:cNvCxnSpPr>
            <a:stCxn id="145" idx="3"/>
            <a:endCxn id="168" idx="0"/>
          </p:cNvCxnSpPr>
          <p:nvPr/>
        </p:nvCxnSpPr>
        <p:spPr>
          <a:xfrm>
            <a:off x="11121530" y="7133426"/>
            <a:ext cx="1412554" cy="196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다이아몬드 167"/>
          <p:cNvSpPr/>
          <p:nvPr/>
        </p:nvSpPr>
        <p:spPr>
          <a:xfrm>
            <a:off x="11175394" y="7330292"/>
            <a:ext cx="2717381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80 &gt; point &gt;= 70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1706578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"C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/>
          <p:cNvCxnSpPr>
            <a:stCxn id="168" idx="2"/>
            <a:endCxn id="171" idx="0"/>
          </p:cNvCxnSpPr>
          <p:nvPr/>
        </p:nvCxnSpPr>
        <p:spPr>
          <a:xfrm flipH="1">
            <a:off x="12534084" y="7950951"/>
            <a:ext cx="1" cy="1285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1941801" y="7882678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3838911" y="7231858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sp>
        <p:nvSpPr>
          <p:cNvPr id="179" name="다이아몬드 178"/>
          <p:cNvSpPr/>
          <p:nvPr/>
        </p:nvSpPr>
        <p:spPr>
          <a:xfrm>
            <a:off x="13946638" y="7882678"/>
            <a:ext cx="2717381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70 &gt; point &gt;= 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0" name="꺾인 연결선 179"/>
          <p:cNvCxnSpPr>
            <a:stCxn id="168" idx="3"/>
            <a:endCxn id="179" idx="0"/>
          </p:cNvCxnSpPr>
          <p:nvPr/>
        </p:nvCxnSpPr>
        <p:spPr>
          <a:xfrm>
            <a:off x="13892774" y="7640624"/>
            <a:ext cx="1412552" cy="2420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1276374" y="7790566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75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1276374" y="8040307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14477537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"D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4711262" y="8500488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6277440" y="776596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cxnSp>
        <p:nvCxnSpPr>
          <p:cNvPr id="189" name="직선 화살표 연결선 188"/>
          <p:cNvCxnSpPr>
            <a:endCxn id="186" idx="0"/>
          </p:cNvCxnSpPr>
          <p:nvPr/>
        </p:nvCxnSpPr>
        <p:spPr>
          <a:xfrm>
            <a:off x="15305042" y="8537472"/>
            <a:ext cx="1" cy="698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3865582" y="824029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65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3865582" y="8490034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16500419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"F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9" name="꺾인 연결선 198"/>
          <p:cNvCxnSpPr>
            <a:stCxn id="179" idx="3"/>
            <a:endCxn id="197" idx="0"/>
          </p:cNvCxnSpPr>
          <p:nvPr/>
        </p:nvCxnSpPr>
        <p:spPr>
          <a:xfrm>
            <a:off x="16664016" y="8193008"/>
            <a:ext cx="663908" cy="10432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141" idx="2"/>
            <a:endCxn id="138" idx="0"/>
          </p:cNvCxnSpPr>
          <p:nvPr/>
        </p:nvCxnSpPr>
        <p:spPr>
          <a:xfrm>
            <a:off x="7197304" y="9469092"/>
            <a:ext cx="6332" cy="26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148" idx="2"/>
          </p:cNvCxnSpPr>
          <p:nvPr/>
        </p:nvCxnSpPr>
        <p:spPr>
          <a:xfrm rot="5400000">
            <a:off x="8419574" y="8246826"/>
            <a:ext cx="120998" cy="2565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 flipH="1" flipV="1">
            <a:off x="7203635" y="9590091"/>
            <a:ext cx="10152480" cy="1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12519978" y="9454467"/>
            <a:ext cx="0" cy="167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15293294" y="9454467"/>
            <a:ext cx="0" cy="167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>
            <a:off x="17327923" y="9454467"/>
            <a:ext cx="0" cy="167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6774291" y="8490034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6774291" y="821652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9936810" y="5769587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500525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직선 화살표 연결선 152"/>
          <p:cNvCxnSpPr/>
          <p:nvPr/>
        </p:nvCxnSpPr>
        <p:spPr>
          <a:xfrm flipH="1">
            <a:off x="7963652" y="4204958"/>
            <a:ext cx="1" cy="5993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5060116" y="3779837"/>
            <a:ext cx="3225008" cy="29897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숫자를 </a:t>
            </a:r>
            <a:r>
              <a:rPr lang="ko-KR" altLang="en-US" sz="1200" dirty="0" err="1">
                <a:latin typeface="+mn-ea"/>
              </a:rPr>
              <a:t>입력받아</a:t>
            </a:r>
            <a:r>
              <a:rPr lang="ko-KR" altLang="en-US" sz="1200" dirty="0">
                <a:latin typeface="+mn-ea"/>
              </a:rPr>
              <a:t> 아래와 같이 출력되는 프로그램을 작성하세요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 err="1">
                <a:latin typeface="+mn-ea"/>
              </a:rPr>
              <a:t>입력받은</a:t>
            </a:r>
            <a:r>
              <a:rPr lang="ko-KR" altLang="en-US" sz="1200" dirty="0">
                <a:latin typeface="+mn-ea"/>
              </a:rPr>
              <a:t> 수가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 err="1">
                <a:latin typeface="+mn-ea"/>
              </a:rPr>
              <a:t>양수일때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짝수이면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짝수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    홀수 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홀수</a:t>
            </a:r>
            <a:r>
              <a:rPr lang="en-US" altLang="ko-KR" sz="1200" dirty="0">
                <a:latin typeface="+mn-ea"/>
              </a:rPr>
              <a:t>” 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음수이면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음수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라고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0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“0” </a:t>
            </a:r>
            <a:r>
              <a:rPr lang="ko-KR" altLang="en-US" sz="1200" dirty="0">
                <a:latin typeface="+mn-ea"/>
              </a:rPr>
              <a:t>으로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200" dirty="0">
              <a:latin typeface="+mn-ea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6"/>
          <a:stretch>
            <a:fillRect/>
          </a:stretch>
        </p:blipFill>
        <p:spPr bwMode="auto">
          <a:xfrm>
            <a:off x="16255875" y="6862769"/>
            <a:ext cx="1876550" cy="15093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4" name="타원 103"/>
          <p:cNvSpPr/>
          <p:nvPr/>
        </p:nvSpPr>
        <p:spPr>
          <a:xfrm>
            <a:off x="7669448" y="3883324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669448" y="10198061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95583" y="4677784"/>
            <a:ext cx="2536132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숫자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다이아몬드 107"/>
          <p:cNvSpPr/>
          <p:nvPr/>
        </p:nvSpPr>
        <p:spPr>
          <a:xfrm>
            <a:off x="6657367" y="5656098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양수니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82869" y="6449788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true</a:t>
            </a:r>
          </a:p>
        </p:txBody>
      </p:sp>
      <p:sp>
        <p:nvSpPr>
          <p:cNvPr id="116" name="다이아몬드 115"/>
          <p:cNvSpPr/>
          <p:nvPr/>
        </p:nvSpPr>
        <p:spPr>
          <a:xfrm>
            <a:off x="6657367" y="6946096"/>
            <a:ext cx="2612571" cy="95104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짝수냐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82450" y="6258738"/>
            <a:ext cx="10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1,2,3 4  99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377606" y="7914209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6981281" y="8564983"/>
            <a:ext cx="187851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짝수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435745" y="7668530"/>
            <a:ext cx="10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2, 4  98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082826" y="7063010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9398636" y="8564983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홀수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0" name="꺾인 연결선 159"/>
          <p:cNvCxnSpPr>
            <a:stCxn id="116" idx="3"/>
            <a:endCxn id="158" idx="0"/>
          </p:cNvCxnSpPr>
          <p:nvPr/>
        </p:nvCxnSpPr>
        <p:spPr>
          <a:xfrm>
            <a:off x="9269938" y="7421618"/>
            <a:ext cx="953239" cy="11433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7869043" y="9689924"/>
            <a:ext cx="184666" cy="184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62" name="꺾인 연결선 161"/>
          <p:cNvCxnSpPr>
            <a:stCxn id="158" idx="2"/>
            <a:endCxn id="161" idx="6"/>
          </p:cNvCxnSpPr>
          <p:nvPr/>
        </p:nvCxnSpPr>
        <p:spPr>
          <a:xfrm rot="5400000">
            <a:off x="8782549" y="8341635"/>
            <a:ext cx="711786" cy="21694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398636" y="5440802"/>
            <a:ext cx="160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0, -3, 99, -100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9082826" y="5671633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</a:p>
        </p:txBody>
      </p:sp>
      <p:sp>
        <p:nvSpPr>
          <p:cNvPr id="167" name="다이아몬드 166"/>
          <p:cNvSpPr/>
          <p:nvPr/>
        </p:nvSpPr>
        <p:spPr>
          <a:xfrm>
            <a:off x="11205548" y="6559192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음수니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108" idx="3"/>
            <a:endCxn id="167" idx="0"/>
          </p:cNvCxnSpPr>
          <p:nvPr/>
        </p:nvCxnSpPr>
        <p:spPr>
          <a:xfrm>
            <a:off x="9269935" y="6095915"/>
            <a:ext cx="3241896" cy="4632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1047717" y="7165267"/>
            <a:ext cx="160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-3, 99, -100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2045017" y="7478922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3696238" y="6669098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</a:p>
        </p:txBody>
      </p:sp>
      <p:cxnSp>
        <p:nvCxnSpPr>
          <p:cNvPr id="182" name="꺾인 연결선 181"/>
          <p:cNvCxnSpPr>
            <a:stCxn id="173" idx="0"/>
            <a:endCxn id="161" idx="6"/>
          </p:cNvCxnSpPr>
          <p:nvPr/>
        </p:nvCxnSpPr>
        <p:spPr>
          <a:xfrm rot="16200000" flipH="1" flipV="1">
            <a:off x="9090983" y="6441647"/>
            <a:ext cx="2303336" cy="4377884"/>
          </a:xfrm>
          <a:prstGeom prst="bentConnector4">
            <a:avLst>
              <a:gd name="adj1" fmla="val -9925"/>
              <a:gd name="adj2" fmla="val 54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stCxn id="167" idx="3"/>
            <a:endCxn id="161" idx="6"/>
          </p:cNvCxnSpPr>
          <p:nvPr/>
        </p:nvCxnSpPr>
        <p:spPr>
          <a:xfrm flipH="1">
            <a:off x="8053712" y="6999009"/>
            <a:ext cx="5764407" cy="2783248"/>
          </a:xfrm>
          <a:prstGeom prst="bentConnector3">
            <a:avLst>
              <a:gd name="adj1" fmla="val -18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11601533" y="8564983"/>
            <a:ext cx="1874224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음수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3987202" y="8564983"/>
            <a:ext cx="1874224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"0"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04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>
            <a:stCxn id="167" idx="2"/>
          </p:cNvCxnSpPr>
          <p:nvPr/>
        </p:nvCxnSpPr>
        <p:spPr>
          <a:xfrm flipH="1">
            <a:off x="9895442" y="7201509"/>
            <a:ext cx="1" cy="289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endCxn id="105" idx="0"/>
          </p:cNvCxnSpPr>
          <p:nvPr/>
        </p:nvCxnSpPr>
        <p:spPr>
          <a:xfrm flipH="1">
            <a:off x="7963653" y="4204959"/>
            <a:ext cx="1" cy="6121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5060116" y="3779837"/>
            <a:ext cx="3225008" cy="29897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숫자를 </a:t>
            </a:r>
            <a:r>
              <a:rPr lang="ko-KR" altLang="en-US" sz="1200" dirty="0" err="1">
                <a:latin typeface="+mn-ea"/>
              </a:rPr>
              <a:t>입력받아</a:t>
            </a:r>
            <a:r>
              <a:rPr lang="ko-KR" altLang="en-US" sz="1200" dirty="0">
                <a:latin typeface="+mn-ea"/>
              </a:rPr>
              <a:t> 아래와 같이 출력되는 프로그램을 작성하세요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 err="1">
                <a:latin typeface="+mn-ea"/>
              </a:rPr>
              <a:t>입력받은</a:t>
            </a:r>
            <a:r>
              <a:rPr lang="ko-KR" altLang="en-US" sz="1200" dirty="0">
                <a:latin typeface="+mn-ea"/>
              </a:rPr>
              <a:t> 수가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 err="1">
                <a:latin typeface="+mn-ea"/>
              </a:rPr>
              <a:t>양수일때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짝수이면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짝수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    홀수 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홀수</a:t>
            </a:r>
            <a:r>
              <a:rPr lang="en-US" altLang="ko-KR" sz="1200" dirty="0">
                <a:latin typeface="+mn-ea"/>
              </a:rPr>
              <a:t>” 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음수이면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음수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라고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0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“0” </a:t>
            </a:r>
            <a:r>
              <a:rPr lang="ko-KR" altLang="en-US" sz="1200" dirty="0">
                <a:latin typeface="+mn-ea"/>
              </a:rPr>
              <a:t>으로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669448" y="3883324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669448" y="10326154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95583" y="4677784"/>
            <a:ext cx="2536132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다이아몬드 107"/>
          <p:cNvSpPr/>
          <p:nvPr/>
        </p:nvSpPr>
        <p:spPr>
          <a:xfrm>
            <a:off x="6657367" y="5656098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010724" y="9094627"/>
            <a:ext cx="187851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"101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0314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"202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다이아몬드 166"/>
          <p:cNvSpPr/>
          <p:nvPr/>
        </p:nvSpPr>
        <p:spPr>
          <a:xfrm>
            <a:off x="8589157" y="6321873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108" idx="3"/>
            <a:endCxn id="167" idx="0"/>
          </p:cNvCxnSpPr>
          <p:nvPr/>
        </p:nvCxnSpPr>
        <p:spPr>
          <a:xfrm>
            <a:off x="9269938" y="6095918"/>
            <a:ext cx="625505" cy="2259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10784751" y="6925945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다이아몬드 35"/>
          <p:cNvSpPr/>
          <p:nvPr/>
        </p:nvSpPr>
        <p:spPr>
          <a:xfrm>
            <a:off x="12793573" y="7530062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167" idx="3"/>
            <a:endCxn id="35" idx="0"/>
          </p:cNvCxnSpPr>
          <p:nvPr/>
        </p:nvCxnSpPr>
        <p:spPr>
          <a:xfrm>
            <a:off x="11201726" y="6761690"/>
            <a:ext cx="889309" cy="1642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36" idx="0"/>
          </p:cNvCxnSpPr>
          <p:nvPr/>
        </p:nvCxnSpPr>
        <p:spPr>
          <a:xfrm>
            <a:off x="13397322" y="7365765"/>
            <a:ext cx="702537" cy="1642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5" idx="2"/>
          </p:cNvCxnSpPr>
          <p:nvPr/>
        </p:nvCxnSpPr>
        <p:spPr>
          <a:xfrm flipH="1">
            <a:off x="12081920" y="7805581"/>
            <a:ext cx="9117" cy="2290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6" idx="2"/>
          </p:cNvCxnSpPr>
          <p:nvPr/>
        </p:nvCxnSpPr>
        <p:spPr>
          <a:xfrm flipH="1">
            <a:off x="14095300" y="8409701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6" idx="3"/>
            <a:endCxn id="40" idx="0"/>
          </p:cNvCxnSpPr>
          <p:nvPr/>
        </p:nvCxnSpPr>
        <p:spPr>
          <a:xfrm>
            <a:off x="15406144" y="7969879"/>
            <a:ext cx="671705" cy="11244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16075569" y="8409701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7959090" y="10049848"/>
            <a:ext cx="8116476" cy="4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24237" y="6474485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83381" y="7181096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420421" y="7790403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01697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"303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351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"404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253308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상담원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333445" y="8347447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030676" y="5706821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125307" y="6432194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242002" y="7069874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335525" y="7624871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52298" y="7364047"/>
            <a:ext cx="652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016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9877086" y="8311831"/>
            <a:ext cx="18354" cy="1784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endCxn id="105" idx="0"/>
          </p:cNvCxnSpPr>
          <p:nvPr/>
        </p:nvCxnSpPr>
        <p:spPr>
          <a:xfrm>
            <a:off x="12081918" y="8374033"/>
            <a:ext cx="0" cy="2066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5060116" y="3779837"/>
            <a:ext cx="3225008" cy="29897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숫자를 </a:t>
            </a:r>
            <a:r>
              <a:rPr lang="ko-KR" altLang="en-US" sz="1200" dirty="0" err="1">
                <a:latin typeface="+mn-ea"/>
              </a:rPr>
              <a:t>입력받아</a:t>
            </a:r>
            <a:r>
              <a:rPr lang="ko-KR" altLang="en-US" sz="1200" dirty="0">
                <a:latin typeface="+mn-ea"/>
              </a:rPr>
              <a:t> 아래와 같이 출력되는 프로그램을 작성하세요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 err="1">
                <a:latin typeface="+mn-ea"/>
              </a:rPr>
              <a:t>입력받은</a:t>
            </a:r>
            <a:r>
              <a:rPr lang="ko-KR" altLang="en-US" sz="1200" dirty="0">
                <a:latin typeface="+mn-ea"/>
              </a:rPr>
              <a:t> 수가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 err="1">
                <a:latin typeface="+mn-ea"/>
              </a:rPr>
              <a:t>양수일때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짝수이면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짝수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    홀수 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홀수</a:t>
            </a:r>
            <a:r>
              <a:rPr lang="en-US" altLang="ko-KR" sz="1200" dirty="0">
                <a:latin typeface="+mn-ea"/>
              </a:rPr>
              <a:t>” 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음수이면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음수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라고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0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“0” </a:t>
            </a:r>
            <a:r>
              <a:rPr lang="ko-KR" altLang="en-US" sz="1200" dirty="0">
                <a:latin typeface="+mn-ea"/>
              </a:rPr>
              <a:t>으로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1547307" y="4189013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1787716" y="10440946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0573443" y="4833395"/>
            <a:ext cx="2536132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010724" y="9094627"/>
            <a:ext cx="187851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"101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0314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"202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015050" y="5338883"/>
            <a:ext cx="66868" cy="475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4076462" y="8347445"/>
            <a:ext cx="18836" cy="1748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16075569" y="8409701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7959090" y="10049848"/>
            <a:ext cx="8116476" cy="4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27850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01697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"303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351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"404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253308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상담원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959090" y="8276220"/>
            <a:ext cx="8116476" cy="71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다이아몬드 107"/>
          <p:cNvSpPr/>
          <p:nvPr/>
        </p:nvSpPr>
        <p:spPr>
          <a:xfrm>
            <a:off x="10708767" y="5965913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code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56608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45894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43376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88406" y="8743753"/>
            <a:ext cx="952060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default</a:t>
            </a:r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7973688" y="8251057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7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8254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7096" y="108395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+mn-ea"/>
              </a:rPr>
              <a:t>스태틱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n-ea"/>
              </a:rPr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8347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+mn-ea"/>
              </a:rPr>
              <a:t>힙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44734" y="1069866"/>
            <a:ext cx="5302302" cy="8417034"/>
            <a:chOff x="7159330" y="1352562"/>
            <a:chExt cx="3509901" cy="7329059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3464976" cy="7045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x 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y 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Point()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Point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힙에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올리는일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fr-FR" altLang="ko-KR" sz="1200" b="1" dirty="0">
                  <a:solidFill>
                    <a:schemeClr val="tx1"/>
                  </a:solidFill>
                  <a:latin typeface="+mn-ea"/>
                </a:rPr>
                <a:t>public Point(int x, int y)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Point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힙에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올리는일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= x;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this.y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= y;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y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y;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그리는 복잡한 기능을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구현해야된다고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가정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.....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[x=" + x + ", y=" + y + "]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59330" y="1352562"/>
              <a:ext cx="1423911" cy="31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Point.java</a:t>
              </a:r>
              <a:endParaRPr lang="en-US" altLang="ko-KR" sz="1600" dirty="0">
                <a:latin typeface="+mn-ea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06" y="30353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3612601" y="10755918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작성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0x234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99948" y="2902543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Point p01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81620" y="5294556"/>
            <a:ext cx="5493349" cy="6244988"/>
            <a:chOff x="8829851" y="930394"/>
            <a:chExt cx="4795719" cy="367982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882093" y="1095086"/>
              <a:ext cx="4743477" cy="3515133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x 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y ;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디폴트생성자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사용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x)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 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y 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y;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그리는 복잡한 기능을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구현해야된다고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가정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.....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[x=" + x + ", y=" + y + "]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</a:rPr>
                <a:t>Point</a:t>
              </a:r>
              <a:endParaRPr lang="en-US" altLang="ko-KR" sz="1200" b="1" dirty="0"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0x234</a:t>
              </a:r>
            </a:p>
          </p:txBody>
        </p:sp>
      </p:grpSp>
      <p:cxnSp>
        <p:nvCxnSpPr>
          <p:cNvPr id="59" name="직선 화살표 연결선 58"/>
          <p:cNvCxnSpPr>
            <a:stCxn id="43" idx="2"/>
            <a:endCxn id="57" idx="0"/>
          </p:cNvCxnSpPr>
          <p:nvPr/>
        </p:nvCxnSpPr>
        <p:spPr>
          <a:xfrm flipH="1">
            <a:off x="1645806" y="3586470"/>
            <a:ext cx="726648" cy="172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9418155" y="3041042"/>
            <a:ext cx="3589290" cy="8684890"/>
            <a:chOff x="1013798" y="1704122"/>
            <a:chExt cx="3589290" cy="8839424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0x444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Point p02</a:t>
              </a:r>
              <a:endParaRPr lang="en-US" altLang="ko-KR" sz="1200" dirty="0">
                <a:latin typeface="+mn-ea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27103" y="4187438"/>
              <a:ext cx="3075985" cy="6356108"/>
              <a:chOff x="9434866" y="1168420"/>
              <a:chExt cx="2685348" cy="4394966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9480144" y="1375417"/>
                <a:ext cx="2640070" cy="4187969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x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= 10;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y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= 23 ;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setX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+mn-ea"/>
                  </a:rPr>
                  <a:t>this.x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=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setY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py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y =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py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return x;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return y;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draw()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그리는 복잡한 기능을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구현해야된다고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가정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.....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점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[x=" + x + ", y=" + y + "]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을 그렸습니다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.");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98879" y="1168420"/>
                <a:ext cx="631096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</a:rPr>
                  <a:t>Point</a:t>
                </a:r>
                <a:endParaRPr lang="en-US" altLang="ko-KR" sz="1200" b="1" dirty="0">
                  <a:latin typeface="+mn-ea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434866" y="1181851"/>
                <a:ext cx="983941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+mn-ea"/>
                  </a:rPr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 flipH="1">
              <a:off x="1875211" y="2387601"/>
              <a:ext cx="249693" cy="179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735" y="64236"/>
            <a:ext cx="1330957" cy="68760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65532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10618" y="2902543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Point </a:t>
            </a:r>
            <a:r>
              <a:rPr lang="en-US" altLang="ko-KR" sz="1200" dirty="0" smtClean="0">
                <a:latin typeface="+mn-ea"/>
              </a:rPr>
              <a:t>p02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350567" y="5294556"/>
            <a:ext cx="5493349" cy="6244988"/>
            <a:chOff x="8829851" y="930394"/>
            <a:chExt cx="4795719" cy="367982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8882093" y="1095086"/>
              <a:ext cx="4743477" cy="3515133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x 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y ;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디폴트생성자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사용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x)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 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y 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y;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그리는 복잡한 기능을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구현해야된다고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가정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.....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[x=" + x + ", y=" + y + "]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</a:rPr>
                <a:t>Point</a:t>
              </a:r>
              <a:endParaRPr lang="en-US" altLang="ko-KR" sz="1200" b="1" dirty="0"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</a:rPr>
                <a:t>0x555</a:t>
              </a:r>
              <a:endParaRPr lang="en-US" altLang="ko-KR" sz="1200" b="1" dirty="0">
                <a:latin typeface="+mn-ea"/>
              </a:endParaRPr>
            </a:p>
          </p:txBody>
        </p:sp>
      </p:grpSp>
      <p:cxnSp>
        <p:nvCxnSpPr>
          <p:cNvPr id="41" name="직선 화살표 연결선 40"/>
          <p:cNvCxnSpPr>
            <a:stCxn id="30" idx="2"/>
          </p:cNvCxnSpPr>
          <p:nvPr/>
        </p:nvCxnSpPr>
        <p:spPr>
          <a:xfrm flipH="1">
            <a:off x="7782147" y="3586471"/>
            <a:ext cx="300978" cy="1708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39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289676" y="8935258"/>
            <a:ext cx="2536132" cy="104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Practice01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Ex02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Ex03 "03" 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Ex04 "04"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Ex05 "05"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algn="ctr"/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23070" y="4400964"/>
            <a:ext cx="2536132" cy="104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Github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Practice01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Ex02</a:t>
            </a:r>
          </a:p>
          <a:p>
            <a:pPr algn="ctr"/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7750371" y="5429528"/>
            <a:ext cx="2573518" cy="350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20696" y="6813062"/>
            <a:ext cx="716437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635736" y="6933672"/>
            <a:ext cx="7164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5707053" y="8529902"/>
            <a:ext cx="2536132" cy="104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Practice01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Ex02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Ex03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Ex04</a:t>
            </a:r>
          </a:p>
          <a:p>
            <a:pPr algn="ctr"/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3914262" y="5486084"/>
            <a:ext cx="2670266" cy="304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339203" y="6850766"/>
            <a:ext cx="716437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 flipV="1">
            <a:off x="14203414" y="5467232"/>
            <a:ext cx="2852227" cy="304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8320695" y="5467232"/>
            <a:ext cx="2369833" cy="330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8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427176" y="6761703"/>
            <a:ext cx="3493698" cy="2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950882" y="4019533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609" y="4180349"/>
            <a:ext cx="3584848" cy="578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7950882" y="10136999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77017" y="4524068"/>
            <a:ext cx="2536132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숫자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 (8)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52574" y="7637545"/>
            <a:ext cx="2536132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 *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= (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*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77017" y="5363052"/>
            <a:ext cx="2536132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초기값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= 1   (</a:t>
            </a:r>
            <a:r>
              <a:rPr lang="ko-KR" altLang="en-US" sz="1200" dirty="0">
                <a:solidFill>
                  <a:schemeClr val="tx1"/>
                </a:solidFill>
              </a:rPr>
              <a:t>카운터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427176" y="6761703"/>
            <a:ext cx="3493698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&lt;=9 (</a:t>
            </a:r>
            <a:r>
              <a:rPr lang="ko-KR" altLang="en-US" sz="1200" dirty="0">
                <a:solidFill>
                  <a:schemeClr val="tx1"/>
                </a:solidFill>
              </a:rPr>
              <a:t>조건식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91378" y="8383840"/>
            <a:ext cx="70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</a:t>
            </a:r>
            <a:r>
              <a:rPr lang="en-US" altLang="ko-KR" sz="1200" dirty="0"/>
              <a:t>++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7400"/>
              </p:ext>
            </p:extLst>
          </p:nvPr>
        </p:nvGraphicFramePr>
        <p:xfrm>
          <a:off x="10797097" y="4456371"/>
          <a:ext cx="49151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163">
                  <a:extLst>
                    <a:ext uri="{9D8B030D-6E8A-4147-A177-3AD203B41FA5}">
                      <a16:colId xmlns:a16="http://schemas.microsoft.com/office/drawing/2014/main" val="805977558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2806168723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1951854501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1439490368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896977215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2447290616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4058542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dan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c&lt;9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출력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c++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</a:t>
                      </a:r>
                      <a:r>
                        <a:rPr lang="en-US" altLang="ko-KR" sz="1100" dirty="0" smtClean="0"/>
                        <a:t>++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2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0&lt;9</a:t>
                      </a:r>
                      <a:r>
                        <a:rPr lang="en-US" altLang="ko-KR" sz="1100" baseline="0" dirty="0" smtClean="0"/>
                        <a:t>   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8*1=8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0-&gt;1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r>
                        <a:rPr lang="en-US" altLang="ko-KR" sz="1100" dirty="0" smtClean="0">
                          <a:sym typeface="Wingdings" panose="05000000000000000000" pitchFamily="2" charset="2"/>
                        </a:rPr>
                        <a:t>2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1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1&lt;9  </a:t>
                      </a:r>
                      <a:r>
                        <a:rPr lang="en-US" altLang="ko-KR" sz="1100" baseline="0" dirty="0" smtClean="0"/>
                        <a:t> 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8*2=16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1-&gt;2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r>
                        <a:rPr lang="en-US" altLang="ko-KR" sz="1100" dirty="0" smtClean="0">
                          <a:sym typeface="Wingdings" panose="05000000000000000000" pitchFamily="2" charset="2"/>
                        </a:rPr>
                        <a:t>3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3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0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9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109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0444182" y="8383840"/>
            <a:ext cx="70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증감식</a:t>
            </a:r>
            <a:endParaRPr lang="en-US" altLang="ko-KR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08332" y="6872191"/>
            <a:ext cx="70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조건식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0156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535" y="4227709"/>
            <a:ext cx="5949064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1+2+3+4+5+6+7+8+9+10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70508" y="4768884"/>
            <a:ext cx="2028119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 0 + 1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70510" y="5235412"/>
            <a:ext cx="1701107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02 1+2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70507" y="5763365"/>
            <a:ext cx="2284600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 1+2+3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0510" y="6292858"/>
            <a:ext cx="286809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 1+2+3+4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507" y="6822353"/>
            <a:ext cx="3451586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 1+2+3+4+5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33580" y="7007019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+ 5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35195" y="6301382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+ 4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35195" y="5780413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32144" y="5259440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35882" y="4368840"/>
            <a:ext cx="1117614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00 0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38424" y="4768884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70507" y="8526657"/>
            <a:ext cx="6625532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1+2+3+4+5+6+7+8+9+10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065117" y="8491177"/>
            <a:ext cx="2233304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9663" y="3938089"/>
            <a:ext cx="1649811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sum=0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91008" y="4843158"/>
            <a:ext cx="2717411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sum=</a:t>
            </a:r>
            <a:r>
              <a:rPr lang="en-US" altLang="ko-KR" dirty="0" err="1"/>
              <a:t>sum+i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8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3202386" y="8059617"/>
            <a:ext cx="10294806" cy="177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 </a:t>
            </a:r>
            <a:r>
              <a:rPr lang="en-US" altLang="ko-KR" dirty="0"/>
              <a:t>2~9 </a:t>
            </a:r>
            <a:r>
              <a:rPr lang="ko-KR" altLang="en-US" dirty="0"/>
              <a:t>증가한다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단은 인덱스 가 </a:t>
            </a:r>
            <a:r>
              <a:rPr lang="en-US" altLang="ko-KR" dirty="0"/>
              <a:t>1~9</a:t>
            </a:r>
            <a:r>
              <a:rPr lang="ko-KR" altLang="en-US" dirty="0"/>
              <a:t>까지 증가하면 </a:t>
            </a:r>
            <a:r>
              <a:rPr lang="en-US" altLang="ko-KR" dirty="0"/>
              <a:t>1</a:t>
            </a:r>
            <a:r>
              <a:rPr lang="ko-KR" altLang="en-US" dirty="0"/>
              <a:t>단 올라간다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254431" y="7513280"/>
            <a:ext cx="1877994" cy="330859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100" dirty="0"/>
              <a:t>2 * 1 = 2</a:t>
            </a:r>
          </a:p>
          <a:p>
            <a:r>
              <a:rPr lang="en-US" altLang="ko-KR" sz="1100" dirty="0"/>
              <a:t>2 * 2 = 4</a:t>
            </a:r>
          </a:p>
          <a:p>
            <a:r>
              <a:rPr lang="en-US" altLang="ko-KR" sz="1100" dirty="0"/>
              <a:t>2 * 3 = 6</a:t>
            </a:r>
          </a:p>
          <a:p>
            <a:r>
              <a:rPr lang="en-US" altLang="ko-KR" sz="1100" dirty="0"/>
              <a:t>2 * 4 = 8</a:t>
            </a:r>
          </a:p>
          <a:p>
            <a:r>
              <a:rPr lang="en-US" altLang="ko-KR" sz="1100" dirty="0"/>
              <a:t>2 * 5 = 10</a:t>
            </a:r>
          </a:p>
          <a:p>
            <a:r>
              <a:rPr lang="en-US" altLang="ko-KR" sz="1100" dirty="0"/>
              <a:t>2 * 6 = 12</a:t>
            </a:r>
          </a:p>
          <a:p>
            <a:r>
              <a:rPr lang="en-US" altLang="ko-KR" sz="1100" dirty="0"/>
              <a:t>2 * 7 = 14</a:t>
            </a:r>
          </a:p>
          <a:p>
            <a:r>
              <a:rPr lang="en-US" altLang="ko-KR" sz="1100" dirty="0"/>
              <a:t>2 * 8 = 16</a:t>
            </a:r>
          </a:p>
          <a:p>
            <a:r>
              <a:rPr lang="en-US" altLang="ko-KR" sz="1100" dirty="0"/>
              <a:t>2 * 9 = 18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>
                <a:latin typeface="+mn-ea"/>
              </a:rPr>
              <a:t>….              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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중간생략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/>
              <a:t>9 * 3 = 27</a:t>
            </a:r>
          </a:p>
          <a:p>
            <a:r>
              <a:rPr lang="en-US" altLang="ko-KR" sz="1100" dirty="0"/>
              <a:t>9 * 4 = 36</a:t>
            </a:r>
          </a:p>
          <a:p>
            <a:r>
              <a:rPr lang="en-US" altLang="ko-KR" sz="1100" dirty="0"/>
              <a:t>9 * 5 = 45</a:t>
            </a:r>
          </a:p>
          <a:p>
            <a:r>
              <a:rPr lang="en-US" altLang="ko-KR" sz="1100" dirty="0"/>
              <a:t>9 * 6 = 54</a:t>
            </a:r>
          </a:p>
          <a:p>
            <a:r>
              <a:rPr lang="en-US" altLang="ko-KR" sz="1100" dirty="0"/>
              <a:t>9 * 7 = 63</a:t>
            </a:r>
          </a:p>
          <a:p>
            <a:r>
              <a:rPr lang="en-US" altLang="ko-KR" sz="1100" dirty="0"/>
              <a:t>9 * 8 = 72</a:t>
            </a:r>
          </a:p>
          <a:p>
            <a:r>
              <a:rPr lang="en-US" altLang="ko-KR" sz="1100" dirty="0"/>
              <a:t>9 * 9 = 81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47492" y="3942412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07531" y="10173709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86275" y="5045173"/>
            <a:ext cx="3174428" cy="26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=2 ;  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&lt;=9 ; 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86275" y="5310060"/>
            <a:ext cx="3174428" cy="2360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33267" y="6355758"/>
            <a:ext cx="1572335" cy="4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 *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*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05209" y="5677527"/>
            <a:ext cx="2028453" cy="169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=1 ; 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&lt;=9 ;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05209" y="5852491"/>
            <a:ext cx="2028455" cy="150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63241" y="4077322"/>
            <a:ext cx="7583045" cy="1184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dan</a:t>
            </a:r>
            <a:r>
              <a:rPr lang="en-US" altLang="ko-KR" dirty="0"/>
              <a:t>       </a:t>
            </a:r>
            <a:r>
              <a:rPr lang="en-US" altLang="ko-KR" dirty="0" err="1"/>
              <a:t>dan</a:t>
            </a:r>
            <a:r>
              <a:rPr lang="en-US" altLang="ko-KR" dirty="0"/>
              <a:t>&lt;=9         </a:t>
            </a:r>
            <a:r>
              <a:rPr lang="en-US" altLang="ko-KR" dirty="0" err="1"/>
              <a:t>i</a:t>
            </a: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&lt;=9         </a:t>
            </a:r>
            <a:r>
              <a:rPr lang="ko-KR" altLang="en-US" dirty="0" err="1"/>
              <a:t>출력내용</a:t>
            </a:r>
            <a:r>
              <a:rPr lang="ko-KR" altLang="en-US" dirty="0"/>
              <a:t>     </a:t>
            </a:r>
            <a:r>
              <a:rPr lang="en-US" altLang="ko-KR" dirty="0" err="1"/>
              <a:t>i</a:t>
            </a:r>
            <a:r>
              <a:rPr lang="en-US" altLang="ko-KR" dirty="0"/>
              <a:t>++      </a:t>
            </a:r>
            <a:r>
              <a:rPr lang="en-US" altLang="ko-KR" dirty="0" err="1"/>
              <a:t>dan</a:t>
            </a:r>
            <a:r>
              <a:rPr lang="en-US" altLang="ko-KR" dirty="0"/>
              <a:t>++</a:t>
            </a:r>
          </a:p>
          <a:p>
            <a:r>
              <a:rPr lang="en-US" altLang="ko-KR" dirty="0"/>
              <a:t>2          2&lt;=9  t          1       1&lt;=9 t         2*1=2      1</a:t>
            </a:r>
            <a:r>
              <a:rPr lang="en-US" altLang="ko-KR" dirty="0">
                <a:sym typeface="Wingdings" panose="05000000000000000000" pitchFamily="2" charset="2"/>
              </a:rPr>
              <a:t>2</a:t>
            </a:r>
            <a:endParaRPr lang="en-US" altLang="ko-KR" dirty="0"/>
          </a:p>
          <a:p>
            <a:r>
              <a:rPr lang="en-US" altLang="ko-KR" dirty="0"/>
              <a:t>                               2      2&lt;=9 t         2*2=4       2</a:t>
            </a:r>
            <a:r>
              <a:rPr lang="en-US" altLang="ko-KR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3      3&lt;=9 t         2*3=6       34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4      4=&lt;9 t         2*4=8       45</a:t>
            </a:r>
          </a:p>
          <a:p>
            <a:r>
              <a:rPr lang="en-US" altLang="ko-KR" dirty="0"/>
              <a:t>                               ..         …              ..            8</a:t>
            </a:r>
            <a:r>
              <a:rPr lang="en-US" altLang="ko-KR" dirty="0">
                <a:sym typeface="Wingdings" panose="05000000000000000000" pitchFamily="2" charset="2"/>
              </a:rPr>
              <a:t>9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9      9=&lt;9 t         2*9=18      910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10     10=&lt;9 f                                  23  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3         3&lt;=9   t         1       1&lt;=9 t        3* 1 = 3     1</a:t>
            </a:r>
            <a:r>
              <a:rPr lang="en-US" altLang="ko-KR" dirty="0">
                <a:sym typeface="Wingdings" panose="05000000000000000000" pitchFamily="2" charset="2"/>
              </a:rPr>
              <a:t>2 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25" idx="4"/>
          </p:cNvCxnSpPr>
          <p:nvPr/>
        </p:nvCxnSpPr>
        <p:spPr>
          <a:xfrm>
            <a:off x="7794303" y="4212237"/>
            <a:ext cx="124213" cy="832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0" idx="0"/>
          </p:cNvCxnSpPr>
          <p:nvPr/>
        </p:nvCxnSpPr>
        <p:spPr>
          <a:xfrm flipH="1">
            <a:off x="7654342" y="7643148"/>
            <a:ext cx="139960" cy="2530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9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>
            <a:stCxn id="19" idx="4"/>
            <a:endCxn id="20" idx="0"/>
          </p:cNvCxnSpPr>
          <p:nvPr/>
        </p:nvCxnSpPr>
        <p:spPr>
          <a:xfrm flipH="1">
            <a:off x="8084566" y="4311019"/>
            <a:ext cx="21136" cy="50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586"/>
          <a:stretch/>
        </p:blipFill>
        <p:spPr>
          <a:xfrm>
            <a:off x="16281318" y="6541457"/>
            <a:ext cx="2463967" cy="26004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853644" y="7016788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가로로 </a:t>
            </a:r>
            <a:r>
              <a:rPr lang="en-US" altLang="ko-KR" sz="1200" dirty="0"/>
              <a:t>6</a:t>
            </a:r>
            <a:r>
              <a:rPr lang="ko-KR" altLang="en-US" sz="1200" dirty="0"/>
              <a:t>번 반복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596689" y="7703177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줄바꿈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32574" y="4066769"/>
            <a:ext cx="49138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      y&lt;=6          x       x&lt;=6        </a:t>
            </a:r>
            <a:r>
              <a:rPr lang="ko-KR" altLang="en-US" sz="1200" dirty="0"/>
              <a:t>출력      </a:t>
            </a:r>
            <a:r>
              <a:rPr lang="en-US" altLang="ko-KR" sz="1200" dirty="0"/>
              <a:t>x++             y++      </a:t>
            </a:r>
          </a:p>
          <a:p>
            <a:r>
              <a:rPr lang="en-US" altLang="ko-KR" sz="1200" dirty="0"/>
              <a:t>1     1&lt;=6  t       1       1&lt;=6 t      *          1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</a:p>
          <a:p>
            <a:r>
              <a:rPr lang="en-US" altLang="ko-KR" sz="1200" dirty="0"/>
              <a:t>                        2      2&lt;=6 t       **         2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sz="1200" dirty="0"/>
              <a:t>                                                           5</a:t>
            </a:r>
            <a:r>
              <a:rPr lang="en-US" altLang="ko-KR" sz="1200" dirty="0">
                <a:sym typeface="Wingdings" panose="05000000000000000000" pitchFamily="2" charset="2"/>
              </a:rPr>
              <a:t>6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                 6     6&lt;=6 t       *****</a:t>
            </a:r>
            <a:r>
              <a:rPr lang="en-US" altLang="ko-KR" sz="1600" b="1" dirty="0">
                <a:sym typeface="Wingdings" panose="05000000000000000000" pitchFamily="2" charset="2"/>
              </a:rPr>
              <a:t>*</a:t>
            </a:r>
            <a:r>
              <a:rPr lang="en-US" altLang="ko-KR" sz="1200" dirty="0">
                <a:sym typeface="Wingdings" panose="05000000000000000000" pitchFamily="2" charset="2"/>
              </a:rPr>
              <a:t>    67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                 7     7&lt;=6 f       /n</a:t>
            </a:r>
            <a:r>
              <a:rPr lang="en-US" altLang="ko-KR" sz="1200" dirty="0"/>
              <a:t>                            1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2     2&lt;=6  t         </a:t>
            </a:r>
            <a:r>
              <a:rPr lang="en-US" altLang="ko-KR" sz="1200" dirty="0"/>
              <a:t>1       1&lt;=6 t      *          1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</a:p>
          <a:p>
            <a:r>
              <a:rPr lang="en-US" altLang="ko-KR" sz="1200" dirty="0"/>
              <a:t>                          2      2&lt;=6 t       **         2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sz="1200" dirty="0"/>
              <a:t>                                                             5</a:t>
            </a:r>
            <a:r>
              <a:rPr lang="en-US" altLang="ko-KR" sz="1200" dirty="0">
                <a:sym typeface="Wingdings" panose="05000000000000000000" pitchFamily="2" charset="2"/>
              </a:rPr>
              <a:t>6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                  6     6&lt;=6 t       *****</a:t>
            </a:r>
            <a:r>
              <a:rPr lang="en-US" altLang="ko-KR" sz="1600" b="1" dirty="0">
                <a:sym typeface="Wingdings" panose="05000000000000000000" pitchFamily="2" charset="2"/>
              </a:rPr>
              <a:t>*</a:t>
            </a:r>
            <a:r>
              <a:rPr lang="en-US" altLang="ko-KR" sz="1200" dirty="0">
                <a:sym typeface="Wingdings" panose="05000000000000000000" pitchFamily="2" charset="2"/>
              </a:rPr>
              <a:t>    67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                  7     7&lt;=6 f       /n</a:t>
            </a:r>
            <a:r>
              <a:rPr lang="en-US" altLang="ko-KR" sz="1200" dirty="0"/>
              <a:t>                            2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  <a:endParaRPr lang="en-US" altLang="ko-KR" sz="1200" dirty="0"/>
          </a:p>
        </p:txBody>
      </p:sp>
      <p:sp>
        <p:nvSpPr>
          <p:cNvPr id="19" name="타원 18"/>
          <p:cNvSpPr/>
          <p:nvPr/>
        </p:nvSpPr>
        <p:spPr>
          <a:xfrm>
            <a:off x="7858891" y="4041194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37757" y="9374214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31012" y="4710723"/>
            <a:ext cx="3195615" cy="302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y=1; y&lt;=6; y++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31010" y="5012879"/>
            <a:ext cx="3195614" cy="3586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31060" y="5378948"/>
            <a:ext cx="2262166" cy="248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x=1; x&lt;=y; x++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31063" y="5627501"/>
            <a:ext cx="2262165" cy="1152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1191" y="6911539"/>
            <a:ext cx="6878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줄바꿈</a:t>
            </a:r>
            <a:endParaRPr lang="en-US" altLang="ko-KR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7708043" y="5993566"/>
            <a:ext cx="795321" cy="313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"*"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816" y="4415052"/>
            <a:ext cx="226695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4170819" y="3946612"/>
            <a:ext cx="3961609" cy="4061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6</a:t>
            </a:r>
            <a:r>
              <a:rPr lang="ko-KR" altLang="en-US" sz="1200" dirty="0">
                <a:latin typeface="+mn-ea"/>
              </a:rPr>
              <a:t>의 배수이자 </a:t>
            </a:r>
            <a:r>
              <a:rPr lang="en-US" altLang="ko-KR" sz="1200" dirty="0">
                <a:latin typeface="+mn-ea"/>
              </a:rPr>
              <a:t>14</a:t>
            </a:r>
            <a:r>
              <a:rPr lang="ko-KR" altLang="en-US" sz="1200" dirty="0">
                <a:latin typeface="+mn-ea"/>
              </a:rPr>
              <a:t>의 배수인 가장 적은 정수 찾기</a:t>
            </a:r>
            <a:endParaRPr lang="en-US" altLang="ko-KR" sz="1200" dirty="0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6912065" y="4008437"/>
              <a:ext cx="3213360" cy="3942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2705" y="3999077"/>
                <a:ext cx="3232080" cy="4129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14249386" y="5862852"/>
            <a:ext cx="2838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38" indent="-228638"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  <a:endParaRPr lang="en-US" altLang="ko-KR" sz="1200" dirty="0"/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AutoNum type="arabicPlain"/>
            </a:pPr>
            <a:endParaRPr lang="en-US" altLang="ko-KR" sz="1200" dirty="0"/>
          </a:p>
          <a:p>
            <a:pPr marL="228638" indent="-228638">
              <a:buAutoNum type="arabicPlain"/>
            </a:pPr>
            <a:endParaRPr lang="en-US" altLang="ko-KR" sz="1200" dirty="0"/>
          </a:p>
        </p:txBody>
      </p:sp>
      <p:sp>
        <p:nvSpPr>
          <p:cNvPr id="25" name="타원 24"/>
          <p:cNvSpPr/>
          <p:nvPr/>
        </p:nvSpPr>
        <p:spPr>
          <a:xfrm>
            <a:off x="9313273" y="4569208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272514" y="9957939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92017" y="4991650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 = 1;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22857" y="9176543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 = 1;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다이아몬드 32"/>
          <p:cNvSpPr/>
          <p:nvPr/>
        </p:nvSpPr>
        <p:spPr>
          <a:xfrm>
            <a:off x="6474142" y="6424834"/>
            <a:ext cx="6171882" cy="7554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num%6==0 &amp;&amp; num%14==0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21957" y="5694104"/>
            <a:ext cx="8048859" cy="3215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21957" y="5694103"/>
            <a:ext cx="8048858" cy="281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377958" y="7224111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++;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72872" y="6003465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cxnSp>
        <p:nvCxnSpPr>
          <p:cNvPr id="38" name="직선 화살표 연결선 37"/>
          <p:cNvCxnSpPr>
            <a:endCxn id="30" idx="0"/>
          </p:cNvCxnSpPr>
          <p:nvPr/>
        </p:nvCxnSpPr>
        <p:spPr>
          <a:xfrm flipH="1">
            <a:off x="9519323" y="7180286"/>
            <a:ext cx="40760" cy="277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66672" y="7226740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cxnSp>
        <p:nvCxnSpPr>
          <p:cNvPr id="40" name="꺾인 연결선 39"/>
          <p:cNvCxnSpPr>
            <a:stCxn id="33" idx="3"/>
          </p:cNvCxnSpPr>
          <p:nvPr/>
        </p:nvCxnSpPr>
        <p:spPr>
          <a:xfrm>
            <a:off x="12646025" y="6802562"/>
            <a:ext cx="165291" cy="3777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217394" y="8247987"/>
            <a:ext cx="79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break;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300050" y="7669285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105497" y="3827795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double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23311" y="5050325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Math.random</a:t>
            </a:r>
            <a:r>
              <a:rPr lang="en-US" altLang="ko-KR" sz="1200" dirty="0"/>
              <a:t>() *10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09036" y="4249769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1   10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23311" y="5573878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0.0&lt;= 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&lt; 10+1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40775" y="6063801"/>
            <a:ext cx="6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 </a:t>
            </a:r>
            <a:r>
              <a:rPr lang="en-US" altLang="ko-KR" sz="1200" dirty="0">
                <a:sym typeface="Wingdings" panose="05000000000000000000" pitchFamily="2" charset="2"/>
              </a:rPr>
              <a:t>1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740775" y="6378035"/>
            <a:ext cx="6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0.1 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758208" y="6937239"/>
            <a:ext cx="6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0.2 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740777" y="6656637"/>
            <a:ext cx="1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0.111 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  <a:endParaRPr lang="en-US" altLang="ko-K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758208" y="7155410"/>
            <a:ext cx="15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0.22 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758208" y="7458462"/>
            <a:ext cx="159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9.99999999 *10 </a:t>
            </a:r>
            <a:r>
              <a:rPr lang="en-US" altLang="ko-KR" sz="1200" dirty="0">
                <a:sym typeface="Wingdings" panose="05000000000000000000" pitchFamily="2" charset="2"/>
              </a:rPr>
              <a:t>10</a:t>
            </a:r>
            <a:endParaRPr lang="en-US" altLang="ko-K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105497" y="4700835"/>
            <a:ext cx="271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 </a:t>
            </a:r>
            <a:r>
              <a:rPr lang="ko-KR" altLang="en-US" sz="1200" dirty="0" err="1"/>
              <a:t>문자열비교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input.equals</a:t>
            </a:r>
            <a:r>
              <a:rPr lang="en-US" altLang="ko-KR" sz="1200" dirty="0"/>
              <a:t>("y")</a:t>
            </a:r>
          </a:p>
        </p:txBody>
      </p:sp>
    </p:spTree>
    <p:extLst>
      <p:ext uri="{BB962C8B-B14F-4D97-AF65-F5344CB8AC3E}">
        <p14:creationId xmlns:p14="http://schemas.microsoft.com/office/powerpoint/2010/main" val="2459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475" y="4038915"/>
            <a:ext cx="33718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4397405" y="6520080"/>
            <a:ext cx="2838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</a:t>
            </a:r>
            <a:r>
              <a:rPr lang="en-US" altLang="ko-KR" sz="1200" dirty="0">
                <a:sym typeface="Wingdings" panose="05000000000000000000" pitchFamily="2" charset="2"/>
              </a:rPr>
              <a:t> 3</a:t>
            </a:r>
            <a:r>
              <a:rPr lang="ko-KR" altLang="en-US" sz="1200" dirty="0">
                <a:sym typeface="Wingdings" panose="05000000000000000000" pitchFamily="2" charset="2"/>
              </a:rPr>
              <a:t>의 배수입니다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4  3</a:t>
            </a:r>
            <a:r>
              <a:rPr lang="ko-KR" altLang="en-US" sz="1200" dirty="0">
                <a:sym typeface="Wingdings" panose="05000000000000000000" pitchFamily="2" charset="2"/>
              </a:rPr>
              <a:t>의 배수가 아닙니다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2  3</a:t>
            </a:r>
            <a:r>
              <a:rPr lang="ko-KR" altLang="en-US" sz="1200" dirty="0">
                <a:sym typeface="Wingdings" panose="05000000000000000000" pitchFamily="2" charset="2"/>
              </a:rPr>
              <a:t>의 배수가 아닙니다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0  </a:t>
            </a:r>
            <a:r>
              <a:rPr lang="ko-KR" altLang="en-US" sz="1200" dirty="0">
                <a:sym typeface="Wingdings" panose="05000000000000000000" pitchFamily="2" charset="2"/>
              </a:rPr>
              <a:t>종료</a:t>
            </a:r>
            <a:endParaRPr lang="en-US" altLang="ko-KR" sz="1200" dirty="0"/>
          </a:p>
        </p:txBody>
      </p:sp>
      <p:sp>
        <p:nvSpPr>
          <p:cNvPr id="24" name="타원 23"/>
          <p:cNvSpPr/>
          <p:nvPr/>
        </p:nvSpPr>
        <p:spPr>
          <a:xfrm>
            <a:off x="9038688" y="4374316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328666" y="10196062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17431" y="5339678"/>
            <a:ext cx="2536132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숫자를 입력하세요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17431" y="5662808"/>
            <a:ext cx="2536132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숫자입력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다이아몬드 28"/>
          <p:cNvSpPr/>
          <p:nvPr/>
        </p:nvSpPr>
        <p:spPr>
          <a:xfrm>
            <a:off x="7959834" y="7339617"/>
            <a:ext cx="2612571" cy="7554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num%3==0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67504" y="7973714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390429" y="8428949"/>
            <a:ext cx="1790143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</a:t>
            </a:r>
            <a:r>
              <a:rPr lang="ko-KR" altLang="en-US" sz="1200" dirty="0" err="1">
                <a:solidFill>
                  <a:schemeClr val="tx1"/>
                </a:solidFill>
              </a:rPr>
              <a:t>의배수입니다</a:t>
            </a:r>
            <a:r>
              <a:rPr lang="en-US" altLang="ko-KR" sz="1200" dirty="0">
                <a:solidFill>
                  <a:schemeClr val="tx1"/>
                </a:solidFill>
              </a:rPr>
              <a:t>."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857404" y="8428949"/>
            <a:ext cx="1790143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</a:t>
            </a:r>
            <a:r>
              <a:rPr lang="ko-KR" altLang="en-US" sz="1200" dirty="0" err="1">
                <a:solidFill>
                  <a:schemeClr val="tx1"/>
                </a:solidFill>
              </a:rPr>
              <a:t>의배수가</a:t>
            </a:r>
            <a:r>
              <a:rPr lang="ko-KR" altLang="en-US" sz="1200" dirty="0">
                <a:solidFill>
                  <a:schemeClr val="tx1"/>
                </a:solidFill>
              </a:rPr>
              <a:t> 아닙니다</a:t>
            </a:r>
            <a:r>
              <a:rPr lang="en-US" altLang="ko-KR" sz="1200" dirty="0">
                <a:solidFill>
                  <a:schemeClr val="tx1"/>
                </a:solidFill>
              </a:rPr>
              <a:t>."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70825" y="7356410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292594" y="4988496"/>
            <a:ext cx="6565764" cy="24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92594" y="5238548"/>
            <a:ext cx="6565764" cy="4456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다이아몬드 50"/>
          <p:cNvSpPr/>
          <p:nvPr/>
        </p:nvSpPr>
        <p:spPr>
          <a:xfrm>
            <a:off x="7959834" y="6076136"/>
            <a:ext cx="2612571" cy="7554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==0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06679" y="6052719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68951" y="6845120"/>
            <a:ext cx="816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break;</a:t>
            </a:r>
          </a:p>
        </p:txBody>
      </p:sp>
      <p:cxnSp>
        <p:nvCxnSpPr>
          <p:cNvPr id="54" name="꺾인 연결선 53"/>
          <p:cNvCxnSpPr>
            <a:stCxn id="51" idx="3"/>
            <a:endCxn id="26" idx="6"/>
          </p:cNvCxnSpPr>
          <p:nvPr/>
        </p:nvCxnSpPr>
        <p:spPr>
          <a:xfrm flipH="1">
            <a:off x="9822288" y="6453864"/>
            <a:ext cx="750114" cy="3877113"/>
          </a:xfrm>
          <a:prstGeom prst="bentConnector3">
            <a:avLst>
              <a:gd name="adj1" fmla="val -2895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5749" y="6897522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478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9" y="4227514"/>
            <a:ext cx="6876151" cy="587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725" y="3862881"/>
            <a:ext cx="3486150" cy="1819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7175" y="5317519"/>
            <a:ext cx="3905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4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1" y="3609071"/>
            <a:ext cx="1000125" cy="5219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5" y="3845819"/>
            <a:ext cx="1797050" cy="93797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207218" y="4703363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207219" y="8666967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07218" y="40429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스태틱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7218" y="66337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스택 영역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7218" y="94150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힙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1953" y="4783792"/>
            <a:ext cx="352425" cy="2952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270652" y="5012166"/>
            <a:ext cx="1164501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String.java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154027" y="3003270"/>
            <a:ext cx="3493115" cy="9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904689" y="570616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3019" y="5399610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9957019" y="570616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0x555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10600" y="5388393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str</a:t>
            </a:r>
            <a:endParaRPr lang="en-US" altLang="ko-KR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4547" y="9162295"/>
            <a:ext cx="1308578" cy="1069142"/>
          </a:xfrm>
          <a:prstGeom prst="roundRect">
            <a:avLst>
              <a:gd name="adj" fmla="val 21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64675" y="8926759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0x555</a:t>
            </a:r>
          </a:p>
        </p:txBody>
      </p:sp>
      <p:cxnSp>
        <p:nvCxnSpPr>
          <p:cNvPr id="23" name="직선 화살표 연결선 22"/>
          <p:cNvCxnSpPr>
            <a:stCxn id="19" idx="2"/>
          </p:cNvCxnSpPr>
          <p:nvPr/>
        </p:nvCxnSpPr>
        <p:spPr>
          <a:xfrm flipH="1">
            <a:off x="9724547" y="6020903"/>
            <a:ext cx="582252" cy="288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93080" y="887476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270651" y="5863533"/>
            <a:ext cx="1164501" cy="161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Scanner.java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10600" y="4181443"/>
            <a:ext cx="332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 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 = new Scanner(System.in)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973902" y="570616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27483" y="5388393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sc</a:t>
            </a:r>
            <a:endParaRPr lang="en-US" altLang="ko-KR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621479" y="9162295"/>
            <a:ext cx="1308578" cy="1069142"/>
          </a:xfrm>
          <a:prstGeom prst="roundRect">
            <a:avLst>
              <a:gd name="adj" fmla="val 21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27483" y="8926759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0x666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127048" y="887476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11812215" y="6020903"/>
            <a:ext cx="582252" cy="288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83607" y="7184432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470291" y="6908068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nextLine</a:t>
            </a:r>
            <a:r>
              <a:rPr lang="en-US" altLang="ko-KR" sz="1200" dirty="0"/>
              <a:t>()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812215" y="9248802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812215" y="9545366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nextLine</a:t>
            </a:r>
            <a:r>
              <a:rPr lang="en-US" altLang="ko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532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3279" y="1139114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6743254" y="1286652"/>
            <a:ext cx="5372715" cy="7655524"/>
            <a:chOff x="7065932" y="1365818"/>
            <a:chExt cx="5372715" cy="7203669"/>
          </a:xfrm>
        </p:grpSpPr>
        <p:sp>
          <p:nvSpPr>
            <p:cNvPr id="33" name="직사각형 32"/>
            <p:cNvSpPr/>
            <p:nvPr/>
          </p:nvSpPr>
          <p:spPr>
            <a:xfrm>
              <a:off x="7065932" y="1730447"/>
              <a:ext cx="5372715" cy="6839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String name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price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public Goods() {</a:t>
              </a:r>
            </a:p>
            <a:p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Goods </a:t>
              </a:r>
              <a:r>
                <a:rPr lang="ko-KR" altLang="en-US" sz="1200" i="1" dirty="0">
                  <a:solidFill>
                    <a:schemeClr val="tx1"/>
                  </a:solidFill>
                  <a:latin typeface="+mn-ea"/>
                </a:rPr>
                <a:t>메모리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i="1" dirty="0" err="1">
                  <a:solidFill>
                    <a:schemeClr val="tx1"/>
                  </a:solidFill>
                  <a:latin typeface="+mn-ea"/>
                </a:rPr>
                <a:t>힙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200" i="1" dirty="0">
                  <a:solidFill>
                    <a:schemeClr val="tx1"/>
                  </a:solidFill>
                  <a:latin typeface="+mn-ea"/>
                </a:rPr>
                <a:t>에 </a:t>
              </a:r>
              <a:r>
                <a:rPr lang="ko-KR" altLang="en-US" sz="1200" i="1" dirty="0" err="1">
                  <a:solidFill>
                    <a:schemeClr val="tx1"/>
                  </a:solidFill>
                  <a:latin typeface="+mn-ea"/>
                </a:rPr>
                <a:t>올리는거</a:t>
              </a:r>
              <a:endParaRPr lang="ko-KR" altLang="en-US" sz="1200" i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i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public Goods(String name, 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 price) {</a:t>
              </a:r>
            </a:p>
            <a:p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Goods </a:t>
              </a:r>
              <a:r>
                <a:rPr lang="ko-KR" altLang="en-US" sz="1200" i="1" dirty="0">
                  <a:solidFill>
                    <a:schemeClr val="tx1"/>
                  </a:solidFill>
                  <a:latin typeface="+mn-ea"/>
                </a:rPr>
                <a:t>메모리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i="1" dirty="0" err="1">
                  <a:solidFill>
                    <a:schemeClr val="tx1"/>
                  </a:solidFill>
                  <a:latin typeface="+mn-ea"/>
                </a:rPr>
                <a:t>힙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200" i="1" dirty="0">
                  <a:solidFill>
                    <a:schemeClr val="tx1"/>
                  </a:solidFill>
                  <a:latin typeface="+mn-ea"/>
                </a:rPr>
                <a:t>에 </a:t>
              </a:r>
              <a:r>
                <a:rPr lang="ko-KR" altLang="en-US" sz="1200" i="1" dirty="0" err="1" smtClean="0">
                  <a:solidFill>
                    <a:schemeClr val="tx1"/>
                  </a:solidFill>
                  <a:latin typeface="+mn-ea"/>
                </a:rPr>
                <a:t>올리는거</a:t>
              </a:r>
              <a:endParaRPr lang="en-US" altLang="ko-KR" sz="1200" i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   this.name = name;</a:t>
              </a:r>
            </a:p>
            <a:p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200" i="1" dirty="0" err="1" smtClean="0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 = price;</a:t>
              </a:r>
              <a:endParaRPr lang="ko-KR" altLang="en-US" sz="1200" i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i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String name 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this.name =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price 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 price;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retrun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price;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this.getPrice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());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985072" cy="26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Goods.java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6" y="-7679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7926927" y="9603612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0x888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1346" y="2784436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Goods camera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081621" y="5294555"/>
            <a:ext cx="2953578" cy="291709"/>
            <a:chOff x="8829851" y="930394"/>
            <a:chExt cx="2578487" cy="171888"/>
          </a:xfrm>
        </p:grpSpPr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b="1" dirty="0"/>
                <a:t>Goods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b="1" dirty="0"/>
                <a:t>0x234</a:t>
              </a:r>
            </a:p>
          </p:txBody>
        </p:sp>
      </p:grpSp>
      <p:cxnSp>
        <p:nvCxnSpPr>
          <p:cNvPr id="59" name="직선 화살표 연결선 58"/>
          <p:cNvCxnSpPr>
            <a:stCxn id="43" idx="2"/>
          </p:cNvCxnSpPr>
          <p:nvPr/>
        </p:nvCxnSpPr>
        <p:spPr>
          <a:xfrm>
            <a:off x="2372455" y="3586471"/>
            <a:ext cx="12055023" cy="169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7091845" y="2824451"/>
            <a:ext cx="5137771" cy="2799840"/>
            <a:chOff x="3252143" y="1691235"/>
            <a:chExt cx="5137771" cy="2849659"/>
          </a:xfrm>
        </p:grpSpPr>
        <p:sp>
          <p:nvSpPr>
            <p:cNvPr id="61" name="직사각형 60"/>
            <p:cNvSpPr/>
            <p:nvPr/>
          </p:nvSpPr>
          <p:spPr>
            <a:xfrm>
              <a:off x="3301788" y="2035622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0x444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52143" y="1691235"/>
              <a:ext cx="1420086" cy="2819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/>
                <a:t>Goods </a:t>
              </a:r>
              <a:r>
                <a:rPr lang="en-US" altLang="ko-KR" sz="1200" dirty="0" smtClean="0"/>
                <a:t>camera2</a:t>
              </a:r>
              <a:endParaRPr lang="en-US" altLang="ko-KR" sz="1200" dirty="0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4187369" y="4202411"/>
              <a:ext cx="4202545" cy="338483"/>
              <a:chOff x="11757291" y="1178772"/>
              <a:chExt cx="3668840" cy="234046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4795035" y="1217877"/>
                <a:ext cx="631096" cy="1949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200" b="1" dirty="0"/>
                  <a:t>Goods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757291" y="1178772"/>
                <a:ext cx="983941" cy="1949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200" dirty="0"/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>
              <a:off x="3729584" y="2387601"/>
              <a:ext cx="649799" cy="179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714" y="0"/>
            <a:ext cx="1973812" cy="10197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69798" y="2172219"/>
            <a:ext cx="407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Goods </a:t>
            </a:r>
            <a:r>
              <a:rPr lang="en-US" altLang="ko-KR" sz="2000" dirty="0" smtClean="0"/>
              <a:t>camera = new </a:t>
            </a:r>
            <a:r>
              <a:rPr lang="en-US" altLang="ko-KR" sz="2000" dirty="0" smtClean="0"/>
              <a:t>Goods</a:t>
            </a:r>
            <a:r>
              <a:rPr lang="en-US" altLang="ko-KR" sz="2000" dirty="0" smtClean="0"/>
              <a:t>();</a:t>
            </a:r>
            <a:endParaRPr lang="en-US" altLang="ko-KR" sz="2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41463" y="5574050"/>
            <a:ext cx="5555825" cy="7227550"/>
          </a:xfrm>
          <a:prstGeom prst="roundRect">
            <a:avLst>
              <a:gd name="adj" fmla="val 2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name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price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겟터세터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 String name ){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this.name = name;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price ){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retrun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name;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return price;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b="1" i="1" dirty="0" err="1">
                <a:solidFill>
                  <a:schemeClr val="tx1"/>
                </a:solidFill>
                <a:latin typeface="+mn-ea"/>
              </a:rPr>
              <a:t>상품이름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: "</a:t>
            </a:r>
            <a:r>
              <a:rPr lang="ko-KR" altLang="en-US" sz="1200" b="1" i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+ name);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this.getPrice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());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("===========================");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65791" y="5568725"/>
            <a:ext cx="5555825" cy="7227550"/>
          </a:xfrm>
          <a:prstGeom prst="roundRect">
            <a:avLst>
              <a:gd name="adj" fmla="val 2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name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price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겟터세터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 String name ){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this.name = name;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price ){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retrun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name;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return price;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b="1" i="1" dirty="0" err="1">
                <a:solidFill>
                  <a:schemeClr val="tx1"/>
                </a:solidFill>
                <a:latin typeface="+mn-ea"/>
              </a:rPr>
              <a:t>상품이름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: "</a:t>
            </a:r>
            <a:r>
              <a:rPr lang="ko-KR" altLang="en-US" sz="1200" b="1" i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+ name);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this.getPrice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());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("===========================");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024746" y="5574050"/>
            <a:ext cx="5555825" cy="7227550"/>
          </a:xfrm>
          <a:prstGeom prst="roundRect">
            <a:avLst>
              <a:gd name="adj" fmla="val 2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name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price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겟터세터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 String name ){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this.name = name;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price ){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retrun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name;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return price;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b="1" i="1" dirty="0" err="1">
                <a:solidFill>
                  <a:schemeClr val="tx1"/>
                </a:solidFill>
                <a:latin typeface="+mn-ea"/>
              </a:rPr>
              <a:t>상품이름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: "</a:t>
            </a:r>
            <a:r>
              <a:rPr lang="ko-KR" altLang="en-US" sz="1200" b="1" i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+ name);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this.getPrice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());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chemeClr val="tx1"/>
                </a:solidFill>
                <a:latin typeface="+mn-ea"/>
              </a:rPr>
              <a:t>("===========================");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38257" y="5310534"/>
            <a:ext cx="112707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200" dirty="0" smtClean="0"/>
              <a:t>0x888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5835045" y="5347292"/>
            <a:ext cx="72290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200" b="1" dirty="0"/>
              <a:t>Goods</a:t>
            </a:r>
          </a:p>
        </p:txBody>
      </p:sp>
    </p:spTree>
    <p:extLst>
      <p:ext uri="{BB962C8B-B14F-4D97-AF65-F5344CB8AC3E}">
        <p14:creationId xmlns:p14="http://schemas.microsoft.com/office/powerpoint/2010/main" val="3171299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1" y="3609071"/>
            <a:ext cx="1000125" cy="5219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5" y="3845819"/>
            <a:ext cx="1797050" cy="93797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207218" y="4703363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207219" y="8666967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07218" y="40429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스태틱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7218" y="66337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스택 영역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7218" y="94150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힙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1953" y="4783792"/>
            <a:ext cx="352425" cy="2952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270652" y="5012166"/>
            <a:ext cx="1164501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String.java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154027" y="3003270"/>
            <a:ext cx="3493115" cy="9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006935" y="5249590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5265" y="494303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270651" y="5863533"/>
            <a:ext cx="1164501" cy="161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Scanner.java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10600" y="4181443"/>
            <a:ext cx="332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 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 = new Scanner(System.in)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461087" y="7185067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470291" y="6908068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nextLine</a:t>
            </a:r>
            <a:r>
              <a:rPr lang="en-US" altLang="ko-KR" sz="1200" dirty="0"/>
              <a:t>()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838376" y="5249590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45106" y="494303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no05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736776" y="6645253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45106" y="6338699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604254" y="6261977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12584" y="5955421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877261" y="6261977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85591" y="5955421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no06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1218434" y="5230431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26764" y="4923877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904689" y="9366396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614832" y="9366396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14397" y="9366396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013962" y="936933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713527" y="937730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413092" y="937730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19545" y="9113722"/>
            <a:ext cx="8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0x888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47257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[0]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32754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[1]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432319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[2]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112080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[3]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851924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[4]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572771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[5]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4254" y="7849239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0x888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12584" y="7542685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</a:t>
            </a:r>
            <a:r>
              <a:rPr lang="ko-KR" altLang="en-US" sz="1200" dirty="0"/>
              <a:t> </a:t>
            </a:r>
            <a:r>
              <a:rPr lang="en-US" altLang="ko-KR" sz="1200" dirty="0"/>
              <a:t>no</a:t>
            </a:r>
          </a:p>
        </p:txBody>
      </p:sp>
      <p:cxnSp>
        <p:nvCxnSpPr>
          <p:cNvPr id="69" name="직선 화살표 연결선 68"/>
          <p:cNvCxnSpPr>
            <a:stCxn id="67" idx="2"/>
            <a:endCxn id="59" idx="0"/>
          </p:cNvCxnSpPr>
          <p:nvPr/>
        </p:nvCxnSpPr>
        <p:spPr>
          <a:xfrm flipH="1">
            <a:off x="7840614" y="8163975"/>
            <a:ext cx="1113423" cy="9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825748" y="9185087"/>
            <a:ext cx="4424411" cy="1069142"/>
          </a:xfrm>
          <a:prstGeom prst="roundRect">
            <a:avLst>
              <a:gd name="adj" fmla="val 21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59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5399" y="5458294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num01 = 3;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no = num01;</a:t>
            </a:r>
          </a:p>
          <a:p>
            <a:endParaRPr lang="en-US" altLang="ko-KR" sz="1200" dirty="0"/>
          </a:p>
          <a:p>
            <a:r>
              <a:rPr lang="en-US" altLang="ko-KR" sz="1200" dirty="0"/>
              <a:t>num01 = 7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905399" y="4056478"/>
            <a:ext cx="2359941" cy="1211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 3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94504" y="531196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7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4226" y="5016525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num01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753293" y="531196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8735" y="5016525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713178" y="5293523"/>
            <a:ext cx="2359941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983138" y="7449269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[1] = 99;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[2] = 7;</a:t>
            </a:r>
          </a:p>
          <a:p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294504" y="663671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0x555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4226" y="6341285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endParaRPr lang="en-US" altLang="ko-KR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403766" y="9121339"/>
            <a:ext cx="1349526" cy="292671"/>
            <a:chOff x="6825680" y="5220754"/>
            <a:chExt cx="1349526" cy="292671"/>
          </a:xfrm>
        </p:grpSpPr>
        <p:sp>
          <p:nvSpPr>
            <p:cNvPr id="21" name="직사각형 20"/>
            <p:cNvSpPr/>
            <p:nvPr/>
          </p:nvSpPr>
          <p:spPr>
            <a:xfrm>
              <a:off x="6825680" y="5220754"/>
              <a:ext cx="51155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34378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99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54792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7074638" y="8359623"/>
            <a:ext cx="2263630" cy="1628909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4226" y="8056823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0x555</a:t>
            </a:r>
          </a:p>
        </p:txBody>
      </p:sp>
      <p:cxnSp>
        <p:nvCxnSpPr>
          <p:cNvPr id="27" name="직선 화살표 연결선 26"/>
          <p:cNvCxnSpPr>
            <a:stCxn id="19" idx="2"/>
            <a:endCxn id="26" idx="0"/>
          </p:cNvCxnSpPr>
          <p:nvPr/>
        </p:nvCxnSpPr>
        <p:spPr>
          <a:xfrm flipH="1">
            <a:off x="7403768" y="6929388"/>
            <a:ext cx="238456" cy="112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34710" y="8583597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length =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34710" y="94398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[0]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34248" y="94398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[1]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83787" y="94398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[2]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713177" y="6528536"/>
            <a:ext cx="269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arrayA.length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343320" y="7318157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[1] = 99;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[2] = 7;</a:t>
            </a:r>
          </a:p>
          <a:p>
            <a:endParaRPr lang="en-US" altLang="ko-KR" sz="12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0507864" y="6278420"/>
            <a:ext cx="2384045" cy="3647247"/>
            <a:chOff x="3884880" y="2561445"/>
            <a:chExt cx="2384045" cy="3647247"/>
          </a:xfrm>
        </p:grpSpPr>
        <p:sp>
          <p:nvSpPr>
            <p:cNvPr id="40" name="직사각형 39"/>
            <p:cNvSpPr/>
            <p:nvPr/>
          </p:nvSpPr>
          <p:spPr>
            <a:xfrm>
              <a:off x="4225158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4880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[] </a:t>
              </a:r>
              <a:r>
                <a:rPr lang="en-US" altLang="ko-KR" sz="1200" dirty="0" err="1"/>
                <a:t>arrayB</a:t>
              </a:r>
              <a:endParaRPr lang="en-US" altLang="ko-KR" sz="1200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25560" y="5341499"/>
              <a:ext cx="1258389" cy="292671"/>
              <a:chOff x="6916817" y="5220754"/>
              <a:chExt cx="1258389" cy="292671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916817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334378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754792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4005295" y="4579783"/>
              <a:ext cx="2263630" cy="1628909"/>
            </a:xfrm>
            <a:prstGeom prst="roundRect">
              <a:avLst>
                <a:gd name="adj" fmla="val 102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84880" y="4276983"/>
              <a:ext cx="89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0x666</a:t>
              </a:r>
            </a:p>
          </p:txBody>
        </p:sp>
        <p:cxnSp>
          <p:nvCxnSpPr>
            <p:cNvPr id="48" name="직선 화살표 연결선 47"/>
            <p:cNvCxnSpPr>
              <a:stCxn id="40" idx="2"/>
              <a:endCxn id="47" idx="0"/>
            </p:cNvCxnSpPr>
            <p:nvPr/>
          </p:nvCxnSpPr>
          <p:spPr>
            <a:xfrm flipH="1">
              <a:off x="4334423" y="3149549"/>
              <a:ext cx="238456" cy="1127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65364" y="4803759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length = 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65364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[0]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4902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[1]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4441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[2]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3024829" y="6683373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arrayA</a:t>
            </a:r>
            <a:endParaRPr lang="en-US" altLang="ko-KR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9237074" y="661951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0x555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02386" y="6350531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endParaRPr lang="en-US" altLang="ko-KR" sz="1200" dirty="0"/>
          </a:p>
        </p:txBody>
      </p:sp>
      <p:cxnSp>
        <p:nvCxnSpPr>
          <p:cNvPr id="57" name="직선 화살표 연결선 56"/>
          <p:cNvCxnSpPr>
            <a:stCxn id="55" idx="2"/>
            <a:endCxn id="26" idx="0"/>
          </p:cNvCxnSpPr>
          <p:nvPr/>
        </p:nvCxnSpPr>
        <p:spPr>
          <a:xfrm flipH="1">
            <a:off x="7403768" y="6912180"/>
            <a:ext cx="2181026" cy="1144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983137" y="9437759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[0] = 100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6097446" y="9185719"/>
            <a:ext cx="346761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arrayA</a:t>
            </a:r>
            <a:r>
              <a:rPr lang="en-US" altLang="ko-KR" dirty="0"/>
              <a:t>[0]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6097448" y="9740998"/>
            <a:ext cx="343235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arrayB</a:t>
            </a:r>
            <a:r>
              <a:rPr lang="en-US" altLang="ko-KR" dirty="0"/>
              <a:t>[0]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89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8192" y="8808471"/>
            <a:ext cx="14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nextLint</a:t>
            </a:r>
            <a:r>
              <a:rPr lang="en-US" altLang="ko-KR" sz="12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43496" y="4475023"/>
            <a:ext cx="2359941" cy="1211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 3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713178" y="5293523"/>
            <a:ext cx="2359941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983138" y="7449269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[1] = 99;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[2] = 7;</a:t>
            </a:r>
          </a:p>
          <a:p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13177" y="6528536"/>
            <a:ext cx="269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arrayA.length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801786" y="4733523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[1] = 99;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[2] = 7;</a:t>
            </a:r>
          </a:p>
          <a:p>
            <a:endParaRPr lang="en-US" altLang="ko-KR" sz="12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8775338" y="6278420"/>
            <a:ext cx="4116568" cy="3647247"/>
            <a:chOff x="2152357" y="2561445"/>
            <a:chExt cx="4116568" cy="3647247"/>
          </a:xfrm>
        </p:grpSpPr>
        <p:sp>
          <p:nvSpPr>
            <p:cNvPr id="40" name="직사각형 39"/>
            <p:cNvSpPr/>
            <p:nvPr/>
          </p:nvSpPr>
          <p:spPr>
            <a:xfrm>
              <a:off x="4225158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4880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[] </a:t>
              </a:r>
              <a:r>
                <a:rPr lang="en-US" altLang="ko-KR" sz="1200" dirty="0" err="1"/>
                <a:t>arrayB</a:t>
              </a:r>
              <a:endParaRPr lang="en-US" altLang="ko-KR" sz="1200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25560" y="5341499"/>
              <a:ext cx="1258389" cy="292671"/>
              <a:chOff x="6916817" y="5220754"/>
              <a:chExt cx="1258389" cy="292671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916817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334378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754792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4005295" y="4579783"/>
              <a:ext cx="2263630" cy="1628909"/>
            </a:xfrm>
            <a:prstGeom prst="roundRect">
              <a:avLst>
                <a:gd name="adj" fmla="val 102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84880" y="4276983"/>
              <a:ext cx="89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0x666</a:t>
              </a:r>
            </a:p>
          </p:txBody>
        </p:sp>
        <p:cxnSp>
          <p:nvCxnSpPr>
            <p:cNvPr id="48" name="직선 화살표 연결선 47"/>
            <p:cNvCxnSpPr>
              <a:stCxn id="40" idx="2"/>
              <a:endCxn id="47" idx="0"/>
            </p:cNvCxnSpPr>
            <p:nvPr/>
          </p:nvCxnSpPr>
          <p:spPr>
            <a:xfrm flipH="1">
              <a:off x="4334423" y="3149549"/>
              <a:ext cx="238456" cy="1127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65364" y="4803759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length = 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65364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[0]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4902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[1]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4441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[2]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576600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52357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num</a:t>
              </a:r>
              <a:endParaRPr lang="en-US" altLang="ko-KR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4426707" y="5937262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arrayA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3983137" y="9437759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[0] = 100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6097446" y="9185719"/>
            <a:ext cx="346761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arrayA</a:t>
            </a:r>
            <a:r>
              <a:rPr lang="en-US" altLang="ko-KR" dirty="0"/>
              <a:t>[0]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6097448" y="9740998"/>
            <a:ext cx="343235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arrayB</a:t>
            </a:r>
            <a:r>
              <a:rPr lang="en-US" altLang="ko-KR" dirty="0"/>
              <a:t>[0]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76686" y="4773948"/>
            <a:ext cx="2918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 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 = new Scanner(System.in)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905398" y="4113651"/>
            <a:ext cx="301582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#Scanner.java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4336008" y="5660691"/>
            <a:ext cx="1932452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#int.java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7386387" y="6278420"/>
            <a:ext cx="2427726" cy="3647247"/>
            <a:chOff x="3841199" y="2561445"/>
            <a:chExt cx="2427726" cy="3647247"/>
          </a:xfrm>
        </p:grpSpPr>
        <p:sp>
          <p:nvSpPr>
            <p:cNvPr id="65" name="직사각형 64"/>
            <p:cNvSpPr/>
            <p:nvPr/>
          </p:nvSpPr>
          <p:spPr>
            <a:xfrm>
              <a:off x="4225158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 0x777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80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Scanner </a:t>
              </a:r>
              <a:r>
                <a:rPr lang="en-US" altLang="ko-KR" sz="1200" dirty="0" err="1"/>
                <a:t>sc</a:t>
              </a:r>
              <a:endParaRPr lang="en-US" altLang="ko-KR" sz="1200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005295" y="4579783"/>
              <a:ext cx="2263630" cy="1628909"/>
            </a:xfrm>
            <a:prstGeom prst="roundRect">
              <a:avLst>
                <a:gd name="adj" fmla="val 102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41199" y="4341682"/>
              <a:ext cx="89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0x777</a:t>
              </a:r>
            </a:p>
          </p:txBody>
        </p:sp>
        <p:cxnSp>
          <p:nvCxnSpPr>
            <p:cNvPr id="70" name="직선 화살표 연결선 69"/>
            <p:cNvCxnSpPr>
              <a:stCxn id="65" idx="2"/>
            </p:cNvCxnSpPr>
            <p:nvPr/>
          </p:nvCxnSpPr>
          <p:spPr>
            <a:xfrm flipH="1">
              <a:off x="4115894" y="3149549"/>
              <a:ext cx="456985" cy="1192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직사각형 77"/>
          <p:cNvSpPr/>
          <p:nvPr/>
        </p:nvSpPr>
        <p:spPr>
          <a:xfrm>
            <a:off x="13905398" y="5259308"/>
            <a:ext cx="301582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#Scanner.java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3971" y="5289048"/>
            <a:ext cx="2918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 </a:t>
            </a:r>
            <a:r>
              <a:rPr lang="ko-KR" altLang="en-US" sz="1200" dirty="0" err="1"/>
              <a:t>힙</a:t>
            </a:r>
            <a:r>
              <a:rPr lang="ko-KR" altLang="en-US" sz="1200" dirty="0"/>
              <a:t> 영역에 </a:t>
            </a:r>
            <a:r>
              <a:rPr lang="ko-KR" altLang="en-US" sz="1200" dirty="0" err="1"/>
              <a:t>도장찍어라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5347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533586" y="4007873"/>
            <a:ext cx="228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char[] </a:t>
            </a:r>
            <a:r>
              <a:rPr lang="en-US" altLang="ko-KR" sz="1200" dirty="0" err="1"/>
              <a:t>arrayC</a:t>
            </a:r>
            <a:r>
              <a:rPr lang="en-US" altLang="ko-KR" sz="1200" dirty="0"/>
              <a:t> = new char[3];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'</a:t>
            </a:r>
            <a:r>
              <a:rPr lang="ko-KR" altLang="en-US" sz="1200" dirty="0"/>
              <a:t>정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= '</a:t>
            </a:r>
            <a:r>
              <a:rPr lang="ko-KR" altLang="en-US" sz="1200" dirty="0"/>
              <a:t>이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= '</a:t>
            </a:r>
            <a:r>
              <a:rPr lang="ko-KR" altLang="en-US" sz="1200" dirty="0"/>
              <a:t>유</a:t>
            </a:r>
            <a:r>
              <a:rPr lang="en-US" altLang="ko-KR" sz="1200" dirty="0"/>
              <a:t>';</a:t>
            </a:r>
          </a:p>
          <a:p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5768662" y="835408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7493" y="4909243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sz="1200" dirty="0" err="1"/>
              <a:t>arrayS</a:t>
            </a:r>
            <a:endParaRPr lang="en-US" altLang="ko-KR" sz="12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8666298" y="8690639"/>
            <a:ext cx="1258389" cy="292671"/>
            <a:chOff x="6916817" y="5220754"/>
            <a:chExt cx="1258389" cy="292671"/>
          </a:xfrm>
        </p:grpSpPr>
        <p:sp>
          <p:nvSpPr>
            <p:cNvPr id="43" name="직사각형 42"/>
            <p:cNvSpPr/>
            <p:nvPr/>
          </p:nvSpPr>
          <p:spPr>
            <a:xfrm>
              <a:off x="6916817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"</a:t>
              </a:r>
              <a:r>
                <a:rPr lang="ko-KR" altLang="en-US" sz="1200" dirty="0">
                  <a:solidFill>
                    <a:schemeClr val="tx1"/>
                  </a:solidFill>
                </a:rPr>
                <a:t>정우성</a:t>
              </a:r>
              <a:r>
                <a:rPr lang="en-US" altLang="ko-KR" sz="1200" dirty="0">
                  <a:solidFill>
                    <a:schemeClr val="tx1"/>
                  </a:solidFill>
                </a:rPr>
                <a:t>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334378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이효리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754792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유재석</a:t>
              </a: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8405646" y="8197156"/>
            <a:ext cx="2263630" cy="1628909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827" y="7930669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0x666</a:t>
            </a:r>
          </a:p>
        </p:txBody>
      </p:sp>
      <p:cxnSp>
        <p:nvCxnSpPr>
          <p:cNvPr id="48" name="직선 화살표 연결선 47"/>
          <p:cNvCxnSpPr>
            <a:stCxn id="40" idx="2"/>
            <a:endCxn id="47" idx="0"/>
          </p:cNvCxnSpPr>
          <p:nvPr/>
        </p:nvCxnSpPr>
        <p:spPr>
          <a:xfrm flipH="1" flipV="1">
            <a:off x="8753370" y="7930668"/>
            <a:ext cx="11422589" cy="71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31616" y="8268936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length =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06102" y="90091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[0]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05640" y="90091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[1]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55179" y="90091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[2]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120104" y="835408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55439" y="8058655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endParaRPr lang="en-US" altLang="ko-KR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8057927" y="518624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83607" y="7889958"/>
            <a:ext cx="73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String[]</a:t>
            </a:r>
          </a:p>
        </p:txBody>
      </p:sp>
      <p:cxnSp>
        <p:nvCxnSpPr>
          <p:cNvPr id="58" name="직선 화살표 연결선 57"/>
          <p:cNvCxnSpPr>
            <a:stCxn id="55" idx="2"/>
            <a:endCxn id="47" idx="0"/>
          </p:cNvCxnSpPr>
          <p:nvPr/>
        </p:nvCxnSpPr>
        <p:spPr>
          <a:xfrm>
            <a:off x="8405647" y="5478912"/>
            <a:ext cx="347722" cy="245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401700" y="4621242"/>
            <a:ext cx="296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sz="1200" dirty="0" err="1"/>
              <a:t>arrayS</a:t>
            </a:r>
            <a:r>
              <a:rPr lang="en-US" altLang="ko-KR" sz="1200" dirty="0"/>
              <a:t> = new String[3];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"</a:t>
            </a:r>
            <a:r>
              <a:rPr lang="ko-KR" altLang="en-US" sz="1200" dirty="0"/>
              <a:t>정우성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= "</a:t>
            </a:r>
            <a:r>
              <a:rPr lang="ko-KR" altLang="en-US" sz="1200" dirty="0"/>
              <a:t>이효리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= "</a:t>
            </a:r>
            <a:r>
              <a:rPr lang="ko-KR" altLang="en-US" sz="1200" dirty="0"/>
              <a:t>유재석</a:t>
            </a:r>
            <a:r>
              <a:rPr lang="en-US" altLang="ko-KR" sz="1200" dirty="0"/>
              <a:t>";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49400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533586" y="4007873"/>
            <a:ext cx="228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char[] </a:t>
            </a:r>
            <a:r>
              <a:rPr lang="en-US" altLang="ko-KR" sz="1200" dirty="0" err="1"/>
              <a:t>arrayC</a:t>
            </a:r>
            <a:r>
              <a:rPr lang="en-US" altLang="ko-KR" sz="1200" dirty="0"/>
              <a:t> = new char[3];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'</a:t>
            </a:r>
            <a:r>
              <a:rPr lang="ko-KR" altLang="en-US" sz="1200" dirty="0"/>
              <a:t>정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= '</a:t>
            </a:r>
            <a:r>
              <a:rPr lang="ko-KR" altLang="en-US" sz="1200" dirty="0"/>
              <a:t>이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= '</a:t>
            </a:r>
            <a:r>
              <a:rPr lang="ko-KR" altLang="en-US" sz="1200" dirty="0"/>
              <a:t>유</a:t>
            </a:r>
            <a:r>
              <a:rPr lang="en-US" altLang="ko-KR" sz="1200" dirty="0"/>
              <a:t>';</a:t>
            </a:r>
          </a:p>
          <a:p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5768662" y="835408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31155" y="5253637"/>
            <a:ext cx="1393071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u="sng" dirty="0" err="1"/>
              <a:t>args</a:t>
            </a:r>
            <a:endParaRPr lang="en-US" altLang="ko-KR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775809" y="8648984"/>
            <a:ext cx="3744093" cy="1628909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73989" y="8382496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0x666</a:t>
            </a:r>
          </a:p>
        </p:txBody>
      </p:sp>
      <p:cxnSp>
        <p:nvCxnSpPr>
          <p:cNvPr id="48" name="직선 화살표 연결선 47"/>
          <p:cNvCxnSpPr>
            <a:stCxn id="40" idx="2"/>
            <a:endCxn id="47" idx="0"/>
          </p:cNvCxnSpPr>
          <p:nvPr/>
        </p:nvCxnSpPr>
        <p:spPr>
          <a:xfrm flipH="1" flipV="1">
            <a:off x="9123532" y="8382496"/>
            <a:ext cx="11052427" cy="26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01778" y="8720764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length = 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76264" y="946093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[0]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00378" y="9453050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[1]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53772" y="945304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[2]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8939661" y="9083016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55439" y="8058655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endParaRPr lang="en-US" altLang="ko-KR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8428091" y="563807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353769" y="8341786"/>
            <a:ext cx="73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String[]</a:t>
            </a:r>
          </a:p>
        </p:txBody>
      </p:sp>
      <p:cxnSp>
        <p:nvCxnSpPr>
          <p:cNvPr id="58" name="직선 화살표 연결선 57"/>
          <p:cNvCxnSpPr>
            <a:stCxn id="55" idx="2"/>
            <a:endCxn id="47" idx="0"/>
          </p:cNvCxnSpPr>
          <p:nvPr/>
        </p:nvCxnSpPr>
        <p:spPr>
          <a:xfrm>
            <a:off x="8775811" y="5930741"/>
            <a:ext cx="347720" cy="245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086437" y="5622970"/>
            <a:ext cx="296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sz="1200" dirty="0" err="1"/>
              <a:t>arrayS</a:t>
            </a:r>
            <a:r>
              <a:rPr lang="en-US" altLang="ko-KR" sz="1200" dirty="0"/>
              <a:t> = new String[3];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"</a:t>
            </a:r>
            <a:r>
              <a:rPr lang="ko-KR" altLang="en-US" sz="1200" dirty="0"/>
              <a:t>정우성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= "</a:t>
            </a:r>
            <a:r>
              <a:rPr lang="ko-KR" altLang="en-US" sz="1200" dirty="0"/>
              <a:t>이효리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= "</a:t>
            </a:r>
            <a:r>
              <a:rPr lang="ko-KR" altLang="en-US" sz="1200" dirty="0"/>
              <a:t>유재석</a:t>
            </a:r>
            <a:r>
              <a:rPr lang="en-US" altLang="ko-KR" sz="1200" dirty="0"/>
              <a:t>";</a:t>
            </a:r>
          </a:p>
          <a:p>
            <a:endParaRPr lang="en-US" altLang="ko-KR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13629951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325392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hwang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020831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704792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young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029858" y="945304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[3]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775558" y="945304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[4]</a:t>
            </a:r>
          </a:p>
        </p:txBody>
      </p:sp>
    </p:spTree>
    <p:extLst>
      <p:ext uri="{BB962C8B-B14F-4D97-AF65-F5344CB8AC3E}">
        <p14:creationId xmlns:p14="http://schemas.microsoft.com/office/powerpoint/2010/main" val="354986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56637" y="4527862"/>
            <a:ext cx="8254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8347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556680" y="3809778"/>
            <a:ext cx="3362658" cy="2508234"/>
            <a:chOff x="7066376" y="1365818"/>
            <a:chExt cx="3362658" cy="2508234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3224779" cy="22375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</a:rPr>
                <a:t>필드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String name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price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일반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985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Goods.java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533" y="3104805"/>
            <a:ext cx="1293518" cy="67503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15" y="3047243"/>
            <a:ext cx="1403568" cy="732594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4637661" y="6756753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Goods camera = new Goods()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camera.name ="</a:t>
              </a:r>
              <a:r>
                <a:rPr lang="ko-KR" altLang="en-US" sz="1200" dirty="0">
                  <a:solidFill>
                    <a:schemeClr val="tx1"/>
                  </a:solidFill>
                </a:rPr>
                <a:t>니콘</a:t>
              </a:r>
              <a:r>
                <a:rPr lang="en-US" altLang="ko-KR" sz="1200" dirty="0">
                  <a:solidFill>
                    <a:schemeClr val="tx1"/>
                  </a:solidFill>
                </a:rPr>
                <a:t>";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camera.price</a:t>
              </a:r>
              <a:r>
                <a:rPr lang="en-US" altLang="ko-KR" sz="1200" dirty="0">
                  <a:solidFill>
                    <a:schemeClr val="tx1"/>
                  </a:solidFill>
                </a:rPr>
                <a:t> = 40000;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println</a:t>
              </a:r>
              <a:r>
                <a:rPr lang="en-US" altLang="ko-KR" sz="1200" dirty="0">
                  <a:solidFill>
                    <a:schemeClr val="tx1"/>
                  </a:solidFill>
                </a:rPr>
                <a:t>(camera.name);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println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camera.price</a:t>
              </a:r>
              <a:r>
                <a:rPr lang="en-US" altLang="ko-KR" sz="1200" dirty="0">
                  <a:solidFill>
                    <a:schemeClr val="tx1"/>
                  </a:solidFill>
                </a:rPr>
                <a:t>);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65848" y="5483962"/>
            <a:ext cx="3304081" cy="5773917"/>
            <a:chOff x="825420" y="1704122"/>
            <a:chExt cx="3304081" cy="4920415"/>
          </a:xfrm>
        </p:grpSpPr>
        <p:sp>
          <p:nvSpPr>
            <p:cNvPr id="43" name="직사각형 42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0x234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13798" y="1704122"/>
              <a:ext cx="1420086" cy="236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 camera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825420" y="4599451"/>
              <a:ext cx="3304081" cy="2025086"/>
              <a:chOff x="8822298" y="1453309"/>
              <a:chExt cx="2884478" cy="1400257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8894381" y="1636753"/>
                <a:ext cx="2405876" cy="1216813"/>
              </a:xfrm>
              <a:prstGeom prst="roundRect">
                <a:avLst>
                  <a:gd name="adj" fmla="val 323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String name = "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니콘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"</a:t>
                </a:r>
              </a:p>
              <a:p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price = 40000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721704" y="1461397"/>
                <a:ext cx="985072" cy="16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Goods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822298" y="1453309"/>
                <a:ext cx="985072" cy="16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0x234</a:t>
                </a:r>
              </a:p>
            </p:txBody>
          </p:sp>
        </p:grpSp>
        <p:cxnSp>
          <p:nvCxnSpPr>
            <p:cNvPr id="59" name="직선 화살표 연결선 58"/>
            <p:cNvCxnSpPr>
              <a:stCxn id="43" idx="2"/>
            </p:cNvCxnSpPr>
            <p:nvPr/>
          </p:nvCxnSpPr>
          <p:spPr>
            <a:xfrm flipH="1">
              <a:off x="1466275" y="2387600"/>
              <a:ext cx="658629" cy="2202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9643341" y="5646486"/>
            <a:ext cx="3338351" cy="5302861"/>
            <a:chOff x="1013798" y="1704122"/>
            <a:chExt cx="3338351" cy="5397217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0x444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 computer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219182" y="4827631"/>
              <a:ext cx="3132967" cy="2273708"/>
              <a:chOff x="9166052" y="1611085"/>
              <a:chExt cx="2735094" cy="1572168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9188584" y="1802618"/>
                <a:ext cx="2283278" cy="1380635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String name ="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그램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"</a:t>
                </a:r>
              </a:p>
              <a:p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price = 1000000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916074" y="1611085"/>
                <a:ext cx="985072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Goods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166052" y="1620856"/>
                <a:ext cx="985072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 flipH="1">
              <a:off x="1466275" y="2387600"/>
              <a:ext cx="658629" cy="2202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791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3279" y="1139114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89048" y="1294177"/>
            <a:ext cx="5510594" cy="6993480"/>
            <a:chOff x="7066376" y="1365818"/>
            <a:chExt cx="5510594" cy="6580701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5372715" cy="631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String name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price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public Goods(){</a:t>
              </a: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String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name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this.name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name;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price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= price;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retrun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if(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&lt;0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0;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}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else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price;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this.getPrice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());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985072" cy="26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Goods.java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6" y="-7679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7926927" y="9603612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1346" y="2784436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Goods camera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081621" y="5294556"/>
            <a:ext cx="5615667" cy="6882929"/>
            <a:chOff x="8829851" y="930394"/>
            <a:chExt cx="4902503" cy="4055728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882093" y="1095085"/>
              <a:ext cx="4850261" cy="3891037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</a:rPr>
                <a:t>필드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private String name = "</a:t>
              </a:r>
              <a:r>
                <a:rPr lang="ko-KR" altLang="en-US" sz="1200" dirty="0">
                  <a:solidFill>
                    <a:schemeClr val="tx1"/>
                  </a:solidFill>
                </a:rPr>
                <a:t>니콘</a:t>
              </a:r>
              <a:r>
                <a:rPr lang="en-US" altLang="ko-KR" sz="1200" dirty="0">
                  <a:solidFill>
                    <a:schemeClr val="tx1"/>
                  </a:solidFill>
                </a:rPr>
                <a:t>"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price = 40000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일반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</a:rPr>
                <a:t>( String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name 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this.name </a:t>
              </a:r>
              <a:r>
                <a:rPr lang="en-US" altLang="ko-KR" sz="1200" dirty="0">
                  <a:solidFill>
                    <a:schemeClr val="tx1"/>
                  </a:solidFill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name;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</a:rPr>
                <a:t>(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price 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this.price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price;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public String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</a:rPr>
                <a:t>(){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retrun</a:t>
              </a:r>
              <a:r>
                <a:rPr lang="en-US" altLang="ko-KR" sz="1200" dirty="0">
                  <a:solidFill>
                    <a:schemeClr val="tx1"/>
                  </a:solidFill>
                </a:rPr>
                <a:t>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if(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&lt;0)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    return 0;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}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else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    return price;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}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this.getPrice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());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Goods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0x234</a:t>
              </a:r>
            </a:p>
          </p:txBody>
        </p:sp>
      </p:grpSp>
      <p:cxnSp>
        <p:nvCxnSpPr>
          <p:cNvPr id="59" name="직선 화살표 연결선 58"/>
          <p:cNvCxnSpPr>
            <a:stCxn id="43" idx="2"/>
            <a:endCxn id="57" idx="0"/>
          </p:cNvCxnSpPr>
          <p:nvPr/>
        </p:nvCxnSpPr>
        <p:spPr>
          <a:xfrm flipH="1">
            <a:off x="1645806" y="3586470"/>
            <a:ext cx="726648" cy="172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3943624" y="2854655"/>
            <a:ext cx="9360850" cy="9322829"/>
            <a:chOff x="1013798" y="1704122"/>
            <a:chExt cx="9360850" cy="9488714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0x444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 computer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4187370" y="4202409"/>
              <a:ext cx="6187278" cy="6990427"/>
              <a:chOff x="11757291" y="1178772"/>
              <a:chExt cx="5401520" cy="4833570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11757291" y="1398014"/>
                <a:ext cx="5401520" cy="4614328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private String name ="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그램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"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price = 1000000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public void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setName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 String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name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this.name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name;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public void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setPrice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price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this.price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price;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public String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getName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retrun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name;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getPrice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if(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this.price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&lt;0)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    return 0;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}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else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    return price;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}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showInfo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 err="1">
                    <a:solidFill>
                      <a:schemeClr val="tx1"/>
                    </a:solidFill>
                    <a:latin typeface="+mn-ea"/>
                  </a:rPr>
                  <a:t>상품이름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: 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+ name);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가격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:"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+ 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getPrice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());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("===========================");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795035" y="1217877"/>
                <a:ext cx="631096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Goods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757291" y="1178772"/>
                <a:ext cx="983941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>
              <a:off x="2124904" y="2387601"/>
              <a:ext cx="2254479" cy="179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714" y="0"/>
            <a:ext cx="1973812" cy="10197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747018" y="2922935"/>
            <a:ext cx="4076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Goods </a:t>
            </a:r>
            <a:r>
              <a:rPr lang="en-US" altLang="ko-KR" sz="1600" dirty="0" smtClean="0"/>
              <a:t>camera = new </a:t>
            </a:r>
            <a:r>
              <a:rPr lang="en-US" altLang="ko-KR" sz="1600" dirty="0" err="1" smtClean="0"/>
              <a:t>Godds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4526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8254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7096" y="108395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+mn-ea"/>
              </a:rPr>
              <a:t>스태틱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n-ea"/>
              </a:rPr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8347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+mn-ea"/>
              </a:rPr>
              <a:t>힙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243984" y="1069866"/>
            <a:ext cx="5302302" cy="5943180"/>
            <a:chOff x="7159330" y="1352562"/>
            <a:chExt cx="3509901" cy="5174972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3464976" cy="4891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x 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y 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y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y;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그리는 복잡한 기능을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구현해야된다고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가정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.....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[x=" + x + ", y=" + y + "]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59330" y="1352562"/>
              <a:ext cx="1423911" cy="31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Point.java</a:t>
              </a:r>
              <a:endParaRPr lang="en-US" altLang="ko-KR" sz="1600" dirty="0">
                <a:latin typeface="+mn-ea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06" y="30353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1231380" y="7898418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작성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0x234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99948" y="2902543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Point p01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81621" y="5294556"/>
            <a:ext cx="2953578" cy="6244988"/>
            <a:chOff x="8829851" y="930394"/>
            <a:chExt cx="2578487" cy="367982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882093" y="1095086"/>
              <a:ext cx="2526245" cy="3515133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x =5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y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=5;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y 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y;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그리는 복잡한 기능을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구현해야된다고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가정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.....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[x=" + x + ", y=" + y + "]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</a:rPr>
                <a:t>Point</a:t>
              </a:r>
              <a:endParaRPr lang="en-US" altLang="ko-KR" sz="1200" b="1" dirty="0"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0x234</a:t>
              </a:r>
            </a:p>
          </p:txBody>
        </p:sp>
      </p:grpSp>
      <p:cxnSp>
        <p:nvCxnSpPr>
          <p:cNvPr id="59" name="직선 화살표 연결선 58"/>
          <p:cNvCxnSpPr>
            <a:stCxn id="43" idx="2"/>
            <a:endCxn id="57" idx="0"/>
          </p:cNvCxnSpPr>
          <p:nvPr/>
        </p:nvCxnSpPr>
        <p:spPr>
          <a:xfrm flipH="1">
            <a:off x="1645806" y="3586470"/>
            <a:ext cx="726648" cy="172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3943624" y="2854655"/>
            <a:ext cx="3589290" cy="8684890"/>
            <a:chOff x="1013798" y="1704122"/>
            <a:chExt cx="3589290" cy="8839424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0x444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Point p02</a:t>
              </a:r>
              <a:endParaRPr lang="en-US" altLang="ko-KR" sz="1200" dirty="0">
                <a:latin typeface="+mn-ea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27103" y="4187438"/>
              <a:ext cx="3075985" cy="6356108"/>
              <a:chOff x="9434866" y="1168420"/>
              <a:chExt cx="2685348" cy="4394966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9480144" y="1375417"/>
                <a:ext cx="2640070" cy="4187969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x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= 10;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y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= 23 ;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setX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+mn-ea"/>
                  </a:rPr>
                  <a:t>this.x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=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setY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py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y =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py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return x;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return y;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draw()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그리는 복잡한 기능을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구현해야된다고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가정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.....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점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[x=" + x + ", y=" + y + "]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을 그렸습니다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.");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98879" y="1168420"/>
                <a:ext cx="631096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</a:rPr>
                  <a:t>Point</a:t>
                </a:r>
                <a:endParaRPr lang="en-US" altLang="ko-KR" sz="1200" b="1" dirty="0">
                  <a:latin typeface="+mn-ea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434866" y="1181851"/>
                <a:ext cx="983941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+mn-ea"/>
                  </a:rPr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 flipH="1">
              <a:off x="1875211" y="2387601"/>
              <a:ext cx="249693" cy="179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985" y="64236"/>
            <a:ext cx="1330957" cy="6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9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3279" y="1139114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6743254" y="1286652"/>
            <a:ext cx="5372715" cy="7655524"/>
            <a:chOff x="7065932" y="1365818"/>
            <a:chExt cx="5372715" cy="7203669"/>
          </a:xfrm>
        </p:grpSpPr>
        <p:sp>
          <p:nvSpPr>
            <p:cNvPr id="33" name="직사각형 32"/>
            <p:cNvSpPr/>
            <p:nvPr/>
          </p:nvSpPr>
          <p:spPr>
            <a:xfrm>
              <a:off x="7065932" y="1730447"/>
              <a:ext cx="5372715" cy="6839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String name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price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public Goods() {</a:t>
              </a:r>
            </a:p>
            <a:p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Goods </a:t>
              </a:r>
              <a:r>
                <a:rPr lang="ko-KR" altLang="en-US" sz="1200" i="1" dirty="0">
                  <a:solidFill>
                    <a:schemeClr val="tx1"/>
                  </a:solidFill>
                  <a:latin typeface="+mn-ea"/>
                </a:rPr>
                <a:t>메모리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i="1" dirty="0" err="1">
                  <a:solidFill>
                    <a:schemeClr val="tx1"/>
                  </a:solidFill>
                  <a:latin typeface="+mn-ea"/>
                </a:rPr>
                <a:t>힙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200" i="1" dirty="0">
                  <a:solidFill>
                    <a:schemeClr val="tx1"/>
                  </a:solidFill>
                  <a:latin typeface="+mn-ea"/>
                </a:rPr>
                <a:t>에 </a:t>
              </a:r>
              <a:r>
                <a:rPr lang="ko-KR" altLang="en-US" sz="1200" i="1" dirty="0" err="1">
                  <a:solidFill>
                    <a:schemeClr val="tx1"/>
                  </a:solidFill>
                  <a:latin typeface="+mn-ea"/>
                </a:rPr>
                <a:t>올리는거</a:t>
              </a:r>
              <a:endParaRPr lang="ko-KR" altLang="en-US" sz="1200" i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i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public Goods(String name, 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 price) {</a:t>
              </a:r>
            </a:p>
            <a:p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Goods </a:t>
              </a:r>
              <a:r>
                <a:rPr lang="ko-KR" altLang="en-US" sz="1200" i="1" dirty="0">
                  <a:solidFill>
                    <a:schemeClr val="tx1"/>
                  </a:solidFill>
                  <a:latin typeface="+mn-ea"/>
                </a:rPr>
                <a:t>메모리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i="1" dirty="0" err="1">
                  <a:solidFill>
                    <a:schemeClr val="tx1"/>
                  </a:solidFill>
                  <a:latin typeface="+mn-ea"/>
                </a:rPr>
                <a:t>힙</a:t>
              </a:r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200" i="1" dirty="0">
                  <a:solidFill>
                    <a:schemeClr val="tx1"/>
                  </a:solidFill>
                  <a:latin typeface="+mn-ea"/>
                </a:rPr>
                <a:t>에 </a:t>
              </a:r>
              <a:r>
                <a:rPr lang="ko-KR" altLang="en-US" sz="1200" i="1" dirty="0" err="1" smtClean="0">
                  <a:solidFill>
                    <a:schemeClr val="tx1"/>
                  </a:solidFill>
                  <a:latin typeface="+mn-ea"/>
                </a:rPr>
                <a:t>올리는거</a:t>
              </a:r>
              <a:endParaRPr lang="en-US" altLang="ko-KR" sz="1200" i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   this.name = name;</a:t>
              </a:r>
            </a:p>
            <a:p>
              <a:r>
                <a:rPr lang="en-US" altLang="ko-KR" sz="1200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200" i="1" dirty="0" err="1" smtClean="0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 = price;</a:t>
              </a:r>
              <a:endParaRPr lang="ko-KR" altLang="en-US" sz="1200" i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i="1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i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String name 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this.name =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price 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 price;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retrun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price;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this.getPrice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());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985072" cy="26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Goods.java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6" y="-7679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7926927" y="9603612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1346" y="2784436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Goods camera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081621" y="5294556"/>
            <a:ext cx="5615667" cy="7358606"/>
            <a:chOff x="8829851" y="930394"/>
            <a:chExt cx="4902503" cy="4336018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882093" y="1095085"/>
              <a:ext cx="4850261" cy="4171327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String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name ="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니콘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"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price = 400000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String name 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this.name =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price 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 price;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retrun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price;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this.getPrice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());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b="1" dirty="0"/>
                <a:t>Goods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b="1" dirty="0"/>
                <a:t>0x234</a:t>
              </a:r>
            </a:p>
          </p:txBody>
        </p:sp>
      </p:grpSp>
      <p:cxnSp>
        <p:nvCxnSpPr>
          <p:cNvPr id="59" name="직선 화살표 연결선 58"/>
          <p:cNvCxnSpPr>
            <a:stCxn id="43" idx="2"/>
            <a:endCxn id="57" idx="0"/>
          </p:cNvCxnSpPr>
          <p:nvPr/>
        </p:nvCxnSpPr>
        <p:spPr>
          <a:xfrm flipH="1">
            <a:off x="1645806" y="3586470"/>
            <a:ext cx="726648" cy="172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7091845" y="2824451"/>
            <a:ext cx="7122505" cy="9828711"/>
            <a:chOff x="3252143" y="1691234"/>
            <a:chExt cx="7122505" cy="10003597"/>
          </a:xfrm>
        </p:grpSpPr>
        <p:sp>
          <p:nvSpPr>
            <p:cNvPr id="61" name="직사각형 60"/>
            <p:cNvSpPr/>
            <p:nvPr/>
          </p:nvSpPr>
          <p:spPr>
            <a:xfrm>
              <a:off x="3301788" y="2035621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0x444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52143" y="1691234"/>
              <a:ext cx="1420086" cy="2819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/>
                <a:t>Goods computer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4187370" y="4202409"/>
              <a:ext cx="6187278" cy="7492422"/>
              <a:chOff x="11757291" y="1178772"/>
              <a:chExt cx="5401520" cy="5180677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11757291" y="1398014"/>
                <a:ext cx="5401520" cy="4961435"/>
              </a:xfrm>
              <a:prstGeom prst="roundRect">
                <a:avLst>
                  <a:gd name="adj" fmla="val 144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String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name = "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+mn-ea"/>
                  </a:rPr>
                  <a:t>그램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"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price = 1000000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setName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( String name 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 this.name = name;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setPrice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(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price 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this.price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= price;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public String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getName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(){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retrun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name;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getPrice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return price;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showInfo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 err="1">
                    <a:solidFill>
                      <a:schemeClr val="tx1"/>
                    </a:solidFill>
                    <a:latin typeface="+mn-ea"/>
                  </a:rPr>
                  <a:t>상품이름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: 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+ name);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가격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:"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+ 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this.getPrice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());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("===========================");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795035" y="1217877"/>
                <a:ext cx="631096" cy="1949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200" b="1" dirty="0"/>
                  <a:t>Goods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757291" y="1178772"/>
                <a:ext cx="983941" cy="1949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200" dirty="0"/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>
              <a:off x="3729584" y="2387601"/>
              <a:ext cx="649799" cy="179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714" y="0"/>
            <a:ext cx="1973812" cy="10197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69798" y="2172219"/>
            <a:ext cx="407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Goods </a:t>
            </a:r>
            <a:r>
              <a:rPr lang="en-US" altLang="ko-KR" sz="2000" dirty="0" smtClean="0"/>
              <a:t>camera = new </a:t>
            </a:r>
            <a:r>
              <a:rPr lang="en-US" altLang="ko-KR" sz="2000" dirty="0" smtClean="0"/>
              <a:t>Goods</a:t>
            </a:r>
            <a:r>
              <a:rPr lang="en-US" altLang="ko-KR" sz="2000" dirty="0" smtClean="0"/>
              <a:t>();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651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077118" y="4318363"/>
            <a:ext cx="3786388" cy="558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044" y="4668478"/>
            <a:ext cx="3042169" cy="41140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85124" y="4501053"/>
            <a:ext cx="3039414" cy="5190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005" y="4863453"/>
            <a:ext cx="2454372" cy="331916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606353" y="4797268"/>
            <a:ext cx="562668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9031358" y="6523037"/>
            <a:ext cx="504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93797" y="4996167"/>
            <a:ext cx="1635617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id=</a:t>
            </a:r>
            <a:r>
              <a:rPr lang="en-US" altLang="ko-KR" dirty="0" err="1"/>
              <a:t>aaa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pw=</a:t>
            </a:r>
            <a:r>
              <a:rPr lang="en-US" altLang="ko-KR" dirty="0" err="1"/>
              <a:t>bbb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6256403" y="3071499"/>
            <a:ext cx="201936" cy="237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653423" y="8068501"/>
            <a:ext cx="1239366" cy="81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493797" y="7768497"/>
            <a:ext cx="1635617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userid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35760" y="8315276"/>
            <a:ext cx="1635617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iremys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41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303982" y="4155109"/>
            <a:ext cx="1542362" cy="638283"/>
            <a:chOff x="396607" y="540522"/>
            <a:chExt cx="1542362" cy="638283"/>
          </a:xfrm>
        </p:grpSpPr>
        <p:sp>
          <p:nvSpPr>
            <p:cNvPr id="4" name="TextBox 3"/>
            <p:cNvSpPr txBox="1"/>
            <p:nvPr/>
          </p:nvSpPr>
          <p:spPr>
            <a:xfrm>
              <a:off x="396607" y="540522"/>
              <a:ext cx="1542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int</a:t>
              </a:r>
              <a:r>
                <a:rPr lang="en-US" altLang="ko-KR" sz="1400" dirty="0"/>
                <a:t> a</a:t>
              </a:r>
              <a:endParaRPr lang="ko-KR" altLang="en-US" sz="14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V="1">
            <a:off x="6700593" y="5189304"/>
            <a:ext cx="3393195" cy="110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34664"/>
              </p:ext>
            </p:extLst>
          </p:nvPr>
        </p:nvGraphicFramePr>
        <p:xfrm>
          <a:off x="10734097" y="4462883"/>
          <a:ext cx="6502400" cy="516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87808752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8516121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31651016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5606850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85752180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556810739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578176554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303462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812514046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208343077"/>
                    </a:ext>
                  </a:extLst>
                </a:gridCol>
              </a:tblGrid>
              <a:tr h="644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64018"/>
                  </a:ext>
                </a:extLst>
              </a:tr>
              <a:tr h="647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76269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63420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63338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88756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03827"/>
                  </a:ext>
                </a:extLst>
              </a:tr>
              <a:tr h="647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1055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9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42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396345" y="4515327"/>
            <a:ext cx="1542362" cy="638283"/>
            <a:chOff x="396607" y="540522"/>
            <a:chExt cx="1542362" cy="638283"/>
          </a:xfrm>
        </p:grpSpPr>
        <p:sp>
          <p:nvSpPr>
            <p:cNvPr id="5" name="TextBox 4"/>
            <p:cNvSpPr txBox="1"/>
            <p:nvPr/>
          </p:nvSpPr>
          <p:spPr>
            <a:xfrm>
              <a:off x="396607" y="540522"/>
              <a:ext cx="1542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myAge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6051264" y="7908492"/>
            <a:ext cx="788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51264" y="4306310"/>
            <a:ext cx="788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4949218" y="4515327"/>
            <a:ext cx="1542362" cy="638283"/>
            <a:chOff x="396607" y="540522"/>
            <a:chExt cx="1542362" cy="638283"/>
          </a:xfrm>
        </p:grpSpPr>
        <p:sp>
          <p:nvSpPr>
            <p:cNvPr id="11" name="TextBox 10"/>
            <p:cNvSpPr txBox="1"/>
            <p:nvPr/>
          </p:nvSpPr>
          <p:spPr>
            <a:xfrm>
              <a:off x="396607" y="540522"/>
              <a:ext cx="1542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int</a:t>
              </a:r>
              <a:r>
                <a:rPr lang="en-US" altLang="ko-KR" sz="1400" dirty="0"/>
                <a:t> a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690279" y="4515323"/>
            <a:ext cx="2152073" cy="638284"/>
            <a:chOff x="91695" y="540521"/>
            <a:chExt cx="2152073" cy="638284"/>
          </a:xfrm>
        </p:grpSpPr>
        <p:sp>
          <p:nvSpPr>
            <p:cNvPr id="14" name="TextBox 13"/>
            <p:cNvSpPr txBox="1"/>
            <p:nvPr/>
          </p:nvSpPr>
          <p:spPr>
            <a:xfrm>
              <a:off x="91695" y="540521"/>
              <a:ext cx="2152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Sanner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sc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10038423" y="8425281"/>
            <a:ext cx="1599115" cy="16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08748" y="8354521"/>
            <a:ext cx="84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0x555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55989" y="5799625"/>
            <a:ext cx="84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0x555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15627370" y="5617426"/>
            <a:ext cx="1599115" cy="16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13048" y="4834468"/>
            <a:ext cx="84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0x555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>
            <a:stCxn id="21" idx="2"/>
            <a:endCxn id="17" idx="0"/>
          </p:cNvCxnSpPr>
          <p:nvPr/>
        </p:nvCxnSpPr>
        <p:spPr>
          <a:xfrm flipH="1">
            <a:off x="10133677" y="5142244"/>
            <a:ext cx="704300" cy="321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3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46165" y="5037137"/>
            <a:ext cx="3017520" cy="492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23308" y="4630808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-test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71898" y="5237195"/>
            <a:ext cx="2152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Ex01.java</a:t>
            </a:r>
          </a:p>
          <a:p>
            <a:r>
              <a:rPr lang="en-US" altLang="ko-KR" sz="2000" dirty="0"/>
              <a:t>Ex03.java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13449935" y="5037077"/>
            <a:ext cx="3017520" cy="492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315385" y="4232525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버전관리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3529948" y="5037077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5/1</a:t>
            </a:r>
            <a:endParaRPr lang="ko-KR" alt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9342466" y="5037137"/>
            <a:ext cx="3017520" cy="492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85025" y="10041045"/>
            <a:ext cx="263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working directory</a:t>
            </a:r>
            <a:endParaRPr lang="ko-KR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279728" y="9986536"/>
            <a:ext cx="263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stage</a:t>
            </a:r>
            <a:endParaRPr lang="ko-KR" alt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4363527" y="10017941"/>
            <a:ext cx="263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HEAD</a:t>
            </a:r>
            <a:endParaRPr lang="ko-KR" altLang="en-US" sz="2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654928" y="5842821"/>
            <a:ext cx="204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29080" y="5460047"/>
            <a:ext cx="71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</a:t>
            </a:r>
            <a:endParaRPr lang="ko-KR" altLang="en-US" sz="20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1838737" y="5809179"/>
            <a:ext cx="1782648" cy="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297990" y="5361876"/>
            <a:ext cx="106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commit</a:t>
            </a:r>
            <a:endParaRPr lang="ko-KR" alt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6146166" y="4191909"/>
            <a:ext cx="26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초기화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변경감지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9342467" y="4191909"/>
            <a:ext cx="2846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버전확정전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임시저장소</a:t>
            </a:r>
            <a:endParaRPr lang="ko-KR" alt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9676854" y="5306474"/>
            <a:ext cx="2152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=Ex01.java</a:t>
            </a:r>
          </a:p>
          <a:p>
            <a:r>
              <a:rPr lang="en-US" altLang="ko-KR" sz="2000" dirty="0"/>
              <a:t>-Ex02.java</a:t>
            </a:r>
          </a:p>
          <a:p>
            <a:r>
              <a:rPr lang="en-US" altLang="ko-KR" sz="2000" dirty="0"/>
              <a:t>+Ex02.java</a:t>
            </a:r>
            <a:endParaRPr lang="ko-KR" alt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13897729" y="5184735"/>
            <a:ext cx="2152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Ex01.java</a:t>
            </a:r>
            <a:endParaRPr lang="ko-KR" alt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12297990" y="5103823"/>
            <a:ext cx="106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메세지</a:t>
            </a:r>
            <a:endParaRPr lang="ko-KR" alt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13897729" y="6338316"/>
            <a:ext cx="2152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=Ex01.java</a:t>
            </a:r>
          </a:p>
          <a:p>
            <a:r>
              <a:rPr lang="en-US" altLang="ko-KR" sz="2000" dirty="0"/>
              <a:t>+Ex02.java</a:t>
            </a:r>
            <a:endParaRPr lang="ko-KR" alt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13529948" y="6077660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5/2</a:t>
            </a:r>
            <a:endParaRPr lang="ko-KR" alt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13529948" y="7686765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5/2</a:t>
            </a:r>
            <a:endParaRPr lang="ko-KR" alt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13897729" y="8029683"/>
            <a:ext cx="2152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=Ex01.java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-Ex02.java</a:t>
            </a:r>
          </a:p>
          <a:p>
            <a:r>
              <a:rPr lang="en-US" altLang="ko-KR" sz="2000" dirty="0"/>
              <a:t>+Ex03.java</a:t>
            </a:r>
            <a:endParaRPr lang="ko-KR" altLang="en-US" sz="20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15852473" y="3919779"/>
            <a:ext cx="1872283" cy="188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255504" y="4107833"/>
            <a:ext cx="106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push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34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58" y="8751598"/>
            <a:ext cx="2582227" cy="153000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80456" y="8351488"/>
            <a:ext cx="26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Ex01.java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366217" y="4371381"/>
            <a:ext cx="4160520" cy="209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311394" y="6832403"/>
            <a:ext cx="1534000" cy="163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8146415" y="6637337"/>
            <a:ext cx="1554480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82803" y="7279912"/>
            <a:ext cx="115529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92875" y="4047762"/>
            <a:ext cx="215360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918905" y="4002051"/>
            <a:ext cx="2437924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793079" y="8751598"/>
            <a:ext cx="26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강남역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32579" y="7279912"/>
            <a:ext cx="1155296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366217" y="4495271"/>
            <a:ext cx="2437924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javaclz2021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0677392" y="4889583"/>
            <a:ext cx="1136570" cy="368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-test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667694" y="5417227"/>
            <a:ext cx="2249236" cy="368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workspace_front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184491" y="6356583"/>
            <a:ext cx="2153602" cy="233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레파지토리정보</a:t>
            </a:r>
            <a:endParaRPr lang="en-US" altLang="ko-KR" dirty="0"/>
          </a:p>
          <a:p>
            <a:r>
              <a:rPr lang="ko-KR" altLang="en-US" dirty="0"/>
              <a:t>아이디</a:t>
            </a:r>
            <a:endParaRPr lang="en-US" altLang="ko-KR" dirty="0"/>
          </a:p>
          <a:p>
            <a:r>
              <a:rPr lang="ko-KR" altLang="en-US" dirty="0"/>
              <a:t>비밀번호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357992" y="7292424"/>
            <a:ext cx="215360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4526737" y="8602120"/>
            <a:ext cx="1136570" cy="368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-test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356298" y="8166822"/>
            <a:ext cx="115529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3208077" y="6637337"/>
            <a:ext cx="1579168" cy="144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12804142" y="6786691"/>
            <a:ext cx="1553850" cy="12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061935" y="6125249"/>
            <a:ext cx="1155296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2715736" y="7279912"/>
            <a:ext cx="115529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8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3612</TotalTime>
  <Words>4712</Words>
  <Application>Microsoft Office PowerPoint</Application>
  <PresentationFormat>사용자 지정</PresentationFormat>
  <Paragraphs>1683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D2Coding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170</cp:revision>
  <dcterms:created xsi:type="dcterms:W3CDTF">2021-05-06T01:10:18Z</dcterms:created>
  <dcterms:modified xsi:type="dcterms:W3CDTF">2021-06-03T06:39:34Z</dcterms:modified>
</cp:coreProperties>
</file>