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  <p:sldId id="291" r:id="rId35"/>
    <p:sldId id="290" r:id="rId36"/>
    <p:sldId id="292" r:id="rId37"/>
    <p:sldId id="293" r:id="rId38"/>
  </p:sldIdLst>
  <p:sldSz cx="24072850" cy="14417675"/>
  <p:notesSz cx="6858000" cy="9144000"/>
  <p:defaultTextStyle>
    <a:defPPr>
      <a:defRPr lang="ko-KR"/>
    </a:defPPr>
    <a:lvl1pPr marL="0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1pPr>
    <a:lvl2pPr marL="923672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2pPr>
    <a:lvl3pPr marL="184734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3pPr>
    <a:lvl4pPr marL="2771015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4pPr>
    <a:lvl5pPr marL="3694686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5pPr>
    <a:lvl6pPr marL="4618358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6pPr>
    <a:lvl7pPr marL="554203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7pPr>
    <a:lvl8pPr marL="6465703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8pPr>
    <a:lvl9pPr marL="7389377" algn="l" defTabSz="1847343" rtl="0" eaLnBrk="1" latinLnBrk="1" hangingPunct="1">
      <a:defRPr sz="36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1" autoAdjust="0"/>
    <p:restoredTop sz="94660"/>
  </p:normalViewPr>
  <p:slideViewPr>
    <p:cSldViewPr snapToGrid="0">
      <p:cViewPr varScale="1">
        <p:scale>
          <a:sx n="50" d="100"/>
          <a:sy n="50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1-05-27T07:32:4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1147 0,'-17'-18'31,"17"0"0,211-70 0,-122 53-31,69-18 16,-34 18 0,-1-1-16,-35 1 15,18 0-15,-53 17 16,0 18-16,-18 0 31,-17 0 0,0 0-31,-18 53 16,0 0 0,0 0-16,0 0 15,-71 282 16,54-282-15,-1-18-16,18-17 16,0 17-16,-18-35 15,36 0 63,17-18-62,-17-17-16,17 17 16,36-34-16,-18 16 15</inkml:trace>
  <inkml:trace contextRef="#ctx0" brushRef="#br0" timeOffset="42463.6467">7267 794 0,'0'17'140,"-17"-17"-140,17 18 16,-53 105 15,35-87-15,0-19-16,1 19 16,17-19-1,-18 1-15,18 0 0,-18-18 16,-17 88 46,35-71-46</inkml:trace>
  <inkml:trace contextRef="#ctx0" brushRef="#br0" timeOffset="43671.9969">8537 758 0,'18'36'31,"-18"-19"-15,0 19-16,35 193 47,-35-194-47,18 1 16,-18-1-16,0 0 15,0-17 1</inkml:trace>
  <inkml:trace contextRef="#ctx0" brushRef="#br0" timeOffset="45359.34">8731 635 0,'-17'0'31,"-1"0"-31,0 18 32,1-18-17,17 17 1,-36 19-1,36-19-15,0 1 16,-17-1-16,-36 72 47,53-54-47,0 0 0,0 0 16,0 142 46,0-159-62,0-1 16,0 1-16,35 35 31,-35-36-15,18-17-16,-1 18 15,1-18 1,0 18 15,-1-18-15,1 0 15,-18-18-15,0-17 15,0 17-31,0-123 31,0 123-15,0-17-16,0 17 15,-18 1 1,1-1 15,-1 18-15,0 0 15,1 0 0,17 18-15,0-1 0,0 1 15,0 0 0</inkml:trace>
  <inkml:trace contextRef="#ctx0" brushRef="#br0" timeOffset="46048.2155">9190 723 0,'-18'0'16,"1"0"-1,-1 0-15,0 18 16,18-1 0,-35 54 15,35-36-31,0 1 15,0-1-15,0 0 16,0 0-16,0 1 16,18-19-1,-1-17 1,36 0 0,-35 0-1,17-17-15,0-1 16,-17-17-16,53-89 31,-89-52 16,18 158-47,-18 18 16,18-17-16,-17 17 15,-1 0-15,0 0 16,1 0-1,-1 0 1,1 0 15,-1 0-15,0 17 0,1 19-16,17 34 15</inkml:trace>
  <inkml:trace contextRef="#ctx0" brushRef="#br0" timeOffset="46880.3626">9225 1023 0,'-17'0'15,"17"18"-15,-18 17 47,18-17-47,0 17 31,0-17-15,0-1 0,35-17 31,0 0-32,1 0-15,17 0 16,-18 0-16,0 0 15,18-35-15,-18 17 16,18-35 15,-53 36 63,0-1-78,0 0-1</inkml:trace>
  <inkml:trace contextRef="#ctx0" brushRef="#br0" timeOffset="47295.9872">9596 653 0,'0'17'15,"0"54"1,17-18-16,-17 0 15,0 0-15,0-1 16,0 1-16,0 106 47,0-141-47,0-1 0,18 1 16,-18 0-1,0-1 1,17-17 46,1-17-30,0-36-17</inkml:trace>
  <inkml:trace contextRef="#ctx0" brushRef="#br0" timeOffset="47654.7889">9878 723 0,'17'18'15,"-17"17"1,18 18-16,0 18 16,-18-36-16,0 71 31,0-89-16,17 1 17,1-18-17</inkml:trace>
  <inkml:trace contextRef="#ctx0" brushRef="#br0" timeOffset="48215.4683">10019 882 0,'18'35'32,"17"89"-1,-35-89-31,0 18 0,0 35 31,0-70-31,0 17 16,0-17-16,0-1 15,0 1 1,-18-18 15,1 0-15,17-18-1,-18 1-15,0-19 16,18 19-16,-17-36 16,17 18-16,17-124 47,1 141-32,-18 0-15,18 18 16,-1-17-16,1 17 31,-1 0-15,1 0 15,0 0-31,-1 0 16,1-18 15,0 1-16,-1-19-15</inkml:trace>
  <inkml:trace contextRef="#ctx0" brushRef="#br0" timeOffset="48583.5767">10336 653 0,'0'17'31,"18"54"-15,-18-36-16,0 18 15,0 0-15,18 159 32,-1-54 14,-17-140 1,18-18-31,105-282 31,-123 229-47</inkml:trace>
  <inkml:trace contextRef="#ctx0" brushRef="#br0" timeOffset="48831.9693">10583 811 0,'18'18'62,"0"35"-31,-1 0-31,1 0 0,-18-18 16,18-17-16,-18-1 16,17 1 46,1-18-46,-1-35-16,1 17 15</inkml:trace>
  <inkml:trace contextRef="#ctx0" brushRef="#br0" timeOffset="49391.58">11218 670 0,'-17'18'15,"-1"0"1,-17 34-16,-1-16 16,1-1-16,0 0 15,-36 1 32,54-36-16</inkml:trace>
  <inkml:trace contextRef="#ctx0" brushRef="#br0" timeOffset="49634.5928">11042 882 0,'0'0'0,"18"0"0,17 0 15,0 18-15,-17 17 16,17-35-16,-17 17 16,17 1-16,0 0 15,106 35 32,-105-36-47,-19-17 0,1 18 16</inkml:trace>
  <inkml:trace contextRef="#ctx0" brushRef="#br0" timeOffset="50059.0436">10636 1217 0,'18'0'31,"17"0"-31,829-70 62,-828 52-62,-19 18 16,1 0 31</inkml:trace>
  <inkml:trace contextRef="#ctx0" brushRef="#br0" timeOffset="50399.433">11518 1199 0,'0'36'15,"0"-1"-15,0 0 16,0 1-16,0-1 16,18 106 15,-1-88-31,-17-35 0,0-1 16,0 18-16,0-17 15,0 0 1,0-1-1,18 1 17,-18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359560"/>
            <a:ext cx="18054638" cy="5019487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572618"/>
            <a:ext cx="18054638" cy="3480933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8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67608"/>
            <a:ext cx="5190708" cy="122183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67608"/>
            <a:ext cx="15271214" cy="122183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6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594409"/>
            <a:ext cx="20762833" cy="5997351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648497"/>
            <a:ext cx="20762833" cy="3153865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8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838039"/>
            <a:ext cx="10230961" cy="91478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5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67609"/>
            <a:ext cx="20762833" cy="278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534334"/>
            <a:ext cx="10183943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266456"/>
            <a:ext cx="10183943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534334"/>
            <a:ext cx="10234097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266456"/>
            <a:ext cx="10234097" cy="77461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0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9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075879"/>
            <a:ext cx="12186880" cy="10245894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7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075879"/>
            <a:ext cx="12186880" cy="10245894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67609"/>
            <a:ext cx="207628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838039"/>
            <a:ext cx="207628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9629-C34E-4C95-97CF-2181BA38BDA3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3363050"/>
            <a:ext cx="812458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B314-E61B-4A01-BB18-5840CDCF7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1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1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077118" y="4318363"/>
            <a:ext cx="3786388" cy="558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44" y="4668478"/>
            <a:ext cx="3042169" cy="41140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85124" y="4501053"/>
            <a:ext cx="3039414" cy="51901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005" y="4863453"/>
            <a:ext cx="2454372" cy="331916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606353" y="4797268"/>
            <a:ext cx="562668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9031358" y="6523037"/>
            <a:ext cx="5045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93797" y="4996167"/>
            <a:ext cx="163561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id=</a:t>
            </a:r>
            <a:r>
              <a:rPr lang="en-US" altLang="ko-KR" dirty="0" err="1"/>
              <a:t>aaa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pw=</a:t>
            </a:r>
            <a:r>
              <a:rPr lang="en-US" altLang="ko-KR" dirty="0" err="1"/>
              <a:t>bbb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16256403" y="3071499"/>
            <a:ext cx="201936" cy="237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653423" y="8068501"/>
            <a:ext cx="1239366" cy="811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3797" y="7768497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userid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735760" y="8315276"/>
            <a:ext cx="1635617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iremys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1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잘못된값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time&lt;9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+ (time-8)*12000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8142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 err="1"/>
              <a:t>점수를입력하세요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3</a:t>
            </a:r>
            <a:r>
              <a:rPr lang="ko-KR" altLang="en-US" dirty="0"/>
              <a:t>의 배수입니다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763332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</a:p>
        </p:txBody>
      </p:sp>
      <p:sp>
        <p:nvSpPr>
          <p:cNvPr id="14" name="순서도: 판단 13"/>
          <p:cNvSpPr/>
          <p:nvPr/>
        </p:nvSpPr>
        <p:spPr>
          <a:xfrm>
            <a:off x="6329550" y="6467088"/>
            <a:ext cx="434218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% 3 == 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460915" y="741159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90959" y="743721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671736" y="8173212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en-US" altLang="ko-KR" dirty="0" err="1"/>
              <a:t>num</a:t>
            </a:r>
            <a:r>
              <a:rPr lang="en-US" altLang="ko-KR" dirty="0"/>
              <a:t> 3</a:t>
            </a:r>
            <a:r>
              <a:rPr lang="ko-KR" altLang="en-US" dirty="0"/>
              <a:t>의 배수가 아닙니다</a:t>
            </a:r>
            <a:r>
              <a:rPr lang="en-US" altLang="ko-KR" dirty="0"/>
              <a:t>.."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13916" y="4772747"/>
            <a:ext cx="4352121" cy="6249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lain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1 f  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 f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O  /3 </a:t>
            </a:r>
            <a:r>
              <a:rPr lang="en-US" altLang="ko-KR" dirty="0">
                <a:sym typeface="Wingdings" panose="05000000000000000000" pitchFamily="2" charset="2"/>
              </a:rPr>
              <a:t>0  t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/3  </a:t>
            </a:r>
            <a:r>
              <a:rPr lang="en-US" altLang="ko-KR" dirty="0">
                <a:sym typeface="Wingdings" panose="05000000000000000000" pitchFamily="2" charset="2"/>
              </a:rPr>
              <a:t>1 f </a:t>
            </a:r>
            <a:endParaRPr lang="en-US" altLang="ko-KR" dirty="0"/>
          </a:p>
          <a:p>
            <a:pPr marL="342958" indent="-342958">
              <a:buAutoNum type="arabicPlain" startAt="2"/>
            </a:pPr>
            <a:r>
              <a:rPr lang="en-US" altLang="ko-KR" dirty="0"/>
              <a:t>X   /3 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r>
              <a:rPr lang="en-US" altLang="ko-KR" dirty="0"/>
              <a:t> f </a:t>
            </a:r>
          </a:p>
          <a:p>
            <a:pPr marL="342958" indent="-342958">
              <a:buAutoNum type="arabicPlain" startAt="2"/>
            </a:pPr>
            <a:r>
              <a:rPr lang="en-US" altLang="ko-KR" dirty="0"/>
              <a:t>O  /3  </a:t>
            </a:r>
            <a:r>
              <a:rPr lang="en-US" altLang="ko-KR" dirty="0">
                <a:sym typeface="Wingdings" panose="05000000000000000000" pitchFamily="2" charset="2"/>
              </a:rPr>
              <a:t>0 t</a:t>
            </a: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58" indent="-342958">
              <a:buAutoNum type="arabicPlain" startAt="2"/>
            </a:pPr>
            <a:r>
              <a:rPr lang="ko-KR" altLang="en-US" dirty="0" err="1">
                <a:sym typeface="Wingdings" panose="05000000000000000000" pitchFamily="2" charset="2"/>
              </a:rPr>
              <a:t>어떤숫자를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/3  </a:t>
            </a:r>
            <a:r>
              <a:rPr lang="ko-KR" altLang="en-US" dirty="0"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554562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 flipH="1">
            <a:off x="8500644" y="6118681"/>
            <a:ext cx="53919" cy="34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070163" y="6605278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</p:spTree>
    <p:extLst>
      <p:ext uri="{BB962C8B-B14F-4D97-AF65-F5344CB8AC3E}">
        <p14:creationId xmlns:p14="http://schemas.microsoft.com/office/powerpoint/2010/main" val="404164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14930423" y="3972338"/>
            <a:ext cx="3225008" cy="23208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300" dirty="0">
                <a:latin typeface="+mn-ea"/>
              </a:rPr>
              <a:t>점수를 </a:t>
            </a:r>
            <a:r>
              <a:rPr lang="ko-KR" altLang="en-US" sz="1300" dirty="0" err="1">
                <a:latin typeface="+mn-ea"/>
              </a:rPr>
              <a:t>입력받아</a:t>
            </a:r>
            <a:r>
              <a:rPr lang="ko-KR" altLang="en-US" sz="1300" dirty="0">
                <a:latin typeface="+mn-ea"/>
              </a:rPr>
              <a:t> 등급을 표시하는</a:t>
            </a:r>
            <a:r>
              <a:rPr lang="en-US" altLang="ko-KR" sz="1300" dirty="0">
                <a:latin typeface="+mn-ea"/>
              </a:rPr>
              <a:t/>
            </a:r>
            <a:br>
              <a:rPr lang="en-US" altLang="ko-KR" sz="1300" dirty="0">
                <a:latin typeface="+mn-ea"/>
              </a:rPr>
            </a:br>
            <a:r>
              <a:rPr lang="ko-KR" altLang="en-US" sz="1300" dirty="0">
                <a:latin typeface="+mn-ea"/>
              </a:rPr>
              <a:t>프로그램을 작성하세요</a:t>
            </a:r>
            <a:endParaRPr lang="en-US" altLang="ko-KR" sz="13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300" dirty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90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 이면 </a:t>
            </a:r>
            <a:r>
              <a:rPr lang="en-US" altLang="ko-KR" sz="1200" dirty="0">
                <a:latin typeface="+mn-ea"/>
              </a:rPr>
              <a:t>“A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80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~89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“B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70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~79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“C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이상</a:t>
            </a:r>
            <a:r>
              <a:rPr lang="en-US" altLang="ko-KR" sz="1200" dirty="0">
                <a:latin typeface="+mn-ea"/>
              </a:rPr>
              <a:t>~69</a:t>
            </a:r>
            <a:r>
              <a:rPr lang="ko-KR" altLang="en-US" sz="1200" dirty="0">
                <a:latin typeface="+mn-ea"/>
              </a:rPr>
              <a:t>점 이면 </a:t>
            </a:r>
            <a:r>
              <a:rPr lang="en-US" altLang="ko-KR" sz="1200" dirty="0">
                <a:latin typeface="+mn-ea"/>
              </a:rPr>
              <a:t>“D</a:t>
            </a:r>
            <a:r>
              <a:rPr lang="ko-KR" altLang="en-US" sz="1200" dirty="0">
                <a:latin typeface="+mn-ea"/>
              </a:rPr>
              <a:t>등급</a:t>
            </a:r>
            <a:r>
              <a:rPr lang="en-US" altLang="ko-KR" sz="1200" dirty="0">
                <a:latin typeface="+mn-ea"/>
              </a:rPr>
              <a:t>”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60</a:t>
            </a:r>
            <a:r>
              <a:rPr lang="ko-KR" altLang="en-US" sz="1200" dirty="0">
                <a:latin typeface="+mn-ea"/>
              </a:rPr>
              <a:t>점 미만이면 </a:t>
            </a:r>
            <a:r>
              <a:rPr lang="en-US" altLang="ko-KR" sz="1200" dirty="0">
                <a:latin typeface="+mn-ea"/>
              </a:rPr>
              <a:t>“F</a:t>
            </a:r>
            <a:r>
              <a:rPr lang="ko-KR" altLang="en-US" sz="1200" dirty="0">
                <a:latin typeface="+mn-ea"/>
              </a:rPr>
              <a:t>등급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2"/>
          <a:stretch>
            <a:fillRect/>
          </a:stretch>
        </p:blipFill>
        <p:spPr bwMode="auto">
          <a:xfrm>
            <a:off x="13255523" y="5040713"/>
            <a:ext cx="4305300" cy="1462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6" name="직선 연결선 85"/>
          <p:cNvCxnSpPr/>
          <p:nvPr/>
        </p:nvCxnSpPr>
        <p:spPr>
          <a:xfrm>
            <a:off x="6204652" y="4458484"/>
            <a:ext cx="7066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1911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3271528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966144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769225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564356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454902" y="4349803"/>
            <a:ext cx="0" cy="217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940426" y="4675846"/>
            <a:ext cx="703411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3101624" y="4675846"/>
            <a:ext cx="33688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751498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545859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340990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231536" y="4675846"/>
            <a:ext cx="4467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96440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</a:p>
        </p:txBody>
      </p:sp>
      <p:sp>
        <p:nvSpPr>
          <p:cNvPr id="103" name="타원 102"/>
          <p:cNvSpPr/>
          <p:nvPr/>
        </p:nvSpPr>
        <p:spPr>
          <a:xfrm>
            <a:off x="6881762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/>
          <p:cNvCxnSpPr>
            <a:endCxn id="103" idx="0"/>
          </p:cNvCxnSpPr>
          <p:nvPr/>
        </p:nvCxnSpPr>
        <p:spPr>
          <a:xfrm>
            <a:off x="6974095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761213" y="4202300"/>
            <a:ext cx="1227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689444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09654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>
            <a:off x="7769224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198232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188878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301218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118" name="타원 117"/>
          <p:cNvSpPr/>
          <p:nvPr/>
        </p:nvSpPr>
        <p:spPr>
          <a:xfrm>
            <a:off x="8478033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891672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9346936" y="4366151"/>
            <a:ext cx="184666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8657558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/>
          <p:cNvCxnSpPr/>
          <p:nvPr/>
        </p:nvCxnSpPr>
        <p:spPr>
          <a:xfrm>
            <a:off x="8572601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001609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92255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104595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9338020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767028" y="4202302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8757674" y="4202300"/>
            <a:ext cx="580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870014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097836" y="4127145"/>
            <a:ext cx="494793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31" name="타원 130"/>
          <p:cNvSpPr/>
          <p:nvPr/>
        </p:nvSpPr>
        <p:spPr>
          <a:xfrm>
            <a:off x="9578175" y="4372083"/>
            <a:ext cx="184666" cy="18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13253897" y="4294634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9678270" y="4185955"/>
            <a:ext cx="0" cy="16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9678270" y="4202300"/>
            <a:ext cx="46189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6806352" y="505758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909434" y="9736675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369799" y="5564086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점수 입력 </a:t>
            </a:r>
            <a:r>
              <a:rPr lang="en-US" altLang="ko-KR" sz="1100" dirty="0">
                <a:solidFill>
                  <a:schemeClr val="tx1"/>
                </a:solidFill>
              </a:rPr>
              <a:t>point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다이아몬드 139"/>
          <p:cNvSpPr/>
          <p:nvPr/>
        </p:nvSpPr>
        <p:spPr>
          <a:xfrm>
            <a:off x="6200832" y="6052515"/>
            <a:ext cx="1987495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point &gt;= 90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36979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"A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395201" y="651544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545006" y="53455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00829" y="680421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145" name="다이아몬드 144"/>
          <p:cNvSpPr/>
          <p:nvPr/>
        </p:nvSpPr>
        <p:spPr>
          <a:xfrm>
            <a:off x="8404152" y="6823096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90 &gt; point &gt;= 80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716669" y="644004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85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8935336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"B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꺾인 연결선 148"/>
          <p:cNvCxnSpPr>
            <a:stCxn id="140" idx="3"/>
            <a:endCxn id="145" idx="0"/>
          </p:cNvCxnSpPr>
          <p:nvPr/>
        </p:nvCxnSpPr>
        <p:spPr>
          <a:xfrm>
            <a:off x="8188324" y="6362844"/>
            <a:ext cx="1574516" cy="460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0" idx="2"/>
            <a:endCxn id="141" idx="0"/>
          </p:cNvCxnSpPr>
          <p:nvPr/>
        </p:nvCxnSpPr>
        <p:spPr>
          <a:xfrm>
            <a:off x="7194578" y="6673176"/>
            <a:ext cx="2727" cy="256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76338" y="595425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43551" y="765425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782538" y="654673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59" name="직선 화살표 연결선 158"/>
          <p:cNvCxnSpPr>
            <a:stCxn id="145" idx="2"/>
            <a:endCxn id="148" idx="0"/>
          </p:cNvCxnSpPr>
          <p:nvPr/>
        </p:nvCxnSpPr>
        <p:spPr>
          <a:xfrm>
            <a:off x="9762843" y="7443754"/>
            <a:ext cx="1" cy="179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716669" y="668979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</a:t>
            </a:r>
          </a:p>
        </p:txBody>
      </p:sp>
      <p:cxnSp>
        <p:nvCxnSpPr>
          <p:cNvPr id="166" name="꺾인 연결선 165"/>
          <p:cNvCxnSpPr>
            <a:stCxn id="145" idx="3"/>
            <a:endCxn id="168" idx="0"/>
          </p:cNvCxnSpPr>
          <p:nvPr/>
        </p:nvCxnSpPr>
        <p:spPr>
          <a:xfrm>
            <a:off x="11121530" y="7133426"/>
            <a:ext cx="1412554" cy="196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다이아몬드 167"/>
          <p:cNvSpPr/>
          <p:nvPr/>
        </p:nvSpPr>
        <p:spPr>
          <a:xfrm>
            <a:off x="11175394" y="7330292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80 &gt; point &gt;= 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11706578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"C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/>
          <p:cNvCxnSpPr>
            <a:stCxn id="168" idx="2"/>
            <a:endCxn id="171" idx="0"/>
          </p:cNvCxnSpPr>
          <p:nvPr/>
        </p:nvCxnSpPr>
        <p:spPr>
          <a:xfrm flipH="1">
            <a:off x="12534084" y="7950951"/>
            <a:ext cx="1" cy="1285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1941801" y="788267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3838911" y="723185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sp>
        <p:nvSpPr>
          <p:cNvPr id="179" name="다이아몬드 178"/>
          <p:cNvSpPr/>
          <p:nvPr/>
        </p:nvSpPr>
        <p:spPr>
          <a:xfrm>
            <a:off x="13946638" y="7882678"/>
            <a:ext cx="2717381" cy="6206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70 &gt; point &gt;= 60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0" name="꺾인 연결선 179"/>
          <p:cNvCxnSpPr>
            <a:stCxn id="168" idx="3"/>
            <a:endCxn id="179" idx="0"/>
          </p:cNvCxnSpPr>
          <p:nvPr/>
        </p:nvCxnSpPr>
        <p:spPr>
          <a:xfrm>
            <a:off x="13892774" y="7640624"/>
            <a:ext cx="1412552" cy="2420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1276374" y="7790566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1276374" y="804030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14477537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"D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4711262" y="8500488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6277440" y="7765962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</a:p>
        </p:txBody>
      </p:sp>
      <p:cxnSp>
        <p:nvCxnSpPr>
          <p:cNvPr id="189" name="직선 화살표 연결선 188"/>
          <p:cNvCxnSpPr>
            <a:endCxn id="186" idx="0"/>
          </p:cNvCxnSpPr>
          <p:nvPr/>
        </p:nvCxnSpPr>
        <p:spPr>
          <a:xfrm>
            <a:off x="15305042" y="8537472"/>
            <a:ext cx="1" cy="69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13865582" y="8240291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65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3865582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16500419" y="9236304"/>
            <a:ext cx="1655015" cy="232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"F</a:t>
            </a:r>
            <a:r>
              <a:rPr lang="ko-KR" altLang="en-US" sz="1100" dirty="0">
                <a:solidFill>
                  <a:schemeClr val="tx1"/>
                </a:solidFill>
              </a:rPr>
              <a:t>등급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9" name="꺾인 연결선 198"/>
          <p:cNvCxnSpPr>
            <a:stCxn id="179" idx="3"/>
            <a:endCxn id="197" idx="0"/>
          </p:cNvCxnSpPr>
          <p:nvPr/>
        </p:nvCxnSpPr>
        <p:spPr>
          <a:xfrm>
            <a:off x="16664016" y="8193008"/>
            <a:ext cx="663908" cy="1043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41" idx="2"/>
            <a:endCxn id="138" idx="0"/>
          </p:cNvCxnSpPr>
          <p:nvPr/>
        </p:nvCxnSpPr>
        <p:spPr>
          <a:xfrm>
            <a:off x="7197304" y="9469092"/>
            <a:ext cx="6332" cy="267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48" idx="2"/>
          </p:cNvCxnSpPr>
          <p:nvPr/>
        </p:nvCxnSpPr>
        <p:spPr>
          <a:xfrm rot="5400000">
            <a:off x="8419574" y="8246826"/>
            <a:ext cx="120998" cy="2565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 flipH="1" flipV="1">
            <a:off x="7203635" y="9590091"/>
            <a:ext cx="10152480" cy="1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12519978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/>
          <p:nvPr/>
        </p:nvCxnSpPr>
        <p:spPr>
          <a:xfrm>
            <a:off x="15293294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17327923" y="9454467"/>
            <a:ext cx="0" cy="167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6774291" y="8490034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6774291" y="821652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9936810" y="5769587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0052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직선 화살표 연결선 152"/>
          <p:cNvCxnSpPr/>
          <p:nvPr/>
        </p:nvCxnSpPr>
        <p:spPr>
          <a:xfrm flipH="1">
            <a:off x="7963652" y="4204958"/>
            <a:ext cx="1" cy="599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6"/>
          <a:stretch>
            <a:fillRect/>
          </a:stretch>
        </p:blipFill>
        <p:spPr bwMode="auto">
          <a:xfrm>
            <a:off x="16255875" y="6862769"/>
            <a:ext cx="1876550" cy="15093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198061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양수니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82869" y="644978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true</a:t>
            </a:r>
          </a:p>
        </p:txBody>
      </p:sp>
      <p:sp>
        <p:nvSpPr>
          <p:cNvPr id="116" name="다이아몬드 115"/>
          <p:cNvSpPr/>
          <p:nvPr/>
        </p:nvSpPr>
        <p:spPr>
          <a:xfrm>
            <a:off x="6657367" y="6946096"/>
            <a:ext cx="2612571" cy="95104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짝수냐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282450" y="6258738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1,2,3 4  99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377606" y="7914209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6981281" y="8564983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짝수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435745" y="7668530"/>
            <a:ext cx="10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2, 4  98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082826" y="7063010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9398636" y="8564983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홀수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꺾인 연결선 159"/>
          <p:cNvCxnSpPr>
            <a:stCxn id="116" idx="3"/>
            <a:endCxn id="158" idx="0"/>
          </p:cNvCxnSpPr>
          <p:nvPr/>
        </p:nvCxnSpPr>
        <p:spPr>
          <a:xfrm>
            <a:off x="9269938" y="7421618"/>
            <a:ext cx="953239" cy="11433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7869043" y="9689924"/>
            <a:ext cx="184666" cy="1846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62" name="꺾인 연결선 161"/>
          <p:cNvCxnSpPr>
            <a:stCxn id="158" idx="2"/>
            <a:endCxn id="161" idx="6"/>
          </p:cNvCxnSpPr>
          <p:nvPr/>
        </p:nvCxnSpPr>
        <p:spPr>
          <a:xfrm rot="5400000">
            <a:off x="8782549" y="8341635"/>
            <a:ext cx="711786" cy="21694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398636" y="5440802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0, -3, 99, -100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082826" y="5671633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sp>
        <p:nvSpPr>
          <p:cNvPr id="167" name="다이아몬드 166"/>
          <p:cNvSpPr/>
          <p:nvPr/>
        </p:nvSpPr>
        <p:spPr>
          <a:xfrm>
            <a:off x="11205548" y="655919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음수니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5" y="6095915"/>
            <a:ext cx="3241896" cy="4632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047717" y="7165267"/>
            <a:ext cx="1604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-3, 99, -100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2045017" y="7478922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3696238" y="6669098"/>
            <a:ext cx="77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</a:t>
            </a:r>
          </a:p>
        </p:txBody>
      </p:sp>
      <p:cxnSp>
        <p:nvCxnSpPr>
          <p:cNvPr id="182" name="꺾인 연결선 181"/>
          <p:cNvCxnSpPr>
            <a:stCxn id="173" idx="0"/>
            <a:endCxn id="161" idx="6"/>
          </p:cNvCxnSpPr>
          <p:nvPr/>
        </p:nvCxnSpPr>
        <p:spPr>
          <a:xfrm rot="16200000" flipH="1" flipV="1">
            <a:off x="9090983" y="6441647"/>
            <a:ext cx="2303336" cy="4377884"/>
          </a:xfrm>
          <a:prstGeom prst="bentConnector4">
            <a:avLst>
              <a:gd name="adj1" fmla="val -9925"/>
              <a:gd name="adj2" fmla="val 54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184"/>
          <p:cNvCxnSpPr>
            <a:stCxn id="167" idx="3"/>
            <a:endCxn id="161" idx="6"/>
          </p:cNvCxnSpPr>
          <p:nvPr/>
        </p:nvCxnSpPr>
        <p:spPr>
          <a:xfrm flipH="1">
            <a:off x="8053712" y="6999009"/>
            <a:ext cx="5764407" cy="2783248"/>
          </a:xfrm>
          <a:prstGeom prst="bentConnector3">
            <a:avLst>
              <a:gd name="adj1" fmla="val -18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11601533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음수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13987202" y="8564983"/>
            <a:ext cx="1874224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"0"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>
            <a:stCxn id="167" idx="2"/>
          </p:cNvCxnSpPr>
          <p:nvPr/>
        </p:nvCxnSpPr>
        <p:spPr>
          <a:xfrm flipH="1">
            <a:off x="9895442" y="7201509"/>
            <a:ext cx="1" cy="289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 flipH="1">
            <a:off x="7963653" y="4204959"/>
            <a:ext cx="1" cy="612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669448" y="388332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669448" y="10326154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95583" y="4677784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6657367" y="5656098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7" name="다이아몬드 166"/>
          <p:cNvSpPr/>
          <p:nvPr/>
        </p:nvSpPr>
        <p:spPr>
          <a:xfrm>
            <a:off x="8589157" y="632187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108" idx="3"/>
            <a:endCxn id="167" idx="0"/>
          </p:cNvCxnSpPr>
          <p:nvPr/>
        </p:nvCxnSpPr>
        <p:spPr>
          <a:xfrm>
            <a:off x="9269938" y="6095918"/>
            <a:ext cx="625505" cy="2259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다이아몬드 34"/>
          <p:cNvSpPr/>
          <p:nvPr/>
        </p:nvSpPr>
        <p:spPr>
          <a:xfrm>
            <a:off x="10784751" y="6925945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12793573" y="7530062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code==4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67" idx="3"/>
            <a:endCxn id="35" idx="0"/>
          </p:cNvCxnSpPr>
          <p:nvPr/>
        </p:nvCxnSpPr>
        <p:spPr>
          <a:xfrm>
            <a:off x="11201726" y="6761690"/>
            <a:ext cx="889309" cy="1642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36" idx="0"/>
          </p:cNvCxnSpPr>
          <p:nvPr/>
        </p:nvCxnSpPr>
        <p:spPr>
          <a:xfrm>
            <a:off x="13397322" y="7365765"/>
            <a:ext cx="702537" cy="1642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5" idx="2"/>
          </p:cNvCxnSpPr>
          <p:nvPr/>
        </p:nvCxnSpPr>
        <p:spPr>
          <a:xfrm flipH="1">
            <a:off x="12081920" y="7805581"/>
            <a:ext cx="9117" cy="2290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6" idx="2"/>
          </p:cNvCxnSpPr>
          <p:nvPr/>
        </p:nvCxnSpPr>
        <p:spPr>
          <a:xfrm flipH="1">
            <a:off x="14095300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6" idx="3"/>
            <a:endCxn id="40" idx="0"/>
          </p:cNvCxnSpPr>
          <p:nvPr/>
        </p:nvCxnSpPr>
        <p:spPr>
          <a:xfrm>
            <a:off x="15406144" y="7969879"/>
            <a:ext cx="671705" cy="1124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24237" y="6474485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83381" y="7181096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20421" y="7790403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3333445" y="8347447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030676" y="570682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125307" y="643219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42002" y="7069874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335525" y="7624871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52298" y="7364047"/>
            <a:ext cx="652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01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9877086" y="8311831"/>
            <a:ext cx="18354" cy="1784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endCxn id="105" idx="0"/>
          </p:cNvCxnSpPr>
          <p:nvPr/>
        </p:nvCxnSpPr>
        <p:spPr>
          <a:xfrm>
            <a:off x="12081918" y="8374033"/>
            <a:ext cx="0" cy="206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060116" y="3779837"/>
            <a:ext cx="3225008" cy="29897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숫자를 </a:t>
            </a:r>
            <a:r>
              <a:rPr lang="ko-KR" altLang="en-US" sz="1200" dirty="0" err="1">
                <a:latin typeface="+mn-ea"/>
              </a:rPr>
              <a:t>입력받아</a:t>
            </a:r>
            <a:r>
              <a:rPr lang="ko-KR" altLang="en-US" sz="1200" dirty="0">
                <a:latin typeface="+mn-ea"/>
              </a:rPr>
              <a:t> 아래와 같이 출력되는 프로그램을 작성하세요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 err="1">
                <a:latin typeface="+mn-ea"/>
              </a:rPr>
              <a:t>입력받은</a:t>
            </a:r>
            <a:r>
              <a:rPr lang="ko-KR" altLang="en-US" sz="1200" dirty="0">
                <a:latin typeface="+mn-ea"/>
              </a:rPr>
              <a:t> 수가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 err="1">
                <a:latin typeface="+mn-ea"/>
              </a:rPr>
              <a:t>양수일때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    </a:t>
            </a:r>
            <a:r>
              <a:rPr lang="ko-KR" altLang="en-US" sz="1200" dirty="0">
                <a:latin typeface="+mn-ea"/>
              </a:rPr>
              <a:t>짝수이면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짝수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    홀수 이면 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홀수</a:t>
            </a:r>
            <a:r>
              <a:rPr lang="en-US" altLang="ko-KR" sz="1200" dirty="0">
                <a:latin typeface="+mn-ea"/>
              </a:rPr>
              <a:t>” 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200" dirty="0">
                <a:latin typeface="+mn-ea"/>
              </a:rPr>
              <a:t>    음수이면</a:t>
            </a:r>
            <a:r>
              <a:rPr lang="en-US" altLang="ko-KR" sz="1200" dirty="0">
                <a:latin typeface="+mn-ea"/>
              </a:rPr>
              <a:t>“</a:t>
            </a:r>
            <a:r>
              <a:rPr lang="ko-KR" altLang="en-US" sz="1200" dirty="0">
                <a:latin typeface="+mn-ea"/>
              </a:rPr>
              <a:t>음수</a:t>
            </a:r>
            <a:r>
              <a:rPr lang="en-US" altLang="ko-KR" sz="1200" dirty="0">
                <a:latin typeface="+mn-ea"/>
              </a:rPr>
              <a:t>” </a:t>
            </a:r>
            <a:r>
              <a:rPr lang="ko-KR" altLang="en-US" sz="1200" dirty="0">
                <a:latin typeface="+mn-ea"/>
              </a:rPr>
              <a:t>라고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    0 </a:t>
            </a:r>
            <a:r>
              <a:rPr lang="ko-KR" altLang="en-US" sz="1200" dirty="0">
                <a:latin typeface="+mn-ea"/>
              </a:rPr>
              <a:t>이면 </a:t>
            </a:r>
            <a:r>
              <a:rPr lang="en-US" altLang="ko-KR" sz="1200" dirty="0">
                <a:latin typeface="+mn-ea"/>
              </a:rPr>
              <a:t>“0” </a:t>
            </a:r>
            <a:r>
              <a:rPr lang="ko-KR" altLang="en-US" sz="1200" dirty="0">
                <a:latin typeface="+mn-ea"/>
              </a:rPr>
              <a:t>으로 출력</a:t>
            </a:r>
            <a:endParaRPr lang="en-US" altLang="ko-KR" sz="1200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1547307" y="418901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1787716" y="10440946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0573443" y="4833395"/>
            <a:ext cx="2536132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010724" y="9094627"/>
            <a:ext cx="187851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"101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0314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"202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015050" y="5338883"/>
            <a:ext cx="66868" cy="4757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4076462" y="8347445"/>
            <a:ext cx="18836" cy="174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16075569" y="8409701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 flipV="1">
            <a:off x="7959090" y="10049848"/>
            <a:ext cx="8116476" cy="4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27850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01697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"303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3135140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"404</a:t>
            </a:r>
            <a:r>
              <a:rPr lang="ko-KR" altLang="en-US" sz="1200" dirty="0">
                <a:solidFill>
                  <a:schemeClr val="tx1"/>
                </a:solidFill>
              </a:rPr>
              <a:t>호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253308" y="9094344"/>
            <a:ext cx="1649081" cy="50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상담원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959090" y="8276220"/>
            <a:ext cx="8116476" cy="71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다이아몬드 107"/>
          <p:cNvSpPr/>
          <p:nvPr/>
        </p:nvSpPr>
        <p:spPr>
          <a:xfrm>
            <a:off x="10708767" y="5965913"/>
            <a:ext cx="2612571" cy="87963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code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56608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45894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43376" y="8743754"/>
            <a:ext cx="95206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case </a:t>
            </a:r>
            <a:r>
              <a:rPr lang="en-US" altLang="ko-K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88406" y="8743753"/>
            <a:ext cx="952060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default</a:t>
            </a:r>
          </a:p>
        </p:txBody>
      </p:sp>
      <p:cxnSp>
        <p:nvCxnSpPr>
          <p:cNvPr id="47" name="직선 연결선 46"/>
          <p:cNvCxnSpPr/>
          <p:nvPr/>
        </p:nvCxnSpPr>
        <p:spPr>
          <a:xfrm flipH="1">
            <a:off x="7973688" y="8251057"/>
            <a:ext cx="4559" cy="168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7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289676" y="8935258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 "03" 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 "04"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Ex05 "05"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523070" y="4400964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Github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7750371" y="5429528"/>
            <a:ext cx="2573518" cy="350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20696" y="6813062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35736" y="6933672"/>
            <a:ext cx="716437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5707053" y="8529902"/>
            <a:ext cx="2536132" cy="10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Practice01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Ex01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Ex02</a:t>
            </a:r>
          </a:p>
          <a:p>
            <a:pPr algn="ctr"/>
            <a:r>
              <a:rPr lang="en-US" altLang="ko-KR" sz="1200" dirty="0">
                <a:solidFill>
                  <a:srgbClr val="0070C0"/>
                </a:solidFill>
              </a:rPr>
              <a:t>Ex03</a:t>
            </a:r>
          </a:p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Ex04</a:t>
            </a:r>
          </a:p>
          <a:p>
            <a:pPr algn="ctr"/>
            <a:endParaRPr lang="en-US" altLang="ko-KR" sz="1200" dirty="0">
              <a:solidFill>
                <a:srgbClr val="FF0000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3914262" y="5486084"/>
            <a:ext cx="2670266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339203" y="6850766"/>
            <a:ext cx="716437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 flipV="1">
            <a:off x="14203414" y="5467232"/>
            <a:ext cx="2852227" cy="30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320695" y="5467232"/>
            <a:ext cx="2369833" cy="330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8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427176" y="6761703"/>
            <a:ext cx="3493698" cy="2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950882" y="4019533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609" y="4180349"/>
            <a:ext cx="3584848" cy="57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타원 60"/>
          <p:cNvSpPr/>
          <p:nvPr/>
        </p:nvSpPr>
        <p:spPr>
          <a:xfrm>
            <a:off x="7950882" y="10136999"/>
            <a:ext cx="588409" cy="3216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977017" y="4524068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숫자 </a:t>
            </a:r>
            <a:r>
              <a:rPr lang="ko-KR" altLang="en-US" sz="1200" dirty="0" err="1">
                <a:solidFill>
                  <a:schemeClr val="tx1"/>
                </a:solidFill>
              </a:rPr>
              <a:t>입력받음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(8)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52574" y="7637545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77017" y="5363052"/>
            <a:ext cx="2536132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초기값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1   (</a:t>
            </a:r>
            <a:r>
              <a:rPr lang="ko-KR" altLang="en-US" sz="1200" dirty="0">
                <a:solidFill>
                  <a:schemeClr val="tx1"/>
                </a:solidFill>
              </a:rPr>
              <a:t>카운터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427176" y="6761703"/>
            <a:ext cx="3493698" cy="497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(</a:t>
            </a:r>
            <a:r>
              <a:rPr lang="ko-KR" altLang="en-US" sz="1200" dirty="0">
                <a:solidFill>
                  <a:schemeClr val="tx1"/>
                </a:solidFill>
              </a:rPr>
              <a:t>조건식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91378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</a:t>
            </a:r>
            <a:r>
              <a:rPr lang="en-US" altLang="ko-KR" sz="1200" dirty="0"/>
              <a:t>++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7400"/>
              </p:ext>
            </p:extLst>
          </p:nvPr>
        </p:nvGraphicFramePr>
        <p:xfrm>
          <a:off x="10797097" y="4456371"/>
          <a:ext cx="49151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163">
                  <a:extLst>
                    <a:ext uri="{9D8B030D-6E8A-4147-A177-3AD203B41FA5}">
                      <a16:colId xmlns:a16="http://schemas.microsoft.com/office/drawing/2014/main" val="80597755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806168723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951854501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1439490368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896977215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2447290616"/>
                    </a:ext>
                  </a:extLst>
                </a:gridCol>
                <a:gridCol w="702163">
                  <a:extLst>
                    <a:ext uri="{9D8B030D-6E8A-4147-A177-3AD203B41FA5}">
                      <a16:colId xmlns:a16="http://schemas.microsoft.com/office/drawing/2014/main" val="405854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dan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c&lt;9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출력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c++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</a:t>
                      </a:r>
                      <a:r>
                        <a:rPr lang="en-US" altLang="ko-KR" sz="1100" dirty="0" smtClean="0"/>
                        <a:t>++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2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0&lt;9</a:t>
                      </a:r>
                      <a:r>
                        <a:rPr lang="en-US" altLang="ko-KR" sz="1100" baseline="0" dirty="0" smtClean="0"/>
                        <a:t>  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8*1=8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0-&gt;1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1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1&lt;9  </a:t>
                      </a:r>
                      <a:r>
                        <a:rPr lang="en-US" altLang="ko-KR" sz="1100" baseline="0" dirty="0" smtClean="0"/>
                        <a:t> 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8*2=16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1-&gt;2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</a:t>
                      </a:r>
                      <a:r>
                        <a:rPr lang="en-US" altLang="ko-KR" sz="1100" dirty="0" smtClean="0">
                          <a:sym typeface="Wingdings" panose="05000000000000000000" pitchFamily="2" charset="2"/>
                        </a:rPr>
                        <a:t>3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3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0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0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49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1091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0444182" y="8383840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증감식</a:t>
            </a:r>
            <a:endParaRPr lang="en-US" altLang="ko-KR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0108332" y="6872191"/>
            <a:ext cx="705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조건식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0156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535" y="4227709"/>
            <a:ext cx="594906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1+2+3+4+5+6+7+8+9+10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0508" y="4768884"/>
            <a:ext cx="2028119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 0 + 1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0510" y="5235412"/>
            <a:ext cx="1701107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 1+2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70507" y="5763365"/>
            <a:ext cx="2284600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 1+2+3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0510" y="6292858"/>
            <a:ext cx="286809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 1+2+3+4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507" y="6822353"/>
            <a:ext cx="3451586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 1+2+3+4+5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33580" y="7007019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+ 5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35195" y="6301382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35195" y="5780413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32144" y="5259440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35882" y="4368840"/>
            <a:ext cx="111761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00 0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38424" y="4768884"/>
            <a:ext cx="1976823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70507" y="8526657"/>
            <a:ext cx="6625532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1+2+3+4+5+6+7+8+9+10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065117" y="8491177"/>
            <a:ext cx="2233304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 + 10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59663" y="3938089"/>
            <a:ext cx="16498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91008" y="4843158"/>
            <a:ext cx="2717411" cy="65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sum=</a:t>
            </a:r>
            <a:r>
              <a:rPr lang="en-US" altLang="ko-KR" dirty="0" err="1"/>
              <a:t>sum+i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98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3202386" y="8059617"/>
            <a:ext cx="10294806" cy="177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 </a:t>
            </a:r>
            <a:r>
              <a:rPr lang="en-US" altLang="ko-KR" dirty="0"/>
              <a:t>2~9 </a:t>
            </a:r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단은 인덱스 가 </a:t>
            </a:r>
            <a:r>
              <a:rPr lang="en-US" altLang="ko-KR" dirty="0"/>
              <a:t>1~9</a:t>
            </a:r>
            <a:r>
              <a:rPr lang="ko-KR" altLang="en-US" dirty="0"/>
              <a:t>까지 증가하면 </a:t>
            </a:r>
            <a:r>
              <a:rPr lang="en-US" altLang="ko-KR" dirty="0"/>
              <a:t>1</a:t>
            </a:r>
            <a:r>
              <a:rPr lang="ko-KR" altLang="en-US" dirty="0"/>
              <a:t>단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254431" y="7513280"/>
            <a:ext cx="1877994" cy="330859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sz="1100" dirty="0"/>
              <a:t>2 * 1 = 2</a:t>
            </a:r>
          </a:p>
          <a:p>
            <a:r>
              <a:rPr lang="en-US" altLang="ko-KR" sz="1100" dirty="0"/>
              <a:t>2 * 2 = 4</a:t>
            </a:r>
          </a:p>
          <a:p>
            <a:r>
              <a:rPr lang="en-US" altLang="ko-KR" sz="1100" dirty="0"/>
              <a:t>2 * 3 = 6</a:t>
            </a:r>
          </a:p>
          <a:p>
            <a:r>
              <a:rPr lang="en-US" altLang="ko-KR" sz="1100" dirty="0"/>
              <a:t>2 * 4 = 8</a:t>
            </a:r>
          </a:p>
          <a:p>
            <a:r>
              <a:rPr lang="en-US" altLang="ko-KR" sz="1100" dirty="0"/>
              <a:t>2 * 5 = 10</a:t>
            </a:r>
          </a:p>
          <a:p>
            <a:r>
              <a:rPr lang="en-US" altLang="ko-KR" sz="1100" dirty="0"/>
              <a:t>2 * 6 = 12</a:t>
            </a:r>
          </a:p>
          <a:p>
            <a:r>
              <a:rPr lang="en-US" altLang="ko-KR" sz="1100" dirty="0"/>
              <a:t>2 * 7 = 14</a:t>
            </a:r>
          </a:p>
          <a:p>
            <a:r>
              <a:rPr lang="en-US" altLang="ko-KR" sz="1100" dirty="0"/>
              <a:t>2 * 8 = 16</a:t>
            </a:r>
          </a:p>
          <a:p>
            <a:r>
              <a:rPr lang="en-US" altLang="ko-KR" sz="1100" dirty="0"/>
              <a:t>2 * 9 = 18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>
                <a:latin typeface="+mn-ea"/>
              </a:rPr>
              <a:t>….               </a:t>
            </a:r>
            <a:r>
              <a:rPr lang="en-US" altLang="ko-KR" sz="1100" dirty="0">
                <a:latin typeface="+mn-ea"/>
                <a:sym typeface="Wingdings" panose="05000000000000000000" pitchFamily="2" charset="2"/>
              </a:rPr>
              <a:t></a:t>
            </a:r>
            <a:r>
              <a:rPr lang="ko-KR" altLang="en-US" sz="1100" dirty="0">
                <a:latin typeface="+mn-ea"/>
                <a:sym typeface="Wingdings" panose="05000000000000000000" pitchFamily="2" charset="2"/>
              </a:rPr>
              <a:t>중간생략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/>
              <a:t>9 * 3 = 27</a:t>
            </a:r>
          </a:p>
          <a:p>
            <a:r>
              <a:rPr lang="en-US" altLang="ko-KR" sz="1100" dirty="0"/>
              <a:t>9 * 4 = 36</a:t>
            </a:r>
          </a:p>
          <a:p>
            <a:r>
              <a:rPr lang="en-US" altLang="ko-KR" sz="1100" dirty="0"/>
              <a:t>9 * 5 = 45</a:t>
            </a:r>
          </a:p>
          <a:p>
            <a:r>
              <a:rPr lang="en-US" altLang="ko-KR" sz="1100" dirty="0"/>
              <a:t>9 * 6 = 54</a:t>
            </a:r>
          </a:p>
          <a:p>
            <a:r>
              <a:rPr lang="en-US" altLang="ko-KR" sz="1100" dirty="0"/>
              <a:t>9 * 7 = 63</a:t>
            </a:r>
          </a:p>
          <a:p>
            <a:r>
              <a:rPr lang="en-US" altLang="ko-KR" sz="1100" dirty="0"/>
              <a:t>9 * 8 = 72</a:t>
            </a:r>
          </a:p>
          <a:p>
            <a:r>
              <a:rPr lang="en-US" altLang="ko-KR" sz="1100" dirty="0"/>
              <a:t>9 * 9 = 81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47492" y="394241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07531" y="1017370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6275" y="5045173"/>
            <a:ext cx="3174428" cy="26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=2 ; 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6275" y="5310060"/>
            <a:ext cx="3174428" cy="236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33267" y="6355758"/>
            <a:ext cx="1572335" cy="4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 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dan</a:t>
            </a:r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5209" y="5677527"/>
            <a:ext cx="2028453" cy="169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=1 ; 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&lt;=9 ;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5209" y="5852491"/>
            <a:ext cx="2028455" cy="150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263241" y="4077322"/>
            <a:ext cx="7583045" cy="1184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dan</a:t>
            </a:r>
            <a:r>
              <a:rPr lang="en-US" altLang="ko-KR" dirty="0"/>
              <a:t>       </a:t>
            </a:r>
            <a:r>
              <a:rPr lang="en-US" altLang="ko-KR" dirty="0" err="1"/>
              <a:t>dan</a:t>
            </a:r>
            <a:r>
              <a:rPr lang="en-US" altLang="ko-KR" dirty="0"/>
              <a:t>&lt;=9         </a:t>
            </a:r>
            <a:r>
              <a:rPr lang="en-US" altLang="ko-KR" dirty="0" err="1"/>
              <a:t>i</a:t>
            </a:r>
            <a:r>
              <a:rPr lang="en-US" altLang="ko-KR" dirty="0"/>
              <a:t>        </a:t>
            </a:r>
            <a:r>
              <a:rPr lang="en-US" altLang="ko-KR" dirty="0" err="1"/>
              <a:t>i</a:t>
            </a:r>
            <a:r>
              <a:rPr lang="en-US" altLang="ko-KR" dirty="0"/>
              <a:t>&lt;=9         </a:t>
            </a:r>
            <a:r>
              <a:rPr lang="ko-KR" altLang="en-US" dirty="0" err="1"/>
              <a:t>출력내용</a:t>
            </a:r>
            <a:r>
              <a:rPr lang="ko-KR" altLang="en-US" dirty="0"/>
              <a:t>     </a:t>
            </a:r>
            <a:r>
              <a:rPr lang="en-US" altLang="ko-KR" dirty="0" err="1"/>
              <a:t>i</a:t>
            </a:r>
            <a:r>
              <a:rPr lang="en-US" altLang="ko-KR" dirty="0"/>
              <a:t>++      </a:t>
            </a:r>
            <a:r>
              <a:rPr lang="en-US" altLang="ko-KR" dirty="0" err="1"/>
              <a:t>dan</a:t>
            </a:r>
            <a:r>
              <a:rPr lang="en-US" altLang="ko-KR" dirty="0"/>
              <a:t>++</a:t>
            </a:r>
          </a:p>
          <a:p>
            <a:r>
              <a:rPr lang="en-US" altLang="ko-KR" dirty="0"/>
              <a:t>2          2&lt;=9  t          1       1&lt;=9 t         2*1=2      1</a:t>
            </a:r>
            <a:r>
              <a:rPr lang="en-US" altLang="ko-KR" dirty="0">
                <a:sym typeface="Wingdings" panose="05000000000000000000" pitchFamily="2" charset="2"/>
              </a:rPr>
              <a:t>2</a:t>
            </a:r>
            <a:endParaRPr lang="en-US" altLang="ko-KR" dirty="0"/>
          </a:p>
          <a:p>
            <a:r>
              <a:rPr lang="en-US" altLang="ko-KR" dirty="0"/>
              <a:t>                               2      2&lt;=9 t         2*2=4       2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3      3&lt;=9 t         2*3=6       34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4      4=&lt;9 t         2*4=8       45</a:t>
            </a:r>
          </a:p>
          <a:p>
            <a:r>
              <a:rPr lang="en-US" altLang="ko-KR" dirty="0"/>
              <a:t>                               ..         …              ..            8</a:t>
            </a:r>
            <a:r>
              <a:rPr lang="en-US" altLang="ko-KR" dirty="0">
                <a:sym typeface="Wingdings" panose="05000000000000000000" pitchFamily="2" charset="2"/>
              </a:rPr>
              <a:t>9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  9      9=&lt;9 t         2*9=18      910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                       10     10=&lt;9 f                                  23 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3         3&lt;=9   t         1       1&lt;=9 t        3* 1 = 3     1</a:t>
            </a:r>
            <a:r>
              <a:rPr lang="en-US" altLang="ko-KR" dirty="0">
                <a:sym typeface="Wingdings" panose="05000000000000000000" pitchFamily="2" charset="2"/>
              </a:rPr>
              <a:t>2 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25" idx="4"/>
          </p:cNvCxnSpPr>
          <p:nvPr/>
        </p:nvCxnSpPr>
        <p:spPr>
          <a:xfrm>
            <a:off x="7794303" y="4212237"/>
            <a:ext cx="124213" cy="8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0" idx="0"/>
          </p:cNvCxnSpPr>
          <p:nvPr/>
        </p:nvCxnSpPr>
        <p:spPr>
          <a:xfrm flipH="1">
            <a:off x="7654342" y="7643148"/>
            <a:ext cx="139960" cy="2530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303982" y="4155109"/>
            <a:ext cx="1542362" cy="638283"/>
            <a:chOff x="396607" y="540522"/>
            <a:chExt cx="1542362" cy="638283"/>
          </a:xfrm>
        </p:grpSpPr>
        <p:sp>
          <p:nvSpPr>
            <p:cNvPr id="4" name="TextBox 3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V="1">
            <a:off x="6700593" y="5189304"/>
            <a:ext cx="3393195" cy="110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34664"/>
              </p:ext>
            </p:extLst>
          </p:nvPr>
        </p:nvGraphicFramePr>
        <p:xfrm>
          <a:off x="10734097" y="4462883"/>
          <a:ext cx="6502400" cy="5160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240">
                  <a:extLst>
                    <a:ext uri="{9D8B030D-6E8A-4147-A177-3AD203B41FA5}">
                      <a16:colId xmlns:a16="http://schemas.microsoft.com/office/drawing/2014/main" val="2878087523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8516121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43165101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6068505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57521808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55681073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578176554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3034622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12514046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208343077"/>
                    </a:ext>
                  </a:extLst>
                </a:gridCol>
              </a:tblGrid>
              <a:tr h="644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64018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6269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63420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63338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8756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3827"/>
                  </a:ext>
                </a:extLst>
              </a:tr>
              <a:tr h="6471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1055"/>
                  </a:ext>
                </a:extLst>
              </a:tr>
              <a:tr h="644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9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42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>
            <a:stCxn id="19" idx="4"/>
            <a:endCxn id="20" idx="0"/>
          </p:cNvCxnSpPr>
          <p:nvPr/>
        </p:nvCxnSpPr>
        <p:spPr>
          <a:xfrm flipH="1">
            <a:off x="8084566" y="4311019"/>
            <a:ext cx="21136" cy="50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1586"/>
          <a:stretch/>
        </p:blipFill>
        <p:spPr>
          <a:xfrm>
            <a:off x="16281318" y="6541457"/>
            <a:ext cx="2463967" cy="26004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853644" y="7016788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가로로 </a:t>
            </a:r>
            <a:r>
              <a:rPr lang="en-US" altLang="ko-KR" sz="1200" dirty="0"/>
              <a:t>6</a:t>
            </a:r>
            <a:r>
              <a:rPr lang="ko-KR" altLang="en-US" sz="1200" dirty="0"/>
              <a:t>번 반복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596689" y="7703177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932574" y="4066769"/>
            <a:ext cx="491385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      y&lt;=6          x       x&lt;=6        </a:t>
            </a:r>
            <a:r>
              <a:rPr lang="ko-KR" altLang="en-US" sz="1200" dirty="0"/>
              <a:t>출력      </a:t>
            </a:r>
            <a:r>
              <a:rPr lang="en-US" altLang="ko-KR" sz="1200" dirty="0"/>
              <a:t>x++             y++      </a:t>
            </a:r>
          </a:p>
          <a:p>
            <a:r>
              <a:rPr lang="en-US" altLang="ko-KR" sz="1200" dirty="0"/>
              <a:t>1     1&lt;=6  t       1       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2      2&lt;=6 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 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7     7&lt;=6 f       /n</a:t>
            </a:r>
            <a:r>
              <a:rPr lang="en-US" altLang="ko-KR" sz="1200" dirty="0"/>
              <a:t>                  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2     2&lt;=6  t         </a:t>
            </a:r>
            <a:r>
              <a:rPr lang="en-US" altLang="ko-KR" sz="1200" dirty="0"/>
              <a:t>1       1&lt;=6 t      *          1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</a:p>
          <a:p>
            <a:r>
              <a:rPr lang="en-US" altLang="ko-KR" sz="1200" dirty="0"/>
              <a:t>                          2      2&lt;=6 t       **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sz="1200" dirty="0"/>
              <a:t>                                                             5</a:t>
            </a:r>
            <a:r>
              <a:rPr lang="en-US" altLang="ko-KR" sz="1200" dirty="0">
                <a:sym typeface="Wingdings" panose="05000000000000000000" pitchFamily="2" charset="2"/>
              </a:rPr>
              <a:t>6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 6     6&lt;=6 t       *****</a:t>
            </a:r>
            <a:r>
              <a:rPr lang="en-US" altLang="ko-KR" sz="1600" b="1" dirty="0">
                <a:sym typeface="Wingdings" panose="05000000000000000000" pitchFamily="2" charset="2"/>
              </a:rPr>
              <a:t>*</a:t>
            </a:r>
            <a:r>
              <a:rPr lang="en-US" altLang="ko-KR" sz="1200" dirty="0">
                <a:sym typeface="Wingdings" panose="05000000000000000000" pitchFamily="2" charset="2"/>
              </a:rPr>
              <a:t>    67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                      7     7&lt;=6 f       /n</a:t>
            </a:r>
            <a:r>
              <a:rPr lang="en-US" altLang="ko-KR" sz="1200" dirty="0"/>
              <a:t>                            2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19" name="타원 18"/>
          <p:cNvSpPr/>
          <p:nvPr/>
        </p:nvSpPr>
        <p:spPr>
          <a:xfrm>
            <a:off x="7858891" y="404119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37757" y="9374214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31012" y="4710723"/>
            <a:ext cx="3195615" cy="302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y=1; y&lt;=6; y++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31010" y="5012879"/>
            <a:ext cx="3195614" cy="3586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31060" y="5378948"/>
            <a:ext cx="2262166" cy="24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x=1; x&lt;=y; x++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31063" y="5627501"/>
            <a:ext cx="2262165" cy="1152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51191" y="6911539"/>
            <a:ext cx="6878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줄바꿈</a:t>
            </a:r>
            <a:endParaRPr lang="en-US" altLang="ko-KR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708043" y="5993566"/>
            <a:ext cx="795321" cy="313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"*"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16" y="4415052"/>
            <a:ext cx="226695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170819" y="3946612"/>
            <a:ext cx="3961609" cy="4061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+mn-ea"/>
              </a:rPr>
              <a:t>6</a:t>
            </a:r>
            <a:r>
              <a:rPr lang="ko-KR" altLang="en-US" sz="1200" dirty="0">
                <a:latin typeface="+mn-ea"/>
              </a:rPr>
              <a:t>의 배수이자 </a:t>
            </a:r>
            <a:r>
              <a:rPr lang="en-US" altLang="ko-KR" sz="1200" dirty="0">
                <a:latin typeface="+mn-ea"/>
              </a:rPr>
              <a:t>14</a:t>
            </a:r>
            <a:r>
              <a:rPr lang="ko-KR" altLang="en-US" sz="1200" dirty="0">
                <a:latin typeface="+mn-ea"/>
              </a:rPr>
              <a:t>의 배수인 가장 적은 정수 찾기</a:t>
            </a:r>
            <a:endParaRPr lang="en-US" altLang="ko-KR" sz="1200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6912065" y="4008437"/>
              <a:ext cx="3213360" cy="3942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2705" y="3999077"/>
                <a:ext cx="3232080" cy="412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14249386" y="5862852"/>
            <a:ext cx="2838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38" indent="-228638"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  <a:endParaRPr lang="en-US" altLang="ko-KR" sz="1200" dirty="0"/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FontTx/>
              <a:buAutoNum type="arabicPlain"/>
            </a:pPr>
            <a:r>
              <a:rPr lang="en-US" altLang="ko-KR" sz="1200" dirty="0"/>
              <a:t>6</a:t>
            </a:r>
            <a:r>
              <a:rPr lang="ko-KR" altLang="en-US" sz="1200" dirty="0" err="1"/>
              <a:t>의배수</a:t>
            </a:r>
            <a:r>
              <a:rPr lang="ko-KR" altLang="en-US" sz="1200" dirty="0"/>
              <a:t> </a:t>
            </a:r>
            <a:r>
              <a:rPr lang="en-US" altLang="ko-KR" sz="1200" dirty="0"/>
              <a:t>14</a:t>
            </a:r>
            <a:r>
              <a:rPr lang="ko-KR" altLang="en-US" sz="1200" dirty="0"/>
              <a:t>의 배수 </a:t>
            </a:r>
            <a:r>
              <a:rPr lang="en-US" altLang="ko-KR" sz="1200" dirty="0">
                <a:sym typeface="Wingdings" panose="05000000000000000000" pitchFamily="2" charset="2"/>
              </a:rPr>
              <a:t> X</a:t>
            </a:r>
          </a:p>
          <a:p>
            <a:pPr marL="228638" indent="-228638">
              <a:buAutoNum type="arabicPlain"/>
            </a:pPr>
            <a:endParaRPr lang="en-US" altLang="ko-KR" sz="1200" dirty="0"/>
          </a:p>
          <a:p>
            <a:pPr marL="228638" indent="-228638">
              <a:buAutoNum type="arabicPlain"/>
            </a:pPr>
            <a:endParaRPr lang="en-US" altLang="ko-KR" sz="1200" dirty="0"/>
          </a:p>
        </p:txBody>
      </p:sp>
      <p:sp>
        <p:nvSpPr>
          <p:cNvPr id="25" name="타원 24"/>
          <p:cNvSpPr/>
          <p:nvPr/>
        </p:nvSpPr>
        <p:spPr>
          <a:xfrm>
            <a:off x="9313273" y="4569208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272514" y="9957939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92017" y="4991650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322857" y="9176543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= 1;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다이아몬드 32"/>
          <p:cNvSpPr/>
          <p:nvPr/>
        </p:nvSpPr>
        <p:spPr>
          <a:xfrm>
            <a:off x="6474142" y="6424834"/>
            <a:ext cx="6171882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num%6==0 &amp;&amp; num%14==0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21957" y="5694104"/>
            <a:ext cx="8048859" cy="3215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21957" y="5694103"/>
            <a:ext cx="8048858" cy="281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377958" y="7224111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2872" y="6003465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cxnSp>
        <p:nvCxnSpPr>
          <p:cNvPr id="38" name="직선 화살표 연결선 37"/>
          <p:cNvCxnSpPr>
            <a:endCxn id="30" idx="0"/>
          </p:cNvCxnSpPr>
          <p:nvPr/>
        </p:nvCxnSpPr>
        <p:spPr>
          <a:xfrm flipH="1">
            <a:off x="9519323" y="7180286"/>
            <a:ext cx="40760" cy="277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66672" y="7226740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cxnSp>
        <p:nvCxnSpPr>
          <p:cNvPr id="40" name="꺾인 연결선 39"/>
          <p:cNvCxnSpPr>
            <a:stCxn id="33" idx="3"/>
          </p:cNvCxnSpPr>
          <p:nvPr/>
        </p:nvCxnSpPr>
        <p:spPr>
          <a:xfrm>
            <a:off x="12646025" y="6802562"/>
            <a:ext cx="165291" cy="3777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17394" y="8247987"/>
            <a:ext cx="79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300050" y="7669285"/>
            <a:ext cx="2536132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105497" y="382779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double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23311" y="5050325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Math.random</a:t>
            </a:r>
            <a:r>
              <a:rPr lang="en-US" altLang="ko-KR" sz="1200" dirty="0"/>
              <a:t>() *10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09036" y="4249769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1   10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823311" y="5573878"/>
            <a:ext cx="271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0.0&lt;= </a:t>
            </a:r>
            <a:r>
              <a:rPr lang="en-US" altLang="ko-KR" sz="1200" dirty="0" err="1"/>
              <a:t>Math.random</a:t>
            </a:r>
            <a:r>
              <a:rPr lang="en-US" altLang="ko-KR" sz="1200" dirty="0"/>
              <a:t>() &lt; 10+1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40775" y="6063801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</a:t>
            </a:r>
            <a:r>
              <a:rPr lang="en-US" altLang="ko-KR" sz="1200" dirty="0">
                <a:sym typeface="Wingdings" panose="05000000000000000000" pitchFamily="2" charset="2"/>
              </a:rPr>
              <a:t>1</a:t>
            </a:r>
            <a:endParaRPr lang="en-US" altLang="ko-K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740775" y="6378035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758208" y="6937239"/>
            <a:ext cx="6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740777" y="6656637"/>
            <a:ext cx="1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0.111 </a:t>
            </a:r>
            <a:r>
              <a:rPr lang="en-US" altLang="ko-KR" sz="1200" dirty="0">
                <a:sym typeface="Wingdings" panose="05000000000000000000" pitchFamily="2" charset="2"/>
              </a:rPr>
              <a:t>2</a:t>
            </a:r>
            <a:endParaRPr lang="en-US" altLang="ko-KR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758208" y="7155410"/>
            <a:ext cx="15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0.22 </a:t>
            </a:r>
            <a:r>
              <a:rPr lang="en-US" altLang="ko-KR" sz="1200" dirty="0">
                <a:sym typeface="Wingdings" panose="05000000000000000000" pitchFamily="2" charset="2"/>
              </a:rPr>
              <a:t>3</a:t>
            </a:r>
            <a:endParaRPr lang="en-US" altLang="ko-KR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758208" y="7458462"/>
            <a:ext cx="159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9.99999999 *10 </a:t>
            </a:r>
            <a:r>
              <a:rPr lang="en-US" altLang="ko-KR" sz="1200" dirty="0">
                <a:sym typeface="Wingdings" panose="05000000000000000000" pitchFamily="2" charset="2"/>
              </a:rPr>
              <a:t>10</a:t>
            </a:r>
            <a:endParaRPr lang="en-US" altLang="ko-KR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05497" y="4700835"/>
            <a:ext cx="271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 </a:t>
            </a:r>
            <a:r>
              <a:rPr lang="ko-KR" altLang="en-US" sz="1200" dirty="0" err="1"/>
              <a:t>문자열비교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input.equals</a:t>
            </a:r>
            <a:r>
              <a:rPr lang="en-US" altLang="ko-KR" sz="1200" dirty="0"/>
              <a:t>("y")</a:t>
            </a:r>
          </a:p>
        </p:txBody>
      </p:sp>
    </p:spTree>
    <p:extLst>
      <p:ext uri="{BB962C8B-B14F-4D97-AF65-F5344CB8AC3E}">
        <p14:creationId xmlns:p14="http://schemas.microsoft.com/office/powerpoint/2010/main" val="2459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475" y="4038915"/>
            <a:ext cx="33718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4397405" y="6520080"/>
            <a:ext cx="2838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</a:t>
            </a:r>
            <a:r>
              <a:rPr lang="en-US" altLang="ko-KR" sz="1200" dirty="0">
                <a:sym typeface="Wingdings" panose="05000000000000000000" pitchFamily="2" charset="2"/>
              </a:rPr>
              <a:t> 3</a:t>
            </a:r>
            <a:r>
              <a:rPr lang="ko-KR" altLang="en-US" sz="1200" dirty="0">
                <a:sym typeface="Wingdings" panose="05000000000000000000" pitchFamily="2" charset="2"/>
              </a:rPr>
              <a:t>의 배수입니다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4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2  3</a:t>
            </a:r>
            <a:r>
              <a:rPr lang="ko-KR" altLang="en-US" sz="1200" dirty="0">
                <a:sym typeface="Wingdings" panose="05000000000000000000" pitchFamily="2" charset="2"/>
              </a:rPr>
              <a:t>의 배수가 아닙니다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0  </a:t>
            </a:r>
            <a:r>
              <a:rPr lang="ko-KR" altLang="en-US" sz="1200" dirty="0">
                <a:sym typeface="Wingdings" panose="05000000000000000000" pitchFamily="2" charset="2"/>
              </a:rPr>
              <a:t>종료</a:t>
            </a:r>
            <a:endParaRPr lang="en-US" altLang="ko-KR" sz="1200" dirty="0"/>
          </a:p>
        </p:txBody>
      </p:sp>
      <p:sp>
        <p:nvSpPr>
          <p:cNvPr id="24" name="타원 23"/>
          <p:cNvSpPr/>
          <p:nvPr/>
        </p:nvSpPr>
        <p:spPr>
          <a:xfrm>
            <a:off x="9038688" y="4374316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9328666" y="10196062"/>
            <a:ext cx="493623" cy="269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17431" y="533967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숫자를 입력하세요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17431" y="5662808"/>
            <a:ext cx="2536132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숫자입력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다이아몬드 28"/>
          <p:cNvSpPr/>
          <p:nvPr/>
        </p:nvSpPr>
        <p:spPr>
          <a:xfrm>
            <a:off x="7959834" y="7339617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num%3==0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7504" y="7973714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90429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의배수입니다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857404" y="8428949"/>
            <a:ext cx="1790143" cy="28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"3</a:t>
            </a:r>
            <a:r>
              <a:rPr lang="ko-KR" altLang="en-US" sz="1200" dirty="0" err="1">
                <a:solidFill>
                  <a:schemeClr val="tx1"/>
                </a:solidFill>
              </a:rPr>
              <a:t>의배수가</a:t>
            </a:r>
            <a:r>
              <a:rPr lang="ko-KR" altLang="en-US" sz="1200" dirty="0">
                <a:solidFill>
                  <a:schemeClr val="tx1"/>
                </a:solidFill>
              </a:rPr>
              <a:t> 아닙니다</a:t>
            </a:r>
            <a:r>
              <a:rPr lang="en-US" altLang="ko-KR" sz="1200" dirty="0">
                <a:solidFill>
                  <a:schemeClr val="tx1"/>
                </a:solidFill>
              </a:rPr>
              <a:t>."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70825" y="7356410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92594" y="4988496"/>
            <a:ext cx="6565764" cy="24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292594" y="5238548"/>
            <a:ext cx="6565764" cy="4456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다이아몬드 50"/>
          <p:cNvSpPr/>
          <p:nvPr/>
        </p:nvSpPr>
        <p:spPr>
          <a:xfrm>
            <a:off x="7959834" y="6076136"/>
            <a:ext cx="2612571" cy="7554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num</a:t>
            </a:r>
            <a:r>
              <a:rPr lang="en-US" altLang="ko-KR" sz="1200" dirty="0">
                <a:solidFill>
                  <a:schemeClr val="tx1"/>
                </a:solidFill>
              </a:rPr>
              <a:t>==0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06679" y="6052719"/>
            <a:ext cx="701444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068951" y="6845120"/>
            <a:ext cx="81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break;</a:t>
            </a:r>
          </a:p>
        </p:txBody>
      </p:sp>
      <p:cxnSp>
        <p:nvCxnSpPr>
          <p:cNvPr id="54" name="꺾인 연결선 53"/>
          <p:cNvCxnSpPr>
            <a:stCxn id="51" idx="3"/>
            <a:endCxn id="26" idx="6"/>
          </p:cNvCxnSpPr>
          <p:nvPr/>
        </p:nvCxnSpPr>
        <p:spPr>
          <a:xfrm flipH="1">
            <a:off x="9822288" y="6453864"/>
            <a:ext cx="750114" cy="3877113"/>
          </a:xfrm>
          <a:prstGeom prst="bentConnector3">
            <a:avLst>
              <a:gd name="adj1" fmla="val -2895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415749" y="6897522"/>
            <a:ext cx="773152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478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239" y="4227514"/>
            <a:ext cx="6876151" cy="587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6725" y="3862881"/>
            <a:ext cx="348615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7175" y="5317519"/>
            <a:ext cx="3905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90468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3019" y="5399610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9957019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10600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str</a:t>
            </a:r>
            <a:endParaRPr lang="en-US" altLang="ko-KR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4547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"</a:t>
            </a:r>
            <a:r>
              <a:rPr lang="ko-KR" altLang="en-US" sz="1200" dirty="0">
                <a:solidFill>
                  <a:schemeClr val="tx1"/>
                </a:solidFill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</a:rPr>
              <a:t>"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4675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3" name="직선 화살표 연결선 22"/>
          <p:cNvCxnSpPr>
            <a:stCxn id="19" idx="2"/>
          </p:cNvCxnSpPr>
          <p:nvPr/>
        </p:nvCxnSpPr>
        <p:spPr>
          <a:xfrm flipH="1">
            <a:off x="9724547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93080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1973902" y="570616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7483" y="5388393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sc</a:t>
            </a:r>
            <a:endParaRPr lang="en-US" altLang="ko-KR" sz="12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621479" y="9162295"/>
            <a:ext cx="1308578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7483" y="892675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27048" y="887476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11812215" y="6020903"/>
            <a:ext cx="582252" cy="2881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83607" y="718443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812215" y="9248802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812215" y="9545366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532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1" y="3609071"/>
            <a:ext cx="1000125" cy="5219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5" y="3845819"/>
            <a:ext cx="1797050" cy="937972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6207218" y="4703363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207219" y="8666967"/>
            <a:ext cx="6057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07218" y="40429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스태틱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7218" y="66337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스택 영역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07218" y="9415042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힙</a:t>
            </a:r>
            <a:r>
              <a:rPr lang="ko-KR" altLang="en-US" sz="1200" dirty="0"/>
              <a:t> 영역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953" y="4783792"/>
            <a:ext cx="352425" cy="2952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270652" y="5012166"/>
            <a:ext cx="1164501" cy="50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String.java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154027" y="3003270"/>
            <a:ext cx="3493115" cy="95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006935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5265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6270651" y="5863533"/>
            <a:ext cx="1164501" cy="161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Scanner.java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10600" y="4181443"/>
            <a:ext cx="332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461087" y="718506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470291" y="6908068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nextLine</a:t>
            </a:r>
            <a:r>
              <a:rPr lang="en-US" altLang="ko-KR" sz="1200" dirty="0"/>
              <a:t>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838376" y="5249590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45106" y="4943034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no05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736776" y="6645253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45106" y="6338699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604254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12584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877261" y="6261977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85591" y="5955421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no06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1218434" y="5230431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926764" y="4923877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no04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904689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614832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14397" y="9366396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13962" y="936933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713527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413092" y="9377304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19545" y="9113722"/>
            <a:ext cx="842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0x888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47257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3275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432319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12080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[3]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51924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[4]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72771" y="9692043"/>
            <a:ext cx="38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[5]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4254" y="7849239"/>
            <a:ext cx="699565" cy="31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0x888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12584" y="7542685"/>
            <a:ext cx="10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</a:t>
            </a:r>
            <a:r>
              <a:rPr lang="ko-KR" altLang="en-US" sz="1200" dirty="0"/>
              <a:t> </a:t>
            </a:r>
            <a:r>
              <a:rPr lang="en-US" altLang="ko-KR" sz="1200" dirty="0"/>
              <a:t>no</a:t>
            </a:r>
          </a:p>
        </p:txBody>
      </p:sp>
      <p:cxnSp>
        <p:nvCxnSpPr>
          <p:cNvPr id="69" name="직선 화살표 연결선 68"/>
          <p:cNvCxnSpPr>
            <a:stCxn id="67" idx="2"/>
            <a:endCxn id="59" idx="0"/>
          </p:cNvCxnSpPr>
          <p:nvPr/>
        </p:nvCxnSpPr>
        <p:spPr>
          <a:xfrm flipH="1">
            <a:off x="7840614" y="8163975"/>
            <a:ext cx="1113423" cy="9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825748" y="9185087"/>
            <a:ext cx="4424411" cy="1069142"/>
          </a:xfrm>
          <a:prstGeom prst="roundRect">
            <a:avLst>
              <a:gd name="adj" fmla="val 214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5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5399" y="5458294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 = 3;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no = num01;</a:t>
            </a:r>
          </a:p>
          <a:p>
            <a:endParaRPr lang="en-US" altLang="ko-KR" sz="1200" dirty="0"/>
          </a:p>
          <a:p>
            <a:r>
              <a:rPr lang="en-US" altLang="ko-KR" sz="1200" dirty="0"/>
              <a:t>num01 = 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05399" y="4056478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94504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en-US" altLang="ko-KR" sz="1200" dirty="0">
                <a:solidFill>
                  <a:schemeClr val="tx1"/>
                </a:solidFill>
                <a:sym typeface="Wingdings" panose="05000000000000000000" pitchFamily="2" charset="2"/>
              </a:rPr>
              <a:t>7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226" y="5016525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num01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53293" y="531196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8735" y="5016525"/>
            <a:ext cx="17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no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294504" y="663671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4226" y="634128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403766" y="9121339"/>
            <a:ext cx="1349526" cy="292671"/>
            <a:chOff x="6825680" y="5220754"/>
            <a:chExt cx="1349526" cy="292671"/>
          </a:xfrm>
        </p:grpSpPr>
        <p:sp>
          <p:nvSpPr>
            <p:cNvPr id="21" name="직사각형 20"/>
            <p:cNvSpPr/>
            <p:nvPr/>
          </p:nvSpPr>
          <p:spPr>
            <a:xfrm>
              <a:off x="6825680" y="5220754"/>
              <a:ext cx="51155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100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99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7074638" y="8359623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4226" y="8056823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0x555</a:t>
            </a:r>
          </a:p>
        </p:txBody>
      </p:sp>
      <p:cxnSp>
        <p:nvCxnSpPr>
          <p:cNvPr id="27" name="직선 화살표 연결선 26"/>
          <p:cNvCxnSpPr>
            <a:stCxn id="19" idx="2"/>
            <a:endCxn id="26" idx="0"/>
          </p:cNvCxnSpPr>
          <p:nvPr/>
        </p:nvCxnSpPr>
        <p:spPr>
          <a:xfrm flipH="1">
            <a:off x="7403768" y="6929388"/>
            <a:ext cx="238456" cy="11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34710" y="8583597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34710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34248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83787" y="94398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43320" y="7318157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0507864" y="6278420"/>
            <a:ext cx="2384045" cy="3647247"/>
            <a:chOff x="3884880" y="2561445"/>
            <a:chExt cx="2384045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3024829" y="6683373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9237074" y="661951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0x555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02386" y="6350531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endParaRPr lang="en-US" altLang="ko-KR" sz="1200" dirty="0"/>
          </a:p>
        </p:txBody>
      </p:sp>
      <p:cxnSp>
        <p:nvCxnSpPr>
          <p:cNvPr id="57" name="직선 화살표 연결선 56"/>
          <p:cNvCxnSpPr>
            <a:stCxn id="55" idx="2"/>
            <a:endCxn id="26" idx="0"/>
          </p:cNvCxnSpPr>
          <p:nvPr/>
        </p:nvCxnSpPr>
        <p:spPr>
          <a:xfrm flipH="1">
            <a:off x="7403768" y="6912180"/>
            <a:ext cx="2181026" cy="1144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8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8192" y="8808471"/>
            <a:ext cx="14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nextInt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nextLint</a:t>
            </a:r>
            <a:r>
              <a:rPr lang="en-US" altLang="ko-KR" sz="1200" dirty="0"/>
              <a:t>()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43496" y="4475023"/>
            <a:ext cx="2359941" cy="1211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3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no 3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713178" y="5293523"/>
            <a:ext cx="2359941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num01</a:t>
            </a:r>
            <a:r>
              <a:rPr lang="en-US" altLang="ko-KR" dirty="0">
                <a:sym typeface="Wingdings" panose="05000000000000000000" pitchFamily="2" charset="2"/>
              </a:rPr>
              <a:t>7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983138" y="7449269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arrayA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713177" y="6528536"/>
            <a:ext cx="269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arrayA.length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01786" y="4733523"/>
            <a:ext cx="1916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[3];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[0] = 4;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[1] = 99;</a:t>
            </a:r>
          </a:p>
          <a:p>
            <a:r>
              <a:rPr lang="en-US" altLang="ko-KR" sz="1200" dirty="0" err="1"/>
              <a:t>arrayB</a:t>
            </a:r>
            <a:r>
              <a:rPr lang="en-US" altLang="ko-KR" sz="1200" dirty="0"/>
              <a:t>[2] = 7;</a:t>
            </a:r>
          </a:p>
          <a:p>
            <a:endParaRPr lang="en-US" altLang="ko-KR" sz="12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775338" y="6278420"/>
            <a:ext cx="4116568" cy="3647247"/>
            <a:chOff x="2152357" y="2561445"/>
            <a:chExt cx="4116568" cy="3647247"/>
          </a:xfrm>
        </p:grpSpPr>
        <p:sp>
          <p:nvSpPr>
            <p:cNvPr id="40" name="직사각형 39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0x666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[] </a:t>
              </a:r>
              <a:r>
                <a:rPr lang="en-US" altLang="ko-KR" sz="1200" dirty="0" err="1"/>
                <a:t>arrayB</a:t>
              </a:r>
              <a:endParaRPr lang="en-US" altLang="ko-KR" sz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25560" y="5341499"/>
              <a:ext cx="1258389" cy="292671"/>
              <a:chOff x="6916817" y="5220754"/>
              <a:chExt cx="1258389" cy="292671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6916817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334378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754792" y="5220754"/>
                <a:ext cx="420414" cy="2926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84880" y="4276983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0x666</a:t>
              </a:r>
            </a:p>
          </p:txBody>
        </p:sp>
        <p:cxnSp>
          <p:nvCxnSpPr>
            <p:cNvPr id="48" name="직선 화살표 연결선 47"/>
            <p:cNvCxnSpPr>
              <a:stCxn id="40" idx="2"/>
              <a:endCxn id="47" idx="0"/>
            </p:cNvCxnSpPr>
            <p:nvPr/>
          </p:nvCxnSpPr>
          <p:spPr>
            <a:xfrm flipH="1">
              <a:off x="4334423" y="3149549"/>
              <a:ext cx="238456" cy="112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265364" y="4803759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/>
                <a:t>int</a:t>
              </a:r>
              <a:r>
                <a:rPr lang="en-US" altLang="ko-KR" sz="1200" dirty="0"/>
                <a:t> length = 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5364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[0]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4902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[1]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4441" y="5659971"/>
              <a:ext cx="518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  [2]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576600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52357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num</a:t>
              </a:r>
              <a:endParaRPr lang="en-US" altLang="ko-KR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4426707" y="5937262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arrayA</a:t>
            </a:r>
            <a:endParaRPr lang="en-US" altLang="ko-KR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3983137" y="9437759"/>
            <a:ext cx="1916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[] </a:t>
            </a:r>
            <a:r>
              <a:rPr lang="en-US" altLang="ko-KR" sz="1200" dirty="0" err="1"/>
              <a:t>arrayA</a:t>
            </a:r>
            <a:r>
              <a:rPr lang="en-US" altLang="ko-KR" sz="1200" dirty="0"/>
              <a:t>[0] = 100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6097446" y="9185719"/>
            <a:ext cx="346761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arrayA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097448" y="9740998"/>
            <a:ext cx="343235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arrayB</a:t>
            </a:r>
            <a:r>
              <a:rPr lang="en-US" altLang="ko-KR" dirty="0"/>
              <a:t>[0]</a:t>
            </a:r>
            <a:r>
              <a:rPr lang="en-US" altLang="ko-KR" dirty="0">
                <a:sym typeface="Wingdings" panose="05000000000000000000" pitchFamily="2" charset="2"/>
              </a:rPr>
              <a:t>100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76686" y="47739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Scanner </a:t>
            </a:r>
            <a:r>
              <a:rPr lang="en-US" altLang="ko-KR" sz="1200" dirty="0" err="1"/>
              <a:t>sc</a:t>
            </a:r>
            <a:r>
              <a:rPr lang="en-US" altLang="ko-KR" sz="1200" dirty="0"/>
              <a:t> = new Scanner(System.in)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905398" y="4113651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#Scanner.java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4336008" y="5660691"/>
            <a:ext cx="1932452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#int.java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7386387" y="6278420"/>
            <a:ext cx="2427726" cy="3647247"/>
            <a:chOff x="3841199" y="2561445"/>
            <a:chExt cx="2427726" cy="3647247"/>
          </a:xfrm>
        </p:grpSpPr>
        <p:sp>
          <p:nvSpPr>
            <p:cNvPr id="65" name="직사각형 64"/>
            <p:cNvSpPr/>
            <p:nvPr/>
          </p:nvSpPr>
          <p:spPr>
            <a:xfrm>
              <a:off x="4225158" y="2856878"/>
              <a:ext cx="695441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 0x777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84880" y="2561445"/>
              <a:ext cx="13930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Scanner </a:t>
              </a:r>
              <a:r>
                <a:rPr lang="en-US" altLang="ko-KR" sz="1200" dirty="0" err="1"/>
                <a:t>sc</a:t>
              </a:r>
              <a:endParaRPr lang="en-US" altLang="ko-KR" sz="12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4005295" y="4579783"/>
              <a:ext cx="2263630" cy="1628909"/>
            </a:xfrm>
            <a:prstGeom prst="roundRect">
              <a:avLst>
                <a:gd name="adj" fmla="val 1021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41199" y="4341682"/>
              <a:ext cx="899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0x777</a:t>
              </a:r>
            </a:p>
          </p:txBody>
        </p:sp>
        <p:cxnSp>
          <p:nvCxnSpPr>
            <p:cNvPr id="70" name="직선 화살표 연결선 69"/>
            <p:cNvCxnSpPr>
              <a:stCxn id="65" idx="2"/>
            </p:cNvCxnSpPr>
            <p:nvPr/>
          </p:nvCxnSpPr>
          <p:spPr>
            <a:xfrm flipH="1">
              <a:off x="4115894" y="3149549"/>
              <a:ext cx="456985" cy="1192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직사각형 77"/>
          <p:cNvSpPr/>
          <p:nvPr/>
        </p:nvSpPr>
        <p:spPr>
          <a:xfrm>
            <a:off x="13905398" y="5259308"/>
            <a:ext cx="3015826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#Scanner.java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3971" y="5289048"/>
            <a:ext cx="2918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 </a:t>
            </a:r>
            <a:r>
              <a:rPr lang="ko-KR" altLang="en-US" sz="1200" dirty="0" err="1"/>
              <a:t>힙</a:t>
            </a:r>
            <a:r>
              <a:rPr lang="ko-KR" altLang="en-US" sz="1200" dirty="0"/>
              <a:t> 영역에 </a:t>
            </a:r>
            <a:r>
              <a:rPr lang="ko-KR" altLang="en-US" sz="1200" dirty="0" err="1"/>
              <a:t>도장찍어라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3473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7493" y="4909243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endParaRPr lang="en-US" altLang="ko-KR" sz="12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8666298" y="8690639"/>
            <a:ext cx="1258389" cy="292671"/>
            <a:chOff x="6916817" y="5220754"/>
            <a:chExt cx="1258389" cy="292671"/>
          </a:xfrm>
        </p:grpSpPr>
        <p:sp>
          <p:nvSpPr>
            <p:cNvPr id="43" name="직사각형 42"/>
            <p:cNvSpPr/>
            <p:nvPr/>
          </p:nvSpPr>
          <p:spPr>
            <a:xfrm>
              <a:off x="6916817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r>
                <a:rPr lang="ko-KR" altLang="en-US" sz="1200" dirty="0">
                  <a:solidFill>
                    <a:schemeClr val="tx1"/>
                  </a:solidFill>
                </a:rPr>
                <a:t>정우성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334378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이효리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754792" y="5220754"/>
              <a:ext cx="420414" cy="2926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유재석</a:t>
              </a: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8405646" y="8197156"/>
            <a:ext cx="2263630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3827" y="7930669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8753370" y="7930668"/>
            <a:ext cx="11422589" cy="71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1616" y="8268936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06102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05640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55179" y="9009111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4120104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057927" y="518624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983607" y="7889958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405647" y="5478912"/>
            <a:ext cx="347722" cy="2451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01700" y="4621242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494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396345" y="4515327"/>
            <a:ext cx="1542362" cy="638283"/>
            <a:chOff x="396607" y="540522"/>
            <a:chExt cx="1542362" cy="638283"/>
          </a:xfrm>
        </p:grpSpPr>
        <p:sp>
          <p:nvSpPr>
            <p:cNvPr id="5" name="TextBox 4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myAge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051264" y="7908492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051264" y="4306310"/>
            <a:ext cx="788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4949218" y="4515327"/>
            <a:ext cx="1542362" cy="638283"/>
            <a:chOff x="396607" y="540522"/>
            <a:chExt cx="1542362" cy="638283"/>
          </a:xfrm>
        </p:grpSpPr>
        <p:sp>
          <p:nvSpPr>
            <p:cNvPr id="11" name="TextBox 10"/>
            <p:cNvSpPr txBox="1"/>
            <p:nvPr/>
          </p:nvSpPr>
          <p:spPr>
            <a:xfrm>
              <a:off x="396607" y="540522"/>
              <a:ext cx="1542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int</a:t>
              </a:r>
              <a:r>
                <a:rPr lang="en-US" altLang="ko-KR" sz="1400" dirty="0"/>
                <a:t> a</a:t>
              </a:r>
              <a:endParaRPr lang="ko-KR" altLang="en-US" sz="14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690279" y="4515323"/>
            <a:ext cx="2152073" cy="638284"/>
            <a:chOff x="91695" y="540521"/>
            <a:chExt cx="2152073" cy="638284"/>
          </a:xfrm>
        </p:grpSpPr>
        <p:sp>
          <p:nvSpPr>
            <p:cNvPr id="14" name="TextBox 13"/>
            <p:cNvSpPr txBox="1"/>
            <p:nvPr/>
          </p:nvSpPr>
          <p:spPr>
            <a:xfrm>
              <a:off x="91695" y="540521"/>
              <a:ext cx="2152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Sanner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sc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93215" y="848299"/>
              <a:ext cx="892365" cy="3305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타원 15"/>
          <p:cNvSpPr/>
          <p:nvPr/>
        </p:nvSpPr>
        <p:spPr>
          <a:xfrm>
            <a:off x="10038423" y="8425281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08748" y="8354521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55989" y="5799625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sp>
        <p:nvSpPr>
          <p:cNvPr id="19" name="타원 18"/>
          <p:cNvSpPr/>
          <p:nvPr/>
        </p:nvSpPr>
        <p:spPr>
          <a:xfrm>
            <a:off x="15627370" y="5617426"/>
            <a:ext cx="1599115" cy="16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13048" y="4834468"/>
            <a:ext cx="84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0x555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>
            <a:stCxn id="21" idx="2"/>
            <a:endCxn id="17" idx="0"/>
          </p:cNvCxnSpPr>
          <p:nvPr/>
        </p:nvCxnSpPr>
        <p:spPr>
          <a:xfrm flipH="1">
            <a:off x="10133677" y="5142244"/>
            <a:ext cx="704300" cy="321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3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6363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533586" y="4007873"/>
            <a:ext cx="2285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char[] </a:t>
            </a:r>
            <a:r>
              <a:rPr lang="en-US" altLang="ko-KR" sz="1200" dirty="0" err="1"/>
              <a:t>arrayC</a:t>
            </a:r>
            <a:r>
              <a:rPr lang="en-US" altLang="ko-KR" sz="1200" dirty="0"/>
              <a:t> = new char[3];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'</a:t>
            </a:r>
            <a:r>
              <a:rPr lang="ko-KR" altLang="en-US" sz="1200" dirty="0"/>
              <a:t>정</a:t>
            </a:r>
            <a:r>
              <a:rPr lang="en-US" altLang="ko-KR" sz="1200" dirty="0"/>
              <a:t>'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'</a:t>
            </a:r>
            <a:r>
              <a:rPr lang="ko-KR" altLang="en-US" sz="1200" dirty="0"/>
              <a:t>이</a:t>
            </a:r>
            <a:r>
              <a:rPr lang="en-US" altLang="ko-KR" sz="1200" dirty="0"/>
              <a:t>';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'</a:t>
            </a:r>
            <a:r>
              <a:rPr lang="ko-KR" altLang="en-US" sz="1200" dirty="0"/>
              <a:t>유</a:t>
            </a:r>
            <a:r>
              <a:rPr lang="en-US" altLang="ko-KR" sz="1200" dirty="0"/>
              <a:t>';</a:t>
            </a:r>
          </a:p>
          <a:p>
            <a:endParaRPr lang="en-US" altLang="ko-KR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5768662" y="8354088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31155" y="5253637"/>
            <a:ext cx="1393071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u="sng" dirty="0" err="1"/>
              <a:t>args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75809" y="8648984"/>
            <a:ext cx="3744093" cy="1628909"/>
          </a:xfrm>
          <a:prstGeom prst="roundRect">
            <a:avLst>
              <a:gd name="adj" fmla="val 102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73989" y="8382496"/>
            <a:ext cx="899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0x666</a:t>
            </a: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>
          <a:xfrm flipH="1" flipV="1">
            <a:off x="9123532" y="8382496"/>
            <a:ext cx="11052427" cy="26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01778" y="8720764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length = 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76264" y="946093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[0]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0378" y="9453050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[1]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53772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[2]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8939661" y="9083016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755439" y="8058655"/>
            <a:ext cx="1393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endParaRPr lang="en-US" altLang="ko-KR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8428091" y="5638070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0x666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53769" y="8341786"/>
            <a:ext cx="735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String[]</a:t>
            </a:r>
          </a:p>
        </p:txBody>
      </p:sp>
      <p:cxnSp>
        <p:nvCxnSpPr>
          <p:cNvPr id="58" name="직선 화살표 연결선 57"/>
          <p:cNvCxnSpPr>
            <a:stCxn id="55" idx="2"/>
            <a:endCxn id="47" idx="0"/>
          </p:cNvCxnSpPr>
          <p:nvPr/>
        </p:nvCxnSpPr>
        <p:spPr>
          <a:xfrm>
            <a:off x="8775811" y="5930741"/>
            <a:ext cx="347720" cy="245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086437" y="5622970"/>
            <a:ext cx="296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String[] </a:t>
            </a:r>
            <a:r>
              <a:rPr lang="en-US" altLang="ko-KR" sz="1200" dirty="0" err="1"/>
              <a:t>arrayS</a:t>
            </a:r>
            <a:r>
              <a:rPr lang="en-US" altLang="ko-KR" sz="1200" dirty="0"/>
              <a:t> = new String[3];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[0] = "</a:t>
            </a:r>
            <a:r>
              <a:rPr lang="ko-KR" altLang="en-US" sz="1200" dirty="0"/>
              <a:t>정우성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[1] = "</a:t>
            </a:r>
            <a:r>
              <a:rPr lang="ko-KR" altLang="en-US" sz="1200" dirty="0"/>
              <a:t>이효리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err="1"/>
              <a:t>arrayC</a:t>
            </a:r>
            <a:r>
              <a:rPr lang="en-US" altLang="ko-KR" sz="1200" dirty="0"/>
              <a:t>[2] = "</a:t>
            </a:r>
            <a:r>
              <a:rPr lang="ko-KR" altLang="en-US" sz="1200" dirty="0"/>
              <a:t>유재석</a:t>
            </a:r>
            <a:r>
              <a:rPr lang="en-US" altLang="ko-KR" sz="1200" dirty="0"/>
              <a:t>";</a:t>
            </a:r>
          </a:p>
          <a:p>
            <a:endParaRPr lang="en-US" altLang="ko-KR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362995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3253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hwang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020831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04792" y="8650092"/>
            <a:ext cx="695441" cy="292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young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0298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[3]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75558" y="9453049"/>
            <a:ext cx="51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[4]</a:t>
            </a:r>
          </a:p>
        </p:txBody>
      </p:sp>
    </p:spTree>
    <p:extLst>
      <p:ext uri="{BB962C8B-B14F-4D97-AF65-F5344CB8AC3E}">
        <p14:creationId xmlns:p14="http://schemas.microsoft.com/office/powerpoint/2010/main" val="354986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6156637" y="4527862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077062" y="4015150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7060" y="5937718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156637" y="7796578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077060" y="8281525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4556680" y="3809778"/>
            <a:ext cx="3362658" cy="2508234"/>
            <a:chOff x="7066376" y="1365818"/>
            <a:chExt cx="3362658" cy="2508234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224779" cy="22375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String name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33" y="3104805"/>
            <a:ext cx="1293518" cy="67503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15" y="3047243"/>
            <a:ext cx="1403568" cy="73259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4637661" y="6756753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Goods camera = new Goods()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camera.name ="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 = 40000;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(camera.name);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println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camera.price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);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65848" y="5483962"/>
            <a:ext cx="3304081" cy="5773917"/>
            <a:chOff x="825420" y="1704122"/>
            <a:chExt cx="3304081" cy="4920415"/>
          </a:xfrm>
        </p:grpSpPr>
        <p:sp>
          <p:nvSpPr>
            <p:cNvPr id="43" name="직사각형 42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0x234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13798" y="1704122"/>
              <a:ext cx="1420086" cy="236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camera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25420" y="4599451"/>
              <a:ext cx="3304081" cy="2025086"/>
              <a:chOff x="8822298" y="1453309"/>
              <a:chExt cx="2884478" cy="1400257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8894381" y="1636753"/>
                <a:ext cx="2405876" cy="1216813"/>
              </a:xfrm>
              <a:prstGeom prst="roundRect">
                <a:avLst>
                  <a:gd name="adj" fmla="val 323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 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니콘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40000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721704" y="1461397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22298" y="1453309"/>
                <a:ext cx="985072" cy="16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0x234</a:t>
                </a:r>
              </a:p>
            </p:txBody>
          </p:sp>
        </p:grpSp>
        <p:cxnSp>
          <p:nvCxnSpPr>
            <p:cNvPr id="59" name="직선 화살표 연결선 58"/>
            <p:cNvCxnSpPr>
              <a:stCxn id="43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9643341" y="5646486"/>
            <a:ext cx="3338351" cy="5302861"/>
            <a:chOff x="1013798" y="1704122"/>
            <a:chExt cx="3338351" cy="5397217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219182" y="4827631"/>
              <a:ext cx="3132967" cy="2273708"/>
              <a:chOff x="9166052" y="1611085"/>
              <a:chExt cx="2735094" cy="1572168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188584" y="1802618"/>
                <a:ext cx="2283278" cy="1380635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916074" y="1611085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66052" y="1620856"/>
                <a:ext cx="985072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466275" y="2387600"/>
              <a:ext cx="658629" cy="2202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79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6993480"/>
            <a:chOff x="7066376" y="1365818"/>
            <a:chExt cx="5510594" cy="658070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63100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= price;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&lt;0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0;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926927" y="96036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6882929"/>
            <a:chOff x="8829851" y="930394"/>
            <a:chExt cx="4902503" cy="405572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389103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</a:rPr>
                <a:t>필드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String name = "</a:t>
              </a:r>
              <a:r>
                <a:rPr lang="ko-KR" altLang="en-US" sz="1200" dirty="0">
                  <a:solidFill>
                    <a:schemeClr val="tx1"/>
                  </a:solidFill>
                </a:rPr>
                <a:t>니콘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price = 40000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</a:rPr>
                <a:t> 일반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String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this.name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name;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</a:rPr>
                <a:t>(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 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price;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public String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</a:rPr>
                <a:t>(){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retrun</a:t>
              </a:r>
              <a:r>
                <a:rPr lang="en-US" altLang="ko-KR" sz="1200" dirty="0">
                  <a:solidFill>
                    <a:schemeClr val="tx1"/>
                  </a:solidFill>
                </a:rPr>
                <a:t> name;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if(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&lt;0)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0;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else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    return price;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}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this.getPrice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());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9360850" cy="9322829"/>
            <a:chOff x="1013798" y="1704122"/>
            <a:chExt cx="9360850" cy="948871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70" y="4202409"/>
              <a:ext cx="6187278" cy="6990427"/>
              <a:chOff x="11757291" y="1178772"/>
              <a:chExt cx="5401520" cy="483357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757291" y="1398014"/>
                <a:ext cx="5401520" cy="4614328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String name ="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그램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"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price = 1000000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String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this.name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name;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void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this.price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price;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public String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getName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(){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retrun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name;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if(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this.price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&lt;0)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0;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else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    return price;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}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showInfo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 err="1">
                    <a:solidFill>
                      <a:schemeClr val="tx1"/>
                    </a:solidFill>
                    <a:latin typeface="+mn-ea"/>
                  </a:rPr>
                  <a:t>상품이름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 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name);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가격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getPrice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());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("===========================");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2124904" y="2387601"/>
              <a:ext cx="225447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8254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57096" y="108395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스태틱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n-ea"/>
              </a:rPr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8347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latin typeface="+mn-ea"/>
              </a:rPr>
              <a:t>힙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243984" y="1069866"/>
            <a:ext cx="5302302" cy="5943180"/>
            <a:chOff x="7159330" y="1352562"/>
            <a:chExt cx="3509901" cy="5174972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3464976" cy="4891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 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y 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y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9330" y="1352562"/>
              <a:ext cx="1423911" cy="31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n-ea"/>
                </a:rPr>
                <a:t>Point.java</a:t>
              </a:r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06" y="30353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1231380" y="7898418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작성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+mn-ea"/>
                </a:rPr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0x234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9948" y="290254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Point p01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2953578" cy="6244988"/>
            <a:chOff x="8829851" y="930394"/>
            <a:chExt cx="2578487" cy="3679825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6"/>
              <a:ext cx="2526245" cy="3515133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 =5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y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=5;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this.x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y =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py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getX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x;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getY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    return y;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draw()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그리는 복잡한 기능을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구현해야된다고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가정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.....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점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[x=" + x + ", y=" + y + "]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을 그렸습니다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.");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n-ea"/>
                </a:rPr>
                <a:t>Point</a:t>
              </a:r>
              <a:endParaRPr lang="en-US" altLang="ko-KR" sz="1200" b="1" dirty="0"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0x234</a:t>
              </a:r>
            </a:p>
          </p:txBody>
        </p:sp>
      </p:grpSp>
      <p:cxnSp>
        <p:nvCxnSpPr>
          <p:cNvPr id="59" name="직선 화살표 연결선 58"/>
          <p:cNvCxnSpPr>
            <a:stCxn id="43" idx="2"/>
            <a:endCxn id="57" idx="0"/>
          </p:cNvCxnSpPr>
          <p:nvPr/>
        </p:nvCxnSpPr>
        <p:spPr>
          <a:xfrm flipH="1">
            <a:off x="1645806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3589290" cy="8684890"/>
            <a:chOff x="1013798" y="1704122"/>
            <a:chExt cx="3589290" cy="883942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0x444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Point p02</a:t>
              </a:r>
              <a:endParaRPr lang="en-US" altLang="ko-KR" sz="1200" dirty="0">
                <a:latin typeface="+mn-ea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27103" y="4187438"/>
              <a:ext cx="3075985" cy="6356108"/>
              <a:chOff x="9434866" y="1168420"/>
              <a:chExt cx="2685348" cy="43949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9480144" y="1375417"/>
                <a:ext cx="2640070" cy="4187969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x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10;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y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= 23 ;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this.x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=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y =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py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getX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x;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getY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    return y;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draw()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그리는 복잡한 기능을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구현해야된다고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가정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.....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점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[x=" + x + ", y=" + y + "]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을 그렸습니다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.");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}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1298879" y="1168420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+mn-ea"/>
                  </a:rPr>
                  <a:t>Point</a:t>
                </a:r>
                <a:endParaRPr lang="en-US" altLang="ko-KR" sz="1200" b="1" dirty="0">
                  <a:latin typeface="+mn-ea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434866" y="1181851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+mn-ea"/>
                  </a:rPr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 flipH="1">
              <a:off x="1875211" y="2387601"/>
              <a:ext cx="249693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985" y="64236"/>
            <a:ext cx="1330957" cy="6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5611448"/>
            <a:chOff x="7066376" y="1365818"/>
            <a:chExt cx="5510594" cy="528024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800" b="1" dirty="0" smtClean="0">
                  <a:solidFill>
                    <a:srgbClr val="C00000"/>
                  </a:solidFill>
                  <a:latin typeface="+mn-ea"/>
                </a:rPr>
                <a:t>static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Goods()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count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= </a:t>
              </a:r>
              <a:r>
                <a:rPr lang="en-US" altLang="ko-KR" sz="1200" b="1" dirty="0" err="1" smtClean="0">
                  <a:solidFill>
                    <a:schemeClr val="tx1"/>
                  </a:solidFill>
                  <a:latin typeface="+mn-ea"/>
                </a:rPr>
                <a:t>computer.count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+ 1;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Goods(String name,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this.name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name;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count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= count + 1;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price);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+mn-ea"/>
                </a:rPr>
                <a:t>카운트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200" b="1" i="1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count);</a:t>
              </a:r>
              <a:endParaRPr lang="en-US" altLang="ko-KR" sz="1200" b="1" i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789048" y="77367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0x33333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6882929"/>
            <a:chOff x="8829851" y="930394"/>
            <a:chExt cx="4902503" cy="405572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389103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= "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니콘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= 400000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static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 = 1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Goods()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count = </a:t>
              </a:r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count 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+ 1;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price);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카운트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count);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>
            <a:off x="1629784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3943624" y="2854655"/>
            <a:ext cx="9360850" cy="9322829"/>
            <a:chOff x="1013798" y="1704122"/>
            <a:chExt cx="9360850" cy="9488714"/>
          </a:xfrm>
        </p:grpSpPr>
        <p:sp>
          <p:nvSpPr>
            <p:cNvPr id="61" name="직사각형 60"/>
            <p:cNvSpPr/>
            <p:nvPr/>
          </p:nvSpPr>
          <p:spPr>
            <a:xfrm>
              <a:off x="1697108" y="2035620"/>
              <a:ext cx="855591" cy="351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0x444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3798" y="1704122"/>
              <a:ext cx="1420086" cy="28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 computer</a:t>
              </a: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4187370" y="4202409"/>
              <a:ext cx="6187278" cy="6990427"/>
              <a:chOff x="11757291" y="1178772"/>
              <a:chExt cx="5401520" cy="4833570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11757291" y="1398014"/>
                <a:ext cx="5401520" cy="4614328"/>
              </a:xfrm>
              <a:prstGeom prst="roundRect">
                <a:avLst>
                  <a:gd name="adj" fmla="val 332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필드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String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name = "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n-ea"/>
                  </a:rPr>
                  <a:t>그램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"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private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price = 100000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private static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  <a:latin typeface="+mn-ea"/>
                  </a:rPr>
                  <a:t>int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+mn-ea"/>
                  </a:rPr>
                  <a:t> count = 1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  <a:latin typeface="+mn-ea"/>
                  </a:rPr>
                  <a:t>생성자</a:t>
                </a:r>
                <a:endParaRPr lang="ko-KR" altLang="en-US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겟터세터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setName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getName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  <a:p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setPrice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()</a:t>
                </a:r>
              </a:p>
              <a:p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//</a:t>
                </a:r>
                <a:r>
                  <a:rPr lang="ko-KR" altLang="en-US" sz="1200" dirty="0" err="1">
                    <a:solidFill>
                      <a:schemeClr val="tx1"/>
                    </a:solidFill>
                    <a:latin typeface="+mn-ea"/>
                  </a:rPr>
                  <a:t>메소드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 일반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public void </a:t>
                </a:r>
                <a:r>
                  <a:rPr lang="en-US" altLang="ko-KR" sz="1200" b="1" dirty="0" err="1">
                    <a:solidFill>
                      <a:schemeClr val="tx1"/>
                    </a:solidFill>
                    <a:latin typeface="+mn-ea"/>
                  </a:rPr>
                  <a:t>showInfo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+mn-ea"/>
                  </a:rPr>
                  <a:t>() {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 err="1">
                    <a:solidFill>
                      <a:schemeClr val="tx1"/>
                    </a:solidFill>
                    <a:latin typeface="+mn-ea"/>
                  </a:rPr>
                  <a:t>상품이름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 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name);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가격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:"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price);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("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카운트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"</a:t>
                </a:r>
                <a:r>
                  <a:rPr lang="ko-KR" altLang="en-US" sz="1200" b="1" i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200" b="1" i="1" dirty="0">
                    <a:solidFill>
                      <a:schemeClr val="tx1"/>
                    </a:solidFill>
                    <a:latin typeface="+mn-ea"/>
                  </a:rPr>
                  <a:t>+ count);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    </a:t>
                </a:r>
                <a:r>
                  <a:rPr lang="en-US" altLang="ko-KR" sz="1200" dirty="0" err="1">
                    <a:solidFill>
                      <a:schemeClr val="tx1"/>
                    </a:solidFill>
                    <a:latin typeface="+mn-ea"/>
                  </a:rPr>
                  <a:t>System.</a:t>
                </a:r>
                <a:r>
                  <a:rPr lang="en-US" altLang="ko-KR" sz="1200" b="1" i="1" dirty="0" err="1">
                    <a:solidFill>
                      <a:schemeClr val="tx1"/>
                    </a:solidFill>
                    <a:latin typeface="+mn-ea"/>
                  </a:rPr>
                  <a:t>out.println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4795035" y="1217877"/>
                <a:ext cx="631096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Goods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757291" y="1178772"/>
                <a:ext cx="983941" cy="19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0x444</a:t>
                </a:r>
              </a:p>
            </p:txBody>
          </p:sp>
        </p:grpSp>
        <p:cxnSp>
          <p:nvCxnSpPr>
            <p:cNvPr id="64" name="직선 화살표 연결선 63"/>
            <p:cNvCxnSpPr>
              <a:stCxn id="61" idx="2"/>
            </p:cNvCxnSpPr>
            <p:nvPr/>
          </p:nvCxnSpPr>
          <p:spPr>
            <a:xfrm>
              <a:off x="2124904" y="2387601"/>
              <a:ext cx="2254479" cy="1799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145975" y="524162"/>
            <a:ext cx="855591" cy="34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3667" y="270606"/>
            <a:ext cx="1328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Goods.count</a:t>
            </a:r>
            <a:endParaRPr lang="en-US" altLang="ko-KR" sz="12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7789048" y="11611951"/>
            <a:ext cx="5510594" cy="5611448"/>
            <a:chOff x="7066376" y="1365818"/>
            <a:chExt cx="5510594" cy="5280241"/>
          </a:xfrm>
        </p:grpSpPr>
        <p:sp>
          <p:nvSpPr>
            <p:cNvPr id="36" name="직사각형 35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y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800" b="1" dirty="0" smtClean="0">
                  <a:solidFill>
                    <a:srgbClr val="C00000"/>
                  </a:solidFill>
                  <a:latin typeface="+mn-ea"/>
                </a:rPr>
                <a:t>static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Point.java</a:t>
              </a:r>
              <a:endParaRPr lang="en-US" altLang="ko-KR" sz="1200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352546" y="524162"/>
            <a:ext cx="855591" cy="34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05786" y="279832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Point.count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56539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5611448"/>
            <a:chOff x="7066376" y="1365818"/>
            <a:chExt cx="5510594" cy="528024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name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</a:t>
              </a: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Goods()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Goods(String name,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price)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this.name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name;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this.price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= price;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</a:t>
              </a:r>
              <a:r>
                <a:rPr lang="en-US" altLang="ko-KR" sz="1200" b="1" i="1" dirty="0" smtClean="0">
                  <a:solidFill>
                    <a:schemeClr val="tx1"/>
                  </a:solidFill>
                  <a:latin typeface="+mn-ea"/>
                </a:rPr>
                <a:t>price);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/>
                <a:t>Goods.java</a:t>
              </a: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789048" y="77367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944659" y="3173436"/>
            <a:ext cx="855591" cy="413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1346" y="2784436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camera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081621" y="5294556"/>
            <a:ext cx="5615667" cy="6882929"/>
            <a:chOff x="8829851" y="930394"/>
            <a:chExt cx="4902503" cy="4055728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8882093" y="1095085"/>
              <a:ext cx="4850261" cy="3891037"/>
            </a:xfrm>
            <a:prstGeom prst="roundRect">
              <a:avLst>
                <a:gd name="adj" fmla="val 32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= "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니콘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= 400000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price);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 smtClean="0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95433" y="930394"/>
              <a:ext cx="612905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29851" y="939062"/>
              <a:ext cx="985072" cy="16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0x234</a:t>
              </a: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>
            <a:off x="1629784" y="3586470"/>
            <a:ext cx="726648" cy="172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626934" y="3180358"/>
            <a:ext cx="855591" cy="34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0x444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43624" y="2854655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Goods computer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7117196" y="5309266"/>
            <a:ext cx="6187278" cy="6868218"/>
            <a:chOff x="11757291" y="1178772"/>
            <a:chExt cx="5401520" cy="483357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1757291" y="1398014"/>
              <a:ext cx="5401520" cy="4614328"/>
            </a:xfrm>
            <a:prstGeom prst="roundRect">
              <a:avLst>
                <a:gd name="adj" fmla="val 332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String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name = "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그램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"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price = 100000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static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 = 1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생성자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getName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setPrice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1200" b="1" dirty="0" err="1">
                  <a:solidFill>
                    <a:schemeClr val="tx1"/>
                  </a:solidFill>
                  <a:latin typeface="+mn-ea"/>
                </a:rPr>
                <a:t>showInfo</a:t>
              </a: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() {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 err="1">
                  <a:solidFill>
                    <a:schemeClr val="tx1"/>
                  </a:solidFill>
                  <a:latin typeface="+mn-ea"/>
                </a:rPr>
                <a:t>상품이름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 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name);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가격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:"</a:t>
              </a:r>
              <a:r>
                <a:rPr lang="ko-KR" altLang="en-US" sz="1200" b="1" i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+ price);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System.</a:t>
              </a:r>
              <a:r>
                <a:rPr lang="en-US" altLang="ko-KR" sz="1200" b="1" i="1" dirty="0" err="1">
                  <a:solidFill>
                    <a:schemeClr val="tx1"/>
                  </a:solidFill>
                  <a:latin typeface="+mn-ea"/>
                </a:rPr>
                <a:t>out.println</a:t>
              </a:r>
              <a:r>
                <a:rPr lang="en-US" altLang="ko-KR" sz="1200" b="1" i="1" dirty="0">
                  <a:solidFill>
                    <a:schemeClr val="tx1"/>
                  </a:solidFill>
                  <a:latin typeface="+mn-ea"/>
                </a:rPr>
                <a:t>("===========================");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795035" y="1217877"/>
              <a:ext cx="631096" cy="19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Goods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757291" y="1178772"/>
              <a:ext cx="983941" cy="194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0x444</a:t>
              </a:r>
            </a:p>
          </p:txBody>
        </p:sp>
      </p:grpSp>
      <p:cxnSp>
        <p:nvCxnSpPr>
          <p:cNvPr id="64" name="직선 화살표 연결선 63"/>
          <p:cNvCxnSpPr>
            <a:stCxn id="61" idx="2"/>
          </p:cNvCxnSpPr>
          <p:nvPr/>
        </p:nvCxnSpPr>
        <p:spPr>
          <a:xfrm>
            <a:off x="5054730" y="3526185"/>
            <a:ext cx="2254479" cy="1768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7789048" y="11611951"/>
            <a:ext cx="5510594" cy="5611448"/>
            <a:chOff x="7066376" y="1365818"/>
            <a:chExt cx="5510594" cy="5280241"/>
          </a:xfrm>
        </p:grpSpPr>
        <p:sp>
          <p:nvSpPr>
            <p:cNvPr id="36" name="직사각형 35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y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800" b="1" dirty="0" smtClean="0">
                  <a:solidFill>
                    <a:srgbClr val="C00000"/>
                  </a:solidFill>
                  <a:latin typeface="+mn-ea"/>
                </a:rPr>
                <a:t>static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Point.java</a:t>
              </a:r>
              <a:endParaRPr lang="en-US" altLang="ko-KR" sz="1200" dirty="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13514428" y="5592679"/>
            <a:ext cx="3941979" cy="6556688"/>
          </a:xfrm>
          <a:prstGeom prst="roundRect">
            <a:avLst>
              <a:gd name="adj" fmla="val 33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lenth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</a:t>
            </a: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643676" y="3180358"/>
            <a:ext cx="855591" cy="34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0x111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9" idx="2"/>
            <a:endCxn id="51" idx="0"/>
          </p:cNvCxnSpPr>
          <p:nvPr/>
        </p:nvCxnSpPr>
        <p:spPr>
          <a:xfrm>
            <a:off x="14071472" y="3526185"/>
            <a:ext cx="6494" cy="175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3064951" y="287168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Goods[] </a:t>
            </a:r>
            <a:r>
              <a:rPr lang="en-US" altLang="ko-KR" sz="1200" dirty="0" err="1" smtClean="0"/>
              <a:t>goodsArray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13643676" y="6401298"/>
            <a:ext cx="1033669" cy="77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0x234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677345" y="6401298"/>
            <a:ext cx="1033669" cy="77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0x444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711014" y="6401298"/>
            <a:ext cx="1033669" cy="77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514428" y="5276781"/>
            <a:ext cx="112707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0x111</a:t>
            </a:r>
            <a:endParaRPr lang="en-US" altLang="ko-KR" sz="1200" dirty="0"/>
          </a:p>
        </p:txBody>
      </p:sp>
      <p:cxnSp>
        <p:nvCxnSpPr>
          <p:cNvPr id="56" name="직선 화살표 연결선 55"/>
          <p:cNvCxnSpPr>
            <a:endCxn id="57" idx="2"/>
          </p:cNvCxnSpPr>
          <p:nvPr/>
        </p:nvCxnSpPr>
        <p:spPr>
          <a:xfrm flipH="1" flipV="1">
            <a:off x="1645806" y="5586265"/>
            <a:ext cx="12129189" cy="1202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7461609" y="5446956"/>
            <a:ext cx="7436529" cy="134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4794241" y="2804353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[0]</a:t>
            </a:r>
            <a:endParaRPr lang="en-US" altLang="ko-KR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3977717" y="7139398"/>
            <a:ext cx="43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[0]</a:t>
            </a:r>
            <a:endParaRPr lang="en-US" altLang="ko-KR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4977630" y="7139398"/>
            <a:ext cx="43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en-US" altLang="ko-KR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6007070" y="7139398"/>
            <a:ext cx="433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en-US" altLang="ko-KR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4796418" y="3036775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[1]</a:t>
            </a:r>
            <a:endParaRPr lang="en-US" altLang="ko-KR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4810991" y="3262162"/>
            <a:ext cx="142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goodsArray</a:t>
            </a:r>
            <a:r>
              <a:rPr lang="en-US" altLang="ko-KR" sz="1200" dirty="0" smtClean="0"/>
              <a:t>[2]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718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18283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3211916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5097052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5503333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89048" y="1294177"/>
            <a:ext cx="5510594" cy="5611448"/>
            <a:chOff x="7066376" y="1365818"/>
            <a:chExt cx="5510594" cy="528024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puls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a,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b){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result = a + b; //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복잡한 계산식 가정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result;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1139478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MyMath</a:t>
              </a:r>
              <a:r>
                <a:rPr lang="en-US" altLang="ko-KR" sz="1200" dirty="0" smtClean="0"/>
                <a:t>.java</a:t>
              </a:r>
              <a:endParaRPr lang="en-US" altLang="ko-KR" sz="1200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789048" y="77367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V="1">
            <a:off x="1542512" y="3940744"/>
            <a:ext cx="2787068" cy="23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7789048" y="11611951"/>
            <a:ext cx="5510594" cy="5611448"/>
            <a:chOff x="7066376" y="1365818"/>
            <a:chExt cx="5510594" cy="5280241"/>
          </a:xfrm>
        </p:grpSpPr>
        <p:sp>
          <p:nvSpPr>
            <p:cNvPr id="36" name="직사각형 35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y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800" b="1" dirty="0" smtClean="0">
                  <a:solidFill>
                    <a:srgbClr val="C00000"/>
                  </a:solidFill>
                  <a:latin typeface="+mn-ea"/>
                </a:rPr>
                <a:t>static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Point.java</a:t>
              </a:r>
              <a:endParaRPr lang="en-US" altLang="ko-KR" sz="1200" dirty="0"/>
            </a:p>
          </p:txBody>
        </p:sp>
      </p:grpSp>
      <p:cxnSp>
        <p:nvCxnSpPr>
          <p:cNvPr id="78" name="직선 화살표 연결선 77"/>
          <p:cNvCxnSpPr/>
          <p:nvPr/>
        </p:nvCxnSpPr>
        <p:spPr>
          <a:xfrm flipH="1" flipV="1">
            <a:off x="8134350" y="1273855"/>
            <a:ext cx="126105" cy="23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 flipV="1">
            <a:off x="10782300" y="1273855"/>
            <a:ext cx="3804163" cy="2312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056507" y="23217"/>
            <a:ext cx="11360840" cy="2331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MyMath.cirleArea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radius) {</a:t>
            </a:r>
          </a:p>
          <a:p>
            <a:r>
              <a:rPr lang="en-US" altLang="ko-KR" b="1" dirty="0" smtClean="0"/>
              <a:t>    double </a:t>
            </a:r>
            <a:r>
              <a:rPr lang="en-US" altLang="ko-KR" b="1" dirty="0"/>
              <a:t>result = radius * radius * </a:t>
            </a:r>
            <a:r>
              <a:rPr lang="en-US" altLang="ko-KR" b="1" u="sng" dirty="0"/>
              <a:t>pi;</a:t>
            </a:r>
          </a:p>
          <a:p>
            <a:r>
              <a:rPr lang="en-US" altLang="ko-KR" b="1" dirty="0" smtClean="0"/>
              <a:t>    return </a:t>
            </a:r>
            <a:r>
              <a:rPr lang="en-US" altLang="ko-KR" b="1" dirty="0"/>
              <a:t>result;</a:t>
            </a:r>
          </a:p>
          <a:p>
            <a:r>
              <a:rPr lang="en-US" altLang="ko-KR" dirty="0"/>
              <a:t>}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89958" y="487076"/>
            <a:ext cx="3729419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MyMath.pi</a:t>
            </a:r>
            <a:r>
              <a:rPr lang="en-US" altLang="ko-KR" b="1" dirty="0" smtClean="0"/>
              <a:t> = 3.14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23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63760" y="7200436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3279" y="1139114"/>
            <a:ext cx="1584088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스태틱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3279" y="7223173"/>
            <a:ext cx="1117614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63760" y="11750450"/>
            <a:ext cx="13311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8018" y="12152598"/>
            <a:ext cx="651140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7341575" y="1465133"/>
            <a:ext cx="5510594" cy="5611448"/>
            <a:chOff x="7066376" y="1365818"/>
            <a:chExt cx="5510594" cy="5280241"/>
          </a:xfrm>
        </p:grpSpPr>
        <p:sp>
          <p:nvSpPr>
            <p:cNvPr id="33" name="직사각형 32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+mn-ea"/>
                </a:rPr>
                <a:t>겟터세터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일반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public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puls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a,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b){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result = a + b; //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복잡한 계산식 가정</a:t>
              </a:r>
            </a:p>
            <a:p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   return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result;  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6376" y="1365818"/>
              <a:ext cx="1139478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MyMath</a:t>
              </a:r>
              <a:r>
                <a:rPr lang="en-US" altLang="ko-KR" sz="1200" dirty="0" smtClean="0"/>
                <a:t>.java</a:t>
              </a:r>
              <a:endParaRPr lang="en-US" altLang="ko-KR" sz="1200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56" y="-7679"/>
            <a:ext cx="1293518" cy="675033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17789048" y="7736712"/>
            <a:ext cx="3483077" cy="3049549"/>
            <a:chOff x="9120446" y="1339699"/>
            <a:chExt cx="1236440" cy="840445"/>
          </a:xfrm>
        </p:grpSpPr>
        <p:sp>
          <p:nvSpPr>
            <p:cNvPr id="38" name="직사각형 37"/>
            <p:cNvSpPr/>
            <p:nvPr/>
          </p:nvSpPr>
          <p:spPr>
            <a:xfrm>
              <a:off x="9159018" y="1412698"/>
              <a:ext cx="1164501" cy="7674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public class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GoodsApp</a:t>
              </a:r>
              <a:r>
                <a:rPr lang="en-US" altLang="ko-KR" sz="1200" dirty="0">
                  <a:solidFill>
                    <a:schemeClr val="tx1"/>
                  </a:solidFill>
                </a:rPr>
                <a:t>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public static void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(String[]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args</a:t>
              </a:r>
              <a:r>
                <a:rPr lang="en-US" altLang="ko-KR" sz="1200" dirty="0">
                  <a:solidFill>
                    <a:schemeClr val="tx1"/>
                  </a:solidFill>
                </a:rPr>
                <a:t>){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메인스토리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작성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}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20446" y="1339699"/>
              <a:ext cx="1236440" cy="76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GoodsApp.java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714" y="0"/>
            <a:ext cx="1973812" cy="101971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7789048" y="11611951"/>
            <a:ext cx="5510594" cy="5611448"/>
            <a:chOff x="7066376" y="1365818"/>
            <a:chExt cx="5510594" cy="5280241"/>
          </a:xfrm>
        </p:grpSpPr>
        <p:sp>
          <p:nvSpPr>
            <p:cNvPr id="36" name="직사각형 35"/>
            <p:cNvSpPr/>
            <p:nvPr/>
          </p:nvSpPr>
          <p:spPr>
            <a:xfrm>
              <a:off x="7204255" y="1636469"/>
              <a:ext cx="5372715" cy="5009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x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2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y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private </a:t>
              </a:r>
              <a:r>
                <a:rPr lang="en-US" altLang="ko-KR" sz="1800" b="1" dirty="0" smtClean="0">
                  <a:solidFill>
                    <a:srgbClr val="C00000"/>
                  </a:solidFill>
                  <a:latin typeface="+mn-ea"/>
                </a:rPr>
                <a:t>static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+mn-ea"/>
                </a:rPr>
                <a:t> count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66376" y="1365818"/>
              <a:ext cx="985072" cy="2606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1200" dirty="0" smtClean="0"/>
                <a:t>Point.java</a:t>
              </a:r>
              <a:endParaRPr lang="en-US" altLang="ko-KR" sz="1200" dirty="0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1771155" y="5147680"/>
            <a:ext cx="11360840" cy="2331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MyMath.cirleArea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radius) {</a:t>
            </a:r>
          </a:p>
          <a:p>
            <a:r>
              <a:rPr lang="en-US" altLang="ko-KR" b="1" dirty="0" smtClean="0"/>
              <a:t>    double </a:t>
            </a:r>
            <a:r>
              <a:rPr lang="en-US" altLang="ko-KR" b="1" dirty="0"/>
              <a:t>result = radius * radius * </a:t>
            </a:r>
            <a:r>
              <a:rPr lang="en-US" altLang="ko-KR" b="1" u="sng" dirty="0"/>
              <a:t>pi;</a:t>
            </a:r>
          </a:p>
          <a:p>
            <a:r>
              <a:rPr lang="en-US" altLang="ko-KR" b="1" dirty="0" smtClean="0"/>
              <a:t>    return </a:t>
            </a:r>
            <a:r>
              <a:rPr lang="en-US" altLang="ko-KR" b="1" dirty="0"/>
              <a:t>result;</a:t>
            </a:r>
          </a:p>
          <a:p>
            <a:r>
              <a:rPr lang="en-US" altLang="ko-KR" dirty="0"/>
              <a:t>}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906445" y="7587716"/>
            <a:ext cx="3729419" cy="652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MyMath.pi</a:t>
            </a:r>
            <a:r>
              <a:rPr lang="en-US" altLang="ko-KR" b="1" dirty="0" smtClean="0"/>
              <a:t> = 3.14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2032" y="1111540"/>
            <a:ext cx="7692325" cy="5391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Goods </a:t>
            </a:r>
            <a:r>
              <a:rPr lang="en-US" altLang="ko-KR" sz="14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Goods();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camera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니콘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400000;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i="1" dirty="0" err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camera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Goods </a:t>
            </a:r>
            <a:r>
              <a:rPr lang="en-US" altLang="ko-KR" sz="14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Goods();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computer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그램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1000000;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b="1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computer</a:t>
            </a:r>
            <a:r>
              <a:rPr lang="en-US" altLang="ko-KR" sz="14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Goods </a:t>
            </a:r>
            <a:r>
              <a:rPr lang="en-US" altLang="ko-KR" sz="1400" dirty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cup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Goods();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cup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400" dirty="0" err="1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머그컵</a:t>
            </a:r>
            <a:r>
              <a:rPr lang="en-US" altLang="ko-KR" sz="1400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cup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2000;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System.</a:t>
            </a:r>
            <a:r>
              <a:rPr lang="en-US" altLang="ko-KR" sz="1400" b="1" i="1" dirty="0" err="1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400" b="1" i="1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.println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1" i="1" dirty="0" smtClean="0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cup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smtClean="0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1" i="1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b="1" i="1" dirty="0">
                <a:solidFill>
                  <a:srgbClr val="2A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","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b="1" i="1" dirty="0" err="1">
                <a:solidFill>
                  <a:srgbClr val="6A3E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cup</a:t>
            </a:r>
            <a:r>
              <a:rPr lang="en-US" altLang="ko-KR" sz="1400" b="1" i="1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1" i="1" dirty="0" err="1">
                <a:solidFill>
                  <a:srgbClr val="000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price</a:t>
            </a:r>
            <a:r>
              <a:rPr lang="en-US" altLang="ko-KR" sz="1400" b="1" i="1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u="sng" dirty="0"/>
              <a:t>name</a:t>
            </a:r>
            <a:r>
              <a:rPr lang="en-US" altLang="ko-KR" b="1" i="1" u="sng" dirty="0" smtClean="0"/>
              <a:t>);</a:t>
            </a:r>
          </a:p>
          <a:p>
            <a:endParaRPr lang="en-US" altLang="ko-KR" sz="1400" b="1" i="1" u="sng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99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46165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23308" y="4630808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-test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271898" y="5237195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</a:p>
          <a:p>
            <a:r>
              <a:rPr lang="en-US" altLang="ko-KR" sz="2000" dirty="0"/>
              <a:t>Ex03.java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3449935" y="503707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315385" y="423252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버전관리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13529948" y="5037077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5/1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9342466" y="5037137"/>
            <a:ext cx="3017520" cy="492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485025" y="10041045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working directory</a:t>
            </a:r>
            <a:endParaRPr lang="ko-KR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10279728" y="9986536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stage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14363527" y="10017941"/>
            <a:ext cx="263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</a:t>
            </a:r>
            <a:endParaRPr lang="ko-KR" altLang="en-US" sz="2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654928" y="5842821"/>
            <a:ext cx="204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29080" y="5460047"/>
            <a:ext cx="71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</a:t>
            </a:r>
            <a:endParaRPr lang="ko-KR" altLang="en-US" sz="2000" dirty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1838737" y="5809179"/>
            <a:ext cx="1782648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297990" y="5361876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commit</a:t>
            </a:r>
            <a:endParaRPr lang="ko-KR" alt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6146166" y="4191909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변경감지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9342467" y="4191909"/>
            <a:ext cx="284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버전확정전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임시저장소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9676854" y="5306474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-Ex02.java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13897729" y="5184735"/>
            <a:ext cx="2152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12297990" y="510382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메세지</a:t>
            </a:r>
            <a:endParaRPr lang="ko-KR" alt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13897729" y="6338316"/>
            <a:ext cx="2152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/>
              <a:t>+Ex02.java</a:t>
            </a:r>
            <a:endParaRPr lang="ko-KR" alt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13529948" y="6077660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13529948" y="7686765"/>
            <a:ext cx="215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5/2</a:t>
            </a:r>
            <a:endParaRPr lang="ko-KR" alt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13897729" y="8029683"/>
            <a:ext cx="2152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xx.xx</a:t>
            </a:r>
            <a:endParaRPr lang="en-US" altLang="ko-KR" sz="2000" dirty="0"/>
          </a:p>
          <a:p>
            <a:r>
              <a:rPr lang="en-US" altLang="ko-KR" sz="2000" dirty="0"/>
              <a:t>=Ex01.java</a:t>
            </a: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</a:rPr>
              <a:t>-Ex02.java</a:t>
            </a:r>
          </a:p>
          <a:p>
            <a:r>
              <a:rPr lang="en-US" altLang="ko-KR" sz="2000" dirty="0"/>
              <a:t>+Ex03.java</a:t>
            </a:r>
            <a:endParaRPr lang="ko-KR" altLang="en-US" sz="20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15852473" y="3919779"/>
            <a:ext cx="1872283" cy="188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255504" y="4107833"/>
            <a:ext cx="1066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34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58" y="8751598"/>
            <a:ext cx="2582227" cy="15300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0456" y="835148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Ex01.java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0366217" y="4371381"/>
            <a:ext cx="4160520" cy="209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311394" y="6832403"/>
            <a:ext cx="1534000" cy="163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8146415" y="6637337"/>
            <a:ext cx="1554480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2803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292875" y="4047762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미국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918905" y="4002051"/>
            <a:ext cx="2437924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793079" y="8751598"/>
            <a:ext cx="26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강남역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32579" y="7279912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366217" y="4495271"/>
            <a:ext cx="243792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javaclz2021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0677392" y="4889583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667694" y="5417227"/>
            <a:ext cx="2249236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workspace_front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184491" y="6356583"/>
            <a:ext cx="2153602" cy="233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레파지토리정보</a:t>
            </a:r>
            <a:endParaRPr lang="en-US" altLang="ko-KR" dirty="0"/>
          </a:p>
          <a:p>
            <a:r>
              <a:rPr lang="ko-KR" altLang="en-US" dirty="0"/>
              <a:t>아이디</a:t>
            </a:r>
            <a:endParaRPr lang="en-US" altLang="ko-KR" dirty="0"/>
          </a:p>
          <a:p>
            <a:r>
              <a:rPr lang="ko-KR" altLang="en-US" dirty="0"/>
              <a:t>비밀번호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357992" y="7292424"/>
            <a:ext cx="215360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4526737" y="8602120"/>
            <a:ext cx="1136570" cy="3686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git</a:t>
            </a:r>
            <a:r>
              <a:rPr lang="en-US" altLang="ko-KR" dirty="0">
                <a:solidFill>
                  <a:schemeClr val="tx1"/>
                </a:solidFill>
              </a:rPr>
              <a:t>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356298" y="816682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endParaRPr lang="ko-KR" altLang="en-US" dirty="0"/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13208077" y="6637337"/>
            <a:ext cx="1579168" cy="144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 flipV="1">
            <a:off x="12804142" y="6786691"/>
            <a:ext cx="1553850" cy="12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61935" y="6125249"/>
            <a:ext cx="1155296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2715736" y="7279912"/>
            <a:ext cx="1155296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72668" y="4076223"/>
            <a:ext cx="3916328" cy="736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값을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8018591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0" idx="0"/>
          </p:cNvCxnSpPr>
          <p:nvPr/>
        </p:nvCxnSpPr>
        <p:spPr>
          <a:xfrm>
            <a:off x="7957871" y="7573726"/>
            <a:ext cx="36329" cy="44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82321" y="6978788"/>
            <a:ext cx="11943" cy="237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7879098" y="9352742"/>
            <a:ext cx="200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59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3108077" y="7817947"/>
            <a:ext cx="4221804" cy="935646"/>
            <a:chOff x="4616450" y="3616325"/>
            <a:chExt cx="5071464" cy="112395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/>
            <a:srcRect r="27502"/>
            <a:stretch/>
          </p:blipFill>
          <p:spPr>
            <a:xfrm>
              <a:off x="8016785" y="3627932"/>
              <a:ext cx="1671129" cy="9525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r="27945"/>
            <a:stretch/>
          </p:blipFill>
          <p:spPr>
            <a:xfrm>
              <a:off x="4616450" y="3616325"/>
              <a:ext cx="1647184" cy="112395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4"/>
            <a:srcRect r="27249"/>
            <a:stretch/>
          </p:blipFill>
          <p:spPr>
            <a:xfrm>
              <a:off x="6298823" y="3621086"/>
              <a:ext cx="1676953" cy="1076324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13128202" y="7801210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88818" y="4096832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395920" y="9951895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983895" y="4059859"/>
            <a:ext cx="3916328" cy="848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ko-KR" altLang="en-US" dirty="0"/>
              <a:t>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을 변수에 담는다</a:t>
            </a:r>
            <a:endParaRPr lang="en-US" altLang="ko-KR" dirty="0"/>
          </a:p>
          <a:p>
            <a:pPr marL="342958" indent="-342958">
              <a:buAutoNum type="arabicPeriod"/>
            </a:pPr>
            <a:endParaRPr lang="en-US" altLang="ko-KR" dirty="0"/>
          </a:p>
          <a:p>
            <a:pPr marL="342958" indent="-342958">
              <a:buAutoNum type="arabicPeriod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큰가</a:t>
            </a:r>
            <a:r>
              <a:rPr lang="en-US" altLang="ko-KR" dirty="0"/>
              <a:t>?(60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"</a:t>
            </a:r>
            <a:r>
              <a:rPr lang="ko-KR" altLang="en-US" dirty="0"/>
              <a:t>합격입니다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종료</a:t>
            </a:r>
            <a:endParaRPr lang="en-US" altLang="ko-KR" dirty="0"/>
          </a:p>
          <a:p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변수가 </a:t>
            </a:r>
            <a:r>
              <a:rPr lang="en-US" altLang="ko-KR" dirty="0"/>
              <a:t>60</a:t>
            </a:r>
            <a:r>
              <a:rPr lang="ko-KR" altLang="en-US" dirty="0"/>
              <a:t>보다 작으면</a:t>
            </a:r>
            <a:r>
              <a:rPr lang="en-US" altLang="ko-KR" dirty="0"/>
              <a:t>(60</a:t>
            </a:r>
            <a:r>
              <a:rPr lang="ko-KR" altLang="en-US" dirty="0"/>
              <a:t>포함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    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</a:p>
          <a:p>
            <a:r>
              <a:rPr lang="ko-KR" altLang="en-US" dirty="0"/>
              <a:t>    종료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883855" y="4519043"/>
            <a:ext cx="2220685" cy="4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scanner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6651586" y="6305323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60</a:t>
            </a:r>
            <a:r>
              <a:rPr lang="ko-KR" altLang="en-US" dirty="0"/>
              <a:t>이상이냐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883855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합격입니다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2" idx="4"/>
            <a:endCxn id="3" idx="0"/>
          </p:cNvCxnSpPr>
          <p:nvPr/>
        </p:nvCxnSpPr>
        <p:spPr>
          <a:xfrm>
            <a:off x="7983023" y="4418466"/>
            <a:ext cx="11177" cy="10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6" idx="0"/>
          </p:cNvCxnSpPr>
          <p:nvPr/>
        </p:nvCxnSpPr>
        <p:spPr>
          <a:xfrm flipH="1">
            <a:off x="7957869" y="5553775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923786" y="7616179"/>
            <a:ext cx="34083" cy="70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0" idx="2"/>
            <a:endCxn id="24" idx="0"/>
          </p:cNvCxnSpPr>
          <p:nvPr/>
        </p:nvCxnSpPr>
        <p:spPr>
          <a:xfrm flipH="1">
            <a:off x="7764003" y="8753596"/>
            <a:ext cx="230197" cy="119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32082" y="7510590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64154" y="6476878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9327150" y="6978788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9843078" y="6978791"/>
            <a:ext cx="51184" cy="269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7892424" y="9309783"/>
            <a:ext cx="1950654" cy="3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6412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40698" y="7518095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47662" y="6978788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883855" y="5077270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점수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883855" y="5673896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2983898" y="7735403"/>
            <a:ext cx="4205101" cy="1006279"/>
            <a:chOff x="3165475" y="3271838"/>
            <a:chExt cx="4895850" cy="117157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475" y="3278187"/>
              <a:ext cx="1581150" cy="1114425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837" y="3290888"/>
              <a:ext cx="1609725" cy="1152525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2075" y="3271838"/>
              <a:ext cx="1619250" cy="1171575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13002976" y="7735374"/>
            <a:ext cx="4324321" cy="10397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438370" y="7871038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불합격입니다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9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886702" y="4338292"/>
            <a:ext cx="3916328" cy="680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58" indent="-342958">
              <a:buFontTx/>
              <a:buAutoNum type="arabicPeriod"/>
            </a:pPr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숫자를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true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br>
              <a:rPr lang="en-US" altLang="ko-KR" dirty="0"/>
            </a:br>
            <a:r>
              <a:rPr lang="ko-KR" altLang="en-US" dirty="0"/>
              <a:t>종료</a:t>
            </a:r>
            <a:endParaRPr lang="en-US" altLang="ko-KR" dirty="0"/>
          </a:p>
          <a:p>
            <a:pPr marL="342958" indent="-342958">
              <a:buFontTx/>
              <a:buAutoNum type="arabicPeriod"/>
            </a:pPr>
            <a:endParaRPr lang="en-US" altLang="ko-KR" dirty="0"/>
          </a:p>
          <a:p>
            <a:pPr marL="342958" indent="-342958">
              <a:buAutoNum type="arabicPeriod" startAt="3"/>
            </a:pPr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보다 크냐</a:t>
            </a:r>
            <a:r>
              <a:rPr lang="en-US" altLang="ko-KR" dirty="0"/>
              <a:t>? false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145451" y="1774191"/>
            <a:ext cx="6880686" cy="2136983"/>
            <a:chOff x="4838700" y="4144938"/>
            <a:chExt cx="4149725" cy="820231"/>
          </a:xfrm>
        </p:grpSpPr>
        <p:grpSp>
          <p:nvGrpSpPr>
            <p:cNvPr id="37" name="그룹 36"/>
            <p:cNvGrpSpPr/>
            <p:nvPr/>
          </p:nvGrpSpPr>
          <p:grpSpPr>
            <a:xfrm>
              <a:off x="6239514" y="4144938"/>
              <a:ext cx="2748911" cy="820231"/>
              <a:chOff x="4751387" y="4076700"/>
              <a:chExt cx="4618038" cy="1377950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387" y="4083050"/>
                <a:ext cx="2295525" cy="1371600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2475" y="4076700"/>
                <a:ext cx="2266950" cy="1333500"/>
              </a:xfrm>
              <a:prstGeom prst="rect">
                <a:avLst/>
              </a:prstGeom>
            </p:spPr>
          </p:pic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8700" y="4172229"/>
              <a:ext cx="1353480" cy="789530"/>
            </a:xfrm>
            <a:prstGeom prst="rect">
              <a:avLst/>
            </a:prstGeom>
          </p:spPr>
        </p:pic>
      </p:grpSp>
      <p:sp>
        <p:nvSpPr>
          <p:cNvPr id="44" name="직사각형 43"/>
          <p:cNvSpPr/>
          <p:nvPr/>
        </p:nvSpPr>
        <p:spPr>
          <a:xfrm>
            <a:off x="11126113" y="2025795"/>
            <a:ext cx="7006312" cy="253239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144000" tIns="108000" rIns="144000" bIns="0"/>
          <a:lstStyle/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557124" y="8648246"/>
            <a:ext cx="142141" cy="2274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71635" y="3915405"/>
            <a:ext cx="588409" cy="321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7571401" y="10035440"/>
            <a:ext cx="736165" cy="315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9" name="다이아몬드 48"/>
          <p:cNvSpPr/>
          <p:nvPr/>
        </p:nvSpPr>
        <p:spPr>
          <a:xfrm>
            <a:off x="6618301" y="7286372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&gt;0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914650" y="8888994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양수입니다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49" idx="3"/>
          </p:cNvCxnSpPr>
          <p:nvPr/>
        </p:nvCxnSpPr>
        <p:spPr>
          <a:xfrm>
            <a:off x="9230870" y="7903229"/>
            <a:ext cx="1213277" cy="27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49" idx="0"/>
          </p:cNvCxnSpPr>
          <p:nvPr/>
        </p:nvCxnSpPr>
        <p:spPr>
          <a:xfrm flipH="1">
            <a:off x="7924584" y="6534824"/>
            <a:ext cx="25150" cy="7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0"/>
          </p:cNvCxnSpPr>
          <p:nvPr/>
        </p:nvCxnSpPr>
        <p:spPr>
          <a:xfrm>
            <a:off x="7929103" y="8327511"/>
            <a:ext cx="10380" cy="170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10431201" y="8256534"/>
            <a:ext cx="12946" cy="153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213517" y="8371472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56183" y="754905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12391550" y="8233311"/>
            <a:ext cx="1506867" cy="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13844866" y="8162314"/>
            <a:ext cx="66254" cy="1663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H="1" flipV="1">
            <a:off x="7903402" y="9759528"/>
            <a:ext cx="2521550" cy="6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6655493" y="5955420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2910473" y="9003751"/>
            <a:ext cx="2220685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"0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655493" y="5288868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숫자를 입력하세요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655493" y="6621972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</a:t>
            </a:r>
            <a:r>
              <a:rPr lang="ko-KR" altLang="en-US" dirty="0" err="1"/>
              <a:t>입력받음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num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655493" y="4510209"/>
            <a:ext cx="2536132" cy="50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(scanner)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303451" y="7208134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789257" y="8409517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0149791" y="8915262"/>
            <a:ext cx="2220685" cy="735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음수입니다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1969524" y="8433906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474664" y="7882832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  <p:sp>
        <p:nvSpPr>
          <p:cNvPr id="79" name="다이아몬드 78"/>
          <p:cNvSpPr/>
          <p:nvPr/>
        </p:nvSpPr>
        <p:spPr>
          <a:xfrm>
            <a:off x="9665955" y="7544518"/>
            <a:ext cx="2612571" cy="12337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</a:t>
            </a:r>
            <a:r>
              <a:rPr lang="en-US" altLang="ko-KR" dirty="0"/>
              <a:t> &lt; 0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20874" y="8517167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7936" y="7836273"/>
            <a:ext cx="7667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10266946" y="9852820"/>
            <a:ext cx="3631471" cy="10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883579" y="7186126"/>
            <a:ext cx="7667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851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7852733" y="400050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9" name="순서도: 대체 처리 38"/>
          <p:cNvSpPr/>
          <p:nvPr/>
        </p:nvSpPr>
        <p:spPr>
          <a:xfrm>
            <a:off x="7898662" y="10067479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3393" y="3844260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시간입력받음 </a:t>
            </a:r>
            <a:r>
              <a:rPr lang="en-US" altLang="ko-KR" dirty="0"/>
              <a:t>(scanner)</a:t>
            </a:r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3778132" y="4871394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1~8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시간</a:t>
            </a:r>
            <a:r>
              <a:rPr lang="en-US" altLang="ko-KR" dirty="0"/>
              <a:t>*10000 (8</a:t>
            </a:r>
            <a:r>
              <a:rPr lang="ko-KR" altLang="en-US" dirty="0" err="1"/>
              <a:t>시간포함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03393" y="5277612"/>
            <a:ext cx="3916328" cy="17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9~ </a:t>
            </a:r>
            <a:r>
              <a:rPr lang="ko-KR" altLang="en-US" dirty="0"/>
              <a:t>시간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8*10000 + 1*12000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28653" y="6249296"/>
            <a:ext cx="3916328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3" name="순서도: 처리 2"/>
          <p:cNvSpPr/>
          <p:nvPr/>
        </p:nvSpPr>
        <p:spPr>
          <a:xfrm>
            <a:off x="7172896" y="4674681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"</a:t>
            </a:r>
            <a:r>
              <a:rPr lang="ko-KR" altLang="en-US" dirty="0"/>
              <a:t>근무시간</a:t>
            </a:r>
            <a:r>
              <a:rPr lang="en-US" altLang="ko-KR" dirty="0"/>
              <a:t>:"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6545466" y="8185767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 </a:t>
            </a:r>
            <a:r>
              <a:rPr lang="en-US" altLang="ko-KR" dirty="0"/>
              <a:t>8*10000 + (time-8)*12000</a:t>
            </a:r>
            <a:endParaRPr lang="ko-KR" altLang="en-US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15420763" y="7013748"/>
            <a:ext cx="566057" cy="3338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15272834" y="8494955"/>
            <a:ext cx="2254684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처리 12"/>
          <p:cNvSpPr/>
          <p:nvPr/>
        </p:nvSpPr>
        <p:spPr>
          <a:xfrm>
            <a:off x="7172896" y="5553212"/>
            <a:ext cx="201758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 </a:t>
            </a:r>
            <a:r>
              <a:rPr lang="ko-KR" altLang="en-US" dirty="0" err="1"/>
              <a:t>입력받음</a:t>
            </a:r>
            <a:endParaRPr lang="ko-KR" altLang="en-US" dirty="0"/>
          </a:p>
        </p:txBody>
      </p:sp>
      <p:sp>
        <p:nvSpPr>
          <p:cNvPr id="14" name="순서도: 판단 13"/>
          <p:cNvSpPr/>
          <p:nvPr/>
        </p:nvSpPr>
        <p:spPr>
          <a:xfrm>
            <a:off x="6896749" y="6302685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time&gt;8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73728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1070" y="6307311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95158" y="5619703"/>
            <a:ext cx="773152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03906" y="723885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10457251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r>
              <a:rPr lang="en-US" altLang="ko-KR" dirty="0"/>
              <a:t> time*10000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070163" y="658378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6, 8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42356" y="4502059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0 -1</a:t>
            </a:r>
          </a:p>
        </p:txBody>
      </p:sp>
      <p:cxnSp>
        <p:nvCxnSpPr>
          <p:cNvPr id="29" name="직선 화살표 연결선 28"/>
          <p:cNvCxnSpPr>
            <a:stCxn id="2" idx="2"/>
            <a:endCxn id="3" idx="0"/>
          </p:cNvCxnSpPr>
          <p:nvPr/>
        </p:nvCxnSpPr>
        <p:spPr>
          <a:xfrm>
            <a:off x="8135761" y="4334336"/>
            <a:ext cx="45928" cy="34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13" idx="0"/>
          </p:cNvCxnSpPr>
          <p:nvPr/>
        </p:nvCxnSpPr>
        <p:spPr>
          <a:xfrm>
            <a:off x="8181689" y="5240147"/>
            <a:ext cx="0" cy="3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3" idx="2"/>
            <a:endCxn id="14" idx="0"/>
          </p:cNvCxnSpPr>
          <p:nvPr/>
        </p:nvCxnSpPr>
        <p:spPr>
          <a:xfrm>
            <a:off x="8181692" y="6118678"/>
            <a:ext cx="60713" cy="18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4" idx="2"/>
            <a:endCxn id="9" idx="0"/>
          </p:cNvCxnSpPr>
          <p:nvPr/>
        </p:nvCxnSpPr>
        <p:spPr>
          <a:xfrm>
            <a:off x="8242402" y="7234226"/>
            <a:ext cx="117442" cy="95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9" idx="2"/>
            <a:endCxn id="39" idx="0"/>
          </p:cNvCxnSpPr>
          <p:nvPr/>
        </p:nvCxnSpPr>
        <p:spPr>
          <a:xfrm flipH="1">
            <a:off x="8181690" y="8751236"/>
            <a:ext cx="178154" cy="131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12233823" y="6768454"/>
            <a:ext cx="37809" cy="143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3"/>
          </p:cNvCxnSpPr>
          <p:nvPr/>
        </p:nvCxnSpPr>
        <p:spPr>
          <a:xfrm flipV="1">
            <a:off x="9588058" y="6768456"/>
            <a:ext cx="26268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6" idx="2"/>
          </p:cNvCxnSpPr>
          <p:nvPr/>
        </p:nvCxnSpPr>
        <p:spPr>
          <a:xfrm flipV="1">
            <a:off x="12271629" y="8751235"/>
            <a:ext cx="0" cy="86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8301123" y="9426500"/>
            <a:ext cx="3978238" cy="19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12622287" y="3896085"/>
            <a:ext cx="1945618" cy="3117665"/>
            <a:chOff x="4720856" y="1362297"/>
            <a:chExt cx="2260637" cy="3622453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3957" y="1362297"/>
              <a:ext cx="2247900" cy="1143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rcRect l="1520"/>
            <a:stretch/>
          </p:blipFill>
          <p:spPr>
            <a:xfrm>
              <a:off x="4720856" y="2571750"/>
              <a:ext cx="2260637" cy="120015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rcRect l="1330"/>
            <a:stretch/>
          </p:blipFill>
          <p:spPr>
            <a:xfrm>
              <a:off x="4735033" y="3794125"/>
              <a:ext cx="2227410" cy="1190625"/>
            </a:xfrm>
            <a:prstGeom prst="rect">
              <a:avLst/>
            </a:prstGeom>
          </p:spPr>
        </p:pic>
      </p:grpSp>
      <p:sp>
        <p:nvSpPr>
          <p:cNvPr id="68" name="순서도: 판단 67"/>
          <p:cNvSpPr/>
          <p:nvPr/>
        </p:nvSpPr>
        <p:spPr>
          <a:xfrm>
            <a:off x="10866988" y="6977949"/>
            <a:ext cx="2691306" cy="9315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time&gt;0</a:t>
            </a:r>
            <a:endParaRPr lang="ko-KR" altLang="en-US" dirty="0"/>
          </a:p>
        </p:txBody>
      </p:sp>
      <p:sp>
        <p:nvSpPr>
          <p:cNvPr id="69" name="순서도: 처리 68"/>
          <p:cNvSpPr/>
          <p:nvPr/>
        </p:nvSpPr>
        <p:spPr>
          <a:xfrm>
            <a:off x="14190965" y="8185766"/>
            <a:ext cx="3628756" cy="565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잘못된 값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528385" y="7749650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028653" y="7094442"/>
            <a:ext cx="773152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226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>
          <a:defRPr sz="12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3616</TotalTime>
  <Words>3767</Words>
  <Application>Microsoft Office PowerPoint</Application>
  <PresentationFormat>사용자 지정</PresentationFormat>
  <Paragraphs>1405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D2Coding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167</cp:revision>
  <dcterms:created xsi:type="dcterms:W3CDTF">2021-05-06T01:10:18Z</dcterms:created>
  <dcterms:modified xsi:type="dcterms:W3CDTF">2021-06-04T06:39:21Z</dcterms:modified>
</cp:coreProperties>
</file>