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"/>
  </p:notesMasterIdLst>
  <p:sldIdLst>
    <p:sldId id="271" r:id="rId2"/>
    <p:sldId id="272" r:id="rId3"/>
    <p:sldId id="273" r:id="rId4"/>
  </p:sldIdLst>
  <p:sldSz cx="512064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89" autoAdjust="0"/>
    <p:restoredTop sz="87742" autoAdjust="0"/>
  </p:normalViewPr>
  <p:slideViewPr>
    <p:cSldViewPr snapToGrid="0">
      <p:cViewPr>
        <p:scale>
          <a:sx n="10" d="100"/>
          <a:sy n="10" d="100"/>
        </p:scale>
        <p:origin x="3726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1BF2D-D383-41E2-B553-D67317B0682F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FD40E-A21B-4E79-B6B8-5627FE4FF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156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FD40E-A21B-4E79-B6B8-5627FE4FFCE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936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405"/>
            <a:ext cx="38404800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6892"/>
            <a:ext cx="3840480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356"/>
            <a:ext cx="11041380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356"/>
            <a:ext cx="3248406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110"/>
            <a:ext cx="4416552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3622"/>
            <a:ext cx="4416552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358"/>
            <a:ext cx="4416552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106"/>
            <a:ext cx="216627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0155"/>
            <a:ext cx="2166270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106"/>
            <a:ext cx="21769390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0155"/>
            <a:ext cx="2176939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6730"/>
            <a:ext cx="25923240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6730"/>
            <a:ext cx="25923240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0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358"/>
            <a:ext cx="4416552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6780"/>
            <a:ext cx="4416552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3729"/>
            <a:ext cx="172821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3571200" y="-11961669"/>
            <a:ext cx="2032000" cy="20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23571200" y="47988493"/>
            <a:ext cx="2032000" cy="20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CA4BBBE-A028-4AA5-86FC-F7AE1B73C54F}"/>
              </a:ext>
            </a:extLst>
          </p:cNvPr>
          <p:cNvSpPr txBox="1"/>
          <p:nvPr/>
        </p:nvSpPr>
        <p:spPr>
          <a:xfrm>
            <a:off x="3464241" y="547649"/>
            <a:ext cx="697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개념도</a:t>
            </a:r>
          </a:p>
        </p:txBody>
      </p:sp>
      <p:sp>
        <p:nvSpPr>
          <p:cNvPr id="58" name="모서리가 둥근 직사각형 22">
            <a:extLst>
              <a:ext uri="{FF2B5EF4-FFF2-40B4-BE49-F238E27FC236}">
                <a16:creationId xmlns:a16="http://schemas.microsoft.com/office/drawing/2014/main" id="{CB4EE4F1-BAD6-403C-8C2D-BC78F897A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15268" y="2701071"/>
            <a:ext cx="2344027" cy="3362056"/>
          </a:xfrm>
          <a:prstGeom prst="roundRect">
            <a:avLst>
              <a:gd name="adj" fmla="val 0"/>
            </a:avLst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t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//</a:t>
            </a:r>
            <a:r>
              <a:rPr lang="ko-KR" altLang="en-US" sz="1680" dirty="0" smtClean="0">
                <a:latin typeface="+mn-ea"/>
                <a:ea typeface="+mn-ea"/>
              </a:rPr>
              <a:t>필드</a:t>
            </a:r>
            <a:endParaRPr lang="en-US" altLang="ko-KR" sz="168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r>
              <a:rPr lang="en-US" altLang="ko-KR" sz="1680" dirty="0" err="1" smtClean="0">
                <a:latin typeface="+mn-ea"/>
                <a:ea typeface="+mn-ea"/>
              </a:rPr>
              <a:t>fillColor</a:t>
            </a:r>
            <a:endParaRPr lang="en-US" altLang="ko-KR" sz="168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r>
              <a:rPr lang="en-US" altLang="ko-KR" sz="1680" dirty="0" err="1" smtClean="0">
                <a:latin typeface="+mn-ea"/>
                <a:ea typeface="+mn-ea"/>
              </a:rPr>
              <a:t>lineColor</a:t>
            </a:r>
            <a:endParaRPr lang="en-US" altLang="ko-KR" sz="168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r>
              <a:rPr lang="en-US" altLang="ko-KR" sz="1680" dirty="0" smtClean="0">
                <a:latin typeface="+mn-ea"/>
                <a:ea typeface="+mn-ea"/>
              </a:rPr>
              <a:t>width</a:t>
            </a: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r>
              <a:rPr lang="en-US" altLang="ko-KR" sz="1680" dirty="0" smtClean="0">
                <a:latin typeface="+mn-ea"/>
                <a:ea typeface="+mn-ea"/>
              </a:rPr>
              <a:t>height</a:t>
            </a: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r>
              <a:rPr lang="en-US" altLang="ko-KR" sz="1680" dirty="0" smtClean="0">
                <a:latin typeface="+mn-ea"/>
                <a:ea typeface="+mn-ea"/>
              </a:rPr>
              <a:t>-------------------------</a:t>
            </a: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r>
              <a:rPr lang="en-US" altLang="ko-KR" sz="1680" dirty="0" smtClean="0">
                <a:latin typeface="+mn-ea"/>
                <a:ea typeface="+mn-ea"/>
              </a:rPr>
              <a:t>//</a:t>
            </a:r>
            <a:r>
              <a:rPr lang="ko-KR" altLang="en-US" sz="1680" dirty="0" err="1" smtClean="0">
                <a:latin typeface="+mn-ea"/>
                <a:ea typeface="+mn-ea"/>
              </a:rPr>
              <a:t>생성자</a:t>
            </a:r>
            <a:r>
              <a:rPr lang="ko-KR" altLang="en-US" sz="1680" dirty="0" smtClean="0">
                <a:latin typeface="+mn-ea"/>
                <a:ea typeface="+mn-ea"/>
              </a:rPr>
              <a:t> </a:t>
            </a:r>
            <a:r>
              <a:rPr lang="en-US" altLang="ko-KR" sz="1680" dirty="0" smtClean="0">
                <a:latin typeface="+mn-ea"/>
                <a:ea typeface="+mn-ea"/>
                <a:sym typeface="Wingdings" panose="05000000000000000000" pitchFamily="2" charset="2"/>
              </a:rPr>
              <a:t> 2</a:t>
            </a:r>
            <a:r>
              <a:rPr lang="ko-KR" altLang="en-US" sz="1680" dirty="0" smtClean="0">
                <a:latin typeface="+mn-ea"/>
                <a:ea typeface="+mn-ea"/>
                <a:sym typeface="Wingdings" panose="05000000000000000000" pitchFamily="2" charset="2"/>
              </a:rPr>
              <a:t>개</a:t>
            </a:r>
            <a:endParaRPr lang="en-US" altLang="ko-KR" sz="168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//</a:t>
            </a:r>
            <a:r>
              <a:rPr lang="ko-KR" altLang="en-US" sz="1680" dirty="0" err="1" smtClean="0">
                <a:latin typeface="+mn-ea"/>
                <a:ea typeface="+mn-ea"/>
              </a:rPr>
              <a:t>메소드</a:t>
            </a:r>
            <a:r>
              <a:rPr lang="ko-KR" altLang="en-US" sz="1680" dirty="0" smtClean="0">
                <a:latin typeface="+mn-ea"/>
                <a:ea typeface="+mn-ea"/>
              </a:rPr>
              <a:t> </a:t>
            </a:r>
            <a:r>
              <a:rPr lang="en-US" altLang="ko-KR" sz="1680" dirty="0" err="1" smtClean="0">
                <a:latin typeface="+mn-ea"/>
                <a:ea typeface="+mn-ea"/>
              </a:rPr>
              <a:t>gs</a:t>
            </a:r>
            <a:r>
              <a:rPr lang="en-US" altLang="ko-KR" sz="1680" dirty="0" smtClean="0">
                <a:latin typeface="+mn-ea"/>
                <a:ea typeface="+mn-ea"/>
              </a:rPr>
              <a:t> </a:t>
            </a:r>
          </a:p>
          <a:p>
            <a:pPr eaLnBrk="1" latinLnBrk="1" hangingPunct="1">
              <a:defRPr/>
            </a:pPr>
            <a:endParaRPr lang="en-US" altLang="ko-KR" sz="168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//</a:t>
            </a:r>
            <a:r>
              <a:rPr lang="ko-KR" altLang="en-US" sz="1680" dirty="0" err="1" smtClean="0">
                <a:latin typeface="+mn-ea"/>
                <a:ea typeface="+mn-ea"/>
              </a:rPr>
              <a:t>메소드</a:t>
            </a:r>
            <a:r>
              <a:rPr lang="ko-KR" altLang="en-US" sz="1680" dirty="0" smtClean="0">
                <a:latin typeface="+mn-ea"/>
                <a:ea typeface="+mn-ea"/>
              </a:rPr>
              <a:t> 일반</a:t>
            </a:r>
            <a:endParaRPr lang="en-US" altLang="ko-KR" sz="168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</a:t>
            </a:r>
            <a:r>
              <a:rPr lang="en-US" altLang="ko-KR" sz="1680" dirty="0" err="1" smtClean="0">
                <a:latin typeface="+mn-ea"/>
                <a:ea typeface="+mn-ea"/>
              </a:rPr>
              <a:t>toString</a:t>
            </a:r>
            <a:r>
              <a:rPr lang="en-US" altLang="ko-KR" sz="1680" dirty="0" smtClean="0">
                <a:latin typeface="+mn-ea"/>
                <a:ea typeface="+mn-ea"/>
              </a:rPr>
              <a:t>() </a:t>
            </a: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draw()</a:t>
            </a:r>
            <a:endParaRPr lang="en-US" altLang="ko-KR" sz="168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endParaRPr lang="en-US" altLang="ko-KR" sz="1680" dirty="0" smtClean="0">
              <a:latin typeface="+mn-ea"/>
              <a:ea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A707F66-3646-4EDB-8686-7FEBDADEB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5743" y="2356136"/>
            <a:ext cx="2363079" cy="3319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920" b="1" dirty="0" err="1">
                <a:latin typeface="+mn-ea"/>
                <a:ea typeface="+mn-ea"/>
              </a:rPr>
              <a:t>Ractangle</a:t>
            </a:r>
            <a:r>
              <a:rPr lang="en-US" altLang="ko-KR" sz="1920" b="1" dirty="0">
                <a:latin typeface="+mn-ea"/>
                <a:ea typeface="+mn-ea"/>
              </a:rPr>
              <a:t>  </a:t>
            </a:r>
            <a:r>
              <a:rPr lang="ko-KR" altLang="en-US" sz="1920" b="1" dirty="0">
                <a:latin typeface="+mn-ea"/>
                <a:ea typeface="+mn-ea"/>
                <a:sym typeface="Wingdings" panose="05000000000000000000" pitchFamily="2" charset="2"/>
              </a:rPr>
              <a:t>추상화</a:t>
            </a:r>
            <a:endParaRPr lang="ko-KR" altLang="en-US" sz="1920" b="1" dirty="0">
              <a:latin typeface="+mn-ea"/>
              <a:ea typeface="+mn-ea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D9D82D4D-39BA-4F97-B998-1DE3BA75E451}"/>
              </a:ext>
            </a:extLst>
          </p:cNvPr>
          <p:cNvSpPr/>
          <p:nvPr/>
        </p:nvSpPr>
        <p:spPr>
          <a:xfrm>
            <a:off x="3940217" y="8642573"/>
            <a:ext cx="2969767" cy="29697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82DD8AE6-AFA2-454B-A5D4-8E8BB92A3B22}"/>
              </a:ext>
            </a:extLst>
          </p:cNvPr>
          <p:cNvSpPr/>
          <p:nvPr/>
        </p:nvSpPr>
        <p:spPr>
          <a:xfrm>
            <a:off x="9262360" y="15069246"/>
            <a:ext cx="7713289" cy="1852168"/>
          </a:xfrm>
          <a:prstGeom prst="triangle">
            <a:avLst/>
          </a:prstGeom>
          <a:solidFill>
            <a:srgbClr val="0070C0"/>
          </a:solidFill>
          <a:ln w="762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sp>
        <p:nvSpPr>
          <p:cNvPr id="68" name="직사각형 67"/>
          <p:cNvSpPr/>
          <p:nvPr/>
        </p:nvSpPr>
        <p:spPr>
          <a:xfrm>
            <a:off x="3464241" y="2435544"/>
            <a:ext cx="20106960" cy="15446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82DD8AE6-AFA2-454B-A5D4-8E8BB92A3B22}"/>
              </a:ext>
            </a:extLst>
          </p:cNvPr>
          <p:cNvSpPr/>
          <p:nvPr/>
        </p:nvSpPr>
        <p:spPr>
          <a:xfrm>
            <a:off x="6951191" y="14749739"/>
            <a:ext cx="1807270" cy="155799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762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05C0F95-8819-4DCF-AFE0-EC36AF1FECB1}"/>
              </a:ext>
            </a:extLst>
          </p:cNvPr>
          <p:cNvSpPr/>
          <p:nvPr/>
        </p:nvSpPr>
        <p:spPr>
          <a:xfrm>
            <a:off x="3940217" y="2949107"/>
            <a:ext cx="2950911" cy="2876985"/>
          </a:xfrm>
          <a:prstGeom prst="rect">
            <a:avLst/>
          </a:prstGeom>
          <a:solidFill>
            <a:srgbClr val="0070C0"/>
          </a:solidFill>
          <a:ln w="762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05C0F95-8819-4DCF-AFE0-EC36AF1FECB1}"/>
              </a:ext>
            </a:extLst>
          </p:cNvPr>
          <p:cNvSpPr/>
          <p:nvPr/>
        </p:nvSpPr>
        <p:spPr>
          <a:xfrm>
            <a:off x="7614933" y="2949107"/>
            <a:ext cx="3645788" cy="355445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05C0F95-8819-4DCF-AFE0-EC36AF1FECB1}"/>
              </a:ext>
            </a:extLst>
          </p:cNvPr>
          <p:cNvSpPr/>
          <p:nvPr/>
        </p:nvSpPr>
        <p:spPr>
          <a:xfrm>
            <a:off x="11893471" y="2978228"/>
            <a:ext cx="4462665" cy="4350867"/>
          </a:xfrm>
          <a:prstGeom prst="rect">
            <a:avLst/>
          </a:prstGeom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82DD8AE6-AFA2-454B-A5D4-8E8BB92A3B22}"/>
              </a:ext>
            </a:extLst>
          </p:cNvPr>
          <p:cNvSpPr/>
          <p:nvPr/>
        </p:nvSpPr>
        <p:spPr>
          <a:xfrm>
            <a:off x="3940217" y="13494726"/>
            <a:ext cx="2148953" cy="4068017"/>
          </a:xfrm>
          <a:prstGeom prst="triangle">
            <a:avLst/>
          </a:prstGeom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D9D82D4D-39BA-4F97-B998-1DE3BA75E451}"/>
              </a:ext>
            </a:extLst>
          </p:cNvPr>
          <p:cNvSpPr/>
          <p:nvPr/>
        </p:nvSpPr>
        <p:spPr>
          <a:xfrm>
            <a:off x="7683012" y="7729100"/>
            <a:ext cx="4858941" cy="485894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9D82D4D-39BA-4F97-B998-1DE3BA75E451}"/>
              </a:ext>
            </a:extLst>
          </p:cNvPr>
          <p:cNvSpPr/>
          <p:nvPr/>
        </p:nvSpPr>
        <p:spPr>
          <a:xfrm>
            <a:off x="13971455" y="9535659"/>
            <a:ext cx="1419055" cy="1419055"/>
          </a:xfrm>
          <a:prstGeom prst="ellipse">
            <a:avLst/>
          </a:prstGeom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sp>
        <p:nvSpPr>
          <p:cNvPr id="76" name="모서리가 둥근 직사각형 22">
            <a:extLst>
              <a:ext uri="{FF2B5EF4-FFF2-40B4-BE49-F238E27FC236}">
                <a16:creationId xmlns:a16="http://schemas.microsoft.com/office/drawing/2014/main" id="{CB4EE4F1-BAD6-403C-8C2D-BC78F897A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9325" y="2701071"/>
            <a:ext cx="2344027" cy="3362056"/>
          </a:xfrm>
          <a:prstGeom prst="roundRect">
            <a:avLst>
              <a:gd name="adj" fmla="val 0"/>
            </a:avLst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t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//</a:t>
            </a:r>
            <a:r>
              <a:rPr lang="ko-KR" altLang="en-US" sz="1680" dirty="0" smtClean="0">
                <a:latin typeface="+mn-ea"/>
                <a:ea typeface="+mn-ea"/>
              </a:rPr>
              <a:t>필드</a:t>
            </a:r>
            <a:endParaRPr lang="en-US" altLang="ko-KR" sz="168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r>
              <a:rPr lang="en-US" altLang="ko-KR" sz="1680" dirty="0" err="1" smtClean="0">
                <a:latin typeface="+mn-ea"/>
                <a:ea typeface="+mn-ea"/>
              </a:rPr>
              <a:t>fillColor</a:t>
            </a:r>
            <a:endParaRPr lang="en-US" altLang="ko-KR" sz="168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r>
              <a:rPr lang="en-US" altLang="ko-KR" sz="1680" dirty="0" err="1" smtClean="0">
                <a:latin typeface="+mn-ea"/>
                <a:ea typeface="+mn-ea"/>
              </a:rPr>
              <a:t>lineColor</a:t>
            </a:r>
            <a:endParaRPr lang="en-US" altLang="ko-KR" sz="168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r>
              <a:rPr lang="en-US" altLang="ko-KR" sz="1680" dirty="0" smtClean="0">
                <a:latin typeface="+mn-ea"/>
                <a:ea typeface="+mn-ea"/>
              </a:rPr>
              <a:t>radius</a:t>
            </a:r>
            <a:endParaRPr lang="en-US" altLang="ko-KR" sz="168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r>
              <a:rPr lang="en-US" altLang="ko-KR" sz="1680" dirty="0" smtClean="0">
                <a:latin typeface="+mn-ea"/>
                <a:ea typeface="+mn-ea"/>
              </a:rPr>
              <a:t>-------------------------</a:t>
            </a: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r>
              <a:rPr lang="en-US" altLang="ko-KR" sz="1680" dirty="0" smtClean="0">
                <a:latin typeface="+mn-ea"/>
                <a:ea typeface="+mn-ea"/>
              </a:rPr>
              <a:t>//</a:t>
            </a:r>
            <a:r>
              <a:rPr lang="ko-KR" altLang="en-US" sz="1680" dirty="0" err="1" smtClean="0">
                <a:latin typeface="+mn-ea"/>
                <a:ea typeface="+mn-ea"/>
              </a:rPr>
              <a:t>생성자</a:t>
            </a:r>
            <a:r>
              <a:rPr lang="ko-KR" altLang="en-US" sz="1680" dirty="0" smtClean="0">
                <a:latin typeface="+mn-ea"/>
                <a:ea typeface="+mn-ea"/>
              </a:rPr>
              <a:t> </a:t>
            </a:r>
            <a:r>
              <a:rPr lang="en-US" altLang="ko-KR" sz="1680" dirty="0" smtClean="0">
                <a:latin typeface="+mn-ea"/>
                <a:ea typeface="+mn-ea"/>
                <a:sym typeface="Wingdings" panose="05000000000000000000" pitchFamily="2" charset="2"/>
              </a:rPr>
              <a:t> 2</a:t>
            </a:r>
            <a:r>
              <a:rPr lang="ko-KR" altLang="en-US" sz="1680" dirty="0" smtClean="0">
                <a:latin typeface="+mn-ea"/>
                <a:ea typeface="+mn-ea"/>
                <a:sym typeface="Wingdings" panose="05000000000000000000" pitchFamily="2" charset="2"/>
              </a:rPr>
              <a:t>개</a:t>
            </a:r>
            <a:endParaRPr lang="en-US" altLang="ko-KR" sz="168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//</a:t>
            </a:r>
            <a:r>
              <a:rPr lang="ko-KR" altLang="en-US" sz="1680" dirty="0" err="1" smtClean="0">
                <a:latin typeface="+mn-ea"/>
                <a:ea typeface="+mn-ea"/>
              </a:rPr>
              <a:t>메소드</a:t>
            </a:r>
            <a:r>
              <a:rPr lang="ko-KR" altLang="en-US" sz="1680" dirty="0" smtClean="0">
                <a:latin typeface="+mn-ea"/>
                <a:ea typeface="+mn-ea"/>
              </a:rPr>
              <a:t> </a:t>
            </a:r>
            <a:r>
              <a:rPr lang="en-US" altLang="ko-KR" sz="1680" dirty="0" err="1" smtClean="0">
                <a:latin typeface="+mn-ea"/>
                <a:ea typeface="+mn-ea"/>
              </a:rPr>
              <a:t>gs</a:t>
            </a:r>
            <a:r>
              <a:rPr lang="en-US" altLang="ko-KR" sz="1680" dirty="0" smtClean="0">
                <a:latin typeface="+mn-ea"/>
                <a:ea typeface="+mn-ea"/>
              </a:rPr>
              <a:t> </a:t>
            </a:r>
          </a:p>
          <a:p>
            <a:pPr eaLnBrk="1" latinLnBrk="1" hangingPunct="1">
              <a:defRPr/>
            </a:pPr>
            <a:endParaRPr lang="en-US" altLang="ko-KR" sz="168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//</a:t>
            </a:r>
            <a:r>
              <a:rPr lang="ko-KR" altLang="en-US" sz="1680" dirty="0" err="1" smtClean="0">
                <a:latin typeface="+mn-ea"/>
                <a:ea typeface="+mn-ea"/>
              </a:rPr>
              <a:t>메소드</a:t>
            </a:r>
            <a:r>
              <a:rPr lang="ko-KR" altLang="en-US" sz="1680" dirty="0" smtClean="0">
                <a:latin typeface="+mn-ea"/>
                <a:ea typeface="+mn-ea"/>
              </a:rPr>
              <a:t> 일반</a:t>
            </a:r>
            <a:endParaRPr lang="en-US" altLang="ko-KR" sz="168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</a:t>
            </a:r>
            <a:r>
              <a:rPr lang="en-US" altLang="ko-KR" sz="1680" dirty="0" err="1" smtClean="0">
                <a:latin typeface="+mn-ea"/>
                <a:ea typeface="+mn-ea"/>
              </a:rPr>
              <a:t>toString</a:t>
            </a:r>
            <a:r>
              <a:rPr lang="en-US" altLang="ko-KR" sz="1680" dirty="0" smtClean="0">
                <a:latin typeface="+mn-ea"/>
                <a:ea typeface="+mn-ea"/>
              </a:rPr>
              <a:t>() </a:t>
            </a: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draw()</a:t>
            </a:r>
            <a:endParaRPr lang="en-US" altLang="ko-KR" sz="168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endParaRPr lang="en-US" altLang="ko-KR" sz="1680" dirty="0" smtClean="0">
              <a:latin typeface="+mn-ea"/>
              <a:ea typeface="+mn-ea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A707F66-3646-4EDB-8686-7FEBDADEB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9800" y="2356136"/>
            <a:ext cx="2363079" cy="3319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920" b="1" dirty="0" smtClean="0">
                <a:latin typeface="+mn-ea"/>
                <a:ea typeface="+mn-ea"/>
              </a:rPr>
              <a:t>Circle  </a:t>
            </a:r>
            <a:r>
              <a:rPr lang="ko-KR" altLang="en-US" sz="1920" b="1" dirty="0">
                <a:latin typeface="+mn-ea"/>
                <a:ea typeface="+mn-ea"/>
                <a:sym typeface="Wingdings" panose="05000000000000000000" pitchFamily="2" charset="2"/>
              </a:rPr>
              <a:t>추상화</a:t>
            </a:r>
            <a:endParaRPr lang="ko-KR" altLang="en-US" sz="1920" b="1" dirty="0">
              <a:latin typeface="+mn-ea"/>
              <a:ea typeface="+mn-ea"/>
            </a:endParaRPr>
          </a:p>
        </p:txBody>
      </p:sp>
      <p:sp>
        <p:nvSpPr>
          <p:cNvPr id="79" name="모서리가 둥근 직사각형 22">
            <a:extLst>
              <a:ext uri="{FF2B5EF4-FFF2-40B4-BE49-F238E27FC236}">
                <a16:creationId xmlns:a16="http://schemas.microsoft.com/office/drawing/2014/main" id="{CB4EE4F1-BAD6-403C-8C2D-BC78F897A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2773" y="2701071"/>
            <a:ext cx="2344027" cy="3362056"/>
          </a:xfrm>
          <a:prstGeom prst="roundRect">
            <a:avLst>
              <a:gd name="adj" fmla="val 0"/>
            </a:avLst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t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//</a:t>
            </a:r>
            <a:r>
              <a:rPr lang="ko-KR" altLang="en-US" sz="1680" dirty="0" smtClean="0">
                <a:latin typeface="+mn-ea"/>
                <a:ea typeface="+mn-ea"/>
              </a:rPr>
              <a:t>필드</a:t>
            </a:r>
            <a:endParaRPr lang="en-US" altLang="ko-KR" sz="168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r>
              <a:rPr lang="en-US" altLang="ko-KR" sz="1680" dirty="0" err="1" smtClean="0">
                <a:latin typeface="+mn-ea"/>
                <a:ea typeface="+mn-ea"/>
              </a:rPr>
              <a:t>fillColor</a:t>
            </a:r>
            <a:endParaRPr lang="en-US" altLang="ko-KR" sz="168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r>
              <a:rPr lang="en-US" altLang="ko-KR" sz="1680" dirty="0" err="1" smtClean="0">
                <a:latin typeface="+mn-ea"/>
                <a:ea typeface="+mn-ea"/>
              </a:rPr>
              <a:t>lineColor</a:t>
            </a:r>
            <a:endParaRPr lang="en-US" altLang="ko-KR" sz="168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r>
              <a:rPr lang="en-US" altLang="ko-KR" sz="1680" dirty="0" smtClean="0">
                <a:latin typeface="+mn-ea"/>
                <a:ea typeface="+mn-ea"/>
              </a:rPr>
              <a:t>width</a:t>
            </a: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height</a:t>
            </a:r>
            <a:endParaRPr lang="en-US" altLang="ko-KR" sz="168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r>
              <a:rPr lang="en-US" altLang="ko-KR" sz="1680" dirty="0" smtClean="0">
                <a:latin typeface="+mn-ea"/>
                <a:ea typeface="+mn-ea"/>
              </a:rPr>
              <a:t>-------------------------</a:t>
            </a: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r>
              <a:rPr lang="en-US" altLang="ko-KR" sz="1680" dirty="0" smtClean="0">
                <a:latin typeface="+mn-ea"/>
                <a:ea typeface="+mn-ea"/>
              </a:rPr>
              <a:t>//</a:t>
            </a:r>
            <a:r>
              <a:rPr lang="ko-KR" altLang="en-US" sz="1680" dirty="0" err="1" smtClean="0">
                <a:latin typeface="+mn-ea"/>
                <a:ea typeface="+mn-ea"/>
              </a:rPr>
              <a:t>생성자</a:t>
            </a:r>
            <a:r>
              <a:rPr lang="ko-KR" altLang="en-US" sz="1680" dirty="0" smtClean="0">
                <a:latin typeface="+mn-ea"/>
                <a:ea typeface="+mn-ea"/>
              </a:rPr>
              <a:t> </a:t>
            </a:r>
            <a:r>
              <a:rPr lang="en-US" altLang="ko-KR" sz="1680" dirty="0" smtClean="0">
                <a:latin typeface="+mn-ea"/>
                <a:ea typeface="+mn-ea"/>
                <a:sym typeface="Wingdings" panose="05000000000000000000" pitchFamily="2" charset="2"/>
              </a:rPr>
              <a:t> 2</a:t>
            </a:r>
            <a:r>
              <a:rPr lang="ko-KR" altLang="en-US" sz="1680" dirty="0" smtClean="0">
                <a:latin typeface="+mn-ea"/>
                <a:ea typeface="+mn-ea"/>
                <a:sym typeface="Wingdings" panose="05000000000000000000" pitchFamily="2" charset="2"/>
              </a:rPr>
              <a:t>개</a:t>
            </a:r>
            <a:endParaRPr lang="en-US" altLang="ko-KR" sz="168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//</a:t>
            </a:r>
            <a:r>
              <a:rPr lang="ko-KR" altLang="en-US" sz="1680" dirty="0" err="1" smtClean="0">
                <a:latin typeface="+mn-ea"/>
                <a:ea typeface="+mn-ea"/>
              </a:rPr>
              <a:t>메소드</a:t>
            </a:r>
            <a:r>
              <a:rPr lang="ko-KR" altLang="en-US" sz="1680" dirty="0" smtClean="0">
                <a:latin typeface="+mn-ea"/>
                <a:ea typeface="+mn-ea"/>
              </a:rPr>
              <a:t> </a:t>
            </a:r>
            <a:r>
              <a:rPr lang="en-US" altLang="ko-KR" sz="1680" dirty="0" err="1" smtClean="0">
                <a:latin typeface="+mn-ea"/>
                <a:ea typeface="+mn-ea"/>
              </a:rPr>
              <a:t>gs</a:t>
            </a:r>
            <a:r>
              <a:rPr lang="en-US" altLang="ko-KR" sz="1680" dirty="0" smtClean="0">
                <a:latin typeface="+mn-ea"/>
                <a:ea typeface="+mn-ea"/>
              </a:rPr>
              <a:t> </a:t>
            </a:r>
          </a:p>
          <a:p>
            <a:pPr eaLnBrk="1" latinLnBrk="1" hangingPunct="1">
              <a:defRPr/>
            </a:pPr>
            <a:endParaRPr lang="en-US" altLang="ko-KR" sz="168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//</a:t>
            </a:r>
            <a:r>
              <a:rPr lang="ko-KR" altLang="en-US" sz="1680" dirty="0" err="1" smtClean="0">
                <a:latin typeface="+mn-ea"/>
                <a:ea typeface="+mn-ea"/>
              </a:rPr>
              <a:t>메소드</a:t>
            </a:r>
            <a:r>
              <a:rPr lang="ko-KR" altLang="en-US" sz="1680" dirty="0" smtClean="0">
                <a:latin typeface="+mn-ea"/>
                <a:ea typeface="+mn-ea"/>
              </a:rPr>
              <a:t> 일반</a:t>
            </a:r>
            <a:endParaRPr lang="en-US" altLang="ko-KR" sz="168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</a:t>
            </a:r>
            <a:r>
              <a:rPr lang="en-US" altLang="ko-KR" sz="1680" dirty="0" err="1" smtClean="0">
                <a:latin typeface="+mn-ea"/>
                <a:ea typeface="+mn-ea"/>
              </a:rPr>
              <a:t>toString</a:t>
            </a:r>
            <a:r>
              <a:rPr lang="en-US" altLang="ko-KR" sz="1680" dirty="0" smtClean="0">
                <a:latin typeface="+mn-ea"/>
                <a:ea typeface="+mn-ea"/>
              </a:rPr>
              <a:t>() </a:t>
            </a: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draw()</a:t>
            </a:r>
            <a:endParaRPr lang="en-US" altLang="ko-KR" sz="168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endParaRPr lang="en-US" altLang="ko-KR" sz="1680" dirty="0" smtClean="0">
              <a:latin typeface="+mn-ea"/>
              <a:ea typeface="+mn-ea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A707F66-3646-4EDB-8686-7FEBDADEB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3248" y="2356136"/>
            <a:ext cx="2363079" cy="3319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920" b="1" dirty="0" smtClean="0">
                <a:latin typeface="+mn-ea"/>
                <a:ea typeface="+mn-ea"/>
              </a:rPr>
              <a:t>Triangle</a:t>
            </a:r>
            <a:r>
              <a:rPr lang="en-US" altLang="ko-KR" sz="1920" b="1" dirty="0" smtClean="0">
                <a:latin typeface="+mn-ea"/>
                <a:ea typeface="+mn-ea"/>
              </a:rPr>
              <a:t>  </a:t>
            </a:r>
            <a:r>
              <a:rPr lang="ko-KR" altLang="en-US" sz="1920" b="1" dirty="0">
                <a:latin typeface="+mn-ea"/>
                <a:ea typeface="+mn-ea"/>
                <a:sym typeface="Wingdings" panose="05000000000000000000" pitchFamily="2" charset="2"/>
              </a:rPr>
              <a:t>추상화</a:t>
            </a:r>
            <a:endParaRPr lang="ko-KR" altLang="en-US" sz="1920" b="1" dirty="0">
              <a:latin typeface="+mn-ea"/>
              <a:ea typeface="+mn-ea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A707F66-3646-4EDB-8686-7FEBDADEB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1591" y="2356136"/>
            <a:ext cx="2363079" cy="3319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sz="1920" b="1" dirty="0" smtClean="0">
                <a:latin typeface="+mn-ea"/>
                <a:ea typeface="+mn-ea"/>
              </a:rPr>
              <a:t>팔각형</a:t>
            </a:r>
            <a:r>
              <a:rPr lang="en-US" altLang="ko-KR" sz="1920" b="1" dirty="0" smtClean="0">
                <a:latin typeface="+mn-ea"/>
                <a:ea typeface="+mn-ea"/>
              </a:rPr>
              <a:t>  </a:t>
            </a:r>
            <a:r>
              <a:rPr lang="ko-KR" altLang="en-US" sz="1920" b="1" dirty="0">
                <a:latin typeface="+mn-ea"/>
                <a:ea typeface="+mn-ea"/>
                <a:sym typeface="Wingdings" panose="05000000000000000000" pitchFamily="2" charset="2"/>
              </a:rPr>
              <a:t>추상화</a:t>
            </a:r>
            <a:endParaRPr lang="ko-KR" altLang="en-US" sz="1920" b="1" dirty="0">
              <a:latin typeface="+mn-ea"/>
              <a:ea typeface="+mn-ea"/>
            </a:endParaRPr>
          </a:p>
        </p:txBody>
      </p:sp>
      <p:sp>
        <p:nvSpPr>
          <p:cNvPr id="84" name="모서리가 둥근 직사각형 22">
            <a:extLst>
              <a:ext uri="{FF2B5EF4-FFF2-40B4-BE49-F238E27FC236}">
                <a16:creationId xmlns:a16="http://schemas.microsoft.com/office/drawing/2014/main" id="{CB4EE4F1-BAD6-403C-8C2D-BC78F897A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1591" y="2701071"/>
            <a:ext cx="2344027" cy="3362056"/>
          </a:xfrm>
          <a:prstGeom prst="roundRect">
            <a:avLst>
              <a:gd name="adj" fmla="val 0"/>
            </a:avLst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t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//</a:t>
            </a:r>
            <a:r>
              <a:rPr lang="ko-KR" altLang="en-US" sz="1680" dirty="0" smtClean="0">
                <a:latin typeface="+mn-ea"/>
                <a:ea typeface="+mn-ea"/>
              </a:rPr>
              <a:t>필드</a:t>
            </a:r>
            <a:endParaRPr lang="en-US" altLang="ko-KR" sz="168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r>
              <a:rPr lang="en-US" altLang="ko-KR" sz="1680" dirty="0" err="1" smtClean="0">
                <a:latin typeface="+mn-ea"/>
                <a:ea typeface="+mn-ea"/>
              </a:rPr>
              <a:t>fillColor</a:t>
            </a:r>
            <a:endParaRPr lang="en-US" altLang="ko-KR" sz="168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r>
              <a:rPr lang="en-US" altLang="ko-KR" sz="1680" dirty="0" err="1" smtClean="0">
                <a:latin typeface="+mn-ea"/>
                <a:ea typeface="+mn-ea"/>
              </a:rPr>
              <a:t>lineColor</a:t>
            </a:r>
            <a:endParaRPr lang="en-US" altLang="ko-KR" sz="168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r>
              <a:rPr lang="en-US" altLang="ko-KR" sz="1680" dirty="0" smtClean="0">
                <a:latin typeface="+mn-ea"/>
                <a:ea typeface="+mn-ea"/>
              </a:rPr>
              <a:t>width</a:t>
            </a:r>
            <a:endParaRPr lang="en-US" altLang="ko-KR" sz="168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endParaRPr lang="en-US" altLang="ko-KR" sz="168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-------------------------</a:t>
            </a:r>
            <a:endParaRPr lang="en-US" altLang="ko-KR" sz="168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r>
              <a:rPr lang="en-US" altLang="ko-KR" sz="1680" dirty="0" smtClean="0">
                <a:latin typeface="+mn-ea"/>
                <a:ea typeface="+mn-ea"/>
              </a:rPr>
              <a:t>//</a:t>
            </a:r>
            <a:r>
              <a:rPr lang="ko-KR" altLang="en-US" sz="1680" dirty="0" err="1" smtClean="0">
                <a:latin typeface="+mn-ea"/>
                <a:ea typeface="+mn-ea"/>
              </a:rPr>
              <a:t>생성자</a:t>
            </a:r>
            <a:r>
              <a:rPr lang="ko-KR" altLang="en-US" sz="1680" dirty="0" smtClean="0">
                <a:latin typeface="+mn-ea"/>
                <a:ea typeface="+mn-ea"/>
              </a:rPr>
              <a:t> </a:t>
            </a:r>
            <a:r>
              <a:rPr lang="en-US" altLang="ko-KR" sz="1680" dirty="0" smtClean="0">
                <a:latin typeface="+mn-ea"/>
                <a:ea typeface="+mn-ea"/>
                <a:sym typeface="Wingdings" panose="05000000000000000000" pitchFamily="2" charset="2"/>
              </a:rPr>
              <a:t> 2</a:t>
            </a:r>
            <a:r>
              <a:rPr lang="ko-KR" altLang="en-US" sz="1680" dirty="0" smtClean="0">
                <a:latin typeface="+mn-ea"/>
                <a:ea typeface="+mn-ea"/>
                <a:sym typeface="Wingdings" panose="05000000000000000000" pitchFamily="2" charset="2"/>
              </a:rPr>
              <a:t>개</a:t>
            </a:r>
            <a:endParaRPr lang="en-US" altLang="ko-KR" sz="168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//</a:t>
            </a:r>
            <a:r>
              <a:rPr lang="ko-KR" altLang="en-US" sz="1680" dirty="0" err="1" smtClean="0">
                <a:latin typeface="+mn-ea"/>
                <a:ea typeface="+mn-ea"/>
              </a:rPr>
              <a:t>메소드</a:t>
            </a:r>
            <a:r>
              <a:rPr lang="ko-KR" altLang="en-US" sz="1680" dirty="0" smtClean="0">
                <a:latin typeface="+mn-ea"/>
                <a:ea typeface="+mn-ea"/>
              </a:rPr>
              <a:t> </a:t>
            </a:r>
            <a:r>
              <a:rPr lang="en-US" altLang="ko-KR" sz="1680" dirty="0" err="1" smtClean="0">
                <a:latin typeface="+mn-ea"/>
                <a:ea typeface="+mn-ea"/>
              </a:rPr>
              <a:t>gs</a:t>
            </a:r>
            <a:r>
              <a:rPr lang="en-US" altLang="ko-KR" sz="1680" dirty="0" smtClean="0">
                <a:latin typeface="+mn-ea"/>
                <a:ea typeface="+mn-ea"/>
              </a:rPr>
              <a:t> </a:t>
            </a:r>
          </a:p>
          <a:p>
            <a:pPr eaLnBrk="1" latinLnBrk="1" hangingPunct="1">
              <a:defRPr/>
            </a:pPr>
            <a:endParaRPr lang="en-US" altLang="ko-KR" sz="168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//</a:t>
            </a:r>
            <a:r>
              <a:rPr lang="ko-KR" altLang="en-US" sz="1680" dirty="0" err="1" smtClean="0">
                <a:latin typeface="+mn-ea"/>
                <a:ea typeface="+mn-ea"/>
              </a:rPr>
              <a:t>메소드</a:t>
            </a:r>
            <a:r>
              <a:rPr lang="ko-KR" altLang="en-US" sz="1680" dirty="0" smtClean="0">
                <a:latin typeface="+mn-ea"/>
                <a:ea typeface="+mn-ea"/>
              </a:rPr>
              <a:t> 일반</a:t>
            </a:r>
            <a:endParaRPr lang="en-US" altLang="ko-KR" sz="168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</a:t>
            </a:r>
            <a:r>
              <a:rPr lang="en-US" altLang="ko-KR" sz="1680" dirty="0" err="1" smtClean="0">
                <a:latin typeface="+mn-ea"/>
                <a:ea typeface="+mn-ea"/>
              </a:rPr>
              <a:t>toString</a:t>
            </a:r>
            <a:r>
              <a:rPr lang="en-US" altLang="ko-KR" sz="1680" dirty="0" smtClean="0">
                <a:latin typeface="+mn-ea"/>
                <a:ea typeface="+mn-ea"/>
              </a:rPr>
              <a:t>() </a:t>
            </a: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draw()</a:t>
            </a:r>
            <a:endParaRPr lang="en-US" altLang="ko-KR" sz="168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endParaRPr lang="en-US" altLang="ko-KR" sz="1680" dirty="0" smtClean="0">
              <a:latin typeface="+mn-ea"/>
              <a:ea typeface="+mn-ea"/>
            </a:endParaRPr>
          </a:p>
        </p:txBody>
      </p:sp>
      <p:sp>
        <p:nvSpPr>
          <p:cNvPr id="85" name="모서리가 둥근 직사각형 22">
            <a:extLst>
              <a:ext uri="{FF2B5EF4-FFF2-40B4-BE49-F238E27FC236}">
                <a16:creationId xmlns:a16="http://schemas.microsoft.com/office/drawing/2014/main" id="{CB4EE4F1-BAD6-403C-8C2D-BC78F897A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0228" y="14626701"/>
            <a:ext cx="2344027" cy="3362056"/>
          </a:xfrm>
          <a:prstGeom prst="roundRect">
            <a:avLst>
              <a:gd name="adj" fmla="val 0"/>
            </a:avLst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t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//</a:t>
            </a:r>
            <a:r>
              <a:rPr lang="ko-KR" altLang="en-US" sz="1680" dirty="0" smtClean="0">
                <a:latin typeface="+mn-ea"/>
                <a:ea typeface="+mn-ea"/>
              </a:rPr>
              <a:t>필드</a:t>
            </a:r>
            <a:endParaRPr lang="en-US" altLang="ko-KR" sz="168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</a:t>
            </a:r>
            <a:r>
              <a:rPr lang="en-US" altLang="ko-KR" sz="1680" strike="sngStrike" dirty="0" err="1" smtClean="0">
                <a:latin typeface="+mn-ea"/>
                <a:ea typeface="+mn-ea"/>
              </a:rPr>
              <a:t>fillColor</a:t>
            </a:r>
            <a:endParaRPr lang="en-US" altLang="ko-KR" sz="1680" strike="sngStrike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</a:t>
            </a:r>
            <a:r>
              <a:rPr lang="en-US" altLang="ko-KR" sz="1680" strike="sngStrike" dirty="0" err="1" smtClean="0">
                <a:latin typeface="+mn-ea"/>
                <a:ea typeface="+mn-ea"/>
              </a:rPr>
              <a:t>lineColor</a:t>
            </a:r>
            <a:endParaRPr lang="en-US" altLang="ko-KR" sz="1680" strike="sngStrike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width</a:t>
            </a: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</a:t>
            </a:r>
            <a:r>
              <a:rPr lang="en-US" altLang="ko-KR" sz="1680" dirty="0" smtClean="0">
                <a:latin typeface="+mn-ea"/>
                <a:ea typeface="+mn-ea"/>
              </a:rPr>
              <a:t>height</a:t>
            </a: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r>
              <a:rPr lang="en-US" altLang="ko-KR" sz="1680" dirty="0" smtClean="0">
                <a:latin typeface="+mn-ea"/>
                <a:ea typeface="+mn-ea"/>
              </a:rPr>
              <a:t>-------------------------</a:t>
            </a: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r>
              <a:rPr lang="en-US" altLang="ko-KR" sz="1680" dirty="0" smtClean="0">
                <a:latin typeface="+mn-ea"/>
                <a:ea typeface="+mn-ea"/>
              </a:rPr>
              <a:t>//</a:t>
            </a:r>
            <a:r>
              <a:rPr lang="ko-KR" altLang="en-US" sz="1680" dirty="0" err="1" smtClean="0">
                <a:latin typeface="+mn-ea"/>
                <a:ea typeface="+mn-ea"/>
              </a:rPr>
              <a:t>생성자</a:t>
            </a:r>
            <a:r>
              <a:rPr lang="ko-KR" altLang="en-US" sz="1680" dirty="0" smtClean="0">
                <a:latin typeface="+mn-ea"/>
                <a:ea typeface="+mn-ea"/>
              </a:rPr>
              <a:t> </a:t>
            </a:r>
            <a:r>
              <a:rPr lang="en-US" altLang="ko-KR" sz="1680" dirty="0" smtClean="0">
                <a:latin typeface="+mn-ea"/>
                <a:ea typeface="+mn-ea"/>
                <a:sym typeface="Wingdings" panose="05000000000000000000" pitchFamily="2" charset="2"/>
              </a:rPr>
              <a:t> 2</a:t>
            </a:r>
            <a:r>
              <a:rPr lang="ko-KR" altLang="en-US" sz="1680" dirty="0" smtClean="0">
                <a:latin typeface="+mn-ea"/>
                <a:ea typeface="+mn-ea"/>
                <a:sym typeface="Wingdings" panose="05000000000000000000" pitchFamily="2" charset="2"/>
              </a:rPr>
              <a:t>개</a:t>
            </a:r>
            <a:endParaRPr lang="en-US" altLang="ko-KR" sz="168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//</a:t>
            </a:r>
            <a:r>
              <a:rPr lang="ko-KR" altLang="en-US" sz="1680" dirty="0" err="1" smtClean="0">
                <a:latin typeface="+mn-ea"/>
                <a:ea typeface="+mn-ea"/>
              </a:rPr>
              <a:t>메소드</a:t>
            </a:r>
            <a:r>
              <a:rPr lang="ko-KR" altLang="en-US" sz="1680" dirty="0" smtClean="0">
                <a:latin typeface="+mn-ea"/>
                <a:ea typeface="+mn-ea"/>
              </a:rPr>
              <a:t> </a:t>
            </a:r>
            <a:r>
              <a:rPr lang="en-US" altLang="ko-KR" sz="1680" dirty="0" err="1" smtClean="0">
                <a:latin typeface="+mn-ea"/>
                <a:ea typeface="+mn-ea"/>
              </a:rPr>
              <a:t>gs</a:t>
            </a:r>
            <a:r>
              <a:rPr lang="en-US" altLang="ko-KR" sz="1680" dirty="0" smtClean="0">
                <a:latin typeface="+mn-ea"/>
                <a:ea typeface="+mn-ea"/>
              </a:rPr>
              <a:t> </a:t>
            </a:r>
          </a:p>
          <a:p>
            <a:pPr eaLnBrk="1" latinLnBrk="1" hangingPunct="1">
              <a:defRPr/>
            </a:pPr>
            <a:endParaRPr lang="en-US" altLang="ko-KR" sz="168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//</a:t>
            </a:r>
            <a:r>
              <a:rPr lang="ko-KR" altLang="en-US" sz="1680" dirty="0" err="1" smtClean="0">
                <a:latin typeface="+mn-ea"/>
                <a:ea typeface="+mn-ea"/>
              </a:rPr>
              <a:t>메소드</a:t>
            </a:r>
            <a:r>
              <a:rPr lang="ko-KR" altLang="en-US" sz="1680" dirty="0" smtClean="0">
                <a:latin typeface="+mn-ea"/>
                <a:ea typeface="+mn-ea"/>
              </a:rPr>
              <a:t> 일반</a:t>
            </a:r>
            <a:endParaRPr lang="en-US" altLang="ko-KR" sz="168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ko-KR" sz="1680" b="1" dirty="0" err="1" smtClean="0">
                <a:solidFill>
                  <a:srgbClr val="C00000"/>
                </a:solidFill>
                <a:latin typeface="+mn-ea"/>
                <a:ea typeface="+mn-ea"/>
              </a:rPr>
              <a:t>toString</a:t>
            </a:r>
            <a:r>
              <a:rPr lang="en-US" altLang="ko-KR" sz="1680" b="1" dirty="0" smtClean="0">
                <a:solidFill>
                  <a:srgbClr val="C00000"/>
                </a:solidFill>
                <a:latin typeface="+mn-ea"/>
                <a:ea typeface="+mn-ea"/>
              </a:rPr>
              <a:t>() </a:t>
            </a:r>
          </a:p>
          <a:p>
            <a:pPr eaLnBrk="1" latinLnBrk="1" hangingPunct="1">
              <a:defRPr/>
            </a:pPr>
            <a:r>
              <a:rPr lang="en-US" altLang="ko-KR" sz="1680" b="1" dirty="0" smtClean="0">
                <a:solidFill>
                  <a:srgbClr val="C00000"/>
                </a:solidFill>
                <a:latin typeface="+mn-ea"/>
                <a:ea typeface="+mn-ea"/>
              </a:rPr>
              <a:t> draw()</a:t>
            </a:r>
            <a:endParaRPr lang="en-US" altLang="ko-KR" sz="168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endParaRPr lang="en-US" altLang="ko-KR" sz="1680" dirty="0" smtClean="0">
              <a:latin typeface="+mn-ea"/>
              <a:ea typeface="+mn-ea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A707F66-3646-4EDB-8686-7FEBDADEB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0703" y="14281766"/>
            <a:ext cx="2363079" cy="3319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920" b="1" dirty="0" err="1">
                <a:latin typeface="+mn-ea"/>
                <a:ea typeface="+mn-ea"/>
              </a:rPr>
              <a:t>Ractangle</a:t>
            </a:r>
            <a:r>
              <a:rPr lang="en-US" altLang="ko-KR" sz="1920" b="1" dirty="0">
                <a:latin typeface="+mn-ea"/>
                <a:ea typeface="+mn-ea"/>
              </a:rPr>
              <a:t>  </a:t>
            </a:r>
            <a:r>
              <a:rPr lang="ko-KR" altLang="en-US" sz="1920" b="1" dirty="0">
                <a:latin typeface="+mn-ea"/>
                <a:ea typeface="+mn-ea"/>
                <a:sym typeface="Wingdings" panose="05000000000000000000" pitchFamily="2" charset="2"/>
              </a:rPr>
              <a:t>추상화</a:t>
            </a:r>
            <a:endParaRPr lang="ko-KR" altLang="en-US" sz="1920" b="1" dirty="0">
              <a:latin typeface="+mn-ea"/>
              <a:ea typeface="+mn-ea"/>
            </a:endParaRPr>
          </a:p>
        </p:txBody>
      </p:sp>
      <p:sp>
        <p:nvSpPr>
          <p:cNvPr id="87" name="모서리가 둥근 직사각형 22">
            <a:extLst>
              <a:ext uri="{FF2B5EF4-FFF2-40B4-BE49-F238E27FC236}">
                <a16:creationId xmlns:a16="http://schemas.microsoft.com/office/drawing/2014/main" id="{CB4EE4F1-BAD6-403C-8C2D-BC78F897A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4285" y="14626701"/>
            <a:ext cx="2344027" cy="3362056"/>
          </a:xfrm>
          <a:prstGeom prst="roundRect">
            <a:avLst>
              <a:gd name="adj" fmla="val 0"/>
            </a:avLst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t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//</a:t>
            </a:r>
            <a:r>
              <a:rPr lang="ko-KR" altLang="en-US" sz="1680" dirty="0" smtClean="0">
                <a:latin typeface="+mn-ea"/>
                <a:ea typeface="+mn-ea"/>
              </a:rPr>
              <a:t>필드</a:t>
            </a:r>
            <a:endParaRPr lang="en-US" altLang="ko-KR" sz="168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strike="sngStrike" dirty="0" smtClean="0">
                <a:latin typeface="+mn-ea"/>
              </a:rPr>
              <a:t> </a:t>
            </a:r>
            <a:r>
              <a:rPr lang="en-US" altLang="ko-KR" sz="1680" strike="sngStrike" dirty="0" err="1" smtClean="0">
                <a:latin typeface="+mn-ea"/>
              </a:rPr>
              <a:t>fillColor</a:t>
            </a:r>
            <a:endParaRPr lang="en-US" altLang="ko-KR" sz="1680" strike="sngStrike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</a:rPr>
              <a:t> </a:t>
            </a:r>
            <a:r>
              <a:rPr lang="en-US" altLang="ko-KR" sz="1680" strike="sngStrike" dirty="0" err="1">
                <a:latin typeface="+mn-ea"/>
              </a:rPr>
              <a:t>lineColor</a:t>
            </a:r>
            <a:endParaRPr lang="en-US" altLang="ko-KR" sz="1680" strike="sngStrike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radius</a:t>
            </a: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</a:t>
            </a:r>
            <a:r>
              <a:rPr lang="en-US" altLang="ko-KR" sz="1680" dirty="0" smtClean="0">
                <a:latin typeface="+mn-ea"/>
                <a:ea typeface="+mn-ea"/>
              </a:rPr>
              <a:t>-------------------------</a:t>
            </a: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r>
              <a:rPr lang="en-US" altLang="ko-KR" sz="1680" dirty="0" smtClean="0">
                <a:latin typeface="+mn-ea"/>
                <a:ea typeface="+mn-ea"/>
              </a:rPr>
              <a:t>//</a:t>
            </a:r>
            <a:r>
              <a:rPr lang="ko-KR" altLang="en-US" sz="1680" dirty="0" err="1" smtClean="0">
                <a:latin typeface="+mn-ea"/>
                <a:ea typeface="+mn-ea"/>
              </a:rPr>
              <a:t>생성자</a:t>
            </a:r>
            <a:r>
              <a:rPr lang="ko-KR" altLang="en-US" sz="1680" dirty="0" smtClean="0">
                <a:latin typeface="+mn-ea"/>
                <a:ea typeface="+mn-ea"/>
              </a:rPr>
              <a:t> </a:t>
            </a:r>
            <a:r>
              <a:rPr lang="en-US" altLang="ko-KR" sz="1680" dirty="0" smtClean="0">
                <a:latin typeface="+mn-ea"/>
                <a:ea typeface="+mn-ea"/>
                <a:sym typeface="Wingdings" panose="05000000000000000000" pitchFamily="2" charset="2"/>
              </a:rPr>
              <a:t> 2</a:t>
            </a:r>
            <a:r>
              <a:rPr lang="ko-KR" altLang="en-US" sz="1680" dirty="0" smtClean="0">
                <a:latin typeface="+mn-ea"/>
                <a:ea typeface="+mn-ea"/>
                <a:sym typeface="Wingdings" panose="05000000000000000000" pitchFamily="2" charset="2"/>
              </a:rPr>
              <a:t>개</a:t>
            </a:r>
            <a:endParaRPr lang="en-US" altLang="ko-KR" sz="168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//</a:t>
            </a:r>
            <a:r>
              <a:rPr lang="ko-KR" altLang="en-US" sz="1680" dirty="0" err="1" smtClean="0">
                <a:latin typeface="+mn-ea"/>
                <a:ea typeface="+mn-ea"/>
              </a:rPr>
              <a:t>메소드</a:t>
            </a:r>
            <a:r>
              <a:rPr lang="ko-KR" altLang="en-US" sz="1680" dirty="0" smtClean="0">
                <a:latin typeface="+mn-ea"/>
                <a:ea typeface="+mn-ea"/>
              </a:rPr>
              <a:t> </a:t>
            </a:r>
            <a:r>
              <a:rPr lang="en-US" altLang="ko-KR" sz="1680" dirty="0" err="1" smtClean="0">
                <a:latin typeface="+mn-ea"/>
                <a:ea typeface="+mn-ea"/>
              </a:rPr>
              <a:t>gs</a:t>
            </a:r>
            <a:r>
              <a:rPr lang="en-US" altLang="ko-KR" sz="1680" dirty="0" smtClean="0">
                <a:latin typeface="+mn-ea"/>
                <a:ea typeface="+mn-ea"/>
              </a:rPr>
              <a:t> </a:t>
            </a:r>
          </a:p>
          <a:p>
            <a:pPr eaLnBrk="1" latinLnBrk="1" hangingPunct="1">
              <a:defRPr/>
            </a:pPr>
            <a:endParaRPr lang="en-US" altLang="ko-KR" sz="168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//</a:t>
            </a:r>
            <a:r>
              <a:rPr lang="ko-KR" altLang="en-US" sz="1680" dirty="0" err="1" smtClean="0">
                <a:latin typeface="+mn-ea"/>
                <a:ea typeface="+mn-ea"/>
              </a:rPr>
              <a:t>메소드</a:t>
            </a:r>
            <a:r>
              <a:rPr lang="ko-KR" altLang="en-US" sz="1680" dirty="0" smtClean="0">
                <a:latin typeface="+mn-ea"/>
                <a:ea typeface="+mn-ea"/>
              </a:rPr>
              <a:t> 일반</a:t>
            </a:r>
            <a:endParaRPr lang="en-US" altLang="ko-KR" sz="168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ko-KR" sz="1680" b="1" dirty="0" err="1" smtClean="0">
                <a:solidFill>
                  <a:srgbClr val="C00000"/>
                </a:solidFill>
                <a:latin typeface="+mn-ea"/>
                <a:ea typeface="+mn-ea"/>
              </a:rPr>
              <a:t>toString</a:t>
            </a:r>
            <a:r>
              <a:rPr lang="en-US" altLang="ko-KR" sz="1680" b="1" dirty="0" smtClean="0">
                <a:solidFill>
                  <a:srgbClr val="C00000"/>
                </a:solidFill>
                <a:latin typeface="+mn-ea"/>
                <a:ea typeface="+mn-ea"/>
              </a:rPr>
              <a:t>() </a:t>
            </a:r>
          </a:p>
          <a:p>
            <a:pPr eaLnBrk="1" latinLnBrk="1" hangingPunct="1">
              <a:defRPr/>
            </a:pPr>
            <a:r>
              <a:rPr lang="en-US" altLang="ko-KR" sz="1680" b="1" dirty="0" smtClean="0">
                <a:solidFill>
                  <a:srgbClr val="C00000"/>
                </a:solidFill>
                <a:latin typeface="+mn-ea"/>
                <a:ea typeface="+mn-ea"/>
              </a:rPr>
              <a:t> draw()</a:t>
            </a:r>
            <a:endParaRPr lang="en-US" altLang="ko-KR" sz="168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endParaRPr lang="en-US" altLang="ko-KR" sz="1680" dirty="0" smtClean="0">
              <a:latin typeface="+mn-ea"/>
              <a:ea typeface="+mn-ea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A707F66-3646-4EDB-8686-7FEBDADEB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4760" y="14281766"/>
            <a:ext cx="2363079" cy="3319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920" b="1" dirty="0" smtClean="0">
                <a:latin typeface="+mn-ea"/>
                <a:ea typeface="+mn-ea"/>
              </a:rPr>
              <a:t>Circle  </a:t>
            </a:r>
            <a:r>
              <a:rPr lang="ko-KR" altLang="en-US" sz="1920" b="1" dirty="0">
                <a:latin typeface="+mn-ea"/>
                <a:ea typeface="+mn-ea"/>
                <a:sym typeface="Wingdings" panose="05000000000000000000" pitchFamily="2" charset="2"/>
              </a:rPr>
              <a:t>추상화</a:t>
            </a:r>
            <a:endParaRPr lang="ko-KR" altLang="en-US" sz="1920" b="1" dirty="0">
              <a:latin typeface="+mn-ea"/>
              <a:ea typeface="+mn-ea"/>
            </a:endParaRPr>
          </a:p>
        </p:txBody>
      </p:sp>
      <p:sp>
        <p:nvSpPr>
          <p:cNvPr id="89" name="모서리가 둥근 직사각형 22">
            <a:extLst>
              <a:ext uri="{FF2B5EF4-FFF2-40B4-BE49-F238E27FC236}">
                <a16:creationId xmlns:a16="http://schemas.microsoft.com/office/drawing/2014/main" id="{CB4EE4F1-BAD6-403C-8C2D-BC78F897A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67733" y="14626701"/>
            <a:ext cx="2344027" cy="3362056"/>
          </a:xfrm>
          <a:prstGeom prst="roundRect">
            <a:avLst>
              <a:gd name="adj" fmla="val 0"/>
            </a:avLst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t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//</a:t>
            </a:r>
            <a:r>
              <a:rPr lang="ko-KR" altLang="en-US" sz="1680" dirty="0" smtClean="0">
                <a:latin typeface="+mn-ea"/>
                <a:ea typeface="+mn-ea"/>
              </a:rPr>
              <a:t>필드</a:t>
            </a:r>
            <a:endParaRPr lang="en-US" altLang="ko-KR" sz="168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strike="sngStrike" dirty="0" smtClean="0">
                <a:latin typeface="+mn-ea"/>
              </a:rPr>
              <a:t> </a:t>
            </a:r>
            <a:r>
              <a:rPr lang="en-US" altLang="ko-KR" sz="1680" strike="sngStrike" dirty="0" err="1" smtClean="0">
                <a:latin typeface="+mn-ea"/>
              </a:rPr>
              <a:t>fillColor</a:t>
            </a:r>
            <a:endParaRPr lang="en-US" altLang="ko-KR" sz="1680" strike="sngStrike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</a:rPr>
              <a:t> </a:t>
            </a:r>
            <a:r>
              <a:rPr lang="en-US" altLang="ko-KR" sz="1680" strike="sngStrike" dirty="0" err="1">
                <a:latin typeface="+mn-ea"/>
              </a:rPr>
              <a:t>lineColor</a:t>
            </a:r>
            <a:endParaRPr lang="en-US" altLang="ko-KR" sz="1680" strike="sngStrike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width</a:t>
            </a: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height</a:t>
            </a:r>
            <a:endParaRPr lang="en-US" altLang="ko-KR" sz="168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r>
              <a:rPr lang="en-US" altLang="ko-KR" sz="1680" dirty="0" smtClean="0">
                <a:latin typeface="+mn-ea"/>
                <a:ea typeface="+mn-ea"/>
              </a:rPr>
              <a:t>-------------------------</a:t>
            </a: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r>
              <a:rPr lang="en-US" altLang="ko-KR" sz="1680" dirty="0" smtClean="0">
                <a:latin typeface="+mn-ea"/>
                <a:ea typeface="+mn-ea"/>
              </a:rPr>
              <a:t>//</a:t>
            </a:r>
            <a:r>
              <a:rPr lang="ko-KR" altLang="en-US" sz="1680" dirty="0" err="1" smtClean="0">
                <a:latin typeface="+mn-ea"/>
                <a:ea typeface="+mn-ea"/>
              </a:rPr>
              <a:t>생성자</a:t>
            </a:r>
            <a:r>
              <a:rPr lang="ko-KR" altLang="en-US" sz="1680" dirty="0" smtClean="0">
                <a:latin typeface="+mn-ea"/>
                <a:ea typeface="+mn-ea"/>
              </a:rPr>
              <a:t> </a:t>
            </a:r>
            <a:r>
              <a:rPr lang="en-US" altLang="ko-KR" sz="1680" dirty="0" smtClean="0">
                <a:latin typeface="+mn-ea"/>
                <a:ea typeface="+mn-ea"/>
                <a:sym typeface="Wingdings" panose="05000000000000000000" pitchFamily="2" charset="2"/>
              </a:rPr>
              <a:t> 2</a:t>
            </a:r>
            <a:r>
              <a:rPr lang="ko-KR" altLang="en-US" sz="1680" dirty="0" smtClean="0">
                <a:latin typeface="+mn-ea"/>
                <a:ea typeface="+mn-ea"/>
                <a:sym typeface="Wingdings" panose="05000000000000000000" pitchFamily="2" charset="2"/>
              </a:rPr>
              <a:t>개</a:t>
            </a:r>
            <a:endParaRPr lang="en-US" altLang="ko-KR" sz="168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//</a:t>
            </a:r>
            <a:r>
              <a:rPr lang="ko-KR" altLang="en-US" sz="1680" dirty="0" err="1" smtClean="0">
                <a:latin typeface="+mn-ea"/>
                <a:ea typeface="+mn-ea"/>
              </a:rPr>
              <a:t>메소드</a:t>
            </a:r>
            <a:r>
              <a:rPr lang="ko-KR" altLang="en-US" sz="1680" dirty="0" smtClean="0">
                <a:latin typeface="+mn-ea"/>
                <a:ea typeface="+mn-ea"/>
              </a:rPr>
              <a:t> </a:t>
            </a:r>
            <a:r>
              <a:rPr lang="en-US" altLang="ko-KR" sz="1680" dirty="0" err="1" smtClean="0">
                <a:latin typeface="+mn-ea"/>
                <a:ea typeface="+mn-ea"/>
              </a:rPr>
              <a:t>gs</a:t>
            </a:r>
            <a:r>
              <a:rPr lang="en-US" altLang="ko-KR" sz="1680" dirty="0" smtClean="0">
                <a:latin typeface="+mn-ea"/>
                <a:ea typeface="+mn-ea"/>
              </a:rPr>
              <a:t> </a:t>
            </a:r>
          </a:p>
          <a:p>
            <a:pPr eaLnBrk="1" latinLnBrk="1" hangingPunct="1">
              <a:defRPr/>
            </a:pPr>
            <a:endParaRPr lang="en-US" altLang="ko-KR" sz="168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//</a:t>
            </a:r>
            <a:r>
              <a:rPr lang="ko-KR" altLang="en-US" sz="1680" dirty="0" err="1" smtClean="0">
                <a:latin typeface="+mn-ea"/>
                <a:ea typeface="+mn-ea"/>
              </a:rPr>
              <a:t>메소드</a:t>
            </a:r>
            <a:r>
              <a:rPr lang="ko-KR" altLang="en-US" sz="1680" dirty="0" smtClean="0">
                <a:latin typeface="+mn-ea"/>
                <a:ea typeface="+mn-ea"/>
              </a:rPr>
              <a:t> 일반</a:t>
            </a:r>
            <a:endParaRPr lang="en-US" altLang="ko-KR" sz="168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ko-KR" sz="1680" b="1" dirty="0" err="1" smtClean="0">
                <a:solidFill>
                  <a:srgbClr val="C00000"/>
                </a:solidFill>
                <a:latin typeface="+mn-ea"/>
                <a:ea typeface="+mn-ea"/>
              </a:rPr>
              <a:t>toString</a:t>
            </a:r>
            <a:r>
              <a:rPr lang="en-US" altLang="ko-KR" sz="1680" b="1" dirty="0" smtClean="0">
                <a:solidFill>
                  <a:srgbClr val="C00000"/>
                </a:solidFill>
                <a:latin typeface="+mn-ea"/>
                <a:ea typeface="+mn-ea"/>
              </a:rPr>
              <a:t>() </a:t>
            </a:r>
          </a:p>
          <a:p>
            <a:pPr eaLnBrk="1" latinLnBrk="1" hangingPunct="1">
              <a:defRPr/>
            </a:pPr>
            <a:r>
              <a:rPr lang="en-US" altLang="ko-KR" sz="1680" b="1" dirty="0" smtClean="0">
                <a:solidFill>
                  <a:srgbClr val="C00000"/>
                </a:solidFill>
                <a:latin typeface="+mn-ea"/>
                <a:ea typeface="+mn-ea"/>
              </a:rPr>
              <a:t> draw()</a:t>
            </a:r>
            <a:endParaRPr lang="en-US" altLang="ko-KR" sz="168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endParaRPr lang="en-US" altLang="ko-KR" sz="1680" dirty="0" smtClean="0">
              <a:latin typeface="+mn-ea"/>
              <a:ea typeface="+mn-ea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A707F66-3646-4EDB-8686-7FEBDADEB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8208" y="14281766"/>
            <a:ext cx="2363079" cy="3319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920" b="1" dirty="0" smtClean="0">
                <a:latin typeface="+mn-ea"/>
                <a:ea typeface="+mn-ea"/>
              </a:rPr>
              <a:t>Triangle</a:t>
            </a:r>
            <a:r>
              <a:rPr lang="en-US" altLang="ko-KR" sz="1920" b="1" dirty="0" smtClean="0">
                <a:latin typeface="+mn-ea"/>
                <a:ea typeface="+mn-ea"/>
              </a:rPr>
              <a:t>  </a:t>
            </a:r>
            <a:r>
              <a:rPr lang="ko-KR" altLang="en-US" sz="1920" b="1" dirty="0">
                <a:latin typeface="+mn-ea"/>
                <a:ea typeface="+mn-ea"/>
                <a:sym typeface="Wingdings" panose="05000000000000000000" pitchFamily="2" charset="2"/>
              </a:rPr>
              <a:t>추상화</a:t>
            </a:r>
            <a:endParaRPr lang="ko-KR" altLang="en-US" sz="1920" b="1" dirty="0">
              <a:latin typeface="+mn-ea"/>
              <a:ea typeface="+mn-ea"/>
            </a:endParaRPr>
          </a:p>
        </p:txBody>
      </p:sp>
      <p:sp>
        <p:nvSpPr>
          <p:cNvPr id="97" name="모서리가 둥근 직사각형 22">
            <a:extLst>
              <a:ext uri="{FF2B5EF4-FFF2-40B4-BE49-F238E27FC236}">
                <a16:creationId xmlns:a16="http://schemas.microsoft.com/office/drawing/2014/main" id="{CB4EE4F1-BAD6-403C-8C2D-BC78F897A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4285" y="9930817"/>
            <a:ext cx="2344027" cy="3535672"/>
          </a:xfrm>
          <a:prstGeom prst="roundRect">
            <a:avLst>
              <a:gd name="adj" fmla="val 0"/>
            </a:avLst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t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//</a:t>
            </a:r>
            <a:r>
              <a:rPr lang="ko-KR" altLang="en-US" sz="1680" dirty="0" smtClean="0">
                <a:latin typeface="+mn-ea"/>
                <a:ea typeface="+mn-ea"/>
              </a:rPr>
              <a:t>필드</a:t>
            </a:r>
            <a:endParaRPr lang="en-US" altLang="ko-KR" sz="168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r>
              <a:rPr lang="en-US" altLang="ko-KR" sz="1680" dirty="0" err="1" smtClean="0">
                <a:latin typeface="+mn-ea"/>
                <a:ea typeface="+mn-ea"/>
              </a:rPr>
              <a:t>fillColor</a:t>
            </a:r>
            <a:endParaRPr lang="en-US" altLang="ko-KR" sz="168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r>
              <a:rPr lang="en-US" altLang="ko-KR" sz="1680" dirty="0" err="1" smtClean="0">
                <a:latin typeface="+mn-ea"/>
                <a:ea typeface="+mn-ea"/>
              </a:rPr>
              <a:t>lineColor</a:t>
            </a:r>
            <a:endParaRPr lang="en-US" altLang="ko-KR" sz="168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-------------------------</a:t>
            </a:r>
            <a:endParaRPr lang="en-US" altLang="ko-KR" sz="168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  <a:ea typeface="+mn-ea"/>
              </a:rPr>
              <a:t> </a:t>
            </a:r>
            <a:r>
              <a:rPr lang="en-US" altLang="ko-KR" sz="1680" dirty="0" smtClean="0">
                <a:latin typeface="+mn-ea"/>
                <a:ea typeface="+mn-ea"/>
              </a:rPr>
              <a:t>//</a:t>
            </a:r>
            <a:r>
              <a:rPr lang="ko-KR" altLang="en-US" sz="1680" dirty="0" err="1" smtClean="0">
                <a:latin typeface="+mn-ea"/>
                <a:ea typeface="+mn-ea"/>
              </a:rPr>
              <a:t>생성자</a:t>
            </a:r>
            <a:r>
              <a:rPr lang="ko-KR" altLang="en-US" sz="1680" dirty="0" smtClean="0">
                <a:latin typeface="+mn-ea"/>
                <a:ea typeface="+mn-ea"/>
              </a:rPr>
              <a:t> </a:t>
            </a:r>
            <a:r>
              <a:rPr lang="en-US" altLang="ko-KR" sz="1680" dirty="0" smtClean="0">
                <a:latin typeface="+mn-ea"/>
                <a:ea typeface="+mn-ea"/>
                <a:sym typeface="Wingdings" panose="05000000000000000000" pitchFamily="2" charset="2"/>
              </a:rPr>
              <a:t> 2</a:t>
            </a:r>
            <a:r>
              <a:rPr lang="ko-KR" altLang="en-US" sz="1680" dirty="0" smtClean="0">
                <a:latin typeface="+mn-ea"/>
                <a:ea typeface="+mn-ea"/>
                <a:sym typeface="Wingdings" panose="05000000000000000000" pitchFamily="2" charset="2"/>
              </a:rPr>
              <a:t>개</a:t>
            </a:r>
            <a:endParaRPr lang="en-US" altLang="ko-KR" sz="168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</a:t>
            </a: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//</a:t>
            </a:r>
            <a:r>
              <a:rPr lang="ko-KR" altLang="en-US" sz="1680" dirty="0" err="1" smtClean="0">
                <a:latin typeface="+mn-ea"/>
                <a:ea typeface="+mn-ea"/>
              </a:rPr>
              <a:t>메소드</a:t>
            </a:r>
            <a:r>
              <a:rPr lang="ko-KR" altLang="en-US" sz="1680" dirty="0" smtClean="0">
                <a:latin typeface="+mn-ea"/>
                <a:ea typeface="+mn-ea"/>
              </a:rPr>
              <a:t> </a:t>
            </a:r>
            <a:r>
              <a:rPr lang="en-US" altLang="ko-KR" sz="1680" dirty="0" err="1" smtClean="0">
                <a:latin typeface="+mn-ea"/>
                <a:ea typeface="+mn-ea"/>
              </a:rPr>
              <a:t>gs</a:t>
            </a:r>
            <a:r>
              <a:rPr lang="en-US" altLang="ko-KR" sz="1680" dirty="0" smtClean="0">
                <a:latin typeface="+mn-ea"/>
                <a:ea typeface="+mn-ea"/>
              </a:rPr>
              <a:t> </a:t>
            </a: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</a:rPr>
              <a:t> </a:t>
            </a:r>
            <a:r>
              <a:rPr lang="en-US" altLang="ko-KR" sz="1680" dirty="0" err="1" smtClean="0">
                <a:latin typeface="+mn-ea"/>
              </a:rPr>
              <a:t>fillColor</a:t>
            </a:r>
            <a:r>
              <a:rPr lang="en-US" altLang="ko-KR" sz="1680" dirty="0" smtClean="0">
                <a:latin typeface="+mn-ea"/>
              </a:rPr>
              <a:t>()</a:t>
            </a:r>
            <a:endParaRPr lang="en-US" altLang="ko-KR" sz="1680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>
                <a:latin typeface="+mn-ea"/>
              </a:rPr>
              <a:t> </a:t>
            </a:r>
            <a:r>
              <a:rPr lang="en-US" altLang="ko-KR" sz="1680" dirty="0" err="1" smtClean="0">
                <a:latin typeface="+mn-ea"/>
              </a:rPr>
              <a:t>lineColor</a:t>
            </a:r>
            <a:r>
              <a:rPr lang="en-US" altLang="ko-KR" sz="1680" dirty="0" smtClean="0">
                <a:latin typeface="+mn-ea"/>
              </a:rPr>
              <a:t>()</a:t>
            </a:r>
            <a:endParaRPr lang="en-US" altLang="ko-KR" sz="1680" dirty="0">
              <a:latin typeface="+mn-ea"/>
            </a:endParaRPr>
          </a:p>
          <a:p>
            <a:pPr eaLnBrk="1" latinLnBrk="1" hangingPunct="1">
              <a:defRPr/>
            </a:pPr>
            <a:endParaRPr lang="en-US" altLang="ko-KR" sz="168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//</a:t>
            </a:r>
            <a:r>
              <a:rPr lang="ko-KR" altLang="en-US" sz="1680" dirty="0" err="1" smtClean="0">
                <a:latin typeface="+mn-ea"/>
                <a:ea typeface="+mn-ea"/>
              </a:rPr>
              <a:t>메소드</a:t>
            </a:r>
            <a:r>
              <a:rPr lang="ko-KR" altLang="en-US" sz="1680" dirty="0" smtClean="0">
                <a:latin typeface="+mn-ea"/>
                <a:ea typeface="+mn-ea"/>
              </a:rPr>
              <a:t> 일반</a:t>
            </a:r>
            <a:endParaRPr lang="en-US" altLang="ko-KR" sz="168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dirty="0" smtClean="0">
                <a:latin typeface="+mn-ea"/>
                <a:ea typeface="+mn-ea"/>
              </a:rPr>
              <a:t> </a:t>
            </a:r>
            <a:r>
              <a:rPr lang="en-US" altLang="ko-KR" sz="1680" b="1" dirty="0" err="1" smtClean="0">
                <a:solidFill>
                  <a:srgbClr val="C00000"/>
                </a:solidFill>
                <a:latin typeface="+mn-ea"/>
                <a:ea typeface="+mn-ea"/>
              </a:rPr>
              <a:t>toString</a:t>
            </a:r>
            <a:r>
              <a:rPr lang="en-US" altLang="ko-KR" sz="1680" b="1" dirty="0" smtClean="0">
                <a:solidFill>
                  <a:srgbClr val="C00000"/>
                </a:solidFill>
                <a:latin typeface="+mn-ea"/>
                <a:ea typeface="+mn-ea"/>
              </a:rPr>
              <a:t>() </a:t>
            </a:r>
          </a:p>
          <a:p>
            <a:pPr eaLnBrk="1" latinLnBrk="1" hangingPunct="1">
              <a:defRPr/>
            </a:pPr>
            <a:r>
              <a:rPr lang="en-US" altLang="ko-KR" sz="1680" b="1" dirty="0" smtClean="0">
                <a:solidFill>
                  <a:srgbClr val="C00000"/>
                </a:solidFill>
                <a:latin typeface="+mn-ea"/>
                <a:ea typeface="+mn-ea"/>
              </a:rPr>
              <a:t> draw()</a:t>
            </a:r>
            <a:endParaRPr lang="en-US" altLang="ko-KR" sz="168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8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endParaRPr lang="en-US" altLang="ko-KR" sz="168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A707F66-3646-4EDB-8686-7FEBDADEB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4760" y="9533869"/>
            <a:ext cx="2363079" cy="3319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rgbClr val="000000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920" b="1" dirty="0" smtClean="0">
                <a:latin typeface="+mn-ea"/>
                <a:ea typeface="+mn-ea"/>
                <a:sym typeface="Wingdings" panose="05000000000000000000" pitchFamily="2" charset="2"/>
              </a:rPr>
              <a:t>Shape </a:t>
            </a:r>
            <a:r>
              <a:rPr lang="ko-KR" altLang="en-US" sz="1920" b="1" dirty="0" smtClean="0">
                <a:latin typeface="+mn-ea"/>
                <a:ea typeface="+mn-ea"/>
                <a:sym typeface="Wingdings" panose="05000000000000000000" pitchFamily="2" charset="2"/>
              </a:rPr>
              <a:t>추상화</a:t>
            </a:r>
            <a:endParaRPr lang="ko-KR" altLang="en-US" sz="1920" b="1" dirty="0">
              <a:latin typeface="+mn-ea"/>
              <a:ea typeface="+mn-ea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25924645" y="12581117"/>
            <a:ext cx="2690113" cy="170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endCxn id="97" idx="2"/>
          </p:cNvCxnSpPr>
          <p:nvPr/>
        </p:nvCxnSpPr>
        <p:spPr>
          <a:xfrm flipV="1">
            <a:off x="29796298" y="13466489"/>
            <a:ext cx="1" cy="69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 flipH="1" flipV="1">
            <a:off x="30977839" y="12479517"/>
            <a:ext cx="2029275" cy="1696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86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6CA4BBBE-A028-4AA5-86FC-F7AE1B73C54F}"/>
              </a:ext>
            </a:extLst>
          </p:cNvPr>
          <p:cNvSpPr txBox="1"/>
          <p:nvPr/>
        </p:nvSpPr>
        <p:spPr>
          <a:xfrm>
            <a:off x="426073" y="459159"/>
            <a:ext cx="697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 err="1" smtClean="0">
                <a:solidFill>
                  <a:srgbClr val="0070C0"/>
                </a:solidFill>
                <a:latin typeface="+mn-ea"/>
              </a:rPr>
              <a:t>그림판</a:t>
            </a:r>
            <a:r>
              <a:rPr lang="ko-KR" altLang="en-US" sz="2400" b="1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2400" b="1" dirty="0" err="1" smtClean="0">
                <a:solidFill>
                  <a:srgbClr val="0070C0"/>
                </a:solidFill>
                <a:latin typeface="+mn-ea"/>
              </a:rPr>
              <a:t>메모리맵</a:t>
            </a:r>
            <a:endParaRPr lang="ko-KR" altLang="en-US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73F267-C960-437B-B22E-12CF51189675}"/>
              </a:ext>
            </a:extLst>
          </p:cNvPr>
          <p:cNvSpPr txBox="1"/>
          <p:nvPr/>
        </p:nvSpPr>
        <p:spPr>
          <a:xfrm>
            <a:off x="1109433" y="2166589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스태틱</a:t>
            </a:r>
            <a:endParaRPr lang="ko-KR" altLang="en-US" sz="1200" b="1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1180653" y="2550271"/>
            <a:ext cx="309539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33" y="1197756"/>
            <a:ext cx="1293518" cy="67503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1445" y="1159562"/>
            <a:ext cx="1465732" cy="757232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04384326-509D-4CC7-A952-F0B83193D85E}"/>
              </a:ext>
            </a:extLst>
          </p:cNvPr>
          <p:cNvSpPr txBox="1"/>
          <p:nvPr/>
        </p:nvSpPr>
        <p:spPr>
          <a:xfrm>
            <a:off x="1083662" y="4251377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스택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9D6FBA9-C51F-412A-B750-D1D8434A5373}"/>
              </a:ext>
            </a:extLst>
          </p:cNvPr>
          <p:cNvSpPr txBox="1"/>
          <p:nvPr/>
        </p:nvSpPr>
        <p:spPr>
          <a:xfrm>
            <a:off x="978892" y="7251771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힙</a:t>
            </a:r>
            <a:endParaRPr lang="ko-KR" altLang="en-US" sz="1200" b="1" dirty="0"/>
          </a:p>
        </p:txBody>
      </p:sp>
      <p:graphicFrame>
        <p:nvGraphicFramePr>
          <p:cNvPr id="90" name="표 23">
            <a:extLst>
              <a:ext uri="{FF2B5EF4-FFF2-40B4-BE49-F238E27FC236}">
                <a16:creationId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096476"/>
              </p:ext>
            </p:extLst>
          </p:nvPr>
        </p:nvGraphicFramePr>
        <p:xfrm>
          <a:off x="33464942" y="2569238"/>
          <a:ext cx="5800337" cy="12435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800337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47518">
                <a:tc>
                  <a:txBody>
                    <a:bodyPr/>
                    <a:lstStyle/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Reactangle</a:t>
                      </a:r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2226345">
                <a:tc>
                  <a:txBody>
                    <a:bodyPr/>
                    <a:lstStyle/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width;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height;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Rectangle()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Rectangle(String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width,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height)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width;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height;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en-US" altLang="ko-KR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getWidth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width;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setWidth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width)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width;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getHeight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height;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setHeight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height)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height;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return "Rectangle [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        ", width=" + width + ", height="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        + height + "]";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draw()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("[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면색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선색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</a:t>
                      </a:r>
                    </a:p>
                    <a:p>
                      <a:pPr marL="0" algn="l" defTabSz="3840023" rtl="0" eaLnBrk="1" latinLnBrk="1" hangingPunct="1"/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",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width + ",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세로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height + </a:t>
                      </a:r>
                    </a:p>
                    <a:p>
                      <a:pPr marL="0" algn="l" defTabSz="3840023" rtl="0" eaLnBrk="1" latinLnBrk="1" hangingPunct="1"/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"]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사각형을 그렸습니다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en-US" altLang="ko-KR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en-US" altLang="ko-KR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890056" y="6719308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0x111</a:t>
            </a:r>
            <a:endParaRPr lang="ko-KR" altLang="en-US" sz="1200" b="1" dirty="0"/>
          </a:p>
        </p:txBody>
      </p:sp>
      <p:sp>
        <p:nvSpPr>
          <p:cNvPr id="92" name="직사각형 91"/>
          <p:cNvSpPr/>
          <p:nvPr/>
        </p:nvSpPr>
        <p:spPr>
          <a:xfrm>
            <a:off x="5662635" y="1836938"/>
            <a:ext cx="704290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Rectangle</a:t>
            </a:r>
            <a:r>
              <a:rPr lang="en-US" altLang="ko-KR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smtClean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r01</a:t>
            </a:r>
            <a:r>
              <a:rPr lang="en-US" altLang="ko-KR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lang="en-US" altLang="ko-KR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Rectangle("</a:t>
            </a:r>
            <a:r>
              <a:rPr lang="ko-KR" altLang="en-US" b="1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빨강</a:t>
            </a:r>
            <a:r>
              <a:rPr lang="en-US" altLang="ko-KR" b="1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", "</a:t>
            </a:r>
            <a:r>
              <a:rPr lang="ko-KR" altLang="en-US" b="1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검정</a:t>
            </a:r>
            <a:r>
              <a:rPr lang="en-US" altLang="ko-KR" b="1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", 5, 5);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en-US" altLang="ko-KR" dirty="0" err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System.out.println</a:t>
            </a:r>
            <a:r>
              <a:rPr lang="en-US" altLang="ko-KR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(r01.toString())</a:t>
            </a:r>
            <a:endParaRPr lang="en-US" altLang="ko-KR" dirty="0" smtClean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b="1" i="1" dirty="0" smtClean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</a:t>
            </a:r>
            <a:r>
              <a:rPr lang="en-US" altLang="ko-KR" b="1" i="1" dirty="0" smtClean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01</a:t>
            </a:r>
            <a:r>
              <a:rPr lang="en-US" altLang="ko-KR" b="1" i="1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.draw();</a:t>
            </a:r>
            <a:endParaRPr lang="en-US" altLang="ko-KR" b="1" i="1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3009508" y="3996960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0x111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5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1978007" y="7001441"/>
            <a:ext cx="3789163" cy="6279130"/>
          </a:xfrm>
          <a:prstGeom prst="roundRect">
            <a:avLst>
              <a:gd name="adj" fmla="val 3931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필드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파랑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width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height</a:t>
            </a:r>
          </a:p>
          <a:p>
            <a:pPr defTabSz="2400117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defTabSz="2400117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-g/s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getName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2400117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setName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(String name) {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this.name = name;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2400117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getAge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age;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2400117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setAge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age) {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this.age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age;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2400117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일반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return "Rectangle [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",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                    ", width=" + width + ", height="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                    + height + "]";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draw() {</a:t>
            </a:r>
          </a:p>
          <a:p>
            <a:pPr defTabSz="3840023" latinLnBrk="1"/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System.out.println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("[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면색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",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선색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</a:t>
            </a:r>
          </a:p>
          <a:p>
            <a:pPr defTabSz="3840023" latinLnBrk="1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                      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",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가로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width + ",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세로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height + </a:t>
            </a:r>
          </a:p>
          <a:p>
            <a:pPr defTabSz="3840023" latinLnBrk="1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                      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"]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사각형을 그렸습니다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 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3117070" y="6699001"/>
            <a:ext cx="1953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Rectangle</a:t>
            </a:r>
            <a:endParaRPr lang="ko-KR" altLang="en-US" sz="1200" b="1" dirty="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93" idx="2"/>
            <a:endCxn id="91" idx="0"/>
          </p:cNvCxnSpPr>
          <p:nvPr/>
        </p:nvCxnSpPr>
        <p:spPr>
          <a:xfrm flipH="1">
            <a:off x="2220770" y="4273960"/>
            <a:ext cx="1125003" cy="24453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1180653" y="5764908"/>
            <a:ext cx="309539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2341061" y="3714667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Rectagle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r</a:t>
            </a:r>
            <a:r>
              <a:rPr lang="en-US" altLang="ko-KR" sz="1400" dirty="0" smtClean="0"/>
              <a:t>01</a:t>
            </a:r>
            <a:endParaRPr lang="ko-KR" altLang="en-US" sz="1400" dirty="0"/>
          </a:p>
        </p:txBody>
      </p:sp>
      <p:sp>
        <p:nvSpPr>
          <p:cNvPr id="125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6323083" y="7001441"/>
            <a:ext cx="3789163" cy="6279130"/>
          </a:xfrm>
          <a:prstGeom prst="roundRect">
            <a:avLst>
              <a:gd name="adj" fmla="val 3931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필드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width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height</a:t>
            </a:r>
          </a:p>
          <a:p>
            <a:pPr defTabSz="2400117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defTabSz="2400117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-g/s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getName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2400117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setName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(String name) {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this.name = name;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2400117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getAge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age;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2400117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setAge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age) {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this.age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age;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2400117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일반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return "Rectangle [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",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                    ", width=" + width + ", height="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                    + height + "]";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draw() {</a:t>
            </a:r>
          </a:p>
          <a:p>
            <a:pPr defTabSz="3840023" latinLnBrk="1"/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System.out.println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("[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면색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",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선색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</a:t>
            </a:r>
          </a:p>
          <a:p>
            <a:pPr defTabSz="3840023" latinLnBrk="1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                      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",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가로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width + ",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세로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height + </a:t>
            </a:r>
          </a:p>
          <a:p>
            <a:pPr defTabSz="3840023" latinLnBrk="1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                      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"]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사각형을 그렸습니다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 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6090518" y="3714667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Rectagle</a:t>
            </a:r>
            <a:r>
              <a:rPr lang="en-US" altLang="ko-KR" sz="1400" dirty="0" smtClean="0"/>
              <a:t> </a:t>
            </a:r>
            <a:r>
              <a:rPr lang="en-US" altLang="ko-KR" sz="1400" dirty="0" smtClean="0"/>
              <a:t>r</a:t>
            </a:r>
            <a:r>
              <a:rPr lang="en-US" altLang="ko-KR" sz="1400" dirty="0" smtClean="0"/>
              <a:t>02</a:t>
            </a:r>
            <a:endParaRPr lang="ko-KR" altLang="en-US" sz="14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6341980" y="3996960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0x222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127" idx="2"/>
            <a:endCxn id="129" idx="0"/>
          </p:cNvCxnSpPr>
          <p:nvPr/>
        </p:nvCxnSpPr>
        <p:spPr>
          <a:xfrm flipH="1">
            <a:off x="6663471" y="4273960"/>
            <a:ext cx="14774" cy="24453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6332757" y="6719308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0x222</a:t>
            </a:r>
            <a:endParaRPr lang="ko-KR" altLang="en-US" sz="1200" b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7674623" y="6699001"/>
            <a:ext cx="1953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Rectangle</a:t>
            </a:r>
            <a:endParaRPr lang="ko-KR" altLang="en-US" sz="1200" b="1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11452746" y="3974216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0x378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10539111" y="3720935"/>
            <a:ext cx="2466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Rectangle[] </a:t>
            </a:r>
            <a:r>
              <a:rPr lang="en-US" altLang="ko-KR" sz="1400" dirty="0" err="1" smtClean="0"/>
              <a:t>rArray</a:t>
            </a:r>
            <a:endParaRPr lang="ko-KR" altLang="en-US" sz="1400" dirty="0"/>
          </a:p>
        </p:txBody>
      </p:sp>
      <p:sp>
        <p:nvSpPr>
          <p:cNvPr id="133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11652860" y="7001441"/>
            <a:ext cx="3789163" cy="2231459"/>
          </a:xfrm>
          <a:prstGeom prst="roundRect">
            <a:avLst>
              <a:gd name="adj" fmla="val 3931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필드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length = 3</a:t>
            </a:r>
          </a:p>
          <a:p>
            <a:pPr defTabSz="2400117" latinLnBrk="1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defTabSz="2400117" latinLnBrk="1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defTabSz="2400117" latinLnBrk="1"/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defTabSz="2400117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g/s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일반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11772479" y="7634706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0x111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12445009" y="7634706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0x222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13117539" y="7634706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0x333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12813496" y="6699001"/>
            <a:ext cx="1953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/>
              <a:t>Ractangle</a:t>
            </a:r>
            <a:r>
              <a:rPr lang="en-US" altLang="ko-KR" sz="1200" b="1" dirty="0" smtClean="0"/>
              <a:t>[]</a:t>
            </a:r>
            <a:endParaRPr lang="ko-KR" altLang="en-US" sz="1200" b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1632177" y="6719308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0x378</a:t>
            </a:r>
            <a:endParaRPr lang="ko-KR" altLang="en-US" sz="1200" b="1" dirty="0"/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131" idx="2"/>
          </p:cNvCxnSpPr>
          <p:nvPr/>
        </p:nvCxnSpPr>
        <p:spPr>
          <a:xfrm>
            <a:off x="11789011" y="4251216"/>
            <a:ext cx="0" cy="24477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134" idx="1"/>
            <a:endCxn id="91" idx="3"/>
          </p:cNvCxnSpPr>
          <p:nvPr/>
        </p:nvCxnSpPr>
        <p:spPr>
          <a:xfrm flipH="1" flipV="1">
            <a:off x="2551483" y="6857808"/>
            <a:ext cx="9220996" cy="9153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135" idx="0"/>
            <a:endCxn id="129" idx="3"/>
          </p:cNvCxnSpPr>
          <p:nvPr/>
        </p:nvCxnSpPr>
        <p:spPr>
          <a:xfrm flipH="1" flipV="1">
            <a:off x="6994184" y="6857808"/>
            <a:ext cx="5787090" cy="7768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타원 154"/>
          <p:cNvSpPr/>
          <p:nvPr/>
        </p:nvSpPr>
        <p:spPr>
          <a:xfrm>
            <a:off x="13992662" y="6299943"/>
            <a:ext cx="654858" cy="60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6" name="타원 155"/>
          <p:cNvSpPr/>
          <p:nvPr/>
        </p:nvSpPr>
        <p:spPr>
          <a:xfrm>
            <a:off x="12203351" y="3643353"/>
            <a:ext cx="654858" cy="60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7" name="타원 156"/>
          <p:cNvSpPr/>
          <p:nvPr/>
        </p:nvSpPr>
        <p:spPr>
          <a:xfrm>
            <a:off x="11772479" y="7887379"/>
            <a:ext cx="654858" cy="60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8" name="타원 157"/>
          <p:cNvSpPr/>
          <p:nvPr/>
        </p:nvSpPr>
        <p:spPr>
          <a:xfrm>
            <a:off x="12564628" y="7887379"/>
            <a:ext cx="654858" cy="60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59" name="타원 158"/>
          <p:cNvSpPr/>
          <p:nvPr/>
        </p:nvSpPr>
        <p:spPr>
          <a:xfrm>
            <a:off x="13288658" y="7887379"/>
            <a:ext cx="654858" cy="60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graphicFrame>
        <p:nvGraphicFramePr>
          <p:cNvPr id="163" name="표 23">
            <a:extLst>
              <a:ext uri="{FF2B5EF4-FFF2-40B4-BE49-F238E27FC236}">
                <a16:creationId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027189"/>
              </p:ext>
            </p:extLst>
          </p:nvPr>
        </p:nvGraphicFramePr>
        <p:xfrm>
          <a:off x="39771575" y="2569238"/>
          <a:ext cx="5800337" cy="1115568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800337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47518">
                <a:tc>
                  <a:txBody>
                    <a:bodyPr/>
                    <a:lstStyle/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Circle</a:t>
                      </a:r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2226345">
                <a:tc>
                  <a:txBody>
                    <a:bodyPr/>
                    <a:lstStyle/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radius;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Circle()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Circle(String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radius)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this.radius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radius;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en-US" altLang="ko-KR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getRadius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radius;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setRadius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radius)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this.radius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radius;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"Circle [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radius="    </a:t>
                      </a:r>
                      <a:b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+ radius + "]";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//draw()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draw()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("[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면색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선색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</a:t>
                      </a:r>
                    </a:p>
                    <a:p>
                      <a:pPr marL="0" algn="l" defTabSz="3840023" rtl="0" eaLnBrk="1" latinLnBrk="1" hangingPunct="1"/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",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반지름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radius +  </a:t>
                      </a:r>
                    </a:p>
                    <a:p>
                      <a:pPr marL="0" algn="l" defTabSz="3840023" rtl="0" eaLnBrk="1" latinLnBrk="1" hangingPunct="1"/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"]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원을 그렸습니다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en-US" altLang="ko-KR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178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18659892" y="6719307"/>
            <a:ext cx="3789163" cy="6768093"/>
          </a:xfrm>
          <a:prstGeom prst="roundRect">
            <a:avLst>
              <a:gd name="adj" fmla="val 3931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Circle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ko-KR" sz="10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radius;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ko-KR" sz="1000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defTabSz="2400117" latinLnBrk="1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defTabSz="2400117" latinLnBrk="1"/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ko-KR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gs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 {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this.fillColor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 {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this.lineColor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getRadius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radius;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setRadius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radius) {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this.radius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radius;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ko-KR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ko-KR" sz="1000" dirty="0">
                <a:solidFill>
                  <a:schemeClr val="tx1"/>
                </a:solidFill>
                <a:latin typeface="+mn-ea"/>
              </a:rPr>
              <a:t>일반</a:t>
            </a: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@Override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"Circle [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",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", radius="    </a:t>
            </a:r>
            <a:br>
              <a:rPr lang="en-US" altLang="ko-KR" sz="1000" dirty="0">
                <a:solidFill>
                  <a:schemeClr val="tx1"/>
                </a:solidFill>
                <a:latin typeface="+mn-ea"/>
              </a:rPr>
            </a:b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          + radius + "]";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//draw()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draw() {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System.out.println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("[</a:t>
            </a:r>
            <a:r>
              <a:rPr lang="ko-KR" altLang="ko-KR" sz="1000" dirty="0" err="1">
                <a:solidFill>
                  <a:schemeClr val="tx1"/>
                </a:solidFill>
                <a:latin typeface="+mn-ea"/>
              </a:rPr>
              <a:t>면색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", </a:t>
            </a:r>
            <a:r>
              <a:rPr lang="ko-KR" altLang="ko-KR" sz="1000" dirty="0" err="1">
                <a:solidFill>
                  <a:schemeClr val="tx1"/>
                </a:solidFill>
                <a:latin typeface="+mn-ea"/>
              </a:rPr>
              <a:t>선색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ko-KR" altLang="ko-KR" sz="1000" dirty="0">
                <a:solidFill>
                  <a:schemeClr val="tx1"/>
                </a:solidFill>
                <a:latin typeface="+mn-ea"/>
              </a:rPr>
              <a:t>          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", </a:t>
            </a:r>
            <a:r>
              <a:rPr lang="ko-KR" altLang="ko-KR" sz="1000" dirty="0">
                <a:solidFill>
                  <a:schemeClr val="tx1"/>
                </a:solidFill>
                <a:latin typeface="+mn-ea"/>
              </a:rPr>
              <a:t>반지름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radius +  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ko-KR" altLang="ko-KR" sz="1000" dirty="0">
                <a:solidFill>
                  <a:schemeClr val="tx1"/>
                </a:solidFill>
                <a:latin typeface="+mn-ea"/>
              </a:rPr>
              <a:t>          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"] </a:t>
            </a:r>
            <a:r>
              <a:rPr lang="ko-KR" altLang="ko-KR" sz="1000" dirty="0">
                <a:solidFill>
                  <a:schemeClr val="tx1"/>
                </a:solidFill>
                <a:latin typeface="+mn-ea"/>
              </a:rPr>
              <a:t>원을 그렸습니다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 "</a:t>
            </a:r>
            <a:r>
              <a:rPr lang="ko-KR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);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  <a:endParaRPr lang="ko-KR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8613615" y="6442309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0x555</a:t>
            </a:r>
            <a:endParaRPr lang="ko-KR" altLang="en-US" sz="1200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20034008" y="6423314"/>
            <a:ext cx="1953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Circle</a:t>
            </a:r>
            <a:endParaRPr lang="ko-KR" altLang="en-US" sz="1200" b="1" dirty="0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24016264" y="3974216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0x378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23353832" y="3721371"/>
            <a:ext cx="1413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Circle[] </a:t>
            </a:r>
            <a:r>
              <a:rPr lang="en-US" altLang="ko-KR" sz="1400" dirty="0" err="1" smtClean="0"/>
              <a:t>cArray</a:t>
            </a:r>
            <a:endParaRPr lang="ko-KR" altLang="en-US" sz="1400" dirty="0"/>
          </a:p>
        </p:txBody>
      </p:sp>
      <p:sp>
        <p:nvSpPr>
          <p:cNvPr id="193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24216378" y="7001441"/>
            <a:ext cx="3789163" cy="2231459"/>
          </a:xfrm>
          <a:prstGeom prst="roundRect">
            <a:avLst>
              <a:gd name="adj" fmla="val 3931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필드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length = 3</a:t>
            </a:r>
          </a:p>
          <a:p>
            <a:pPr defTabSz="2400117" latinLnBrk="1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defTabSz="2400117" latinLnBrk="1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defTabSz="2400117" latinLnBrk="1"/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defTabSz="2400117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g/s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일반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24335997" y="7634706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0x555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25008527" y="7634706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0x576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25681057" y="7634706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0x342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25377014" y="6699001"/>
            <a:ext cx="1953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Circle[]</a:t>
            </a:r>
            <a:endParaRPr lang="ko-KR" altLang="en-US" sz="1200" b="1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24195695" y="6719308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0x378</a:t>
            </a:r>
            <a:endParaRPr lang="ko-KR" altLang="en-US" sz="1200" b="1" dirty="0"/>
          </a:p>
        </p:txBody>
      </p: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191" idx="2"/>
          </p:cNvCxnSpPr>
          <p:nvPr/>
        </p:nvCxnSpPr>
        <p:spPr>
          <a:xfrm>
            <a:off x="24352529" y="4251216"/>
            <a:ext cx="0" cy="24477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타원 199"/>
          <p:cNvSpPr/>
          <p:nvPr/>
        </p:nvSpPr>
        <p:spPr>
          <a:xfrm>
            <a:off x="26556180" y="6299943"/>
            <a:ext cx="654858" cy="60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1" name="타원 200"/>
          <p:cNvSpPr/>
          <p:nvPr/>
        </p:nvSpPr>
        <p:spPr>
          <a:xfrm>
            <a:off x="24766869" y="3643353"/>
            <a:ext cx="654858" cy="60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2" name="타원 201"/>
          <p:cNvSpPr/>
          <p:nvPr/>
        </p:nvSpPr>
        <p:spPr>
          <a:xfrm>
            <a:off x="24335997" y="7887379"/>
            <a:ext cx="654858" cy="60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03" name="타원 202"/>
          <p:cNvSpPr/>
          <p:nvPr/>
        </p:nvSpPr>
        <p:spPr>
          <a:xfrm>
            <a:off x="25128146" y="7887379"/>
            <a:ext cx="654858" cy="60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04" name="타원 203"/>
          <p:cNvSpPr/>
          <p:nvPr/>
        </p:nvSpPr>
        <p:spPr>
          <a:xfrm>
            <a:off x="25852176" y="7887379"/>
            <a:ext cx="654858" cy="60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</p:cNvCxnSpPr>
          <p:nvPr/>
        </p:nvCxnSpPr>
        <p:spPr>
          <a:xfrm flipH="1" flipV="1">
            <a:off x="19164301" y="6699001"/>
            <a:ext cx="5188228" cy="10742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타원 208"/>
          <p:cNvSpPr/>
          <p:nvPr/>
        </p:nvSpPr>
        <p:spPr>
          <a:xfrm>
            <a:off x="23571200" y="-11961669"/>
            <a:ext cx="2032000" cy="20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/>
          <p:cNvSpPr/>
          <p:nvPr/>
        </p:nvSpPr>
        <p:spPr>
          <a:xfrm>
            <a:off x="23571200" y="47988493"/>
            <a:ext cx="2032000" cy="20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08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6CA4BBBE-A028-4AA5-86FC-F7AE1B73C54F}"/>
              </a:ext>
            </a:extLst>
          </p:cNvPr>
          <p:cNvSpPr txBox="1"/>
          <p:nvPr/>
        </p:nvSpPr>
        <p:spPr>
          <a:xfrm>
            <a:off x="426073" y="459159"/>
            <a:ext cx="697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 err="1" smtClean="0">
                <a:solidFill>
                  <a:srgbClr val="0070C0"/>
                </a:solidFill>
                <a:latin typeface="+mn-ea"/>
              </a:rPr>
              <a:t>그림판</a:t>
            </a:r>
            <a:r>
              <a:rPr lang="ko-KR" altLang="en-US" sz="2400" b="1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2400" b="1" dirty="0" err="1" smtClean="0">
                <a:solidFill>
                  <a:srgbClr val="0070C0"/>
                </a:solidFill>
                <a:latin typeface="+mn-ea"/>
              </a:rPr>
              <a:t>메모리맵</a:t>
            </a:r>
            <a:endParaRPr lang="ko-KR" altLang="en-US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73F267-C960-437B-B22E-12CF51189675}"/>
              </a:ext>
            </a:extLst>
          </p:cNvPr>
          <p:cNvSpPr txBox="1"/>
          <p:nvPr/>
        </p:nvSpPr>
        <p:spPr>
          <a:xfrm>
            <a:off x="1109433" y="2166589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스태틱</a:t>
            </a:r>
            <a:endParaRPr lang="ko-KR" altLang="en-US" sz="1200" b="1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1180653" y="2550271"/>
            <a:ext cx="201455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433" y="1197756"/>
            <a:ext cx="1293518" cy="67503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7068" y="1159562"/>
            <a:ext cx="1465732" cy="757232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04384326-509D-4CC7-A952-F0B83193D85E}"/>
              </a:ext>
            </a:extLst>
          </p:cNvPr>
          <p:cNvSpPr txBox="1"/>
          <p:nvPr/>
        </p:nvSpPr>
        <p:spPr>
          <a:xfrm>
            <a:off x="1083662" y="4251377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스택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9D6FBA9-C51F-412A-B750-D1D8434A5373}"/>
              </a:ext>
            </a:extLst>
          </p:cNvPr>
          <p:cNvSpPr txBox="1"/>
          <p:nvPr/>
        </p:nvSpPr>
        <p:spPr>
          <a:xfrm>
            <a:off x="978892" y="7251771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힙</a:t>
            </a:r>
            <a:endParaRPr lang="ko-KR" altLang="en-US" sz="1200" b="1" dirty="0"/>
          </a:p>
        </p:txBody>
      </p:sp>
      <p:graphicFrame>
        <p:nvGraphicFramePr>
          <p:cNvPr id="90" name="표 23">
            <a:extLst>
              <a:ext uri="{FF2B5EF4-FFF2-40B4-BE49-F238E27FC236}">
                <a16:creationId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593005"/>
              </p:ext>
            </p:extLst>
          </p:nvPr>
        </p:nvGraphicFramePr>
        <p:xfrm>
          <a:off x="24058585" y="11842368"/>
          <a:ext cx="5800337" cy="841248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800337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47518">
                <a:tc>
                  <a:txBody>
                    <a:bodyPr/>
                    <a:lstStyle/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Reactangle</a:t>
                      </a:r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2226345">
                <a:tc>
                  <a:txBody>
                    <a:bodyPr/>
                    <a:lstStyle/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width;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height;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Rectangle()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Rectangle(String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width,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height)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super(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width;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height;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getWidth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width;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setWidth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width)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width;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getHeight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height;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setHeight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height)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height;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"Rectangle [width=" + width + ", height=" + height + </a:t>
                      </a:r>
                      <a:b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",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"]";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draw()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("[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면색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선색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</a:t>
                      </a:r>
                    </a:p>
                    <a:p>
                      <a:pPr marL="0" algn="l" defTabSz="3840023" rtl="0" eaLnBrk="1" latinLnBrk="1" hangingPunct="1"/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",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width + ",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세로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height + </a:t>
                      </a:r>
                    </a:p>
                    <a:p>
                      <a:pPr marL="0" algn="l" defTabSz="3840023" rtl="0" eaLnBrk="1" latinLnBrk="1" hangingPunct="1"/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"]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사각형을 그렸습니다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en-US" altLang="ko-KR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890056" y="6719308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0x111</a:t>
            </a:r>
            <a:endParaRPr lang="ko-KR" altLang="en-US" sz="1200" b="1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3009508" y="3996960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0x111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5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1978007" y="7001441"/>
            <a:ext cx="3789163" cy="6279130"/>
          </a:xfrm>
          <a:prstGeom prst="roundRect">
            <a:avLst>
              <a:gd name="adj" fmla="val 3931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this.fillColor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this.lineColor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일반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"Shape [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",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"]";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draw() {</a:t>
            </a:r>
          </a:p>
          <a:p>
            <a:pPr defTabSz="3840023" latinLnBrk="1"/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System.out.println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("[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면색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",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선색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</a:t>
            </a:r>
          </a:p>
          <a:p>
            <a:pPr defTabSz="3840023" latinLnBrk="1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                      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",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가로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width + ",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세로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height + </a:t>
            </a:r>
          </a:p>
          <a:p>
            <a:pPr defTabSz="3840023" latinLnBrk="1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                      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"]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사각형을 그렸습니다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 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3117070" y="6699001"/>
            <a:ext cx="1953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Shape</a:t>
            </a:r>
            <a:endParaRPr lang="ko-KR" altLang="en-US" sz="1200" b="1" dirty="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93" idx="2"/>
            <a:endCxn id="91" idx="0"/>
          </p:cNvCxnSpPr>
          <p:nvPr/>
        </p:nvCxnSpPr>
        <p:spPr>
          <a:xfrm flipH="1">
            <a:off x="2220770" y="4273960"/>
            <a:ext cx="1125003" cy="24453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1180653" y="5764908"/>
            <a:ext cx="201455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2341061" y="3714667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Shape </a:t>
            </a:r>
            <a:r>
              <a:rPr lang="en-US" altLang="ko-KR" sz="1400" dirty="0"/>
              <a:t>r</a:t>
            </a:r>
            <a:r>
              <a:rPr lang="en-US" altLang="ko-KR" sz="1400" dirty="0" smtClean="0"/>
              <a:t>01</a:t>
            </a:r>
            <a:endParaRPr lang="ko-KR" altLang="en-US" sz="1400" dirty="0"/>
          </a:p>
        </p:txBody>
      </p:sp>
      <p:sp>
        <p:nvSpPr>
          <p:cNvPr id="125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8027477" y="12606217"/>
            <a:ext cx="4793838" cy="5973883"/>
          </a:xfrm>
          <a:prstGeom prst="roundRect">
            <a:avLst>
              <a:gd name="adj" fmla="val 3931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width;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height;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gs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getWidth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width;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setWidth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width)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this.width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width;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getHeight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height;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setHeight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height)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this.height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height;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일반</a:t>
            </a:r>
          </a:p>
          <a:p>
            <a:pPr defTabSz="3840023" latinLnBrk="1"/>
            <a:r>
              <a:rPr lang="en-US" altLang="ko-KR" sz="1000" b="1" dirty="0" smtClean="0">
                <a:solidFill>
                  <a:srgbClr val="C00000"/>
                </a:solidFill>
                <a:latin typeface="+mn-ea"/>
              </a:rPr>
              <a:t>@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Override</a:t>
            </a:r>
          </a:p>
          <a:p>
            <a:pPr defTabSz="3840023" latinLnBrk="1"/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public String </a:t>
            </a:r>
            <a:r>
              <a:rPr lang="en-US" altLang="ko-KR" sz="1000" b="1" dirty="0" err="1">
                <a:solidFill>
                  <a:srgbClr val="C00000"/>
                </a:solidFill>
                <a:latin typeface="+mn-ea"/>
              </a:rPr>
              <a:t>toString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    return "Rectangle [width=" + width + ", height=" + height + </a:t>
            </a:r>
            <a:br>
              <a:rPr lang="en-US" altLang="ko-KR" sz="1000" b="1" dirty="0">
                <a:solidFill>
                  <a:srgbClr val="C00000"/>
                </a:solidFill>
                <a:latin typeface="+mn-ea"/>
              </a:rPr>
            </a:b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              ", </a:t>
            </a:r>
            <a:r>
              <a:rPr lang="en-US" altLang="ko-KR" sz="1000" b="1" dirty="0" err="1">
                <a:solidFill>
                  <a:srgbClr val="C00000"/>
                </a:solidFill>
                <a:latin typeface="+mn-ea"/>
              </a:rPr>
              <a:t>fillColor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=" + </a:t>
            </a:r>
            <a:r>
              <a:rPr lang="en-US" altLang="ko-KR" sz="1000" b="1" dirty="0" err="1">
                <a:solidFill>
                  <a:srgbClr val="C00000"/>
                </a:solidFill>
                <a:latin typeface="+mn-ea"/>
              </a:rPr>
              <a:t>fillColor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 + ", </a:t>
            </a:r>
            <a:r>
              <a:rPr lang="en-US" altLang="ko-KR" sz="1000" b="1" dirty="0" err="1">
                <a:solidFill>
                  <a:srgbClr val="C00000"/>
                </a:solidFill>
                <a:latin typeface="+mn-ea"/>
              </a:rPr>
              <a:t>lineColor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=" + </a:t>
            </a:r>
            <a:r>
              <a:rPr lang="en-US" altLang="ko-KR" sz="1000" b="1" dirty="0" err="1">
                <a:solidFill>
                  <a:srgbClr val="C00000"/>
                </a:solidFill>
                <a:latin typeface="+mn-ea"/>
              </a:rPr>
              <a:t>lineColor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 + "]";</a:t>
            </a:r>
          </a:p>
          <a:p>
            <a:pPr defTabSz="3840023" latinLnBrk="1"/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b="1" dirty="0">
              <a:solidFill>
                <a:srgbClr val="C00000"/>
              </a:solidFill>
              <a:latin typeface="+mn-ea"/>
            </a:endParaRPr>
          </a:p>
          <a:p>
            <a:pPr defTabSz="3840023" latinLnBrk="1"/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public void draw() {</a:t>
            </a:r>
          </a:p>
          <a:p>
            <a:pPr defTabSz="3840023" latinLnBrk="1"/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    </a:t>
            </a:r>
            <a:r>
              <a:rPr lang="en-US" altLang="ko-KR" sz="1000" b="1" dirty="0" err="1">
                <a:solidFill>
                  <a:srgbClr val="C00000"/>
                </a:solidFill>
                <a:latin typeface="+mn-ea"/>
              </a:rPr>
              <a:t>System.out.println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("[</a:t>
            </a:r>
            <a:r>
              <a:rPr lang="ko-KR" altLang="en-US" sz="1000" b="1" dirty="0" err="1">
                <a:solidFill>
                  <a:srgbClr val="C00000"/>
                </a:solidFill>
                <a:latin typeface="+mn-ea"/>
              </a:rPr>
              <a:t>면색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:"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+ </a:t>
            </a:r>
            <a:r>
              <a:rPr lang="en-US" altLang="ko-KR" sz="1000" b="1" dirty="0" err="1">
                <a:solidFill>
                  <a:srgbClr val="C00000"/>
                </a:solidFill>
                <a:latin typeface="+mn-ea"/>
              </a:rPr>
              <a:t>fillColor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 + ", </a:t>
            </a:r>
            <a:r>
              <a:rPr lang="ko-KR" altLang="en-US" sz="1000" b="1" dirty="0" err="1">
                <a:solidFill>
                  <a:srgbClr val="C00000"/>
                </a:solidFill>
                <a:latin typeface="+mn-ea"/>
              </a:rPr>
              <a:t>선색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:"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+ </a:t>
            </a:r>
            <a:r>
              <a:rPr lang="en-US" altLang="ko-KR" sz="1000" b="1" dirty="0" err="1">
                <a:solidFill>
                  <a:srgbClr val="C00000"/>
                </a:solidFill>
                <a:latin typeface="+mn-ea"/>
              </a:rPr>
              <a:t>lineColor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 + </a:t>
            </a:r>
          </a:p>
          <a:p>
            <a:pPr defTabSz="3840023" latinLnBrk="1"/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                        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", 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가로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:"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+ width + ", 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세로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:"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+ height + </a:t>
            </a:r>
          </a:p>
          <a:p>
            <a:pPr defTabSz="3840023" latinLnBrk="1"/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                        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"] 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사각형을 그렸습니다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. "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);</a:t>
            </a:r>
          </a:p>
          <a:p>
            <a:pPr defTabSz="3840023" latinLnBrk="1"/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}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7992554" y="3677014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Rectagle</a:t>
            </a:r>
            <a:r>
              <a:rPr lang="en-US" altLang="ko-KR" sz="1400" dirty="0" smtClean="0"/>
              <a:t> </a:t>
            </a:r>
            <a:r>
              <a:rPr lang="en-US" altLang="ko-KR" sz="1400" dirty="0" smtClean="0"/>
              <a:t>r</a:t>
            </a:r>
            <a:r>
              <a:rPr lang="en-US" altLang="ko-KR" sz="1400" dirty="0" smtClean="0"/>
              <a:t>01</a:t>
            </a:r>
            <a:endParaRPr lang="ko-KR" altLang="en-US" sz="14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8244016" y="3959307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  <a:latin typeface="+mn-ea"/>
              </a:rPr>
              <a:t>0x222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127" idx="2"/>
            <a:endCxn id="129" idx="0"/>
          </p:cNvCxnSpPr>
          <p:nvPr/>
        </p:nvCxnSpPr>
        <p:spPr>
          <a:xfrm flipH="1">
            <a:off x="8324984" y="4236307"/>
            <a:ext cx="255297" cy="80929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7994270" y="12329218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0x222</a:t>
            </a:r>
            <a:endParaRPr lang="ko-KR" altLang="en-US" sz="1200" b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8945486" y="12298988"/>
            <a:ext cx="1004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Rectangle</a:t>
            </a:r>
            <a:endParaRPr lang="ko-KR" altLang="en-US" sz="1200" b="1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16171591" y="3775503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0x378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15257956" y="3522222"/>
            <a:ext cx="2466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Rectangle[] </a:t>
            </a:r>
            <a:r>
              <a:rPr lang="en-US" altLang="ko-KR" sz="1400" dirty="0" err="1" smtClean="0"/>
              <a:t>rArray</a:t>
            </a:r>
            <a:endParaRPr lang="ko-KR" altLang="en-US" sz="1400" dirty="0"/>
          </a:p>
        </p:txBody>
      </p:sp>
      <p:sp>
        <p:nvSpPr>
          <p:cNvPr id="133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15297413" y="7251771"/>
            <a:ext cx="2477476" cy="2231459"/>
          </a:xfrm>
          <a:prstGeom prst="roundRect">
            <a:avLst>
              <a:gd name="adj" fmla="val 3931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2400117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필드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length = 3</a:t>
            </a:r>
          </a:p>
          <a:p>
            <a:pPr defTabSz="2400117" latinLnBrk="1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defTabSz="2400117" latinLnBrk="1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defTabSz="2400117" latinLnBrk="1"/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2400117" latinLnBrk="1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defTabSz="2400117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15411102" y="7799069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0x222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16087205" y="7798657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0x333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16640004" y="6938438"/>
            <a:ext cx="1015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/>
              <a:t>Ractangle</a:t>
            </a:r>
            <a:r>
              <a:rPr lang="en-US" altLang="ko-KR" sz="1200" b="1" dirty="0" smtClean="0"/>
              <a:t>[]</a:t>
            </a:r>
            <a:endParaRPr lang="ko-KR" altLang="en-US" sz="1200" b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5257956" y="6973653"/>
            <a:ext cx="66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0x378</a:t>
            </a:r>
            <a:endParaRPr lang="ko-KR" altLang="en-US" sz="1200" b="1" dirty="0"/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131" idx="2"/>
            <a:endCxn id="140" idx="0"/>
          </p:cNvCxnSpPr>
          <p:nvPr/>
        </p:nvCxnSpPr>
        <p:spPr>
          <a:xfrm flipH="1">
            <a:off x="15588670" y="4052503"/>
            <a:ext cx="919186" cy="29211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</p:cNvCxnSpPr>
          <p:nvPr/>
        </p:nvCxnSpPr>
        <p:spPr>
          <a:xfrm flipH="1">
            <a:off x="8580281" y="7949005"/>
            <a:ext cx="6904037" cy="43802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타원 155"/>
          <p:cNvSpPr/>
          <p:nvPr/>
        </p:nvSpPr>
        <p:spPr>
          <a:xfrm>
            <a:off x="16910537" y="3626017"/>
            <a:ext cx="654858" cy="60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63" name="표 23">
            <a:extLst>
              <a:ext uri="{FF2B5EF4-FFF2-40B4-BE49-F238E27FC236}">
                <a16:creationId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214325"/>
              </p:ext>
            </p:extLst>
          </p:nvPr>
        </p:nvGraphicFramePr>
        <p:xfrm>
          <a:off x="31451826" y="12702160"/>
          <a:ext cx="5800337" cy="250066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800337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47518">
                <a:tc>
                  <a:txBody>
                    <a:bodyPr/>
                    <a:lstStyle/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Circle</a:t>
                      </a:r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2226345">
                <a:tc>
                  <a:txBody>
                    <a:bodyPr/>
                    <a:lstStyle/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en-US" altLang="ko-KR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178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10448436" y="6671441"/>
            <a:ext cx="3789163" cy="5934776"/>
          </a:xfrm>
          <a:prstGeom prst="roundRect">
            <a:avLst>
              <a:gd name="adj" fmla="val 3931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this.fillColor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this.lineColor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일반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return "Shape [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",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"]";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pPr defTabSz="3840023" latinLnBrk="1"/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10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draw() {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System.out.println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("[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면색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",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선색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+ </a:t>
            </a:r>
          </a:p>
          <a:p>
            <a:pPr defTabSz="3840023" latinLnBrk="1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                      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",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가로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width + ",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세로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+ height + </a:t>
            </a:r>
          </a:p>
          <a:p>
            <a:pPr defTabSz="3840023" latinLnBrk="1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                      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"]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사각형을 그렸습니다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 "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);</a:t>
            </a:r>
          </a:p>
          <a:p>
            <a:pPr defTabSz="3840023" latinLnBrk="1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</p:txBody>
      </p:sp>
      <p:sp>
        <p:nvSpPr>
          <p:cNvPr id="202" name="타원 201"/>
          <p:cNvSpPr/>
          <p:nvPr/>
        </p:nvSpPr>
        <p:spPr>
          <a:xfrm>
            <a:off x="15304950" y="8413547"/>
            <a:ext cx="654858" cy="60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63" name="표 23">
            <a:extLst>
              <a:ext uri="{FF2B5EF4-FFF2-40B4-BE49-F238E27FC236}">
                <a16:creationId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581143"/>
              </p:ext>
            </p:extLst>
          </p:nvPr>
        </p:nvGraphicFramePr>
        <p:xfrm>
          <a:off x="24050565" y="2178190"/>
          <a:ext cx="5800337" cy="87782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800337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264692">
                <a:tc>
                  <a:txBody>
                    <a:bodyPr/>
                    <a:lstStyle/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Shape</a:t>
                      </a:r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8205453">
                <a:tc>
                  <a:txBody>
                    <a:bodyPr/>
                    <a:lstStyle/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Shape()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Shape(String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en-US" altLang="ko-KR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"Shape [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"]";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en-US" altLang="ko-KR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draw()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("[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면색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r>
                        <a:rPr lang="ko-KR" altLang="en-US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선색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</a:t>
                      </a:r>
                    </a:p>
                    <a:p>
                      <a:pPr marL="0" algn="l" defTabSz="3840023" rtl="0" eaLnBrk="1" latinLnBrk="1" hangingPunct="1"/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",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width + ",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세로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height + </a:t>
                      </a:r>
                    </a:p>
                    <a:p>
                      <a:pPr marL="0" algn="l" defTabSz="3840023" rtl="0" eaLnBrk="1" latinLnBrk="1" hangingPunct="1"/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"] 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사각형을 그렸습니다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"</a:t>
                      </a:r>
                      <a:r>
                        <a:rPr lang="ko-KR" altLang="en-US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12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en-US" altLang="ko-KR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en-US" altLang="ko-KR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</p:cNvCxnSpPr>
          <p:nvPr/>
        </p:nvCxnSpPr>
        <p:spPr>
          <a:xfrm flipV="1">
            <a:off x="26958753" y="10994121"/>
            <a:ext cx="0" cy="8859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11816641" y="6364201"/>
            <a:ext cx="1004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/>
              <a:t>Shpae</a:t>
            </a:r>
            <a:endParaRPr lang="ko-KR" altLang="en-US" sz="1200" b="1" dirty="0"/>
          </a:p>
        </p:txBody>
      </p:sp>
      <p:sp>
        <p:nvSpPr>
          <p:cNvPr id="70" name="직사각형 69"/>
          <p:cNvSpPr/>
          <p:nvPr/>
        </p:nvSpPr>
        <p:spPr>
          <a:xfrm>
            <a:off x="10008005" y="18210768"/>
            <a:ext cx="479384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i="1" dirty="0" smtClean="0">
                <a:solidFill>
                  <a:srgbClr val="C00000"/>
                </a:solidFill>
                <a:latin typeface="+mn-ea"/>
              </a:rPr>
              <a:t>*</a:t>
            </a:r>
            <a:r>
              <a:rPr lang="ko-KR" altLang="en-US" b="1" i="1" dirty="0" smtClean="0">
                <a:solidFill>
                  <a:srgbClr val="C00000"/>
                </a:solidFill>
                <a:latin typeface="+mn-ea"/>
              </a:rPr>
              <a:t>재정의</a:t>
            </a:r>
            <a:endParaRPr lang="en-US" altLang="ko-KR" b="1" i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b="1" i="1" dirty="0" err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ko-KR" altLang="en-US" b="1" i="1" dirty="0" smtClean="0">
                <a:solidFill>
                  <a:srgbClr val="C00000"/>
                </a:solidFill>
                <a:latin typeface="+mn-ea"/>
              </a:rPr>
              <a:t> 이름이 동일할 경우 우선 사용된다</a:t>
            </a:r>
            <a:r>
              <a:rPr lang="en-US" altLang="ko-KR" b="1" i="1" dirty="0" smtClean="0">
                <a:solidFill>
                  <a:srgbClr val="C00000"/>
                </a:solidFill>
                <a:latin typeface="+mn-ea"/>
              </a:rPr>
              <a:t>.</a:t>
            </a:r>
            <a:endParaRPr lang="en-US" altLang="ko-KR" b="1" i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16760128" y="7798657"/>
            <a:ext cx="672530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0x333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5535329" y="8071685"/>
            <a:ext cx="37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[0]</a:t>
            </a:r>
            <a:endParaRPr lang="ko-KR" altLang="en-US" sz="12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6204182" y="8071685"/>
            <a:ext cx="37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[0]</a:t>
            </a:r>
            <a:endParaRPr lang="ko-KR" altLang="en-US" sz="12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6889516" y="8071685"/>
            <a:ext cx="37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[2]</a:t>
            </a:r>
            <a:endParaRPr lang="ko-KR" altLang="en-US" sz="1200" b="1" dirty="0"/>
          </a:p>
        </p:txBody>
      </p:sp>
      <p:sp>
        <p:nvSpPr>
          <p:cNvPr id="76" name="타원 75"/>
          <p:cNvSpPr/>
          <p:nvPr/>
        </p:nvSpPr>
        <p:spPr>
          <a:xfrm>
            <a:off x="17916902" y="7595662"/>
            <a:ext cx="654858" cy="60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7" name="타원 76"/>
          <p:cNvSpPr/>
          <p:nvPr/>
        </p:nvSpPr>
        <p:spPr>
          <a:xfrm>
            <a:off x="16032356" y="8413547"/>
            <a:ext cx="654858" cy="60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8" name="타원 77"/>
          <p:cNvSpPr/>
          <p:nvPr/>
        </p:nvSpPr>
        <p:spPr>
          <a:xfrm>
            <a:off x="16791195" y="8413547"/>
            <a:ext cx="654858" cy="60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</p:cNvCxnSpPr>
          <p:nvPr/>
        </p:nvCxnSpPr>
        <p:spPr>
          <a:xfrm flipH="1" flipV="1">
            <a:off x="29858922" y="10956430"/>
            <a:ext cx="4201402" cy="16195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표 23">
            <a:extLst>
              <a:ext uri="{FF2B5EF4-FFF2-40B4-BE49-F238E27FC236}">
                <a16:creationId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546559"/>
              </p:ext>
            </p:extLst>
          </p:nvPr>
        </p:nvGraphicFramePr>
        <p:xfrm>
          <a:off x="37793633" y="12702160"/>
          <a:ext cx="5800337" cy="250066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800337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47518">
                <a:tc>
                  <a:txBody>
                    <a:bodyPr/>
                    <a:lstStyle/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Triange</a:t>
                      </a:r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2226345">
                <a:tc>
                  <a:txBody>
                    <a:bodyPr/>
                    <a:lstStyle/>
                    <a:p>
                      <a:pPr marL="0" algn="l" defTabSz="3840023" rtl="0" eaLnBrk="1" latinLnBrk="1" hangingPunct="1"/>
                      <a:endParaRPr lang="ko-KR" altLang="en-US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en-US" altLang="ko-KR" sz="12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</p:cNvCxnSpPr>
          <p:nvPr/>
        </p:nvCxnSpPr>
        <p:spPr>
          <a:xfrm flipH="1" flipV="1">
            <a:off x="29866942" y="9806930"/>
            <a:ext cx="9903178" cy="28952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/>
          <p:cNvSpPr/>
          <p:nvPr/>
        </p:nvSpPr>
        <p:spPr>
          <a:xfrm>
            <a:off x="23571200" y="-11961669"/>
            <a:ext cx="2032000" cy="20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23571200" y="47988493"/>
            <a:ext cx="2032000" cy="203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292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3827</TotalTime>
  <Words>1843</Words>
  <Application>Microsoft Office PowerPoint</Application>
  <PresentationFormat>사용자 지정</PresentationFormat>
  <Paragraphs>644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D2Coding</vt:lpstr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hi</cp:lastModifiedBy>
  <cp:revision>276</cp:revision>
  <dcterms:created xsi:type="dcterms:W3CDTF">2020-11-23T02:29:11Z</dcterms:created>
  <dcterms:modified xsi:type="dcterms:W3CDTF">2021-06-08T07:10:55Z</dcterms:modified>
</cp:coreProperties>
</file>