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1ED-0718-4A1A-96DF-A96BE621E53D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3EC5-1F86-4D7D-B756-13C86F85B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1ED-0718-4A1A-96DF-A96BE621E53D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3EC5-1F86-4D7D-B756-13C86F85B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1ED-0718-4A1A-96DF-A96BE621E53D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3EC5-1F86-4D7D-B756-13C86F85B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1ED-0718-4A1A-96DF-A96BE621E53D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3EC5-1F86-4D7D-B756-13C86F85B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1ED-0718-4A1A-96DF-A96BE621E53D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3EC5-1F86-4D7D-B756-13C86F85B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1ED-0718-4A1A-96DF-A96BE621E53D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3EC5-1F86-4D7D-B756-13C86F85B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1ED-0718-4A1A-96DF-A96BE621E53D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3EC5-1F86-4D7D-B756-13C86F85B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1ED-0718-4A1A-96DF-A96BE621E53D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3EC5-1F86-4D7D-B756-13C86F85B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1ED-0718-4A1A-96DF-A96BE621E53D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3EC5-1F86-4D7D-B756-13C86F85B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1ED-0718-4A1A-96DF-A96BE621E53D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3EC5-1F86-4D7D-B756-13C86F85B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1ED-0718-4A1A-96DF-A96BE621E53D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3EC5-1F86-4D7D-B756-13C86F85B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061ED-0718-4A1A-96DF-A96BE621E53D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3EC5-1F86-4D7D-B756-13C86F85B76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asutpseta.narod.ru/espd/espd_20.htm" TargetMode="External"/><Relationship Id="rId13" Type="http://schemas.openxmlformats.org/officeDocument/2006/relationships/hyperlink" Target="http://asutpseta.narod.ru/espd/espd_34.htm" TargetMode="External"/><Relationship Id="rId3" Type="http://schemas.openxmlformats.org/officeDocument/2006/relationships/hyperlink" Target="http://asutpseta.narod.ru/espd/espd_c.htm" TargetMode="External"/><Relationship Id="rId7" Type="http://schemas.openxmlformats.org/officeDocument/2006/relationships/hyperlink" Target="http://asutpseta.narod.ru/espd/espd_81.htm" TargetMode="External"/><Relationship Id="rId12" Type="http://schemas.openxmlformats.org/officeDocument/2006/relationships/hyperlink" Target="http://asutpseta.narod.ru/espd/espd_33.htm" TargetMode="External"/><Relationship Id="rId2" Type="http://schemas.openxmlformats.org/officeDocument/2006/relationships/hyperlink" Target="http://asutpseta.narod.ru/espd/espd_tz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sutpseta.narod.ru/espd/espd_51.htm" TargetMode="External"/><Relationship Id="rId11" Type="http://schemas.openxmlformats.org/officeDocument/2006/relationships/hyperlink" Target="http://asutpseta.narod.ru/espd/espd_32.htm" TargetMode="External"/><Relationship Id="rId5" Type="http://schemas.openxmlformats.org/officeDocument/2006/relationships/hyperlink" Target="http://asutpseta.narod.ru/espd/espd_13.htm" TargetMode="External"/><Relationship Id="rId10" Type="http://schemas.openxmlformats.org/officeDocument/2006/relationships/hyperlink" Target="http://asutpseta.narod.ru/espd/espd_31.htm" TargetMode="External"/><Relationship Id="rId4" Type="http://schemas.openxmlformats.org/officeDocument/2006/relationships/hyperlink" Target="http://asutpseta.narod.ru/espd/espd_12.htm" TargetMode="External"/><Relationship Id="rId9" Type="http://schemas.openxmlformats.org/officeDocument/2006/relationships/hyperlink" Target="http://asutpseta.narod.ru/espd/espd_30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/>
              <a:t>Стандартизация и сертификация </a:t>
            </a:r>
            <a:br>
              <a:rPr lang="ru-RU" b="1" dirty="0" smtClean="0"/>
            </a:br>
            <a:r>
              <a:rPr lang="ru-RU" b="1" dirty="0" smtClean="0"/>
              <a:t>программных средств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Обеспечение качества (подходы)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/>
              <a:t>· посредством применения </a:t>
            </a:r>
            <a:r>
              <a:rPr lang="ru-RU" b="1" dirty="0" smtClean="0"/>
              <a:t>регламентированных технологий</a:t>
            </a:r>
            <a:r>
              <a:rPr lang="ru-RU" dirty="0" smtClean="0"/>
              <a:t> и систем обеспечения качества процессов проектирования и производства, предотвращающих дефекты и гарантирующих высокое качество продуктов в процессе их создания;</a:t>
            </a:r>
          </a:p>
          <a:p>
            <a:pPr marL="0" algn="just">
              <a:spcBef>
                <a:spcPts val="0"/>
              </a:spcBef>
              <a:buNone/>
            </a:pPr>
            <a:endParaRPr lang="ru-RU" dirty="0" smtClean="0"/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/>
              <a:t>·путем использования </a:t>
            </a:r>
            <a:r>
              <a:rPr lang="ru-RU" b="1" dirty="0" smtClean="0"/>
              <a:t>заключительного контроля</a:t>
            </a:r>
            <a:r>
              <a:rPr lang="ru-RU" dirty="0" smtClean="0"/>
              <a:t> и испытаний готовых продуктов и исключения из поставки или направлением на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/>
              <a:t>доработку изделий, не соответствующих требуемым показателям качества.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382299" y="-1121649"/>
            <a:ext cx="6092392" cy="88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7812360" y="5157192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/>
              <a:t>Комплексная сертификация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b="1" dirty="0"/>
              <a:t>совместная </a:t>
            </a:r>
            <a:r>
              <a:rPr lang="ru-RU" b="1" i="1" dirty="0" smtClean="0"/>
              <a:t>сертификация </a:t>
            </a:r>
            <a:r>
              <a:rPr lang="ru-RU" b="1" i="1" dirty="0"/>
              <a:t>технологий и системы обеспечения качества их </a:t>
            </a:r>
            <a:r>
              <a:rPr lang="ru-RU" b="1" i="1" dirty="0" smtClean="0"/>
              <a:t>проектирова</a:t>
            </a:r>
            <a:r>
              <a:rPr lang="ru-RU" b="1" dirty="0" smtClean="0"/>
              <a:t>ния</a:t>
            </a:r>
            <a:r>
              <a:rPr lang="ru-RU" dirty="0"/>
              <a:t>, производства и сопровождения, а </a:t>
            </a:r>
            <a:r>
              <a:rPr lang="ru-RU" i="1" dirty="0"/>
              <a:t>также сертификация </a:t>
            </a:r>
            <a:r>
              <a:rPr lang="ru-RU" i="1" dirty="0" smtClean="0"/>
              <a:t>готового </a:t>
            </a:r>
            <a:r>
              <a:rPr lang="ru-RU" i="1" dirty="0"/>
              <a:t>программного продукта. Этот вид комплексной </a:t>
            </a:r>
            <a:r>
              <a:rPr lang="ru-RU" i="1" dirty="0" smtClean="0"/>
              <a:t>сертификации </a:t>
            </a:r>
            <a:r>
              <a:rPr lang="ru-RU" dirty="0" smtClean="0"/>
              <a:t>обеспечивает </a:t>
            </a:r>
            <a:r>
              <a:rPr lang="ru-RU" dirty="0"/>
              <a:t>контроль реализации требований алгоритмической и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/>
              <a:t>функциональной корректности программного продукта, что </a:t>
            </a:r>
            <a:r>
              <a:rPr lang="ru-RU" dirty="0" smtClean="0"/>
              <a:t>особенно важно </a:t>
            </a:r>
            <a:r>
              <a:rPr lang="ru-RU" dirty="0"/>
              <a:t>в программных комплексах для </a:t>
            </a:r>
            <a:r>
              <a:rPr lang="ru-RU" i="1" dirty="0"/>
              <a:t>обеспечения </a:t>
            </a:r>
            <a:r>
              <a:rPr lang="ru-RU" i="1" dirty="0" smtClean="0"/>
              <a:t>безопасности критических </a:t>
            </a:r>
            <a:r>
              <a:rPr lang="ru-RU" i="1" dirty="0"/>
              <a:t>систем, а также сокращения случайных дефектов и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/>
              <a:t>ошибок программ.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b="1" dirty="0"/>
              <a:t>МЕЖДУНАРОДНЫЕ И ГОСУДАРСТВЕННЫЕ</a:t>
            </a:r>
          </a:p>
          <a:p>
            <a:pPr>
              <a:buNone/>
            </a:pPr>
            <a:r>
              <a:rPr lang="ru-RU" sz="1800" b="1" dirty="0"/>
              <a:t>СТАНДАРТЫ, РЕГЛАМЕНТИРУЮЩИЕ</a:t>
            </a:r>
          </a:p>
          <a:p>
            <a:pPr>
              <a:buNone/>
            </a:pPr>
            <a:r>
              <a:rPr lang="ru-RU" sz="1800" b="1" dirty="0"/>
              <a:t>ТРЕБОВАНИЯ, ЖИЗНЕННЫЙ ЦИКЛ, ИСПЫТАНИЯ И</a:t>
            </a:r>
          </a:p>
          <a:p>
            <a:pPr>
              <a:buNone/>
            </a:pPr>
            <a:r>
              <a:rPr lang="ru-RU" sz="1800" b="1" dirty="0"/>
              <a:t>СЕРТИФИКАЦИЮКОМПЛЕКСОВ ПРОГРАММ</a:t>
            </a:r>
          </a:p>
          <a:p>
            <a:pPr>
              <a:buNone/>
            </a:pPr>
            <a:r>
              <a:rPr lang="en-US" sz="1800" dirty="0"/>
              <a:t>1. </a:t>
            </a:r>
            <a:r>
              <a:rPr lang="en-US" sz="1800" b="1" dirty="0"/>
              <a:t>CMMI - Capability Maturity Model Integration for Product and</a:t>
            </a:r>
          </a:p>
          <a:p>
            <a:pPr>
              <a:buNone/>
            </a:pPr>
            <a:r>
              <a:rPr lang="ru-RU" sz="1800" b="1" dirty="0" err="1"/>
              <a:t>Procеss</a:t>
            </a:r>
            <a:r>
              <a:rPr lang="ru-RU" sz="1800" b="1" dirty="0"/>
              <a:t> </a:t>
            </a:r>
            <a:r>
              <a:rPr lang="ru-RU" sz="1800" b="1" dirty="0" err="1"/>
              <a:t>Development</a:t>
            </a:r>
            <a:r>
              <a:rPr lang="ru-RU" sz="1800" b="1" dirty="0"/>
              <a:t> - Интегрированная модель оценивания </a:t>
            </a:r>
            <a:r>
              <a:rPr lang="ru-RU" sz="1800" b="1" dirty="0" err="1"/>
              <a:t>зре</a:t>
            </a:r>
            <a:r>
              <a:rPr lang="ru-RU" sz="1800" b="1" dirty="0"/>
              <a:t>-</a:t>
            </a:r>
          </a:p>
          <a:p>
            <a:pPr>
              <a:buNone/>
            </a:pPr>
            <a:r>
              <a:rPr lang="ru-RU" sz="1800" dirty="0" err="1"/>
              <a:t>лости</a:t>
            </a:r>
            <a:r>
              <a:rPr lang="ru-RU" sz="1800" dirty="0"/>
              <a:t> продуктов и процессов разработки программных средств.</a:t>
            </a:r>
          </a:p>
          <a:p>
            <a:pPr>
              <a:buNone/>
            </a:pPr>
            <a:r>
              <a:rPr lang="ru-RU" sz="1800" dirty="0"/>
              <a:t>2. </a:t>
            </a:r>
            <a:r>
              <a:rPr lang="ru-RU" sz="1800" b="1" dirty="0"/>
              <a:t>ISO 15288:2002. Системная инженерия. Процессы жизненного</a:t>
            </a:r>
          </a:p>
          <a:p>
            <a:pPr>
              <a:buNone/>
            </a:pPr>
            <a:r>
              <a:rPr lang="ru-RU" sz="1800" dirty="0"/>
              <a:t>цикла систем.</a:t>
            </a:r>
          </a:p>
          <a:p>
            <a:pPr>
              <a:buNone/>
            </a:pPr>
            <a:r>
              <a:rPr lang="ru-RU" sz="1800" dirty="0"/>
              <a:t>3. </a:t>
            </a:r>
            <a:r>
              <a:rPr lang="ru-RU" sz="1800" b="1" dirty="0"/>
              <a:t>ISO 19760:2003. – Системная инженерия. Руководство по приме-</a:t>
            </a:r>
          </a:p>
          <a:p>
            <a:pPr>
              <a:buNone/>
            </a:pPr>
            <a:r>
              <a:rPr lang="ru-RU" sz="1800" dirty="0"/>
              <a:t>нению стандарта </a:t>
            </a:r>
            <a:r>
              <a:rPr lang="en-US" sz="1800" dirty="0"/>
              <a:t>ISO 15288.</a:t>
            </a:r>
          </a:p>
          <a:p>
            <a:pPr>
              <a:buNone/>
            </a:pPr>
            <a:r>
              <a:rPr lang="ru-RU" sz="1800" dirty="0"/>
              <a:t>4. </a:t>
            </a:r>
            <a:r>
              <a:rPr lang="ru-RU" sz="1800" b="1" dirty="0"/>
              <a:t>ISO 12207:2008. ИТ. Процессы жизненного цикла программных</a:t>
            </a:r>
          </a:p>
          <a:p>
            <a:pPr>
              <a:buNone/>
            </a:pPr>
            <a:r>
              <a:rPr lang="ru-RU" sz="1800" dirty="0"/>
              <a:t>средств.</a:t>
            </a:r>
          </a:p>
          <a:p>
            <a:pPr>
              <a:buNone/>
            </a:pPr>
            <a:r>
              <a:rPr lang="ru-RU" sz="1800" dirty="0"/>
              <a:t>5. </a:t>
            </a:r>
            <a:r>
              <a:rPr lang="ru-RU" sz="1800" b="1" dirty="0"/>
              <a:t>ISO 15271:1998. (ГОСТ Р – 2002). ИТ. Руководство по </a:t>
            </a:r>
            <a:r>
              <a:rPr lang="ru-RU" sz="1800" b="1" dirty="0" err="1"/>
              <a:t>примене</a:t>
            </a:r>
            <a:r>
              <a:rPr lang="ru-RU" sz="1800" b="1" dirty="0"/>
              <a:t>-</a:t>
            </a:r>
          </a:p>
          <a:p>
            <a:pPr>
              <a:buNone/>
            </a:pPr>
            <a:r>
              <a:rPr lang="ru-RU" sz="1800" dirty="0" err="1"/>
              <a:t>нию</a:t>
            </a:r>
            <a:r>
              <a:rPr lang="ru-RU" sz="1800" dirty="0"/>
              <a:t> </a:t>
            </a:r>
            <a:r>
              <a:rPr lang="en-US" sz="1800" dirty="0"/>
              <a:t>ISO 12207.</a:t>
            </a:r>
          </a:p>
          <a:p>
            <a:pPr>
              <a:buNone/>
            </a:pPr>
            <a:r>
              <a:rPr lang="ru-RU" sz="1800" dirty="0"/>
              <a:t>6. </a:t>
            </a:r>
            <a:r>
              <a:rPr lang="ru-RU" sz="1800" b="1" dirty="0"/>
              <a:t>ISO 16326:1999. (ГОСТ Р – 2002). ИТ. Руководство по </a:t>
            </a:r>
            <a:r>
              <a:rPr lang="ru-RU" sz="1800" b="1" dirty="0" err="1"/>
              <a:t>примене</a:t>
            </a:r>
            <a:r>
              <a:rPr lang="ru-RU" sz="1800" b="1" dirty="0"/>
              <a:t>-</a:t>
            </a:r>
          </a:p>
          <a:p>
            <a:pPr>
              <a:buNone/>
            </a:pPr>
            <a:r>
              <a:rPr lang="ru-RU" sz="1800" dirty="0" err="1"/>
              <a:t>нию</a:t>
            </a:r>
            <a:r>
              <a:rPr lang="ru-RU" sz="1800" dirty="0"/>
              <a:t> ISO 12207 при административном управлении проектами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9552" y="620688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7. </a:t>
            </a:r>
            <a:r>
              <a:rPr lang="ru-RU" b="1" dirty="0"/>
              <a:t>ISO 15504:1-5:2003-2006. ИТ. Процесс аттестации. Ч.1. </a:t>
            </a:r>
            <a:r>
              <a:rPr lang="ru-RU" b="1" dirty="0" err="1"/>
              <a:t>Концеп</a:t>
            </a:r>
            <a:r>
              <a:rPr lang="ru-RU" b="1" dirty="0"/>
              <a:t>-</a:t>
            </a:r>
          </a:p>
          <a:p>
            <a:r>
              <a:rPr lang="ru-RU" dirty="0" err="1"/>
              <a:t>ция</a:t>
            </a:r>
            <a:r>
              <a:rPr lang="ru-RU" dirty="0"/>
              <a:t> и словарь. Ч. 2. Выполнение аттестации. Ч. 3. Руководство по</a:t>
            </a:r>
          </a:p>
          <a:p>
            <a:r>
              <a:rPr lang="ru-RU" dirty="0"/>
              <a:t>производству аттестации. Ч. 4. Руководство пользователей для</a:t>
            </a:r>
          </a:p>
          <a:p>
            <a:r>
              <a:rPr lang="ru-RU" dirty="0"/>
              <a:t>процессов усовершенствования и определения зрелости </a:t>
            </a:r>
            <a:r>
              <a:rPr lang="ru-RU" dirty="0" err="1"/>
              <a:t>процес</a:t>
            </a:r>
            <a:r>
              <a:rPr lang="ru-RU" dirty="0"/>
              <a:t>-</a:t>
            </a:r>
          </a:p>
          <a:p>
            <a:r>
              <a:rPr lang="ru-RU" dirty="0"/>
              <a:t>сов. Ч. 5. Образец модели процессов аттестации.</a:t>
            </a:r>
          </a:p>
          <a:p>
            <a:r>
              <a:rPr lang="ru-RU" dirty="0"/>
              <a:t>8. </a:t>
            </a:r>
            <a:r>
              <a:rPr lang="ru-RU" b="1" dirty="0"/>
              <a:t>ГОСТ Р 51904 – 2002. Программное обеспечение встроенных </a:t>
            </a:r>
            <a:r>
              <a:rPr lang="ru-RU" b="1" dirty="0" err="1"/>
              <a:t>сис</a:t>
            </a:r>
            <a:r>
              <a:rPr lang="ru-RU" b="1" dirty="0"/>
              <a:t>-</a:t>
            </a:r>
          </a:p>
          <a:p>
            <a:r>
              <a:rPr lang="ru-RU" dirty="0"/>
              <a:t>тем. Общие требования к разработке и документированию.</a:t>
            </a:r>
          </a:p>
          <a:p>
            <a:r>
              <a:rPr lang="ru-RU" dirty="0"/>
              <a:t>9. </a:t>
            </a:r>
            <a:r>
              <a:rPr lang="ru-RU" b="1" dirty="0"/>
              <a:t>ISO 9000:2000. (ГОСТ Р – 2001). Система менеджмента (</a:t>
            </a:r>
            <a:r>
              <a:rPr lang="ru-RU" b="1" dirty="0" err="1"/>
              <a:t>админи</a:t>
            </a:r>
            <a:r>
              <a:rPr lang="ru-RU" b="1" dirty="0"/>
              <a:t>-</a:t>
            </a:r>
          </a:p>
          <a:p>
            <a:r>
              <a:rPr lang="ru-RU" dirty="0" err="1"/>
              <a:t>стративного</a:t>
            </a:r>
            <a:r>
              <a:rPr lang="ru-RU" dirty="0"/>
              <a:t> управления) качества. Основы и словарь.</a:t>
            </a:r>
          </a:p>
          <a:p>
            <a:r>
              <a:rPr lang="ru-RU" dirty="0"/>
              <a:t>10.</a:t>
            </a:r>
            <a:r>
              <a:rPr lang="ru-RU" b="1" dirty="0"/>
              <a:t>ISO 9001:2000. (ГОСТ Р – 2001 ). Система менеджмента (</a:t>
            </a:r>
            <a:r>
              <a:rPr lang="ru-RU" b="1" dirty="0" err="1"/>
              <a:t>админи</a:t>
            </a:r>
            <a:r>
              <a:rPr lang="ru-RU" b="1" dirty="0"/>
              <a:t>-</a:t>
            </a:r>
          </a:p>
          <a:p>
            <a:r>
              <a:rPr lang="ru-RU" dirty="0" err="1"/>
              <a:t>стративного</a:t>
            </a:r>
            <a:r>
              <a:rPr lang="ru-RU" dirty="0"/>
              <a:t> управления) качества. Требования.</a:t>
            </a:r>
          </a:p>
          <a:p>
            <a:r>
              <a:rPr lang="ru-RU" dirty="0"/>
              <a:t>11.</a:t>
            </a:r>
            <a:r>
              <a:rPr lang="ru-RU" b="1" dirty="0"/>
              <a:t>ISO 9004:2000. (ГОСТ Р – 2001). Система менеджмента (</a:t>
            </a:r>
            <a:r>
              <a:rPr lang="ru-RU" b="1" dirty="0" err="1"/>
              <a:t>админи</a:t>
            </a:r>
            <a:r>
              <a:rPr lang="ru-RU" b="1" dirty="0"/>
              <a:t>-</a:t>
            </a:r>
          </a:p>
          <a:p>
            <a:r>
              <a:rPr lang="ru-RU" dirty="0" err="1"/>
              <a:t>стративного</a:t>
            </a:r>
            <a:r>
              <a:rPr lang="ru-RU" dirty="0"/>
              <a:t> управления) качества. Руководство по улучшению</a:t>
            </a:r>
          </a:p>
          <a:p>
            <a:r>
              <a:rPr lang="ru-RU" dirty="0"/>
              <a:t>деятельности.</a:t>
            </a:r>
          </a:p>
          <a:p>
            <a:r>
              <a:rPr lang="ru-RU" dirty="0"/>
              <a:t>12.</a:t>
            </a:r>
            <a:r>
              <a:rPr lang="ru-RU" b="1" dirty="0"/>
              <a:t>ISO 90003:2004 – Руководство по применению стандарта ISO</a:t>
            </a:r>
          </a:p>
          <a:p>
            <a:r>
              <a:rPr lang="ru-RU" b="1" dirty="0"/>
              <a:t>9001:2000 к программным средствам.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dirty="0"/>
              <a:t>Кроме сертификации технологических процессов и </a:t>
            </a:r>
            <a:r>
              <a:rPr lang="ru-RU" dirty="0" smtClean="0"/>
              <a:t>готовых программных </a:t>
            </a:r>
            <a:r>
              <a:rPr lang="ru-RU" dirty="0"/>
              <a:t>продуктов для эффективного их производства и </a:t>
            </a:r>
            <a:r>
              <a:rPr lang="ru-RU" dirty="0" smtClean="0"/>
              <a:t>применения</a:t>
            </a:r>
            <a:r>
              <a:rPr lang="ru-RU" dirty="0"/>
              <a:t>, важное значение имеет </a:t>
            </a:r>
            <a:r>
              <a:rPr lang="ru-RU" b="1" i="1" dirty="0"/>
              <a:t>сертификация квалификации </a:t>
            </a:r>
            <a:r>
              <a:rPr lang="ru-RU" b="1" i="1" dirty="0" smtClean="0"/>
              <a:t>специалистов</a:t>
            </a:r>
            <a:r>
              <a:rPr lang="ru-RU" b="1" i="1" dirty="0"/>
              <a:t>, реализующих эти процессы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b="1" i="1" dirty="0"/>
              <a:t>Сертифицированные специалисты должны знать и уметь </a:t>
            </a:r>
            <a:r>
              <a:rPr lang="ru-RU" b="1" i="1" dirty="0" smtClean="0"/>
              <a:t>ак</a:t>
            </a:r>
            <a:r>
              <a:rPr lang="ru-RU" dirty="0" smtClean="0"/>
              <a:t>тивно </a:t>
            </a:r>
            <a:r>
              <a:rPr lang="ru-RU" dirty="0"/>
              <a:t>применять стандарты как органическую часть производства,</a:t>
            </a:r>
          </a:p>
          <a:p>
            <a:pPr algn="just">
              <a:buNone/>
            </a:pPr>
            <a:r>
              <a:rPr lang="ru-RU" dirty="0"/>
              <a:t>развития и контроля качества систем, знать основы экономики </a:t>
            </a:r>
            <a:r>
              <a:rPr lang="ru-RU" dirty="0" smtClean="0"/>
              <a:t>и стандартов </a:t>
            </a:r>
            <a:r>
              <a:rPr lang="ru-RU" dirty="0"/>
              <a:t>качества программных продуктов при их </a:t>
            </a:r>
            <a:r>
              <a:rPr lang="ru-RU" dirty="0" smtClean="0"/>
              <a:t>применении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вида документов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ru-RU" dirty="0"/>
              <a:t>· законы, стандарты и общие нормативные документы </a:t>
            </a:r>
            <a:r>
              <a:rPr lang="ru-RU" dirty="0" smtClean="0"/>
              <a:t>сертифицируемых </a:t>
            </a:r>
            <a:r>
              <a:rPr lang="ru-RU" dirty="0"/>
              <a:t>технологий производства и продуктов</a:t>
            </a:r>
            <a:r>
              <a:rPr lang="ru-RU" dirty="0" smtClean="0"/>
              <a:t>;</a:t>
            </a:r>
          </a:p>
          <a:p>
            <a:pPr>
              <a:buNone/>
            </a:pPr>
            <a:endParaRPr lang="ru-RU" dirty="0"/>
          </a:p>
          <a:p>
            <a:pPr marL="0">
              <a:spcBef>
                <a:spcPts val="0"/>
              </a:spcBef>
              <a:buNone/>
            </a:pPr>
            <a:r>
              <a:rPr lang="ru-RU" dirty="0"/>
              <a:t>· технологическую документацию на изготовление конкретной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/>
              <a:t>продукции и связанную с контролем функционирования </a:t>
            </a:r>
            <a:r>
              <a:rPr lang="ru-RU" dirty="0" smtClean="0"/>
              <a:t>производства </a:t>
            </a:r>
            <a:r>
              <a:rPr lang="ru-RU" dirty="0"/>
              <a:t>и системы обеспечения качества программного продукта</a:t>
            </a:r>
            <a:r>
              <a:rPr lang="ru-RU" dirty="0" smtClean="0"/>
              <a:t>;</a:t>
            </a:r>
          </a:p>
          <a:p>
            <a:pPr>
              <a:buNone/>
            </a:pPr>
            <a:endParaRPr lang="ru-RU" dirty="0"/>
          </a:p>
          <a:p>
            <a:pPr algn="just">
              <a:buNone/>
            </a:pPr>
            <a:r>
              <a:rPr lang="ru-RU" dirty="0"/>
              <a:t>· регистрационную документацию, оформляемую по </a:t>
            </a:r>
            <a:r>
              <a:rPr lang="ru-RU" dirty="0" smtClean="0"/>
              <a:t>результатам </a:t>
            </a:r>
            <a:r>
              <a:rPr lang="ru-RU" dirty="0"/>
              <a:t>сертификационных испытаний процессов производства </a:t>
            </a:r>
            <a:r>
              <a:rPr lang="ru-RU" dirty="0" smtClean="0"/>
              <a:t>продукции </a:t>
            </a:r>
            <a:r>
              <a:rPr lang="ru-RU" dirty="0"/>
              <a:t>и системы обеспечения ее качества.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Технологическая </a:t>
            </a:r>
            <a:r>
              <a:rPr lang="ru-RU" sz="3600" dirty="0" err="1" smtClean="0"/>
              <a:t>докуметация</a:t>
            </a:r>
            <a:r>
              <a:rPr lang="ru-RU" sz="3600" dirty="0" smtClean="0"/>
              <a:t> (руководства)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ru-RU" dirty="0"/>
              <a:t>Программная документация</a:t>
            </a:r>
            <a:br>
              <a:rPr lang="ru-RU" dirty="0"/>
            </a:br>
            <a:r>
              <a:rPr lang="ru-RU" b="1" dirty="0">
                <a:hlinkClick r:id="rId2"/>
              </a:rPr>
              <a:t>A.B.00001-01 ТЗ 01</a:t>
            </a:r>
            <a:r>
              <a:rPr lang="ru-RU" b="1" dirty="0"/>
              <a:t> </a:t>
            </a:r>
            <a:r>
              <a:rPr lang="ru-RU" dirty="0"/>
              <a:t>(Техническое задание) </a:t>
            </a:r>
          </a:p>
          <a:p>
            <a:pPr fontAlgn="t"/>
            <a:r>
              <a:rPr lang="ru-RU" b="1" dirty="0">
                <a:hlinkClick r:id="rId3"/>
              </a:rPr>
              <a:t>A.B.00001-01  01</a:t>
            </a:r>
            <a:r>
              <a:rPr lang="ru-RU" b="1" dirty="0"/>
              <a:t>     </a:t>
            </a:r>
            <a:r>
              <a:rPr lang="ru-RU" dirty="0"/>
              <a:t>(Спецификация)</a:t>
            </a:r>
          </a:p>
          <a:p>
            <a:pPr fontAlgn="t"/>
            <a:r>
              <a:rPr lang="ru-RU" b="1" dirty="0">
                <a:hlinkClick r:id="rId4"/>
              </a:rPr>
              <a:t>A.B.00001-01 12 01</a:t>
            </a:r>
            <a:r>
              <a:rPr lang="ru-RU" b="1" dirty="0"/>
              <a:t> </a:t>
            </a:r>
            <a:r>
              <a:rPr lang="ru-RU" dirty="0"/>
              <a:t>(Текст программы)</a:t>
            </a:r>
          </a:p>
          <a:p>
            <a:pPr fontAlgn="t"/>
            <a:r>
              <a:rPr lang="ru-RU" b="1" dirty="0">
                <a:hlinkClick r:id="rId5"/>
              </a:rPr>
              <a:t>A.B.00001-01 13 01</a:t>
            </a:r>
            <a:r>
              <a:rPr lang="ru-RU" b="1" dirty="0"/>
              <a:t> </a:t>
            </a:r>
            <a:r>
              <a:rPr lang="ru-RU" dirty="0"/>
              <a:t>(Описание программы)</a:t>
            </a:r>
          </a:p>
          <a:p>
            <a:pPr fontAlgn="t"/>
            <a:r>
              <a:rPr lang="ru-RU" b="1" dirty="0">
                <a:hlinkClick r:id="rId6"/>
              </a:rPr>
              <a:t>A.B.00001-01 51 01</a:t>
            </a:r>
            <a:r>
              <a:rPr lang="ru-RU" b="1" dirty="0"/>
              <a:t> </a:t>
            </a:r>
            <a:r>
              <a:rPr lang="ru-RU" dirty="0"/>
              <a:t>(Программа и методика испытаний)</a:t>
            </a:r>
          </a:p>
          <a:p>
            <a:pPr fontAlgn="t"/>
            <a:r>
              <a:rPr lang="ru-RU" b="1" dirty="0">
                <a:hlinkClick r:id="rId7"/>
              </a:rPr>
              <a:t>A.B.00001-01 81 01</a:t>
            </a:r>
            <a:r>
              <a:rPr lang="ru-RU" b="1" dirty="0"/>
              <a:t> </a:t>
            </a:r>
            <a:r>
              <a:rPr lang="ru-RU" dirty="0"/>
              <a:t>(Пояснительная записка)</a:t>
            </a:r>
          </a:p>
          <a:p>
            <a:pPr fontAlgn="t"/>
            <a:r>
              <a:rPr lang="ru-RU" dirty="0"/>
              <a:t>Эксплуатационные документы </a:t>
            </a:r>
            <a:r>
              <a:rPr lang="ru-RU" b="1" dirty="0">
                <a:hlinkClick r:id="rId8"/>
              </a:rPr>
              <a:t>A.B.00001-01 20 01</a:t>
            </a:r>
            <a:r>
              <a:rPr lang="ru-RU" b="1" dirty="0"/>
              <a:t> </a:t>
            </a:r>
            <a:r>
              <a:rPr lang="ru-RU" dirty="0"/>
              <a:t>(Ведомость эксплуатационных документов)</a:t>
            </a:r>
          </a:p>
          <a:p>
            <a:pPr fontAlgn="t"/>
            <a:r>
              <a:rPr lang="ru-RU" b="1" dirty="0">
                <a:hlinkClick r:id="rId9"/>
              </a:rPr>
              <a:t>A.B.00001-01 30 01</a:t>
            </a:r>
            <a:r>
              <a:rPr lang="ru-RU" b="1" dirty="0"/>
              <a:t> </a:t>
            </a:r>
            <a:r>
              <a:rPr lang="ru-RU" dirty="0"/>
              <a:t>(Формуляр)</a:t>
            </a:r>
          </a:p>
          <a:p>
            <a:pPr fontAlgn="t"/>
            <a:r>
              <a:rPr lang="ru-RU" b="1" dirty="0">
                <a:hlinkClick r:id="rId10"/>
              </a:rPr>
              <a:t>A.B.00001-01 31 01</a:t>
            </a:r>
            <a:r>
              <a:rPr lang="ru-RU" b="1" dirty="0"/>
              <a:t> </a:t>
            </a:r>
            <a:r>
              <a:rPr lang="ru-RU" dirty="0"/>
              <a:t>(Описание применения)</a:t>
            </a:r>
          </a:p>
          <a:p>
            <a:pPr fontAlgn="t"/>
            <a:r>
              <a:rPr lang="ru-RU" b="1" dirty="0">
                <a:hlinkClick r:id="rId11"/>
              </a:rPr>
              <a:t>A.B.00001-01 32 01</a:t>
            </a:r>
            <a:r>
              <a:rPr lang="ru-RU" b="1" dirty="0"/>
              <a:t> </a:t>
            </a:r>
            <a:r>
              <a:rPr lang="ru-RU" dirty="0"/>
              <a:t>(Руководство системного программиста)</a:t>
            </a:r>
          </a:p>
          <a:p>
            <a:pPr fontAlgn="t"/>
            <a:r>
              <a:rPr lang="ru-RU" b="1" dirty="0">
                <a:hlinkClick r:id="rId12"/>
              </a:rPr>
              <a:t>A.B.00001-01 33 01</a:t>
            </a:r>
            <a:r>
              <a:rPr lang="ru-RU" b="1" dirty="0"/>
              <a:t> </a:t>
            </a:r>
            <a:r>
              <a:rPr lang="ru-RU" dirty="0"/>
              <a:t>(Руководство программиста)</a:t>
            </a:r>
          </a:p>
          <a:p>
            <a:pPr fontAlgn="t"/>
            <a:r>
              <a:rPr lang="ru-RU" b="1" dirty="0">
                <a:hlinkClick r:id="rId13"/>
              </a:rPr>
              <a:t>A.B.00001-01 34 01</a:t>
            </a:r>
            <a:r>
              <a:rPr lang="ru-RU" b="1" dirty="0"/>
              <a:t> </a:t>
            </a:r>
            <a:r>
              <a:rPr lang="ru-RU" dirty="0"/>
              <a:t>(Руководство оператора)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97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04664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Введение</a:t>
            </a:r>
          </a:p>
          <a:p>
            <a:r>
              <a:rPr lang="ru-RU" dirty="0"/>
              <a:t>1.Цель и задачи </a:t>
            </a:r>
            <a:r>
              <a:rPr lang="ru-RU" dirty="0" smtClean="0"/>
              <a:t>дисциплины</a:t>
            </a:r>
            <a:r>
              <a:rPr lang="ru-RU" dirty="0"/>
              <a:t>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Целью преподавания дисциплины является обучение  основным  элементам теории измерений, освоение основных требований к ПС, изучение студентами проблемы оценки, качества и надежности программных продуктов, выработки у студентов навыков измерения и оценки таких характеристик программного средства как сложность, надежность, модифицируемость  и других интегральных оценок качества программного средства.</a:t>
            </a:r>
          </a:p>
          <a:p>
            <a:r>
              <a:rPr lang="ru-RU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620688"/>
            <a:ext cx="66967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Обозначение </a:t>
            </a:r>
            <a:r>
              <a:rPr lang="ru-RU" dirty="0"/>
              <a:t>стандарта ЕСПД должно состоять из:</a:t>
            </a:r>
          </a:p>
          <a:p>
            <a:pPr lvl="0"/>
            <a:r>
              <a:rPr lang="ru-RU" dirty="0"/>
              <a:t>числа 19;</a:t>
            </a:r>
          </a:p>
          <a:p>
            <a:pPr lvl="0"/>
            <a:r>
              <a:rPr lang="ru-RU" dirty="0"/>
              <a:t>одной цифры (после точки), обозначающей код классификационной группы;</a:t>
            </a:r>
          </a:p>
          <a:p>
            <a:pPr lvl="0"/>
            <a:r>
              <a:rPr lang="ru-RU" dirty="0"/>
              <a:t>двузначного числа (после тире), указывающего год регистрации стандарта.</a:t>
            </a:r>
          </a:p>
          <a:p>
            <a:r>
              <a:rPr lang="ru-RU" dirty="0"/>
              <a:t>На практическом занятии рассматриваются ГОСТы: </a:t>
            </a:r>
          </a:p>
          <a:p>
            <a:r>
              <a:rPr lang="ru-RU" dirty="0"/>
              <a:t>ГОСТ 19.101-77 ЕСПД. Виды программ и программных документов.</a:t>
            </a:r>
          </a:p>
          <a:p>
            <a:r>
              <a:rPr lang="ru-RU" dirty="0"/>
              <a:t>ГОСТ 19.103-77 ЕСПД. Обозначение программ и программных документов.</a:t>
            </a:r>
          </a:p>
          <a:p>
            <a:r>
              <a:rPr lang="ru-RU" dirty="0"/>
              <a:t>ГОСТ 19.105-78 ЕСПД. Общие требования к программным документам.</a:t>
            </a:r>
          </a:p>
          <a:p>
            <a:r>
              <a:rPr lang="ru-RU" dirty="0"/>
              <a:t>ГОСТ 19.201-78 ЕСПД. Техническое задание.</a:t>
            </a:r>
          </a:p>
          <a:p>
            <a:r>
              <a:rPr lang="ru-RU" dirty="0"/>
              <a:t>ГОСТ 19.404-79 ЕСПД. Пояснительная записка.</a:t>
            </a:r>
          </a:p>
          <a:p>
            <a:r>
              <a:rPr lang="ru-RU" dirty="0"/>
              <a:t>ГОСТ 19.505-79 ЕСПД. Руководство оператора.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764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115616" y="1340769"/>
          <a:ext cx="6552728" cy="4536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4874"/>
                <a:gridCol w="4537854"/>
              </a:tblGrid>
              <a:tr h="9073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Код вида документа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Вид документа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90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Техническое задание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Описание программы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7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Руководство системного программиста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Руководство программиста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Руководство оператора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Программа и методика испытаний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Пояснительная записка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332656"/>
            <a:ext cx="81532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Виды программных документов (выборочно), разрабатываемые на разных стадиях , и их коды.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                                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67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Виды и цели сертификации программных средств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b="1" dirty="0"/>
              <a:t>ISO/IEC 00002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/>
              <a:t>Результатом положительных испытаний является </a:t>
            </a:r>
            <a:r>
              <a:rPr lang="ru-RU" b="1" i="1" dirty="0" smtClean="0"/>
              <a:t>сертификат соответствия </a:t>
            </a:r>
            <a:r>
              <a:rPr lang="ru-RU" b="1" i="1" dirty="0"/>
              <a:t>– </a:t>
            </a:r>
            <a:r>
              <a:rPr lang="ru-RU" i="1" dirty="0"/>
              <a:t>документ, изданный в соответствии с правилами</a:t>
            </a:r>
          </a:p>
          <a:p>
            <a:pPr>
              <a:buNone/>
            </a:pPr>
            <a:r>
              <a:rPr lang="ru-RU" dirty="0"/>
              <a:t>системы сертификации, удостоверяющий, что обеспечивается </a:t>
            </a:r>
            <a:r>
              <a:rPr lang="ru-RU" dirty="0" smtClean="0"/>
              <a:t>необходимая </a:t>
            </a:r>
            <a:r>
              <a:rPr lang="ru-RU" dirty="0"/>
              <a:t>уверенность в том, что должным образом </a:t>
            </a:r>
            <a:r>
              <a:rPr lang="ru-RU" dirty="0" smtClean="0"/>
              <a:t>идентифицированная </a:t>
            </a:r>
            <a:r>
              <a:rPr lang="ru-RU" dirty="0"/>
              <a:t>продукция, процесс или услуга соответствует конкретным </a:t>
            </a:r>
            <a:r>
              <a:rPr lang="ru-RU" dirty="0" smtClean="0"/>
              <a:t>стандартам </a:t>
            </a:r>
            <a:r>
              <a:rPr lang="ru-RU" dirty="0"/>
              <a:t>или другим нормативным документам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5505475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ru-RU" sz="1800" b="1" i="1" dirty="0"/>
              <a:t>Цели и основные принципы сертификации качества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b="1" i="1" dirty="0"/>
              <a:t>производственных предприятий и программных продуктов</a:t>
            </a:r>
            <a:r>
              <a:rPr lang="ru-RU" sz="1800" b="1" i="1" dirty="0" smtClean="0"/>
              <a:t>:</a:t>
            </a:r>
            <a:endParaRPr lang="en-US" sz="1800" b="1" i="1" dirty="0" smtClean="0"/>
          </a:p>
          <a:p>
            <a:pPr marL="0">
              <a:spcBef>
                <a:spcPts val="0"/>
              </a:spcBef>
              <a:buNone/>
            </a:pPr>
            <a:endParaRPr lang="ru-RU" sz="1800" b="1" i="1" dirty="0"/>
          </a:p>
          <a:p>
            <a:pPr marL="0">
              <a:spcBef>
                <a:spcPts val="0"/>
              </a:spcBef>
              <a:buNone/>
            </a:pPr>
            <a:r>
              <a:rPr lang="ru-RU" sz="1800" dirty="0"/>
              <a:t>- основные понятия, цели и виды сертификации программных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/>
              <a:t>средств: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baseline="0" dirty="0" smtClean="0"/>
              <a:t>· </a:t>
            </a:r>
            <a:r>
              <a:rPr lang="ru-RU" sz="1800" dirty="0"/>
              <a:t>стандартное определение понятий и компонентов процессов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/>
              <a:t>сертификации;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baseline="0" dirty="0" smtClean="0"/>
              <a:t>· </a:t>
            </a:r>
            <a:r>
              <a:rPr lang="ru-RU" sz="1800" dirty="0"/>
              <a:t>распределение потребностей в сертификации продукции </a:t>
            </a:r>
            <a:r>
              <a:rPr lang="ru-RU" sz="1800" dirty="0" err="1"/>
              <a:t>сре</a:t>
            </a:r>
            <a:r>
              <a:rPr lang="ru-RU" sz="1800" dirty="0"/>
              <a:t>-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 err="1"/>
              <a:t>ди</a:t>
            </a:r>
            <a:r>
              <a:rPr lang="ru-RU" sz="1800" dirty="0"/>
              <a:t> производителей и заказчиков программных средств;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baseline="0" dirty="0" smtClean="0"/>
              <a:t>· </a:t>
            </a:r>
            <a:r>
              <a:rPr lang="ru-RU" sz="1800" dirty="0"/>
              <a:t>задачи и эффективность обязательной и добровольной сер-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 err="1"/>
              <a:t>тификации</a:t>
            </a:r>
            <a:r>
              <a:rPr lang="ru-RU" sz="1800" dirty="0"/>
              <a:t> программных средств;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/>
              <a:t>- стандартизация и сертификация как основа для обеспечения </a:t>
            </a:r>
            <a:r>
              <a:rPr lang="ru-RU" sz="1800" dirty="0" err="1"/>
              <a:t>ка</a:t>
            </a:r>
            <a:r>
              <a:rPr lang="ru-RU" sz="1800" dirty="0"/>
              <a:t>-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 err="1"/>
              <a:t>чества</a:t>
            </a:r>
            <a:r>
              <a:rPr lang="ru-RU" sz="1800" dirty="0"/>
              <a:t> и безопасности программных продуктов: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baseline="0" dirty="0" smtClean="0"/>
              <a:t>· </a:t>
            </a:r>
            <a:r>
              <a:rPr lang="ru-RU" sz="1800" dirty="0"/>
              <a:t>исходные данные для сертификации программных средств;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baseline="0" dirty="0" smtClean="0"/>
              <a:t>· </a:t>
            </a:r>
            <a:r>
              <a:rPr lang="ru-RU" sz="1800" dirty="0"/>
              <a:t>потенциальные угрозы качеству в процессе производства и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/>
              <a:t>применения программных средств;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baseline="0" dirty="0" smtClean="0"/>
              <a:t>· </a:t>
            </a:r>
            <a:r>
              <a:rPr lang="ru-RU" sz="1800" dirty="0"/>
              <a:t>понятия и проблемы обеспечения безопасности применения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/>
              <a:t>программных продуктов;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/>
              <a:t>- принципы промышленной сертификации и стандартизации про-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 err="1"/>
              <a:t>цессов</a:t>
            </a:r>
            <a:r>
              <a:rPr lang="ru-RU" sz="1800" dirty="0"/>
              <a:t> производства и продуктов</a:t>
            </a:r>
            <a:r>
              <a:rPr lang="ru-RU" sz="1800" dirty="0" smtClean="0"/>
              <a:t>: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>
              <a:spcBef>
                <a:spcPts val="0"/>
              </a:spcBef>
              <a:buNone/>
            </a:pPr>
            <a:r>
              <a:rPr lang="ru-RU" baseline="0" dirty="0" smtClean="0"/>
              <a:t>· </a:t>
            </a:r>
            <a:r>
              <a:rPr lang="ru-RU" dirty="0" smtClean="0"/>
              <a:t>приоритетные цели сертификации процессов производства и</a:t>
            </a:r>
          </a:p>
          <a:p>
            <a:pPr marL="0">
              <a:spcBef>
                <a:spcPts val="0"/>
              </a:spcBef>
              <a:buNone/>
            </a:pPr>
            <a:r>
              <a:rPr lang="ru-RU" dirty="0" smtClean="0"/>
              <a:t>программных продуктов;</a:t>
            </a:r>
          </a:p>
          <a:p>
            <a:pPr marL="0">
              <a:spcBef>
                <a:spcPts val="0"/>
              </a:spcBef>
              <a:buNone/>
            </a:pPr>
            <a:r>
              <a:rPr lang="ru-RU" baseline="0" dirty="0" smtClean="0"/>
              <a:t>· </a:t>
            </a:r>
            <a:r>
              <a:rPr lang="ru-RU" dirty="0" smtClean="0"/>
              <a:t>оценка функциональной и экономической целесообразности</a:t>
            </a:r>
          </a:p>
          <a:p>
            <a:pPr marL="0">
              <a:spcBef>
                <a:spcPts val="0"/>
              </a:spcBef>
              <a:buNone/>
            </a:pPr>
            <a:r>
              <a:rPr lang="ru-RU" dirty="0" smtClean="0"/>
              <a:t>внедрения сертификации комплексов программ в процессы </a:t>
            </a:r>
            <a:r>
              <a:rPr lang="ru-RU" dirty="0" err="1" smtClean="0"/>
              <a:t>соз</a:t>
            </a:r>
            <a:r>
              <a:rPr lang="ru-RU" dirty="0" smtClean="0"/>
              <a:t>-</a:t>
            </a:r>
          </a:p>
          <a:p>
            <a:pPr marL="0">
              <a:spcBef>
                <a:spcPts val="0"/>
              </a:spcBef>
              <a:buNone/>
            </a:pPr>
            <a:r>
              <a:rPr lang="ru-RU" dirty="0" err="1" smtClean="0"/>
              <a:t>дания</a:t>
            </a:r>
            <a:r>
              <a:rPr lang="ru-RU" dirty="0" smtClean="0"/>
              <a:t>, приемки в эксплуатацию и сопровождение;</a:t>
            </a:r>
          </a:p>
          <a:p>
            <a:pPr marL="0">
              <a:spcBef>
                <a:spcPts val="0"/>
              </a:spcBef>
              <a:buNone/>
            </a:pPr>
            <a:r>
              <a:rPr lang="ru-RU" baseline="0" dirty="0" smtClean="0"/>
              <a:t>· </a:t>
            </a:r>
            <a:r>
              <a:rPr lang="ru-RU" dirty="0" smtClean="0"/>
              <a:t>оценка риска при приобретении и эксплуатации не </a:t>
            </a:r>
            <a:r>
              <a:rPr lang="ru-RU" dirty="0" err="1" smtClean="0"/>
              <a:t>сертифи</a:t>
            </a:r>
            <a:r>
              <a:rPr lang="ru-RU" dirty="0" smtClean="0"/>
              <a:t>-</a:t>
            </a:r>
          </a:p>
          <a:p>
            <a:pPr marL="0">
              <a:spcBef>
                <a:spcPts val="0"/>
              </a:spcBef>
              <a:buNone/>
            </a:pPr>
            <a:r>
              <a:rPr lang="ru-RU" dirty="0" err="1" smtClean="0"/>
              <a:t>цированных</a:t>
            </a:r>
            <a:r>
              <a:rPr lang="ru-RU" dirty="0" smtClean="0"/>
              <a:t> программных средств с возможным потенциальным</a:t>
            </a:r>
          </a:p>
          <a:p>
            <a:pPr marL="0">
              <a:spcBef>
                <a:spcPts val="0"/>
              </a:spcBef>
              <a:buNone/>
            </a:pPr>
            <a:r>
              <a:rPr lang="ru-RU" dirty="0" smtClean="0"/>
              <a:t>ущербом от снижения качества функционирования программно-</a:t>
            </a:r>
          </a:p>
          <a:p>
            <a:pPr marL="0">
              <a:spcBef>
                <a:spcPts val="0"/>
              </a:spcBef>
              <a:buNone/>
            </a:pPr>
            <a:r>
              <a:rPr lang="ru-RU" dirty="0" smtClean="0"/>
              <a:t>го продукта;</a:t>
            </a:r>
          </a:p>
          <a:p>
            <a:pPr marL="0">
              <a:spcBef>
                <a:spcPts val="0"/>
              </a:spcBef>
              <a:buNone/>
            </a:pPr>
            <a:r>
              <a:rPr lang="ru-RU" baseline="0" dirty="0" smtClean="0"/>
              <a:t>· </a:t>
            </a:r>
            <a:r>
              <a:rPr lang="ru-RU" dirty="0" smtClean="0"/>
              <a:t>рациональное использование нормативных документов про-</a:t>
            </a:r>
          </a:p>
          <a:p>
            <a:pPr marL="0">
              <a:spcBef>
                <a:spcPts val="0"/>
              </a:spcBef>
              <a:buNone/>
            </a:pPr>
            <a:r>
              <a:rPr lang="ru-RU" dirty="0" err="1" smtClean="0"/>
              <a:t>цессов</a:t>
            </a:r>
            <a:r>
              <a:rPr lang="ru-RU" dirty="0" smtClean="0"/>
              <a:t> сертификации, с учетом достигнутого научно-</a:t>
            </a:r>
          </a:p>
          <a:p>
            <a:pPr marL="0">
              <a:spcBef>
                <a:spcPts val="0"/>
              </a:spcBef>
              <a:buNone/>
            </a:pPr>
            <a:r>
              <a:rPr lang="ru-RU" dirty="0" smtClean="0"/>
              <a:t>технического и технологического уровня производства про-</a:t>
            </a:r>
          </a:p>
          <a:p>
            <a:pPr marL="0">
              <a:spcBef>
                <a:spcPts val="0"/>
              </a:spcBef>
              <a:buNone/>
            </a:pPr>
            <a:r>
              <a:rPr lang="ru-RU" dirty="0" err="1" smtClean="0"/>
              <a:t>граммных</a:t>
            </a:r>
            <a:r>
              <a:rPr lang="ru-RU" dirty="0" smtClean="0"/>
              <a:t> средств и методов их испытаний;</a:t>
            </a:r>
          </a:p>
          <a:p>
            <a:pPr marL="0">
              <a:spcBef>
                <a:spcPts val="0"/>
              </a:spcBef>
              <a:buNone/>
            </a:pPr>
            <a:r>
              <a:rPr lang="ru-RU" baseline="0" dirty="0" smtClean="0"/>
              <a:t>· </a:t>
            </a:r>
            <a:r>
              <a:rPr lang="ru-RU" dirty="0" smtClean="0"/>
              <a:t>формирование и применение профилей стандартов при сер-</a:t>
            </a:r>
          </a:p>
          <a:p>
            <a:pPr marL="0">
              <a:spcBef>
                <a:spcPts val="0"/>
              </a:spcBef>
              <a:buNone/>
            </a:pPr>
            <a:r>
              <a:rPr lang="ru-RU" dirty="0" err="1" smtClean="0"/>
              <a:t>тификации</a:t>
            </a:r>
            <a:r>
              <a:rPr lang="ru-RU" dirty="0" smtClean="0"/>
              <a:t> производства и программных продуктов;</a:t>
            </a:r>
          </a:p>
          <a:p>
            <a:pPr marL="0">
              <a:spcBef>
                <a:spcPts val="0"/>
              </a:spcBef>
              <a:buNone/>
            </a:pPr>
            <a:r>
              <a:rPr lang="ru-RU" baseline="0" dirty="0" smtClean="0"/>
              <a:t>· </a:t>
            </a:r>
            <a:r>
              <a:rPr lang="ru-RU" dirty="0" smtClean="0"/>
              <a:t>обоснование и совершенствование технологий производства</a:t>
            </a:r>
          </a:p>
          <a:p>
            <a:pPr marL="0">
              <a:spcBef>
                <a:spcPts val="0"/>
              </a:spcBef>
              <a:buNone/>
            </a:pPr>
            <a:r>
              <a:rPr lang="ru-RU" dirty="0" smtClean="0"/>
              <a:t>программных продуктов на основе квалифицированной </a:t>
            </a:r>
            <a:r>
              <a:rPr lang="ru-RU" dirty="0" err="1" smtClean="0"/>
              <a:t>экспер</a:t>
            </a:r>
            <a:r>
              <a:rPr lang="ru-RU" dirty="0" smtClean="0"/>
              <a:t>-</a:t>
            </a:r>
          </a:p>
          <a:p>
            <a:pPr marL="0">
              <a:spcBef>
                <a:spcPts val="0"/>
              </a:spcBef>
              <a:buNone/>
            </a:pPr>
            <a:r>
              <a:rPr lang="ru-RU" dirty="0" err="1" smtClean="0"/>
              <a:t>тизы</a:t>
            </a:r>
            <a:r>
              <a:rPr lang="ru-RU" dirty="0" smtClean="0"/>
              <a:t> и сертификационных испытаний технологий и продуктов.,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000" b="1" dirty="0" smtClean="0"/>
              <a:t>Проведение сертификации систем качества</a:t>
            </a:r>
            <a:r>
              <a:rPr lang="en-US" sz="2000" b="1" dirty="0" smtClean="0"/>
              <a:t> </a:t>
            </a:r>
            <a:r>
              <a:rPr lang="ru-RU" sz="2000" b="1" dirty="0" smtClean="0"/>
              <a:t>предприятия обычно </a:t>
            </a:r>
            <a:r>
              <a:rPr lang="ru-RU" sz="2000" b="1" i="1" dirty="0" smtClean="0"/>
              <a:t>планируется для достижения одной или нескольких целей:</a:t>
            </a:r>
          </a:p>
          <a:p>
            <a:pPr>
              <a:buNone/>
            </a:pPr>
            <a:r>
              <a:rPr lang="ru-RU" sz="2000" dirty="0" smtClean="0"/>
              <a:t>· </a:t>
            </a:r>
            <a:r>
              <a:rPr lang="ru-RU" sz="2000" dirty="0"/>
              <a:t>определения соответствия или несоответствия элементов</a:t>
            </a:r>
          </a:p>
          <a:p>
            <a:pPr>
              <a:buNone/>
            </a:pPr>
            <a:r>
              <a:rPr lang="ru-RU" sz="2000" dirty="0"/>
              <a:t>системы качества установленным требованиям производства;</a:t>
            </a:r>
          </a:p>
          <a:p>
            <a:pPr>
              <a:buNone/>
            </a:pPr>
            <a:r>
              <a:rPr lang="ru-RU" sz="2000" dirty="0"/>
              <a:t>· определения эффективности внедренной системы качества</a:t>
            </a:r>
          </a:p>
          <a:p>
            <a:pPr>
              <a:buNone/>
            </a:pPr>
            <a:r>
              <a:rPr lang="ru-RU" sz="2000" dirty="0"/>
              <a:t>предприятия с точки зрения соответствия поставленным целям для</a:t>
            </a:r>
          </a:p>
          <a:p>
            <a:pPr>
              <a:buNone/>
            </a:pPr>
            <a:r>
              <a:rPr lang="ru-RU" sz="2000" dirty="0"/>
              <a:t>обеспечения качества продукции;</a:t>
            </a:r>
          </a:p>
          <a:p>
            <a:pPr>
              <a:buNone/>
            </a:pPr>
            <a:r>
              <a:rPr lang="ru-RU" sz="2000" dirty="0"/>
              <a:t>· обеспечения возможности предприятию улучшить свою </a:t>
            </a:r>
            <a:r>
              <a:rPr lang="ru-RU" sz="2000" dirty="0" smtClean="0"/>
              <a:t>систему </a:t>
            </a:r>
            <a:r>
              <a:rPr lang="ru-RU" sz="2000" dirty="0"/>
              <a:t>качества;</a:t>
            </a:r>
          </a:p>
          <a:p>
            <a:pPr>
              <a:buNone/>
            </a:pPr>
            <a:r>
              <a:rPr lang="ru-RU" sz="2000" dirty="0"/>
              <a:t>· определения соответствия системы качества производства</a:t>
            </a:r>
          </a:p>
          <a:p>
            <a:pPr>
              <a:buNone/>
            </a:pPr>
            <a:r>
              <a:rPr lang="ru-RU" sz="2000" dirty="0"/>
              <a:t>регламентирующим требованиям.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00" b="1" i="1" dirty="0"/>
              <a:t>Решение о выдаче сертификата на технологию, систему </a:t>
            </a:r>
            <a:r>
              <a:rPr lang="ru-RU" sz="1400" b="1" i="1" dirty="0" smtClean="0"/>
              <a:t>обе</a:t>
            </a:r>
            <a:r>
              <a:rPr lang="ru-RU" sz="1400" i="1" dirty="0" smtClean="0"/>
              <a:t>с</a:t>
            </a:r>
            <a:r>
              <a:rPr lang="ru-RU" sz="1400" dirty="0" smtClean="0"/>
              <a:t>печения </a:t>
            </a:r>
            <a:r>
              <a:rPr lang="ru-RU" sz="1400" dirty="0"/>
              <a:t>качества и/или </a:t>
            </a:r>
            <a:r>
              <a:rPr lang="ru-RU" sz="1400" dirty="0" smtClean="0"/>
              <a:t>программный продукт </a:t>
            </a:r>
            <a:r>
              <a:rPr lang="ru-RU" sz="1400" dirty="0"/>
              <a:t>должно </a:t>
            </a:r>
            <a:r>
              <a:rPr lang="ru-RU" sz="1400" dirty="0" smtClean="0"/>
              <a:t>основываться</a:t>
            </a:r>
            <a:r>
              <a:rPr lang="en-US" sz="1400" dirty="0" smtClean="0"/>
              <a:t> </a:t>
            </a:r>
            <a:r>
              <a:rPr lang="ru-RU" sz="1400" dirty="0" smtClean="0"/>
              <a:t>на </a:t>
            </a:r>
            <a:r>
              <a:rPr lang="ru-RU" sz="1400" dirty="0"/>
              <a:t>оценке соответствия действующим и/или специально разработан-</a:t>
            </a:r>
          </a:p>
          <a:p>
            <a:pPr>
              <a:buNone/>
            </a:pPr>
            <a:r>
              <a:rPr lang="ru-RU" sz="1400" dirty="0" err="1"/>
              <a:t>ным</a:t>
            </a:r>
            <a:r>
              <a:rPr lang="ru-RU" sz="1400" dirty="0"/>
              <a:t> документам </a:t>
            </a:r>
            <a:endParaRPr lang="en-US" sz="1400" dirty="0" smtClean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r>
              <a:rPr lang="ru-RU" sz="1400" dirty="0"/>
              <a:t>· международным и государственным стандартам на </a:t>
            </a:r>
            <a:r>
              <a:rPr lang="ru-RU" sz="1400" dirty="0" smtClean="0"/>
              <a:t>технологии </a:t>
            </a:r>
            <a:r>
              <a:rPr lang="ru-RU" sz="1400" dirty="0"/>
              <a:t>создания ПС, их системы обеспечения качества и </a:t>
            </a:r>
            <a:r>
              <a:rPr lang="ru-RU" sz="1400" dirty="0" smtClean="0"/>
              <a:t>конкретную</a:t>
            </a:r>
            <a:r>
              <a:rPr lang="en-US" sz="1400" dirty="0" smtClean="0"/>
              <a:t> </a:t>
            </a:r>
            <a:r>
              <a:rPr lang="ru-RU" sz="1400" dirty="0" smtClean="0"/>
              <a:t>продукцию</a:t>
            </a:r>
            <a:r>
              <a:rPr lang="ru-RU" sz="1400" dirty="0"/>
              <a:t>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ru-RU" sz="1400" dirty="0" smtClean="0"/>
              <a:t>· </a:t>
            </a:r>
            <a:r>
              <a:rPr lang="ru-RU" sz="1400" dirty="0"/>
              <a:t>стандартам на сопровождающую программный продукт </a:t>
            </a:r>
            <a:r>
              <a:rPr lang="ru-RU" sz="1400" dirty="0" smtClean="0"/>
              <a:t>документацию </a:t>
            </a:r>
            <a:r>
              <a:rPr lang="ru-RU" sz="1400" dirty="0"/>
              <a:t>с учетом необходимости и достаточности </a:t>
            </a:r>
            <a:r>
              <a:rPr lang="ru-RU" sz="1400" dirty="0" smtClean="0"/>
              <a:t>номенклатуры</a:t>
            </a:r>
            <a:r>
              <a:rPr lang="en-US" sz="1400" dirty="0" smtClean="0"/>
              <a:t> </a:t>
            </a:r>
            <a:r>
              <a:rPr lang="ru-RU" sz="1400" dirty="0" smtClean="0"/>
              <a:t>документов</a:t>
            </a:r>
            <a:r>
              <a:rPr lang="ru-RU" sz="1400" dirty="0"/>
              <a:t>, семантической полноты и однозначности понимания со-</a:t>
            </a:r>
          </a:p>
          <a:p>
            <a:pPr>
              <a:buNone/>
            </a:pPr>
            <a:r>
              <a:rPr lang="ru-RU" sz="1400" dirty="0"/>
              <a:t>держания документов;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ru-RU" sz="1400" dirty="0" smtClean="0"/>
              <a:t>· </a:t>
            </a:r>
            <a:r>
              <a:rPr lang="ru-RU" sz="1400" dirty="0"/>
              <a:t>нормативным и эксплуатационным документам на </a:t>
            </a:r>
            <a:r>
              <a:rPr lang="ru-RU" sz="1400" dirty="0" smtClean="0"/>
              <a:t>конкретный </a:t>
            </a:r>
            <a:r>
              <a:rPr lang="ru-RU" sz="1400" dirty="0"/>
              <a:t>программный продукт – техническим условиям, </a:t>
            </a:r>
            <a:r>
              <a:rPr lang="ru-RU" sz="1400" dirty="0" smtClean="0"/>
              <a:t>техническим</a:t>
            </a:r>
            <a:r>
              <a:rPr lang="en-US" sz="1400" dirty="0" smtClean="0"/>
              <a:t> </a:t>
            </a:r>
            <a:r>
              <a:rPr lang="ru-RU" sz="1400" dirty="0" smtClean="0"/>
              <a:t>описаниям</a:t>
            </a:r>
            <a:r>
              <a:rPr lang="ru-RU" sz="1400" dirty="0"/>
              <a:t>, спецификациям требований и другим регламентирующим</a:t>
            </a:r>
          </a:p>
          <a:p>
            <a:pPr>
              <a:buNone/>
            </a:pPr>
            <a:r>
              <a:rPr lang="ru-RU" sz="1400" dirty="0"/>
              <a:t>документам по согласованному выбору заказчика, разработчика и </a:t>
            </a:r>
            <a:r>
              <a:rPr lang="ru-RU" sz="1400" dirty="0" smtClean="0"/>
              <a:t>испытателя</a:t>
            </a:r>
            <a:r>
              <a:rPr lang="ru-RU" sz="1400" dirty="0"/>
              <a:t>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ru-RU" sz="1400" dirty="0" smtClean="0"/>
              <a:t>· </a:t>
            </a:r>
            <a:r>
              <a:rPr lang="ru-RU" sz="1400" dirty="0"/>
              <a:t>действующим международным и национальным стандартам</a:t>
            </a:r>
          </a:p>
          <a:p>
            <a:pPr>
              <a:buNone/>
            </a:pPr>
            <a:r>
              <a:rPr lang="ru-RU" sz="1400" dirty="0"/>
              <a:t>на тестирование, испытания, аттестацию программ, требования </a:t>
            </a:r>
            <a:r>
              <a:rPr lang="ru-RU" sz="1400" dirty="0" smtClean="0"/>
              <a:t>которых </a:t>
            </a:r>
            <a:r>
              <a:rPr lang="ru-RU" sz="1400" dirty="0"/>
              <a:t>не ниже требований, регламентируемых отечественными </a:t>
            </a:r>
            <a:r>
              <a:rPr lang="ru-RU" sz="1400" dirty="0" smtClean="0"/>
              <a:t>документами</a:t>
            </a:r>
            <a:r>
              <a:rPr lang="ru-RU" sz="1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заказчика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-утвержденным </a:t>
            </a:r>
            <a:r>
              <a:rPr lang="ru-RU" dirty="0"/>
              <a:t>заказчиком и согласованным с разработчиком</a:t>
            </a:r>
          </a:p>
          <a:p>
            <a:pPr>
              <a:buNone/>
            </a:pPr>
            <a:r>
              <a:rPr lang="ru-RU" dirty="0"/>
              <a:t>техническим заданием и/или спецификацией требований к продукту,</a:t>
            </a:r>
          </a:p>
          <a:p>
            <a:pPr>
              <a:buNone/>
            </a:pPr>
            <a:r>
              <a:rPr lang="ru-RU" dirty="0"/>
              <a:t>а также утвержденным комплектом эксплуатационной документации</a:t>
            </a:r>
          </a:p>
          <a:p>
            <a:pPr>
              <a:buNone/>
            </a:pPr>
            <a:r>
              <a:rPr lang="ru-RU" dirty="0"/>
              <a:t>на комплекс программ и его компоненты, а также на систему </a:t>
            </a:r>
            <a:r>
              <a:rPr lang="ru-RU" dirty="0" err="1"/>
              <a:t>обеспе</a:t>
            </a:r>
            <a:r>
              <a:rPr lang="ru-RU" dirty="0"/>
              <a:t>-</a:t>
            </a:r>
          </a:p>
          <a:p>
            <a:pPr>
              <a:buNone/>
            </a:pPr>
            <a:r>
              <a:rPr lang="ru-RU" dirty="0" err="1"/>
              <a:t>чения</a:t>
            </a:r>
            <a:r>
              <a:rPr lang="ru-RU" dirty="0"/>
              <a:t> их качества;</a:t>
            </a:r>
          </a:p>
          <a:p>
            <a:pPr>
              <a:buNone/>
            </a:pPr>
            <a:r>
              <a:rPr lang="ru-RU" dirty="0" smtClean="0"/>
              <a:t>- </a:t>
            </a:r>
            <a:r>
              <a:rPr lang="ru-RU" dirty="0"/>
              <a:t>действующими международными, государственными и </a:t>
            </a:r>
            <a:r>
              <a:rPr lang="ru-RU" dirty="0" err="1" smtClean="0"/>
              <a:t>ве</a:t>
            </a:r>
            <a:r>
              <a:rPr lang="ru-RU" dirty="0" smtClean="0"/>
              <a:t>-</a:t>
            </a:r>
          </a:p>
          <a:p>
            <a:pPr>
              <a:buNone/>
            </a:pPr>
            <a:r>
              <a:rPr lang="ru-RU" dirty="0" err="1" smtClean="0"/>
              <a:t>домственными</a:t>
            </a:r>
            <a:r>
              <a:rPr lang="ru-RU" dirty="0" smtClean="0"/>
              <a:t> стандартами на проектирование и испытания про-</a:t>
            </a:r>
          </a:p>
          <a:p>
            <a:pPr>
              <a:buNone/>
            </a:pPr>
            <a:r>
              <a:rPr lang="ru-RU" dirty="0" smtClean="0"/>
              <a:t>грамм</a:t>
            </a:r>
            <a:r>
              <a:rPr lang="ru-RU" dirty="0"/>
              <a:t>, а также на техническую документацию производства и про-</a:t>
            </a:r>
          </a:p>
          <a:p>
            <a:pPr>
              <a:buNone/>
            </a:pPr>
            <a:r>
              <a:rPr lang="ru-RU" dirty="0" err="1"/>
              <a:t>дукции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ru-RU" dirty="0" smtClean="0"/>
              <a:t>- программой </a:t>
            </a:r>
            <a:r>
              <a:rPr lang="ru-RU" dirty="0"/>
              <a:t>испытаний по всем требованиям технического</a:t>
            </a:r>
          </a:p>
          <a:p>
            <a:pPr>
              <a:buNone/>
            </a:pPr>
            <a:r>
              <a:rPr lang="ru-RU" dirty="0"/>
              <a:t>задания и положениям эксплуатационной документации;</a:t>
            </a:r>
          </a:p>
          <a:p>
            <a:pPr>
              <a:buNone/>
            </a:pPr>
            <a:r>
              <a:rPr lang="ru-RU" dirty="0" smtClean="0"/>
              <a:t>-методиками </a:t>
            </a:r>
            <a:r>
              <a:rPr lang="ru-RU" dirty="0"/>
              <a:t>испытаний по каждому разделу требований тех-</a:t>
            </a:r>
          </a:p>
          <a:p>
            <a:pPr>
              <a:buNone/>
            </a:pPr>
            <a:r>
              <a:rPr lang="ru-RU" dirty="0" err="1"/>
              <a:t>нического</a:t>
            </a:r>
            <a:r>
              <a:rPr lang="ru-RU" dirty="0"/>
              <a:t> задания и документации.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Потенциальные угрозы качеству во время разработки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- </a:t>
            </a:r>
            <a:r>
              <a:rPr lang="ru-RU" dirty="0"/>
              <a:t>низкое технологическое качество производства компонентов</a:t>
            </a:r>
          </a:p>
          <a:p>
            <a:pPr>
              <a:buNone/>
            </a:pPr>
            <a:r>
              <a:rPr lang="ru-RU" dirty="0"/>
              <a:t>и комплекса </a:t>
            </a:r>
            <a:r>
              <a:rPr lang="ru-RU" dirty="0" smtClean="0"/>
              <a:t>программ;</a:t>
            </a:r>
            <a:endParaRPr lang="ru-RU" dirty="0"/>
          </a:p>
          <a:p>
            <a:pPr>
              <a:buNone/>
            </a:pPr>
            <a:r>
              <a:rPr lang="ru-RU" dirty="0" smtClean="0"/>
              <a:t>- </a:t>
            </a:r>
            <a:r>
              <a:rPr lang="ru-RU" dirty="0"/>
              <a:t>недостаточно эффективные средства защиты </a:t>
            </a:r>
            <a:r>
              <a:rPr lang="ru-RU" dirty="0" smtClean="0"/>
              <a:t>информационных </a:t>
            </a:r>
            <a:r>
              <a:rPr lang="ru-RU" dirty="0"/>
              <a:t>и программных ресурсов;</a:t>
            </a:r>
          </a:p>
          <a:p>
            <a:pPr>
              <a:buNone/>
            </a:pPr>
            <a:r>
              <a:rPr lang="ru-RU" dirty="0" smtClean="0"/>
              <a:t>- </a:t>
            </a:r>
            <a:r>
              <a:rPr lang="ru-RU" dirty="0"/>
              <a:t>несоответствие реальных и декларируемых функциональных</a:t>
            </a:r>
          </a:p>
          <a:p>
            <a:pPr>
              <a:buNone/>
            </a:pPr>
            <a:r>
              <a:rPr lang="ru-RU" dirty="0"/>
              <a:t>характеристик разрабатываемых компонентов и комплексов про-</a:t>
            </a:r>
          </a:p>
          <a:p>
            <a:pPr>
              <a:buNone/>
            </a:pPr>
            <a:r>
              <a:rPr lang="ru-RU" dirty="0"/>
              <a:t>грамм;</a:t>
            </a:r>
          </a:p>
          <a:p>
            <a:pPr>
              <a:buNone/>
            </a:pPr>
            <a:r>
              <a:rPr lang="ru-RU" dirty="0" smtClean="0"/>
              <a:t>- несоответствие </a:t>
            </a:r>
            <a:r>
              <a:rPr lang="ru-RU" dirty="0"/>
              <a:t>требованиям стандартов, влекущее за собой</a:t>
            </a:r>
          </a:p>
          <a:p>
            <a:pPr>
              <a:buNone/>
            </a:pPr>
            <a:r>
              <a:rPr lang="ru-RU" dirty="0"/>
              <a:t>невозможность взаимодействия, совершенствования и развития </a:t>
            </a:r>
            <a:r>
              <a:rPr lang="ru-RU" dirty="0" err="1"/>
              <a:t>сис</a:t>
            </a:r>
            <a:r>
              <a:rPr lang="ru-RU" dirty="0"/>
              <a:t>-</a:t>
            </a:r>
          </a:p>
          <a:p>
            <a:pPr>
              <a:buNone/>
            </a:pPr>
            <a:r>
              <a:rPr lang="ru-RU" dirty="0"/>
              <a:t>тем;</a:t>
            </a:r>
          </a:p>
          <a:p>
            <a:pPr>
              <a:buNone/>
            </a:pPr>
            <a:r>
              <a:rPr lang="ru-RU" dirty="0" smtClean="0"/>
              <a:t>- реализованные </a:t>
            </a:r>
            <a:r>
              <a:rPr lang="ru-RU" dirty="0"/>
              <a:t>алгоритмы обработки информации, </a:t>
            </a:r>
            <a:r>
              <a:rPr lang="ru-RU" dirty="0" err="1"/>
              <a:t>неспособ</a:t>
            </a:r>
            <a:r>
              <a:rPr lang="ru-RU" dirty="0"/>
              <a:t>-</a:t>
            </a:r>
          </a:p>
          <a:p>
            <a:pPr>
              <a:buNone/>
            </a:pPr>
            <a:r>
              <a:rPr lang="ru-RU" dirty="0" err="1"/>
              <a:t>ны</a:t>
            </a:r>
            <a:r>
              <a:rPr lang="ru-RU" dirty="0"/>
              <a:t> обеспечить в течение жизненного цикла ПС надежное и </a:t>
            </a:r>
            <a:r>
              <a:rPr lang="ru-RU" dirty="0" err="1"/>
              <a:t>своевре</a:t>
            </a:r>
            <a:r>
              <a:rPr lang="ru-RU" dirty="0"/>
              <a:t>-</a:t>
            </a:r>
          </a:p>
          <a:p>
            <a:pPr>
              <a:buNone/>
            </a:pPr>
            <a:r>
              <a:rPr lang="ru-RU" dirty="0" err="1"/>
              <a:t>менное</a:t>
            </a:r>
            <a:r>
              <a:rPr lang="ru-RU" dirty="0"/>
              <a:t> представление полной, безошибочной, актуальной и </a:t>
            </a:r>
            <a:r>
              <a:rPr lang="ru-RU" dirty="0" err="1"/>
              <a:t>конфи</a:t>
            </a:r>
            <a:r>
              <a:rPr lang="ru-RU" dirty="0"/>
              <a:t>-</a:t>
            </a:r>
          </a:p>
          <a:p>
            <a:pPr>
              <a:buNone/>
            </a:pPr>
            <a:r>
              <a:rPr lang="ru-RU" dirty="0" err="1"/>
              <a:t>денциальной</a:t>
            </a:r>
            <a:r>
              <a:rPr lang="ru-RU" dirty="0"/>
              <a:t> информации для функционального использования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760640"/>
          </a:xfrm>
        </p:spPr>
        <p:txBody>
          <a:bodyPr>
            <a:normAutofit fontScale="55000" lnSpcReduction="20000"/>
          </a:bodyPr>
          <a:lstStyle/>
          <a:p>
            <a:pPr hangingPunct="0"/>
            <a:r>
              <a:rPr lang="ru-RU" dirty="0"/>
              <a:t>2.  Задачи изучения дисциплины.</a:t>
            </a:r>
          </a:p>
          <a:p>
            <a:pPr hangingPunct="0"/>
            <a:r>
              <a:rPr lang="ru-RU" dirty="0"/>
              <a:t> </a:t>
            </a:r>
          </a:p>
          <a:p>
            <a:r>
              <a:rPr lang="ru-RU" dirty="0"/>
              <a:t>В результате изучения курса студент должен:</a:t>
            </a:r>
          </a:p>
          <a:p>
            <a:pPr lvl="0"/>
            <a:r>
              <a:rPr lang="ru-RU" dirty="0"/>
              <a:t>освоить основные элементы теории измерений,</a:t>
            </a:r>
          </a:p>
          <a:p>
            <a:pPr lvl="0"/>
            <a:r>
              <a:rPr lang="ru-RU" dirty="0"/>
              <a:t> освоить основные измеримые свойства алгоритма: длина программы, объем программы ,уровень программы;</a:t>
            </a:r>
          </a:p>
          <a:p>
            <a:pPr lvl="0"/>
            <a:r>
              <a:rPr lang="ru-RU" dirty="0"/>
              <a:t>освоить  основные требования к ПП;</a:t>
            </a:r>
          </a:p>
          <a:p>
            <a:pPr lvl="0"/>
            <a:r>
              <a:rPr lang="ru-RU" dirty="0"/>
              <a:t> ознакомиться с нормативной базой по управлению процессами жизненного цикла ПП;</a:t>
            </a:r>
          </a:p>
          <a:p>
            <a:pPr lvl="0"/>
            <a:r>
              <a:rPr lang="ru-RU" dirty="0"/>
              <a:t>ознакомиться с моделями и методами оценки трудозатрат на разработку ПС;</a:t>
            </a:r>
          </a:p>
          <a:p>
            <a:pPr lvl="0"/>
            <a:r>
              <a:rPr lang="ru-RU" dirty="0"/>
              <a:t>ознакомится с основными нормативными документами по стандартизации и сертификации</a:t>
            </a:r>
            <a:r>
              <a:rPr lang="ru-RU" dirty="0" smtClean="0"/>
              <a:t>.</a:t>
            </a:r>
          </a:p>
          <a:p>
            <a:pPr lvl="0"/>
            <a:r>
              <a:rPr lang="ru-RU" dirty="0"/>
              <a:t>п</a:t>
            </a:r>
            <a:r>
              <a:rPr lang="ru-RU" dirty="0" smtClean="0"/>
              <a:t>роводить специфицирование и оценивание требуемых характеристик</a:t>
            </a:r>
            <a:endParaRPr lang="ru-RU" dirty="0"/>
          </a:p>
          <a:p>
            <a:r>
              <a:rPr lang="ru-RU" dirty="0"/>
              <a:t>В результате изучения дисциплины студент должен:</a:t>
            </a:r>
          </a:p>
          <a:p>
            <a:pPr lvl="0" fontAlgn="base" hangingPunct="0"/>
            <a:r>
              <a:rPr lang="ru-RU" dirty="0"/>
              <a:t>знать основные положения метрологии ПП и основные принципы повышения качества на этапах его проектирования, усовершенствования и модификации;</a:t>
            </a:r>
          </a:p>
          <a:p>
            <a:pPr lvl="0" fontAlgn="base" hangingPunct="0"/>
            <a:r>
              <a:rPr lang="ru-RU" dirty="0"/>
              <a:t>уметь оценивать качество ПП, в том числе его эффективность и надежность;</a:t>
            </a:r>
          </a:p>
          <a:p>
            <a:pPr lvl="0" fontAlgn="base" hangingPunct="0"/>
            <a:r>
              <a:rPr lang="ru-RU" dirty="0"/>
              <a:t>уметь решать задачи построения программных и аппаратных средств оценки качества ПП;</a:t>
            </a:r>
          </a:p>
          <a:p>
            <a:pPr lvl="0" fontAlgn="base" hangingPunct="0"/>
            <a:r>
              <a:rPr lang="ru-RU" dirty="0"/>
              <a:t>иметь представление о современных программных и аппаратных средствах оценки качества ПП.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660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сбои и отказы технических средств и программного продукта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длительное </a:t>
            </a:r>
            <a:r>
              <a:rPr lang="ru-RU" dirty="0"/>
              <a:t>время </a:t>
            </a:r>
            <a:r>
              <a:rPr lang="ru-RU" dirty="0" smtClean="0"/>
              <a:t>восстановления </a:t>
            </a:r>
            <a:r>
              <a:rPr lang="ru-RU" dirty="0"/>
              <a:t>функционирования </a:t>
            </a:r>
            <a:r>
              <a:rPr lang="ru-RU" dirty="0" smtClean="0"/>
              <a:t>систем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 </a:t>
            </a:r>
            <a:r>
              <a:rPr lang="ru-RU" dirty="0" smtClean="0"/>
              <a:t>ухудшения </a:t>
            </a:r>
            <a:r>
              <a:rPr lang="ru-RU" dirty="0"/>
              <a:t>реальных вероятностно-временных характеристик</a:t>
            </a:r>
          </a:p>
          <a:p>
            <a:pPr>
              <a:buNone/>
            </a:pPr>
            <a:r>
              <a:rPr lang="ru-RU" dirty="0"/>
              <a:t>функционирования систем и </a:t>
            </a:r>
            <a:r>
              <a:rPr lang="ru-RU" dirty="0" smtClean="0"/>
              <a:t>средств</a:t>
            </a:r>
            <a:r>
              <a:rPr lang="en-US" dirty="0" smtClean="0"/>
              <a:t> (</a:t>
            </a:r>
            <a:r>
              <a:rPr lang="ru-RU" dirty="0" smtClean="0"/>
              <a:t>задержки сети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endParaRPr lang="ru-RU" dirty="0"/>
          </a:p>
          <a:p>
            <a:pPr>
              <a:buNone/>
            </a:pP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ошибки и неадекватные действия обслуживающего персонала</a:t>
            </a:r>
          </a:p>
          <a:p>
            <a:pPr>
              <a:buNone/>
            </a:pPr>
            <a:r>
              <a:rPr lang="ru-RU" dirty="0"/>
              <a:t>и пользователей программного продукта при подготовке и </a:t>
            </a:r>
            <a:r>
              <a:rPr lang="ru-RU" dirty="0" smtClean="0"/>
              <a:t>использовании </a:t>
            </a:r>
            <a:r>
              <a:rPr lang="ru-RU" dirty="0"/>
              <a:t>информации, выполнении технологических операций;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несанкционированный доступ пользователей к системе, ее</a:t>
            </a:r>
          </a:p>
          <a:p>
            <a:pPr>
              <a:buNone/>
            </a:pPr>
            <a:r>
              <a:rPr lang="ru-RU" dirty="0"/>
              <a:t>информационным и программным ресурсам;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проникновения и активизации компьютерной вирусной ин-</a:t>
            </a:r>
          </a:p>
          <a:p>
            <a:pPr>
              <a:buNone/>
            </a:pPr>
            <a:r>
              <a:rPr lang="ru-RU" dirty="0" err="1"/>
              <a:t>фекции</a:t>
            </a:r>
            <a:r>
              <a:rPr lang="ru-RU" dirty="0"/>
              <a:t>;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Потенциальные угрозы качеству во время эксплуатации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требования к качеству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</a:t>
            </a:r>
            <a:r>
              <a:rPr lang="ru-RU" dirty="0" smtClean="0"/>
              <a:t>необходимо </a:t>
            </a:r>
            <a:r>
              <a:rPr lang="ru-RU" dirty="0"/>
              <a:t>обеспечивать требуемую </a:t>
            </a:r>
            <a:r>
              <a:rPr lang="ru-RU" i="1" dirty="0"/>
              <a:t>непрерывность и </a:t>
            </a:r>
            <a:r>
              <a:rPr lang="ru-RU" i="1" dirty="0" smtClean="0"/>
              <a:t>корректность </a:t>
            </a:r>
            <a:r>
              <a:rPr lang="ru-RU" i="1" dirty="0"/>
              <a:t>функционирования программных продуктов в </a:t>
            </a:r>
            <a:r>
              <a:rPr lang="ru-RU" i="1" dirty="0" smtClean="0"/>
              <a:t>реальном</a:t>
            </a:r>
            <a:r>
              <a:rPr lang="en-US" i="1" dirty="0" smtClean="0"/>
              <a:t> </a:t>
            </a:r>
            <a:r>
              <a:rPr lang="ru-RU" dirty="0" smtClean="0"/>
              <a:t>времени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</a:t>
            </a:r>
            <a:r>
              <a:rPr lang="ru-RU" dirty="0" smtClean="0"/>
              <a:t>необходимо </a:t>
            </a:r>
            <a:r>
              <a:rPr lang="ru-RU" dirty="0"/>
              <a:t>обеспечить конфиденциальность </a:t>
            </a:r>
            <a:r>
              <a:rPr lang="ru-RU" dirty="0" smtClean="0"/>
              <a:t>информации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267" y="620688"/>
            <a:ext cx="8965733" cy="415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b="1" i="1" dirty="0"/>
              <a:t>Профиль стандартов - это совокупность нескольких (или</a:t>
            </a:r>
          </a:p>
          <a:p>
            <a:pPr>
              <a:buNone/>
            </a:pPr>
            <a:r>
              <a:rPr lang="ru-RU" dirty="0"/>
              <a:t>подмножество одного) базовых стандартов (и других нормативных</a:t>
            </a:r>
          </a:p>
          <a:p>
            <a:pPr>
              <a:buNone/>
            </a:pPr>
            <a:r>
              <a:rPr lang="ru-RU" dirty="0"/>
              <a:t>документов) с четко определенными и гармонизированными </a:t>
            </a:r>
            <a:r>
              <a:rPr lang="ru-RU" dirty="0" err="1"/>
              <a:t>подмно</a:t>
            </a:r>
            <a:r>
              <a:rPr lang="ru-RU" dirty="0"/>
              <a:t>-</a:t>
            </a:r>
          </a:p>
          <a:p>
            <a:pPr>
              <a:buNone/>
            </a:pPr>
            <a:r>
              <a:rPr lang="ru-RU" dirty="0" err="1"/>
              <a:t>жествами</a:t>
            </a:r>
            <a:r>
              <a:rPr lang="ru-RU" dirty="0"/>
              <a:t> обязательных и факультативных возможностей, </a:t>
            </a:r>
            <a:r>
              <a:rPr lang="ru-RU" dirty="0" err="1"/>
              <a:t>предназна</a:t>
            </a:r>
            <a:r>
              <a:rPr lang="ru-RU" dirty="0"/>
              <a:t>-</a:t>
            </a:r>
          </a:p>
          <a:p>
            <a:pPr>
              <a:buNone/>
            </a:pPr>
            <a:r>
              <a:rPr lang="ru-RU" dirty="0" err="1"/>
              <a:t>ченная</a:t>
            </a:r>
            <a:r>
              <a:rPr lang="ru-RU" dirty="0"/>
              <a:t> для реализации заданной функции или группы функций.</a:t>
            </a:r>
          </a:p>
          <a:p>
            <a:pPr>
              <a:buNone/>
            </a:pPr>
            <a:r>
              <a:rPr lang="ru-RU" dirty="0"/>
              <a:t>Функциональная характеристика (заданный набор функций) объекта</a:t>
            </a:r>
          </a:p>
          <a:p>
            <a:pPr>
              <a:buNone/>
            </a:pPr>
            <a:r>
              <a:rPr lang="ru-RU" dirty="0"/>
              <a:t>стандартизации является исходной для формирования и применения</a:t>
            </a:r>
          </a:p>
          <a:p>
            <a:pPr>
              <a:buNone/>
            </a:pPr>
            <a:r>
              <a:rPr lang="ru-RU" dirty="0"/>
              <a:t>профиля этого объекта или процесса. В профиле выделяются и уста-</a:t>
            </a:r>
          </a:p>
          <a:p>
            <a:pPr>
              <a:buNone/>
            </a:pPr>
            <a:r>
              <a:rPr lang="ru-RU" dirty="0" err="1"/>
              <a:t>навливаются</a:t>
            </a:r>
            <a:r>
              <a:rPr lang="ru-RU" dirty="0"/>
              <a:t> допустимые факультативные возможности и значения</a:t>
            </a:r>
          </a:p>
          <a:p>
            <a:pPr>
              <a:buNone/>
            </a:pPr>
            <a:r>
              <a:rPr lang="ru-RU" dirty="0"/>
              <a:t>параметров каждого базового стандарта и/или нормативного доку-</a:t>
            </a:r>
          </a:p>
          <a:p>
            <a:pPr>
              <a:buNone/>
            </a:pPr>
            <a:r>
              <a:rPr lang="ru-RU" dirty="0" err="1"/>
              <a:t>мента</a:t>
            </a:r>
            <a:r>
              <a:rPr lang="ru-RU" dirty="0"/>
              <a:t>, входящего в профиль.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32450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Эффективное применение конкретного профиля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708811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89040"/>
            <a:ext cx="6984776" cy="228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307" y="1772816"/>
            <a:ext cx="850432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20" y="1340768"/>
            <a:ext cx="890945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2700" b="1" i="1" dirty="0"/>
              <a:t>методологии и </a:t>
            </a:r>
            <a:r>
              <a:rPr lang="ru-RU" sz="2700" b="1" i="1" dirty="0" smtClean="0"/>
              <a:t>стили получению продукта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ru-RU" sz="2000" b="1" i="1" dirty="0"/>
              <a:t>свободное программное обеспечение</a:t>
            </a:r>
            <a:r>
              <a:rPr lang="ru-RU" sz="2000" dirty="0"/>
              <a:t>, ориентированное на большое число независимых специалистов, различных по квалификации, дислокации и ответственности за результаты своей добровольной деятельности.  </a:t>
            </a:r>
            <a:r>
              <a:rPr lang="en-US" sz="2000" dirty="0"/>
              <a:t>(</a:t>
            </a:r>
            <a:r>
              <a:rPr lang="ru-RU" sz="2000" dirty="0"/>
              <a:t>гибкость  модификации</a:t>
            </a:r>
            <a:r>
              <a:rPr lang="en-US" sz="2000" dirty="0"/>
              <a:t>)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b="1" i="1" dirty="0"/>
              <a:t>закрытые тексты и технологические документы </a:t>
            </a:r>
            <a:r>
              <a:rPr lang="ru-RU" sz="2000" dirty="0" smtClean="0"/>
              <a:t>комплексы программ</a:t>
            </a:r>
            <a:r>
              <a:rPr lang="ru-RU" sz="2000" dirty="0"/>
              <a:t>, создаваемые профессиональными, сплоченными коллективами высокой квалификации под централизованным управлением для конкретных заказчиков определенных систем управления </a:t>
            </a:r>
            <a:r>
              <a:rPr lang="ru-RU" sz="2000" dirty="0" smtClean="0"/>
              <a:t>и обработки </a:t>
            </a:r>
            <a:r>
              <a:rPr lang="ru-RU" sz="2000" dirty="0"/>
              <a:t>информации с ограниченным тиражом, производство, распространение и модификация которых регламентируется и контролируется заказчиком и поставщиком. (жесткий контроль)</a:t>
            </a:r>
          </a:p>
          <a:p>
            <a:endParaRPr lang="ru-RU" sz="20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обеспечение качества </a:t>
            </a:r>
            <a:r>
              <a:rPr lang="ru-RU" dirty="0"/>
              <a:t>- это «совокупность планируемых и систематически проводимых мероприятий, необходимых для уверенности в том, что продукция или</a:t>
            </a:r>
          </a:p>
          <a:p>
            <a:pPr>
              <a:buNone/>
            </a:pPr>
            <a:r>
              <a:rPr lang="ru-RU" dirty="0" smtClean="0"/>
              <a:t>    процессы </a:t>
            </a:r>
            <a:r>
              <a:rPr lang="ru-RU" dirty="0"/>
              <a:t>удовлетворяют определенным требованиям потребителей к качеству».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системы обеспечения качества</a:t>
            </a:r>
            <a:r>
              <a:rPr lang="ru-RU" dirty="0"/>
              <a:t>, каждая из которых </a:t>
            </a:r>
            <a:r>
              <a:rPr lang="ru-RU" dirty="0" smtClean="0"/>
              <a:t>включает</a:t>
            </a:r>
            <a:r>
              <a:rPr lang="ru-RU" dirty="0"/>
              <a:t>: «совокупность организационной структуры, процедур, процессов и ресурсов, обеспечивающую ответственность руководства за качество процессов производства и/или продукции».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i="1" dirty="0"/>
              <a:t>специфицирование и оценивание требуемых характеристик </a:t>
            </a:r>
            <a:r>
              <a:rPr lang="ru-RU" sz="2800" b="1" i="1" dirty="0" smtClean="0"/>
              <a:t>– ключевой фактор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1" i="1" dirty="0"/>
              <a:t>система обеспечения качества </a:t>
            </a:r>
            <a:r>
              <a:rPr lang="ru-RU" dirty="0"/>
              <a:t>- это совокупность методов и средств организации управляющих и исполнительных подразделений предприятия, участвующих в проектировании, производстве и сопровождении комплексов программ с целью придания им свойств и качества, обеспечивающих удовлетворение потребностей заказчиков и потребителей при минимальном или допустимом</a:t>
            </a:r>
          </a:p>
          <a:p>
            <a:pPr>
              <a:buNone/>
            </a:pPr>
            <a:r>
              <a:rPr lang="ru-RU" dirty="0" smtClean="0"/>
              <a:t>    расходовании </a:t>
            </a:r>
            <a:r>
              <a:rPr lang="ru-RU" dirty="0"/>
              <a:t>ресурсов.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ru-RU" sz="2800" dirty="0"/>
              <a:t>Соответственно росту сложности программ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/>
              <a:t>возрастает количество выявляемых и остающихся </a:t>
            </a:r>
            <a:r>
              <a:rPr lang="ru-RU" sz="2800" dirty="0" smtClean="0"/>
              <a:t>в них дефектов и ошибок</a:t>
            </a:r>
          </a:p>
          <a:p>
            <a:pPr>
              <a:buNone/>
            </a:pPr>
            <a:r>
              <a:rPr lang="ru-RU" sz="2800" dirty="0"/>
              <a:t> </a:t>
            </a:r>
          </a:p>
          <a:p>
            <a:pPr>
              <a:buNone/>
            </a:pPr>
            <a:r>
              <a:rPr lang="ru-RU" sz="2800" dirty="0"/>
              <a:t>Потребителей – заказчиков интересует, прежде всего, </a:t>
            </a:r>
            <a:r>
              <a:rPr lang="ru-RU" sz="2800" b="1" dirty="0"/>
              <a:t>качество готового конечного продукта (а не как оно достигнуто)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i="1" dirty="0"/>
              <a:t>Сертификация </a:t>
            </a:r>
            <a:r>
              <a:rPr lang="ru-RU" dirty="0"/>
              <a:t>– процедура подтверждения соответствия требованиям, посредством которой независимое от изготовителя и потребителя предприятие </a:t>
            </a:r>
            <a:r>
              <a:rPr lang="ru-RU" b="1" i="1" dirty="0"/>
              <a:t>юридически удостоверяет </a:t>
            </a:r>
            <a:r>
              <a:rPr lang="ru-RU" dirty="0"/>
              <a:t>в письменной</a:t>
            </a:r>
          </a:p>
          <a:p>
            <a:pPr>
              <a:buNone/>
            </a:pPr>
            <a:r>
              <a:rPr lang="ru-RU" dirty="0" smtClean="0"/>
              <a:t>   форме</a:t>
            </a:r>
            <a:r>
              <a:rPr lang="ru-RU" dirty="0"/>
              <a:t>, что состояние продукции и/или производства и системы менеджмента качества способно обеспечить </a:t>
            </a:r>
            <a:r>
              <a:rPr lang="ru-RU" dirty="0" smtClean="0"/>
              <a:t>стабильность выпускаемой продукции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1747</Words>
  <Application>Microsoft Office PowerPoint</Application>
  <PresentationFormat>Экран (4:3)</PresentationFormat>
  <Paragraphs>252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Стандартизация и сертификация  программных средств</vt:lpstr>
      <vt:lpstr>Слайд 2</vt:lpstr>
      <vt:lpstr>Слайд 3</vt:lpstr>
      <vt:lpstr>методологии и стили получению продукта </vt:lpstr>
      <vt:lpstr>Слайд 5</vt:lpstr>
      <vt:lpstr>Слайд 6</vt:lpstr>
      <vt:lpstr>специфицирование и оценивание требуемых характеристик – ключевой фактор</vt:lpstr>
      <vt:lpstr>Слайд 8</vt:lpstr>
      <vt:lpstr>Слайд 9</vt:lpstr>
      <vt:lpstr>Обеспечение качества (подходы)</vt:lpstr>
      <vt:lpstr>Слайд 11</vt:lpstr>
      <vt:lpstr>Комплексная сертификация</vt:lpstr>
      <vt:lpstr>Слайд 13</vt:lpstr>
      <vt:lpstr>Слайд 14</vt:lpstr>
      <vt:lpstr>Слайд 15</vt:lpstr>
      <vt:lpstr>Слайд 16</vt:lpstr>
      <vt:lpstr>Три вида документов</vt:lpstr>
      <vt:lpstr>Технологическая докуметация (руководства)</vt:lpstr>
      <vt:lpstr>Слайд 19</vt:lpstr>
      <vt:lpstr>Слайд 20</vt:lpstr>
      <vt:lpstr>Слайд 21</vt:lpstr>
      <vt:lpstr>Виды и цели сертификации программных средств</vt:lpstr>
      <vt:lpstr>Слайд 23</vt:lpstr>
      <vt:lpstr>Слайд 24</vt:lpstr>
      <vt:lpstr>Слайд 25</vt:lpstr>
      <vt:lpstr>Слайд 26</vt:lpstr>
      <vt:lpstr>Слайд 27</vt:lpstr>
      <vt:lpstr>Требования заказчика</vt:lpstr>
      <vt:lpstr>Потенциальные угрозы качеству во время разработки</vt:lpstr>
      <vt:lpstr>Потенциальные угрозы качеству во время эксплуатации</vt:lpstr>
      <vt:lpstr>Общие требования к качеству</vt:lpstr>
      <vt:lpstr>Слайд 32</vt:lpstr>
      <vt:lpstr>Слайд 33</vt:lpstr>
      <vt:lpstr>Слайд 34</vt:lpstr>
      <vt:lpstr>Эффективное применение конкретного профиля</vt:lpstr>
      <vt:lpstr>Слайд 36</vt:lpstr>
      <vt:lpstr>Слайд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Григорий</dc:creator>
  <cp:lastModifiedBy>Григорий</cp:lastModifiedBy>
  <cp:revision>59</cp:revision>
  <dcterms:created xsi:type="dcterms:W3CDTF">2017-09-01T20:16:14Z</dcterms:created>
  <dcterms:modified xsi:type="dcterms:W3CDTF">2017-09-02T13:56:37Z</dcterms:modified>
</cp:coreProperties>
</file>