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b2de082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b2de082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e19d94d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e19d94d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cd03531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ccd03531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e19d94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e19d94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cd03531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ccd03531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e19d94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e19d94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7f6adeb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7f6adeb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e19d94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e19d94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7f6adeb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7f6adeb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e19d94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3e19d94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7f73708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7f73708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ca2e0ed6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ca2e0ed6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b2de08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3b2de08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3b2de08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3b2de08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ca2e0ed6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ca2e0ed6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3c57bee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3c57bee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3c57bee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3c57bee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cd035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ccd035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26c92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26c92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a2e0ed6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ca2e0ed6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e19d94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3e19d94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cd03531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cd03531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e19d94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e19d94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b08fa7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cb08fa7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hyperlink" Target="mailto:luciano.ortiz@neogrid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mazon.com.br/Oracle-Certified-Professional-Programmer-Study-ebook/dp/B08C9XVGV5" TargetMode="External"/><Relationship Id="rId4" Type="http://schemas.openxmlformats.org/officeDocument/2006/relationships/image" Target="../media/image24.jpg"/><Relationship Id="rId5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://openjdk.java.net/jeps/286" TargetMode="External"/><Relationship Id="rId10" Type="http://schemas.openxmlformats.org/officeDocument/2006/relationships/hyperlink" Target="http://openjdk.java.net/jeps/286" TargetMode="External"/><Relationship Id="rId13" Type="http://schemas.openxmlformats.org/officeDocument/2006/relationships/hyperlink" Target="https://www.infoq.com/br/articles/java-10-var-type/" TargetMode="External"/><Relationship Id="rId12" Type="http://schemas.openxmlformats.org/officeDocument/2006/relationships/hyperlink" Target="https://www.infoq.com/br/articles/java-10-var-typ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openjdk.java.net/projects/amber/LVTIstyle.html" TargetMode="External"/><Relationship Id="rId4" Type="http://schemas.openxmlformats.org/officeDocument/2006/relationships/hyperlink" Target="http://openjdk.java.net/projects/amber/LVTIstyle.html" TargetMode="External"/><Relationship Id="rId9" Type="http://schemas.openxmlformats.org/officeDocument/2006/relationships/hyperlink" Target="http://openjdk.java.net/jeps/286" TargetMode="External"/><Relationship Id="rId14" Type="http://schemas.openxmlformats.org/officeDocument/2006/relationships/hyperlink" Target="https://www.infoq.com/br/articles/java-10-var-type/" TargetMode="External"/><Relationship Id="rId5" Type="http://schemas.openxmlformats.org/officeDocument/2006/relationships/hyperlink" Target="http://openjdk.java.net/projects/amber/LVTIstyle.html" TargetMode="External"/><Relationship Id="rId6" Type="http://schemas.openxmlformats.org/officeDocument/2006/relationships/hyperlink" Target="http://openjdk.java.net/projects/amber/LVTIFAQ.html" TargetMode="External"/><Relationship Id="rId7" Type="http://schemas.openxmlformats.org/officeDocument/2006/relationships/hyperlink" Target="http://openjdk.java.net/projects/amber/LVTIFAQ.html" TargetMode="External"/><Relationship Id="rId8" Type="http://schemas.openxmlformats.org/officeDocument/2006/relationships/hyperlink" Target="http://openjdk.java.net/projects/amber/LVTIFAQ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ocpjp-study/local-variable-inference.git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" y="1217025"/>
            <a:ext cx="25622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575" y="3459075"/>
            <a:ext cx="1684426" cy="168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506600" y="2015475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DESENVOLVEDOR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506600" y="2652375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Luciano Ortiz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506600" y="2957175"/>
            <a:ext cx="46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uFill>
                  <a:noFill/>
                </a:uFill>
                <a:hlinkClick r:id="rId6"/>
              </a:rPr>
              <a:t>luciano.ortiz@neogrid.com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506600" y="3261975"/>
            <a:ext cx="46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91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Escolha nomes de variáveis ​​que fornecem informações úteis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50" y="1633813"/>
            <a:ext cx="74676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88" y="3051900"/>
            <a:ext cx="62388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91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Minimize o escopo das variáveis ​​locais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8" y="1737875"/>
            <a:ext cx="47339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91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Minimize o escopo das variáveis ​​locais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8" y="1737875"/>
            <a:ext cx="4733925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4"/>
          <p:cNvCxnSpPr/>
          <p:nvPr/>
        </p:nvCxnSpPr>
        <p:spPr>
          <a:xfrm>
            <a:off x="196250" y="1827975"/>
            <a:ext cx="4692000" cy="2168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4"/>
          <p:cNvCxnSpPr/>
          <p:nvPr/>
        </p:nvCxnSpPr>
        <p:spPr>
          <a:xfrm flipH="1" rot="10800000">
            <a:off x="218450" y="1702175"/>
            <a:ext cx="4588500" cy="225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363" y="2238375"/>
            <a:ext cx="48672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736450" y="2375625"/>
            <a:ext cx="4211100" cy="11250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91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Quando o inicializador fornece informações suficientes ao leitor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6954"/>
            <a:ext cx="9144001" cy="83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91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Quando o inicializador fornece informações suficientes ao leitor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6954"/>
            <a:ext cx="9144001" cy="83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8125" y="3398600"/>
            <a:ext cx="72866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43950" y="791875"/>
            <a:ext cx="8644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se preocupe muito em "programar a interface" com variáveis ​​locais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5" y="1752463"/>
            <a:ext cx="50577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43950" y="791875"/>
            <a:ext cx="8644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se preocupe muito em "programar a interface" com variáveis ​​locais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5" y="1752463"/>
            <a:ext cx="50577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2163"/>
            <a:ext cx="47148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43950" y="791875"/>
            <a:ext cx="86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Tome cuidado ao usar var com literais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975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43950" y="791875"/>
            <a:ext cx="86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Tome cuidado ao usar var com literais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975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213125"/>
            <a:ext cx="5743575" cy="139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Conclusão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0" y="688275"/>
            <a:ext cx="902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uso </a:t>
            </a:r>
            <a:r>
              <a:rPr b="1" lang="pt-BR">
                <a:solidFill>
                  <a:srgbClr val="9900FF"/>
                </a:solidFill>
              </a:rPr>
              <a:t>var </a:t>
            </a:r>
            <a:r>
              <a:rPr lang="pt-BR"/>
              <a:t>pode melhorar o código, reduzindo a desordem, permitindo que informações mais importantes se destaquem.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 outro lado, aplicar </a:t>
            </a:r>
            <a:r>
              <a:rPr b="1" lang="pt-BR">
                <a:solidFill>
                  <a:srgbClr val="9900FF"/>
                </a:solidFill>
              </a:rPr>
              <a:t>var </a:t>
            </a:r>
            <a:r>
              <a:rPr lang="pt-BR"/>
              <a:t>indiscriminadamente pode piorar as coisas.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Usado corretamente, </a:t>
            </a:r>
            <a:r>
              <a:rPr b="1" lang="pt-BR">
                <a:solidFill>
                  <a:srgbClr val="9900FF"/>
                </a:solidFill>
              </a:rPr>
              <a:t>var </a:t>
            </a:r>
            <a:r>
              <a:rPr lang="pt-BR"/>
              <a:t>pode ajudar a melhorar o bom código, tornando-o mais curto e claro sem comprometer a compreensão.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161513"/>
                </a:solidFill>
              </a:rPr>
              <a:t>Variável Local - Tipo Inferência</a:t>
            </a:r>
            <a:endParaRPr b="1" sz="3000">
              <a:solidFill>
                <a:srgbClr val="16151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24575" y="2453125"/>
            <a:ext cx="495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Desde</a:t>
            </a:r>
            <a:r>
              <a:rPr lang="pt-BR"/>
              <a:t> </a:t>
            </a:r>
            <a:r>
              <a:rPr b="1" lang="pt-BR"/>
              <a:t>Java </a:t>
            </a:r>
            <a:r>
              <a:rPr b="1" lang="pt-BR">
                <a:solidFill>
                  <a:schemeClr val="dk1"/>
                </a:solidFill>
              </a:rPr>
              <a:t>10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45675" y="3245725"/>
            <a:ext cx="5378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i="1" lang="pt-BR"/>
              <a:t>upgrade</a:t>
            </a:r>
            <a:r>
              <a:rPr i="1" lang="pt-BR"/>
              <a:t> no</a:t>
            </a:r>
            <a:r>
              <a:rPr lang="pt-BR"/>
              <a:t> </a:t>
            </a:r>
            <a:r>
              <a:rPr b="1" lang="pt-BR"/>
              <a:t>Java </a:t>
            </a:r>
            <a:r>
              <a:rPr b="1" lang="pt-BR">
                <a:solidFill>
                  <a:schemeClr val="dk1"/>
                </a:solidFill>
              </a:rPr>
              <a:t>11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1702850" cy="17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675" y="2050613"/>
            <a:ext cx="2057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240900" y="1080600"/>
            <a:ext cx="55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Livro: OCP Oracle Certified Professional Java SE 11 Programmer II. Appendix A. Scott Selikoff e Jeanne Boyarsky.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link amazon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Referências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00" y="1041563"/>
            <a:ext cx="2787000" cy="34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925" y="2271900"/>
            <a:ext cx="2503575" cy="24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Referências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44950" y="1474800"/>
            <a:ext cx="763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pt-BR" sz="16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openjdk</a:t>
            </a:r>
            <a:r>
              <a:rPr lang="pt-BR" sz="1600" u="sng">
                <a:solidFill>
                  <a:schemeClr val="hlink"/>
                </a:solidFill>
                <a:hlinkClick r:id="rId5"/>
              </a:rPr>
              <a:t>.java.net/projects/amber/LVTIstyle.html</a:t>
            </a:r>
            <a:br>
              <a:rPr lang="pt-BR" sz="1600"/>
            </a:b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6"/>
              </a:rPr>
              <a:t>http://</a:t>
            </a:r>
            <a:r>
              <a:rPr lang="pt-BR" sz="16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openjdk</a:t>
            </a:r>
            <a:r>
              <a:rPr lang="pt-BR" sz="1600" u="sng">
                <a:solidFill>
                  <a:schemeClr val="hlink"/>
                </a:solidFill>
                <a:hlinkClick r:id="rId8"/>
              </a:rPr>
              <a:t>.java.net/projects/amber/LVTIFAQ.html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9"/>
              </a:rPr>
              <a:t>http://</a:t>
            </a:r>
            <a:r>
              <a:rPr lang="pt-BR" sz="1600" u="sng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openjdk</a:t>
            </a:r>
            <a:r>
              <a:rPr lang="pt-BR" sz="1600" u="sng">
                <a:solidFill>
                  <a:schemeClr val="hlink"/>
                </a:solidFill>
                <a:hlinkClick r:id="rId11"/>
              </a:rPr>
              <a:t>.java.net/jeps/286</a:t>
            </a:r>
            <a:br>
              <a:rPr lang="pt-BR"/>
            </a:br>
            <a:br>
              <a:rPr lang="pt-B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12"/>
              </a:rPr>
              <a:t>https://www.</a:t>
            </a:r>
            <a:r>
              <a:rPr lang="pt-BR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infoq</a:t>
            </a:r>
            <a:r>
              <a:rPr lang="pt-BR" u="sng">
                <a:solidFill>
                  <a:schemeClr val="hlink"/>
                </a:solidFill>
                <a:hlinkClick r:id="rId14"/>
              </a:rPr>
              <a:t>.com/br/articles/java-10-var-type/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Métrica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25" y="994100"/>
            <a:ext cx="3072375" cy="330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4659775" y="1701075"/>
            <a:ext cx="41841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39</a:t>
            </a:r>
            <a:r>
              <a:rPr b="1" lang="pt-BR"/>
              <a:t> pomodoros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39 * 25 = 975 minutos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975 / 60 = </a:t>
            </a:r>
            <a:r>
              <a:rPr b="1" lang="pt-BR" sz="2000">
                <a:solidFill>
                  <a:srgbClr val="274E13"/>
                </a:solidFill>
              </a:rPr>
              <a:t>16,75 h</a:t>
            </a:r>
            <a:endParaRPr b="1" sz="2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975" y="761325"/>
            <a:ext cx="38100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lt1"/>
                </a:solidFill>
              </a:rPr>
              <a:t>Laboratório</a:t>
            </a:r>
            <a:endParaRPr sz="25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lt1"/>
                </a:solidFill>
              </a:rPr>
              <a:t>Laboratório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231" name="Google Shape;231;p36"/>
          <p:cNvSpPr txBox="1"/>
          <p:nvPr/>
        </p:nvSpPr>
        <p:spPr>
          <a:xfrm rot="-982554">
            <a:off x="790457" y="2614585"/>
            <a:ext cx="1776988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8B949E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DOES COMPILE?</a:t>
            </a:r>
            <a:endParaRPr b="1" sz="2100"/>
          </a:p>
        </p:txBody>
      </p:sp>
      <p:sp>
        <p:nvSpPr>
          <p:cNvPr id="232" name="Google Shape;232;p36"/>
          <p:cNvSpPr txBox="1"/>
          <p:nvPr/>
        </p:nvSpPr>
        <p:spPr>
          <a:xfrm rot="-982663">
            <a:off x="6273155" y="2335484"/>
            <a:ext cx="2626890" cy="431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8B949E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DOES NOT COMPILE?</a:t>
            </a:r>
            <a:endParaRPr b="1" sz="2100"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038" y="1805228"/>
            <a:ext cx="1857575" cy="16694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3559750" y="3474700"/>
            <a:ext cx="17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regras</a:t>
            </a:r>
            <a:endParaRPr b="1" sz="1600"/>
          </a:p>
        </p:txBody>
      </p:sp>
      <p:sp>
        <p:nvSpPr>
          <p:cNvPr id="235" name="Google Shape;235;p36"/>
          <p:cNvSpPr txBox="1"/>
          <p:nvPr/>
        </p:nvSpPr>
        <p:spPr>
          <a:xfrm>
            <a:off x="2287200" y="4066475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9900FF"/>
                </a:solidFill>
              </a:rPr>
              <a:t>var</a:t>
            </a:r>
            <a:endParaRPr b="1" sz="19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0" y="303890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https://github.com/ocpjp-study/local-variable-inference.git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450" y="1351275"/>
            <a:ext cx="3749575" cy="12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833800" y="1297875"/>
            <a:ext cx="30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5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500"/>
              <a:buChar char="●"/>
            </a:pPr>
            <a:r>
              <a:rPr b="1" i="1" lang="pt-BR" sz="1500">
                <a:solidFill>
                  <a:srgbClr val="161513"/>
                </a:solidFill>
              </a:rPr>
              <a:t>Objetivos</a:t>
            </a:r>
            <a:br>
              <a:rPr b="1" i="1" lang="pt-BR" sz="1500">
                <a:solidFill>
                  <a:srgbClr val="161513"/>
                </a:solidFill>
              </a:rPr>
            </a:br>
            <a:endParaRPr b="1" i="1" sz="1500">
              <a:solidFill>
                <a:srgbClr val="1615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500"/>
              <a:buChar char="●"/>
            </a:pPr>
            <a:r>
              <a:rPr b="1" i="1" lang="pt-BR" sz="1500">
                <a:solidFill>
                  <a:srgbClr val="161513"/>
                </a:solidFill>
              </a:rPr>
              <a:t>Boas Práticas</a:t>
            </a:r>
            <a:br>
              <a:rPr b="1" i="1" lang="pt-BR" sz="1500">
                <a:solidFill>
                  <a:srgbClr val="161513"/>
                </a:solidFill>
              </a:rPr>
            </a:br>
            <a:endParaRPr b="1" i="1" sz="1500">
              <a:solidFill>
                <a:srgbClr val="1615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500"/>
              <a:buChar char="●"/>
            </a:pPr>
            <a:r>
              <a:rPr b="1" i="1" lang="pt-BR" sz="1500">
                <a:solidFill>
                  <a:srgbClr val="161513"/>
                </a:solidFill>
              </a:rPr>
              <a:t>Conclusão</a:t>
            </a:r>
            <a:br>
              <a:rPr b="1" i="1" lang="pt-BR" sz="1500">
                <a:solidFill>
                  <a:srgbClr val="161513"/>
                </a:solidFill>
              </a:rPr>
            </a:br>
            <a:endParaRPr b="1" i="1" sz="1500">
              <a:solidFill>
                <a:srgbClr val="1615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500"/>
              <a:buChar char="●"/>
            </a:pPr>
            <a:r>
              <a:rPr b="1" i="1" lang="pt-BR" sz="1500">
                <a:solidFill>
                  <a:schemeClr val="dk1"/>
                </a:solidFill>
              </a:rPr>
              <a:t>Métrica</a:t>
            </a:r>
            <a:br>
              <a:rPr b="1" i="1" lang="pt-BR" sz="1500">
                <a:solidFill>
                  <a:srgbClr val="161513"/>
                </a:solidFill>
              </a:rPr>
            </a:br>
            <a:endParaRPr b="1" i="1" sz="1500">
              <a:solidFill>
                <a:srgbClr val="1615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500"/>
              <a:buChar char="●"/>
            </a:pPr>
            <a:r>
              <a:rPr b="1" i="1" lang="pt-BR" sz="1500">
                <a:solidFill>
                  <a:srgbClr val="161513"/>
                </a:solidFill>
              </a:rPr>
              <a:t>Laboratório</a:t>
            </a:r>
            <a:endParaRPr b="1" i="1" sz="1500">
              <a:solidFill>
                <a:srgbClr val="161513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1615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29" y="1374071"/>
            <a:ext cx="3286325" cy="25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5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500"/>
              <a:buChar char="●"/>
            </a:pPr>
            <a:r>
              <a:rPr lang="pt-BR" sz="1500">
                <a:solidFill>
                  <a:srgbClr val="161513"/>
                </a:solidFill>
              </a:rPr>
              <a:t>Usar variável local do tipo inferência</a:t>
            </a:r>
            <a:r>
              <a:rPr lang="pt-BR" sz="1500">
                <a:solidFill>
                  <a:srgbClr val="161513"/>
                </a:solidFill>
              </a:rPr>
              <a:t> </a:t>
            </a:r>
            <a:r>
              <a:rPr b="1" i="1" lang="pt-BR" sz="1500">
                <a:solidFill>
                  <a:srgbClr val="161513"/>
                </a:solidFill>
              </a:rPr>
              <a:t>(Java 10)</a:t>
            </a:r>
            <a:endParaRPr b="1" i="1" sz="1500">
              <a:solidFill>
                <a:srgbClr val="16151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51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500"/>
              <a:buChar char="●"/>
            </a:pPr>
            <a:r>
              <a:rPr lang="pt-BR" sz="1500">
                <a:solidFill>
                  <a:srgbClr val="161513"/>
                </a:solidFill>
              </a:rPr>
              <a:t>Usar</a:t>
            </a:r>
            <a:r>
              <a:rPr lang="pt-BR" sz="1500">
                <a:solidFill>
                  <a:srgbClr val="161513"/>
                </a:solidFill>
              </a:rPr>
              <a:t> variável local em parâmetros de expressões lambdas </a:t>
            </a:r>
            <a:r>
              <a:rPr b="1" i="1" lang="pt-BR" sz="1500">
                <a:solidFill>
                  <a:srgbClr val="161513"/>
                </a:solidFill>
              </a:rPr>
              <a:t>(Java 11)</a:t>
            </a:r>
            <a:endParaRPr b="1" i="1" sz="1500">
              <a:solidFill>
                <a:srgbClr val="1615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0" y="572700"/>
            <a:ext cx="9144000" cy="470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pt-BR" sz="2020">
                <a:solidFill>
                  <a:schemeClr val="lt1"/>
                </a:solidFill>
              </a:rPr>
              <a:t>Variável local por inferência</a:t>
            </a:r>
            <a:endParaRPr sz="2020">
              <a:solidFill>
                <a:schemeClr val="lt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53000"/>
            <a:ext cx="39243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0" y="572700"/>
            <a:ext cx="9144000" cy="470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pt-BR" sz="2020">
                <a:solidFill>
                  <a:schemeClr val="lt1"/>
                </a:solidFill>
              </a:rPr>
              <a:t>Variável local por inferência</a:t>
            </a:r>
            <a:endParaRPr sz="2020">
              <a:solidFill>
                <a:schemeClr val="lt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53000"/>
            <a:ext cx="3924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98875"/>
            <a:ext cx="36766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 rot="-3269">
            <a:off x="4338325" y="3416415"/>
            <a:ext cx="1893001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8B949E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… Java 10 </a:t>
            </a:r>
            <a:endParaRPr b="1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Objetivos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572700"/>
            <a:ext cx="9144000" cy="470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Variável local por parâmetro (em expressão lambda)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3400"/>
            <a:ext cx="74009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>
                <a:solidFill>
                  <a:schemeClr val="lt1"/>
                </a:solidFill>
              </a:rPr>
              <a:t>Objetivos</a:t>
            </a:r>
            <a:endParaRPr sz="252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0" y="572700"/>
            <a:ext cx="9144000" cy="470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Variável local por parâmetro (em expressão lambda)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3400"/>
            <a:ext cx="74009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63" y="3733125"/>
            <a:ext cx="52863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 rot="-3269">
            <a:off x="5877675" y="4240865"/>
            <a:ext cx="1893001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8B949E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… Java 11 </a:t>
            </a:r>
            <a:endParaRPr b="1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91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Escolha nomes de variáveis ​​que fornecem informações úteis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520">
                <a:solidFill>
                  <a:schemeClr val="lt1"/>
                </a:solidFill>
              </a:rPr>
              <a:t>Boas Práticas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50" y="1633813"/>
            <a:ext cx="74676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