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7" r:id="rId4"/>
    <p:sldId id="258" r:id="rId5"/>
    <p:sldId id="259" r:id="rId6"/>
    <p:sldId id="261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65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10/6/2019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10/6/2019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10/6/2019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10/6/2019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10/6/2019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990600"/>
            <a:ext cx="6172200" cy="1894362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tx1"/>
                </a:solidFill>
              </a:rPr>
              <a:t>Spring Bean</a:t>
            </a: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4953000"/>
            <a:ext cx="3276600" cy="864078"/>
          </a:xfrm>
        </p:spPr>
        <p:txBody>
          <a:bodyPr/>
          <a:lstStyle/>
          <a:p>
            <a:r>
              <a:rPr lang="en-US" b="0" dirty="0">
                <a:latin typeface="Calibri (Body)"/>
                <a:cs typeface="Arial" pitchFamily="34" charset="0"/>
              </a:rPr>
              <a:t>Compiler: </a:t>
            </a:r>
            <a:r>
              <a:rPr lang="en-US" b="0" dirty="0" err="1">
                <a:latin typeface="Calibri (Body)"/>
                <a:cs typeface="Arial" pitchFamily="34" charset="0"/>
              </a:rPr>
              <a:t>Lê</a:t>
            </a:r>
            <a:r>
              <a:rPr lang="en-US" b="0" dirty="0">
                <a:latin typeface="Calibri (Body)"/>
                <a:cs typeface="Arial" pitchFamily="34" charset="0"/>
              </a:rPr>
              <a:t> </a:t>
            </a:r>
            <a:r>
              <a:rPr lang="en-US" b="0" dirty="0" err="1">
                <a:latin typeface="Calibri (Body)"/>
                <a:cs typeface="Arial" pitchFamily="34" charset="0"/>
              </a:rPr>
              <a:t>Anh</a:t>
            </a:r>
            <a:r>
              <a:rPr lang="en-US" b="0" dirty="0">
                <a:latin typeface="Calibri (Body)"/>
                <a:cs typeface="Arial" pitchFamily="34" charset="0"/>
              </a:rPr>
              <a:t> </a:t>
            </a:r>
            <a:r>
              <a:rPr lang="en-US" b="0" dirty="0" err="1">
                <a:latin typeface="Calibri (Body)"/>
                <a:cs typeface="Arial" pitchFamily="34" charset="0"/>
              </a:rPr>
              <a:t>Vũ</a:t>
            </a:r>
            <a:endParaRPr lang="en-US" b="0" dirty="0">
              <a:latin typeface="Calibri (Body)"/>
              <a:cs typeface="Arial" pitchFamily="34" charset="0"/>
            </a:endParaRPr>
          </a:p>
          <a:p>
            <a:r>
              <a:rPr lang="en-US" b="0" dirty="0">
                <a:latin typeface="Calibri (Body)"/>
                <a:cs typeface="Arial" pitchFamily="34" charset="0"/>
              </a:rPr>
              <a:t>Email: levu@yahoo-corp.jp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58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tx1"/>
                </a:solidFill>
              </a:rPr>
              <a:t>Agenda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200" dirty="0">
                <a:latin typeface="Calibri (Body)"/>
                <a:cs typeface="Arial" pitchFamily="34" charset="0"/>
              </a:rPr>
              <a:t>Bean Definition</a:t>
            </a:r>
          </a:p>
          <a:p>
            <a:r>
              <a:rPr lang="en-US" sz="2200" dirty="0">
                <a:latin typeface="Calibri (Body)"/>
                <a:cs typeface="Arial" pitchFamily="34" charset="0"/>
              </a:rPr>
              <a:t>Bean Scope</a:t>
            </a:r>
          </a:p>
          <a:p>
            <a:r>
              <a:rPr lang="en-US" sz="2200" dirty="0">
                <a:latin typeface="Calibri (Body)"/>
                <a:cs typeface="Arial" pitchFamily="34" charset="0"/>
              </a:rPr>
              <a:t>Get Bean</a:t>
            </a:r>
          </a:p>
          <a:p>
            <a:r>
              <a:rPr lang="en-US" sz="2200" dirty="0">
                <a:latin typeface="Calibri (Body)"/>
                <a:cs typeface="Arial" pitchFamily="34" charset="0"/>
              </a:rPr>
              <a:t>Bean Lifecycle</a:t>
            </a:r>
          </a:p>
          <a:p>
            <a:r>
              <a:rPr lang="en-US" sz="2200" dirty="0" smtClean="0">
                <a:latin typeface="Calibri (Body)"/>
                <a:cs typeface="Arial" pitchFamily="34" charset="0"/>
              </a:rPr>
              <a:t>Component</a:t>
            </a:r>
            <a:endParaRPr lang="en-US" sz="2200" dirty="0">
              <a:latin typeface="Calibri (Body)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0285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chemeClr val="tx1"/>
                </a:solidFill>
              </a:rPr>
              <a:t>Bean Definition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>
                <a:latin typeface="Calibri (Body)"/>
                <a:cs typeface="Arial" pitchFamily="34" charset="0"/>
              </a:rPr>
              <a:t>Spring Bean is the </a:t>
            </a:r>
            <a:r>
              <a:rPr lang="en-US" sz="2200" dirty="0">
                <a:latin typeface="Calibri (Body)"/>
                <a:cs typeface="Arial" pitchFamily="34" charset="0"/>
              </a:rPr>
              <a:t>object in the Spring </a:t>
            </a:r>
            <a:r>
              <a:rPr lang="en-US" sz="2200" dirty="0" smtClean="0">
                <a:latin typeface="Calibri (Body)"/>
                <a:cs typeface="Arial" pitchFamily="34" charset="0"/>
              </a:rPr>
              <a:t>framework</a:t>
            </a:r>
          </a:p>
          <a:p>
            <a:r>
              <a:rPr lang="en-US" sz="2200" dirty="0">
                <a:latin typeface="Calibri (Body)"/>
                <a:cs typeface="Arial" pitchFamily="34" charset="0"/>
              </a:rPr>
              <a:t>I</a:t>
            </a:r>
            <a:r>
              <a:rPr lang="en-US" sz="2200" dirty="0" smtClean="0">
                <a:latin typeface="Calibri (Body)"/>
                <a:cs typeface="Arial" pitchFamily="34" charset="0"/>
              </a:rPr>
              <a:t>nstantiated </a:t>
            </a:r>
            <a:r>
              <a:rPr lang="en-US" sz="2200" dirty="0">
                <a:latin typeface="Calibri (Body)"/>
                <a:cs typeface="Arial" pitchFamily="34" charset="0"/>
              </a:rPr>
              <a:t>through the Spring </a:t>
            </a:r>
            <a:r>
              <a:rPr lang="en-US" sz="2200" dirty="0" smtClean="0">
                <a:latin typeface="Calibri (Body)"/>
                <a:cs typeface="Arial" pitchFamily="34" charset="0"/>
              </a:rPr>
              <a:t>container</a:t>
            </a:r>
          </a:p>
          <a:p>
            <a:r>
              <a:rPr lang="en-US" sz="2200" dirty="0" smtClean="0">
                <a:latin typeface="Calibri (Body)"/>
                <a:cs typeface="Arial" pitchFamily="34" charset="0"/>
              </a:rPr>
              <a:t>Configure </a:t>
            </a:r>
            <a:r>
              <a:rPr lang="en-US" sz="2200" dirty="0">
                <a:latin typeface="Calibri (Body)"/>
                <a:cs typeface="Arial" pitchFamily="34" charset="0"/>
              </a:rPr>
              <a:t>Bean with Java code using </a:t>
            </a:r>
            <a:r>
              <a:rPr lang="en-US" sz="2200" dirty="0" smtClean="0">
                <a:latin typeface="Calibri (Body)"/>
                <a:cs typeface="Arial" pitchFamily="34" charset="0"/>
              </a:rPr>
              <a:t>annotations:</a:t>
            </a:r>
          </a:p>
          <a:p>
            <a:pPr lvl="1">
              <a:buFont typeface="Courier New" pitchFamily="49" charset="0"/>
              <a:buChar char="o"/>
            </a:pPr>
            <a:r>
              <a:rPr lang="en-US" sz="2200" dirty="0" err="1">
                <a:latin typeface="Calibri (Body)"/>
                <a:cs typeface="Arial" pitchFamily="34" charset="0"/>
              </a:rPr>
              <a:t>org.springframework.context.annotation.Bean</a:t>
            </a:r>
            <a:r>
              <a:rPr lang="en-US" sz="2200" dirty="0">
                <a:latin typeface="Calibri (Body)"/>
                <a:cs typeface="Arial" pitchFamily="34" charset="0"/>
              </a:rPr>
              <a:t>: annotation on method</a:t>
            </a:r>
          </a:p>
          <a:p>
            <a:pPr lvl="1">
              <a:buFont typeface="Courier New" pitchFamily="49" charset="0"/>
              <a:buChar char="o"/>
            </a:pPr>
            <a:r>
              <a:rPr lang="en-US" sz="2200" dirty="0" err="1">
                <a:latin typeface="Calibri (Body)"/>
                <a:cs typeface="Arial" pitchFamily="34" charset="0"/>
              </a:rPr>
              <a:t>org.springframework.context.annotation.Configuration</a:t>
            </a:r>
            <a:r>
              <a:rPr lang="en-US" sz="2200" dirty="0">
                <a:latin typeface="Calibri (Body)"/>
                <a:cs typeface="Arial" pitchFamily="34" charset="0"/>
              </a:rPr>
              <a:t>: annotation on class</a:t>
            </a:r>
          </a:p>
        </p:txBody>
      </p:sp>
    </p:spTree>
    <p:extLst>
      <p:ext uri="{BB962C8B-B14F-4D97-AF65-F5344CB8AC3E}">
        <p14:creationId xmlns:p14="http://schemas.microsoft.com/office/powerpoint/2010/main" val="3056115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 smtClean="0">
                <a:solidFill>
                  <a:schemeClr val="tx1"/>
                </a:solidFill>
              </a:rPr>
              <a:t>Bean Scope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200" dirty="0">
                <a:latin typeface="Calibri (Body)"/>
              </a:rPr>
              <a:t>6 bean scope</a:t>
            </a:r>
            <a:r>
              <a:rPr lang="en-US" sz="2200" dirty="0" smtClean="0">
                <a:latin typeface="Calibri (Body)"/>
              </a:rPr>
              <a:t>:</a:t>
            </a:r>
          </a:p>
          <a:p>
            <a:pPr lvl="1">
              <a:buFont typeface="Courier New" pitchFamily="49" charset="0"/>
              <a:buChar char="o"/>
            </a:pPr>
            <a:r>
              <a:rPr lang="en-US" sz="2200" dirty="0" smtClean="0">
                <a:latin typeface="Calibri (Body)"/>
              </a:rPr>
              <a:t>singleton</a:t>
            </a:r>
            <a:endParaRPr lang="en-US" sz="2200" dirty="0">
              <a:latin typeface="Calibri (Body)"/>
            </a:endParaRPr>
          </a:p>
          <a:p>
            <a:pPr lvl="1">
              <a:buFont typeface="Courier New" pitchFamily="49" charset="0"/>
              <a:buChar char="o"/>
            </a:pPr>
            <a:r>
              <a:rPr lang="en-US" sz="2200" dirty="0">
                <a:latin typeface="Calibri (Body)"/>
              </a:rPr>
              <a:t>prototype</a:t>
            </a:r>
          </a:p>
          <a:p>
            <a:pPr lvl="1">
              <a:buFont typeface="Courier New" pitchFamily="49" charset="0"/>
              <a:buChar char="o"/>
            </a:pPr>
            <a:r>
              <a:rPr lang="en-US" sz="2200" dirty="0">
                <a:latin typeface="Calibri (Body)"/>
              </a:rPr>
              <a:t>request</a:t>
            </a:r>
          </a:p>
          <a:p>
            <a:pPr lvl="1">
              <a:buFont typeface="Courier New" pitchFamily="49" charset="0"/>
              <a:buChar char="o"/>
            </a:pPr>
            <a:r>
              <a:rPr lang="en-US" sz="2200" dirty="0">
                <a:latin typeface="Calibri (Body)"/>
              </a:rPr>
              <a:t>session</a:t>
            </a:r>
          </a:p>
          <a:p>
            <a:pPr lvl="1">
              <a:buFont typeface="Courier New" pitchFamily="49" charset="0"/>
              <a:buChar char="o"/>
            </a:pPr>
            <a:r>
              <a:rPr lang="en-US" sz="2200" dirty="0">
                <a:latin typeface="Calibri (Body)"/>
              </a:rPr>
              <a:t>application</a:t>
            </a:r>
          </a:p>
          <a:p>
            <a:pPr lvl="1">
              <a:buFont typeface="Courier New" pitchFamily="49" charset="0"/>
              <a:buChar char="o"/>
            </a:pPr>
            <a:r>
              <a:rPr lang="en-US" sz="2200" dirty="0" err="1" smtClean="0">
                <a:latin typeface="Calibri (Body)"/>
              </a:rPr>
              <a:t>Websocket</a:t>
            </a:r>
            <a:endParaRPr lang="en-US" sz="2200" dirty="0" smtClean="0">
              <a:latin typeface="Calibri (Body)"/>
            </a:endParaRPr>
          </a:p>
          <a:p>
            <a:pPr lvl="1">
              <a:buFont typeface="Courier New" pitchFamily="49" charset="0"/>
              <a:buChar char="o"/>
            </a:pPr>
            <a:endParaRPr lang="en-US" sz="2200" dirty="0">
              <a:latin typeface="Calibri (Body)"/>
            </a:endParaRPr>
          </a:p>
          <a:p>
            <a:pPr marL="344488" lvl="1" indent="-342900">
              <a:buFont typeface="Wingdings" pitchFamily="2" charset="2"/>
              <a:buChar char="q"/>
            </a:pPr>
            <a:r>
              <a:rPr lang="en-US" sz="2200" dirty="0">
                <a:latin typeface="Calibri (Body)"/>
              </a:rPr>
              <a:t>Annotation: </a:t>
            </a:r>
            <a:r>
              <a:rPr lang="en-US" sz="2200" dirty="0" err="1">
                <a:latin typeface="Calibri (Body)"/>
              </a:rPr>
              <a:t>org.springframework.context.annotation.Scope</a:t>
            </a:r>
            <a:endParaRPr lang="en-US" sz="2200" dirty="0">
              <a:latin typeface="Calibri (Body)"/>
            </a:endParaRPr>
          </a:p>
          <a:p>
            <a:pPr marL="1588" lvl="1" indent="0">
              <a:buNone/>
            </a:pPr>
            <a:endParaRPr lang="en-US" sz="22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3535674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 smtClean="0">
                <a:solidFill>
                  <a:schemeClr val="tx1"/>
                </a:solidFill>
              </a:rPr>
              <a:t>Get Bean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>
                <a:latin typeface="Calibri (Body)"/>
              </a:rPr>
              <a:t>The </a:t>
            </a:r>
            <a:r>
              <a:rPr lang="en-US" sz="2200" dirty="0">
                <a:latin typeface="Calibri (Body)"/>
              </a:rPr>
              <a:t>most common </a:t>
            </a:r>
            <a:r>
              <a:rPr lang="en-US" sz="2200" dirty="0" smtClean="0">
                <a:latin typeface="Calibri (Body)"/>
              </a:rPr>
              <a:t>is: </a:t>
            </a:r>
          </a:p>
          <a:p>
            <a:pPr lvl="1">
              <a:buFont typeface="Courier New" pitchFamily="49" charset="0"/>
              <a:buChar char="o"/>
            </a:pPr>
            <a:r>
              <a:rPr lang="en-US" sz="2200" dirty="0" smtClean="0">
                <a:latin typeface="Calibri (Body)"/>
              </a:rPr>
              <a:t>Get bean by name</a:t>
            </a:r>
          </a:p>
          <a:p>
            <a:pPr lvl="1">
              <a:buFont typeface="Courier New" pitchFamily="49" charset="0"/>
              <a:buChar char="o"/>
            </a:pPr>
            <a:r>
              <a:rPr lang="en-US" sz="2200" dirty="0" smtClean="0">
                <a:latin typeface="Calibri (Body)"/>
              </a:rPr>
              <a:t>Get </a:t>
            </a:r>
            <a:r>
              <a:rPr lang="en-US" sz="2200" dirty="0">
                <a:latin typeface="Calibri (Body)"/>
              </a:rPr>
              <a:t>bean by </a:t>
            </a:r>
            <a:r>
              <a:rPr lang="en-US" sz="2200" dirty="0" smtClean="0">
                <a:latin typeface="Calibri (Body)"/>
              </a:rPr>
              <a:t>class:</a:t>
            </a:r>
          </a:p>
          <a:p>
            <a:endParaRPr lang="en-US" sz="2600" dirty="0" smtClean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048000"/>
            <a:ext cx="5939790" cy="30689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54150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 smtClean="0">
                <a:solidFill>
                  <a:schemeClr val="tx1"/>
                </a:solidFill>
              </a:rPr>
              <a:t>Bean Lifecycle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>
                <a:latin typeface="Calibri (Body)"/>
              </a:rPr>
              <a:t>2 types of lifecycle </a:t>
            </a:r>
            <a:r>
              <a:rPr lang="en-US" sz="2200" dirty="0">
                <a:latin typeface="Calibri (Body)"/>
              </a:rPr>
              <a:t>callback </a:t>
            </a:r>
            <a:r>
              <a:rPr lang="en-US" sz="2200" dirty="0" smtClean="0">
                <a:latin typeface="Calibri (Body)"/>
              </a:rPr>
              <a:t>: </a:t>
            </a:r>
          </a:p>
          <a:p>
            <a:pPr lvl="1">
              <a:buFont typeface="Courier New" pitchFamily="49" charset="0"/>
              <a:buChar char="o"/>
            </a:pPr>
            <a:r>
              <a:rPr lang="en-US" sz="2200" dirty="0">
                <a:latin typeface="Calibri (Body)"/>
              </a:rPr>
              <a:t>Initialization </a:t>
            </a:r>
            <a:r>
              <a:rPr lang="en-US" sz="2200" dirty="0" smtClean="0">
                <a:latin typeface="Calibri (Body)"/>
              </a:rPr>
              <a:t>method</a:t>
            </a:r>
          </a:p>
          <a:p>
            <a:pPr lvl="1">
              <a:buFont typeface="Courier New" pitchFamily="49" charset="0"/>
              <a:buChar char="o"/>
            </a:pPr>
            <a:r>
              <a:rPr lang="en-US" sz="2200" dirty="0">
                <a:latin typeface="Calibri (Body)"/>
              </a:rPr>
              <a:t>Destruction method</a:t>
            </a:r>
            <a:r>
              <a:rPr lang="en-US" sz="2200" dirty="0" smtClean="0">
                <a:latin typeface="Calibri (Body)"/>
              </a:rPr>
              <a:t>:</a:t>
            </a:r>
          </a:p>
          <a:p>
            <a:pPr marL="457200" lvl="1" indent="0">
              <a:buNone/>
            </a:pPr>
            <a:endParaRPr lang="en-US" sz="2200" dirty="0" smtClean="0">
              <a:latin typeface="Calibri (Body)"/>
            </a:endParaRPr>
          </a:p>
          <a:p>
            <a:r>
              <a:rPr lang="en-US" sz="2200" dirty="0" smtClean="0">
                <a:latin typeface="Calibri (Body)"/>
              </a:rPr>
              <a:t>3 ways to define </a:t>
            </a:r>
            <a:r>
              <a:rPr lang="en-US" sz="2200" dirty="0">
                <a:latin typeface="Calibri (Body)"/>
              </a:rPr>
              <a:t>lifecycle </a:t>
            </a:r>
            <a:r>
              <a:rPr lang="en-US" sz="2200" dirty="0" smtClean="0">
                <a:latin typeface="Calibri (Body)"/>
              </a:rPr>
              <a:t>callback:</a:t>
            </a:r>
          </a:p>
          <a:p>
            <a:pPr lvl="1">
              <a:buFont typeface="Courier New" pitchFamily="49" charset="0"/>
              <a:buChar char="o"/>
            </a:pPr>
            <a:r>
              <a:rPr lang="en-US" sz="2200" dirty="0" err="1">
                <a:latin typeface="Calibri (Body)"/>
              </a:rPr>
              <a:t>initMethod</a:t>
            </a:r>
            <a:r>
              <a:rPr lang="en-US" sz="2200" dirty="0">
                <a:latin typeface="Calibri (Body)"/>
              </a:rPr>
              <a:t> </a:t>
            </a:r>
            <a:r>
              <a:rPr lang="en-US" sz="2200" dirty="0" smtClean="0">
                <a:latin typeface="Calibri (Body)"/>
              </a:rPr>
              <a:t>&amp; </a:t>
            </a:r>
            <a:r>
              <a:rPr lang="en-US" sz="2200" dirty="0" err="1" smtClean="0">
                <a:latin typeface="Calibri (Body)"/>
              </a:rPr>
              <a:t>destroyMethod</a:t>
            </a:r>
            <a:endParaRPr lang="en-US" sz="2200" dirty="0" smtClean="0">
              <a:latin typeface="Calibri (Body)"/>
            </a:endParaRPr>
          </a:p>
          <a:p>
            <a:pPr lvl="1">
              <a:buFont typeface="Courier New" pitchFamily="49" charset="0"/>
              <a:buChar char="o"/>
            </a:pPr>
            <a:r>
              <a:rPr lang="en-US" sz="2200" dirty="0">
                <a:latin typeface="Calibri (Body)"/>
              </a:rPr>
              <a:t>@</a:t>
            </a:r>
            <a:r>
              <a:rPr lang="en-US" sz="2200" dirty="0" err="1">
                <a:latin typeface="Calibri (Body)"/>
              </a:rPr>
              <a:t>PostConstruct</a:t>
            </a:r>
            <a:r>
              <a:rPr lang="en-US" sz="2200" dirty="0">
                <a:latin typeface="Calibri (Body)"/>
              </a:rPr>
              <a:t> </a:t>
            </a:r>
            <a:r>
              <a:rPr lang="en-US" sz="2200" dirty="0" smtClean="0">
                <a:latin typeface="Calibri (Body)"/>
              </a:rPr>
              <a:t>&amp; @</a:t>
            </a:r>
            <a:r>
              <a:rPr lang="en-US" sz="2200" dirty="0" err="1" smtClean="0">
                <a:latin typeface="Calibri (Body)"/>
              </a:rPr>
              <a:t>PreDestroy</a:t>
            </a:r>
            <a:endParaRPr lang="en-US" sz="2200" dirty="0" smtClean="0">
              <a:latin typeface="Calibri (Body)"/>
            </a:endParaRPr>
          </a:p>
          <a:p>
            <a:pPr lvl="1">
              <a:buFont typeface="Courier New" pitchFamily="49" charset="0"/>
              <a:buChar char="o"/>
            </a:pPr>
            <a:r>
              <a:rPr lang="en-US" sz="2200" dirty="0">
                <a:latin typeface="Calibri (Body)"/>
              </a:rPr>
              <a:t>Implement 2 interface </a:t>
            </a:r>
            <a:r>
              <a:rPr lang="en-US" sz="2200" dirty="0" err="1">
                <a:latin typeface="Calibri (Body)"/>
              </a:rPr>
              <a:t>InitializingBean</a:t>
            </a:r>
            <a:r>
              <a:rPr lang="en-US" sz="2200" dirty="0">
                <a:latin typeface="Calibri (Body)"/>
              </a:rPr>
              <a:t> &amp; </a:t>
            </a:r>
            <a:r>
              <a:rPr lang="en-US" sz="2200" dirty="0" err="1">
                <a:latin typeface="Calibri (Body)"/>
              </a:rPr>
              <a:t>DisposableBean</a:t>
            </a:r>
            <a:r>
              <a:rPr lang="en-US" sz="2200" dirty="0">
                <a:latin typeface="Calibri (Body)"/>
              </a:rPr>
              <a:t> then override method </a:t>
            </a:r>
            <a:r>
              <a:rPr lang="en-US" sz="2200" dirty="0" err="1">
                <a:latin typeface="Calibri (Body)"/>
              </a:rPr>
              <a:t>afterPropertiesSet</a:t>
            </a:r>
            <a:r>
              <a:rPr lang="en-US" sz="2200" dirty="0">
                <a:latin typeface="Calibri (Body)"/>
              </a:rPr>
              <a:t>() &amp; destroy()</a:t>
            </a:r>
            <a:endParaRPr lang="en-US" sz="2200" dirty="0" smtClean="0">
              <a:latin typeface="Calibri (Body)"/>
            </a:endParaRPr>
          </a:p>
          <a:p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3920600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b="1" dirty="0" smtClean="0">
                <a:solidFill>
                  <a:schemeClr val="tx1"/>
                </a:solidFill>
              </a:rPr>
              <a:t>Component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>
                <a:latin typeface="Calibri (Body)"/>
              </a:rPr>
              <a:t>Component </a:t>
            </a:r>
            <a:r>
              <a:rPr lang="en-US" sz="2200" dirty="0">
                <a:latin typeface="Calibri (Body)"/>
              </a:rPr>
              <a:t>is </a:t>
            </a:r>
            <a:r>
              <a:rPr lang="en-US" sz="2200" dirty="0" smtClean="0">
                <a:latin typeface="Calibri (Body)"/>
              </a:rPr>
              <a:t>the </a:t>
            </a:r>
            <a:r>
              <a:rPr lang="en-US" sz="2200" dirty="0">
                <a:latin typeface="Calibri (Body)"/>
              </a:rPr>
              <a:t>most frequently </a:t>
            </a:r>
            <a:r>
              <a:rPr lang="en-US" sz="2200" dirty="0" smtClean="0">
                <a:latin typeface="Calibri (Body)"/>
              </a:rPr>
              <a:t>beans</a:t>
            </a:r>
          </a:p>
          <a:p>
            <a:r>
              <a:rPr lang="en-US" sz="2200" dirty="0">
                <a:latin typeface="Calibri (Body)"/>
              </a:rPr>
              <a:t>4 stereotype </a:t>
            </a:r>
            <a:r>
              <a:rPr lang="en-US" sz="2200" dirty="0" smtClean="0">
                <a:latin typeface="Calibri (Body)"/>
              </a:rPr>
              <a:t>annotation:</a:t>
            </a:r>
          </a:p>
          <a:p>
            <a:pPr lvl="1">
              <a:buFont typeface="Courier New" pitchFamily="49" charset="0"/>
              <a:buChar char="o"/>
            </a:pPr>
            <a:r>
              <a:rPr lang="en-US" sz="2200" dirty="0">
                <a:latin typeface="Calibri (Body)"/>
              </a:rPr>
              <a:t>@Component</a:t>
            </a:r>
          </a:p>
          <a:p>
            <a:pPr lvl="1">
              <a:buFont typeface="Courier New" pitchFamily="49" charset="0"/>
              <a:buChar char="o"/>
            </a:pPr>
            <a:r>
              <a:rPr lang="en-US" sz="2200" dirty="0">
                <a:latin typeface="Calibri (Body)"/>
              </a:rPr>
              <a:t>@Controller</a:t>
            </a:r>
          </a:p>
          <a:p>
            <a:pPr lvl="1">
              <a:buFont typeface="Courier New" pitchFamily="49" charset="0"/>
              <a:buChar char="o"/>
            </a:pPr>
            <a:r>
              <a:rPr lang="en-US" sz="2200" dirty="0">
                <a:latin typeface="Calibri (Body)"/>
              </a:rPr>
              <a:t>@</a:t>
            </a:r>
            <a:r>
              <a:rPr lang="en-US" sz="2200" dirty="0" err="1">
                <a:latin typeface="Calibri (Body)"/>
              </a:rPr>
              <a:t>RestController</a:t>
            </a:r>
            <a:endParaRPr lang="en-US" sz="2200" dirty="0">
              <a:latin typeface="Calibri (Body)"/>
            </a:endParaRPr>
          </a:p>
          <a:p>
            <a:pPr lvl="1">
              <a:buFont typeface="Courier New" pitchFamily="49" charset="0"/>
              <a:buChar char="o"/>
            </a:pPr>
            <a:r>
              <a:rPr lang="en-US" sz="2200" dirty="0">
                <a:latin typeface="Calibri (Body)"/>
              </a:rPr>
              <a:t>@Service</a:t>
            </a:r>
          </a:p>
          <a:p>
            <a:pPr lvl="1">
              <a:buFont typeface="Courier New" pitchFamily="49" charset="0"/>
              <a:buChar char="o"/>
            </a:pPr>
            <a:r>
              <a:rPr lang="en-US" sz="2200" dirty="0">
                <a:latin typeface="Calibri (Body)"/>
              </a:rPr>
              <a:t>@</a:t>
            </a:r>
            <a:r>
              <a:rPr lang="en-US" sz="2200" dirty="0" smtClean="0">
                <a:latin typeface="Calibri (Body)"/>
              </a:rPr>
              <a:t>Repository</a:t>
            </a:r>
            <a:endParaRPr lang="en-US" sz="22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39620818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22</TotalTime>
  <Words>135</Words>
  <Application>Microsoft Office PowerPoint</Application>
  <PresentationFormat>On-screen Show (4:3)</PresentationFormat>
  <Paragraphs>46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Oriel</vt:lpstr>
      <vt:lpstr>Spring Bean</vt:lpstr>
      <vt:lpstr>Agenda</vt:lpstr>
      <vt:lpstr>Bean Definition</vt:lpstr>
      <vt:lpstr>Bean Scope</vt:lpstr>
      <vt:lpstr>Get Bean</vt:lpstr>
      <vt:lpstr>Bean Lifecycle</vt:lpstr>
      <vt:lpstr>Component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Bean</dc:title>
  <dc:creator>VU</dc:creator>
  <cp:lastModifiedBy>VU</cp:lastModifiedBy>
  <cp:revision>5</cp:revision>
  <dcterms:created xsi:type="dcterms:W3CDTF">2006-08-16T00:00:00Z</dcterms:created>
  <dcterms:modified xsi:type="dcterms:W3CDTF">2019-10-06T16:00:57Z</dcterms:modified>
</cp:coreProperties>
</file>