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  <p:sldId id="267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spring.io/spring/docs/current/spring-framework-reference/images/container-magic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524000"/>
            <a:ext cx="6172200" cy="1894362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Spring Framework </a:t>
            </a:r>
            <a:r>
              <a:rPr lang="en-US" sz="4400" dirty="0">
                <a:solidFill>
                  <a:schemeClr val="tx1"/>
                </a:solidFill>
              </a:rPr>
              <a:t>Introduction </a:t>
            </a:r>
            <a:r>
              <a:rPr lang="en-US" sz="4400" dirty="0" smtClean="0">
                <a:solidFill>
                  <a:schemeClr val="tx1"/>
                </a:solidFill>
              </a:rPr>
              <a:t>&amp; </a:t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4400" dirty="0" smtClean="0">
                <a:solidFill>
                  <a:schemeClr val="tx1"/>
                </a:solidFill>
              </a:rPr>
              <a:t>Spring </a:t>
            </a:r>
            <a:r>
              <a:rPr lang="en-US" sz="44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800600"/>
            <a:ext cx="3429000" cy="838200"/>
          </a:xfrm>
        </p:spPr>
        <p:txBody>
          <a:bodyPr>
            <a:normAutofit/>
          </a:bodyPr>
          <a:lstStyle/>
          <a:p>
            <a:pPr algn="l"/>
            <a:r>
              <a:rPr lang="en-US" sz="1800" b="0" dirty="0" smtClean="0">
                <a:latin typeface="Arial" pitchFamily="34" charset="0"/>
                <a:cs typeface="Arial" pitchFamily="34" charset="0"/>
              </a:rPr>
              <a:t>Compiler: </a:t>
            </a:r>
            <a:r>
              <a:rPr lang="en-US" sz="1800" b="0" dirty="0" err="1" smtClean="0">
                <a:latin typeface="Arial" pitchFamily="34" charset="0"/>
                <a:cs typeface="Arial" pitchFamily="34" charset="0"/>
              </a:rPr>
              <a:t>Lê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dirty="0" err="1" smtClean="0">
                <a:latin typeface="Arial" pitchFamily="34" charset="0"/>
                <a:cs typeface="Arial" pitchFamily="34" charset="0"/>
              </a:rPr>
              <a:t>Anh</a:t>
            </a:r>
            <a:r>
              <a:rPr lang="en-US" sz="1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dirty="0" err="1" smtClean="0">
                <a:latin typeface="Arial" pitchFamily="34" charset="0"/>
                <a:cs typeface="Arial" pitchFamily="34" charset="0"/>
              </a:rPr>
              <a:t>Vũ</a:t>
            </a:r>
            <a:endParaRPr lang="en-US" sz="1800" b="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800" b="0" dirty="0" smtClean="0">
                <a:latin typeface="Arial" pitchFamily="34" charset="0"/>
                <a:cs typeface="Arial" pitchFamily="34" charset="0"/>
              </a:rPr>
              <a:t>Email: levu@yahoo-corp.jp</a:t>
            </a:r>
            <a:endParaRPr lang="en-US" sz="18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56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Spring </a:t>
            </a:r>
            <a:r>
              <a:rPr lang="en-US" sz="3200" b="1" dirty="0" smtClean="0">
                <a:solidFill>
                  <a:schemeClr val="tx1"/>
                </a:solidFill>
              </a:rPr>
              <a:t>Core - </a:t>
            </a:r>
            <a:r>
              <a:rPr lang="en-US" sz="3200" b="1" dirty="0" err="1" smtClean="0">
                <a:solidFill>
                  <a:schemeClr val="tx1"/>
                </a:solidFill>
              </a:rPr>
              <a:t>Autowired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/>
          </a:bodyPr>
          <a:lstStyle/>
          <a:p>
            <a:pPr marL="230188" indent="-230188"/>
            <a:r>
              <a:rPr lang="en-US" sz="2200" dirty="0" err="1" smtClean="0">
                <a:latin typeface="Calibri (Body)"/>
                <a:cs typeface="Arial" pitchFamily="34" charset="0"/>
              </a:rPr>
              <a:t>Autowired</a:t>
            </a:r>
            <a:r>
              <a:rPr lang="en-US" sz="2200" dirty="0" smtClean="0">
                <a:latin typeface="Calibri (Body)"/>
                <a:cs typeface="Arial" pitchFamily="34" charset="0"/>
              </a:rPr>
              <a:t> by Constructor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600" dirty="0" smtClean="0"/>
              <a:t> 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09800"/>
            <a:ext cx="5867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8261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Spring </a:t>
            </a:r>
            <a:r>
              <a:rPr lang="en-US" sz="3200" b="1" dirty="0" smtClean="0">
                <a:solidFill>
                  <a:schemeClr val="tx1"/>
                </a:solidFill>
              </a:rPr>
              <a:t>Core - Qualifying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3962400" cy="3962400"/>
          </a:xfrm>
        </p:spPr>
        <p:txBody>
          <a:bodyPr>
            <a:normAutofit/>
          </a:bodyPr>
          <a:lstStyle/>
          <a:p>
            <a:pPr marL="230188" indent="-230188"/>
            <a:r>
              <a:rPr lang="en-US" sz="2200" dirty="0" err="1" smtClean="0">
                <a:latin typeface="Calibri (Body)"/>
                <a:cs typeface="Arial" pitchFamily="34" charset="0"/>
              </a:rPr>
              <a:t>IoC</a:t>
            </a:r>
            <a:r>
              <a:rPr lang="en-US" sz="2200" dirty="0" smtClean="0">
                <a:latin typeface="Calibri (Body)"/>
                <a:cs typeface="Arial" pitchFamily="34" charset="0"/>
              </a:rPr>
              <a:t> cannot </a:t>
            </a:r>
            <a:r>
              <a:rPr lang="en-US" sz="2200" dirty="0" err="1" smtClean="0">
                <a:latin typeface="Calibri (Body)"/>
                <a:cs typeface="Arial" pitchFamily="34" charset="0"/>
              </a:rPr>
              <a:t>autowired</a:t>
            </a:r>
            <a:r>
              <a:rPr lang="en-US" sz="2200" dirty="0" smtClean="0">
                <a:latin typeface="Calibri (Body)"/>
                <a:cs typeface="Arial" pitchFamily="34" charset="0"/>
              </a:rPr>
              <a:t> when an interface has many implement</a:t>
            </a:r>
          </a:p>
          <a:p>
            <a:pPr marL="230188" indent="-230188"/>
            <a:r>
              <a:rPr lang="en-US" sz="2200" dirty="0" smtClean="0">
                <a:latin typeface="Calibri (Body)"/>
                <a:cs typeface="Arial" pitchFamily="34" charset="0"/>
              </a:rPr>
              <a:t>@Qualifier: To inject the correct bean by the bean name</a:t>
            </a:r>
          </a:p>
          <a:p>
            <a:pPr marL="230188" indent="-230188"/>
            <a:r>
              <a:rPr lang="en-US" sz="2200" dirty="0">
                <a:latin typeface="Calibri (Body)"/>
                <a:cs typeface="Arial" pitchFamily="34" charset="0"/>
              </a:rPr>
              <a:t> annotation: </a:t>
            </a:r>
            <a:r>
              <a:rPr lang="en-US" sz="2200" dirty="0" err="1">
                <a:latin typeface="Calibri (Body)"/>
                <a:cs typeface="Arial" pitchFamily="34" charset="0"/>
              </a:rPr>
              <a:t>org.springframework.beans.factory.annotation.Qualifier</a:t>
            </a:r>
            <a:endParaRPr lang="en-US" sz="2200" dirty="0" smtClean="0">
              <a:latin typeface="Calibri (Body)"/>
              <a:cs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676400"/>
            <a:ext cx="3733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955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Agenda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Calibri (Body)"/>
                <a:cs typeface="Arial" pitchFamily="34" charset="0"/>
              </a:rPr>
              <a:t>Spring Core - </a:t>
            </a:r>
            <a:r>
              <a:rPr lang="en-US" sz="2200" dirty="0" err="1">
                <a:latin typeface="Calibri (Body)"/>
                <a:cs typeface="Arial" pitchFamily="34" charset="0"/>
              </a:rPr>
              <a:t>IoC</a:t>
            </a:r>
            <a:r>
              <a:rPr lang="en-US" sz="2200" dirty="0">
                <a:latin typeface="Calibri (Body)"/>
                <a:cs typeface="Arial" pitchFamily="34" charset="0"/>
              </a:rPr>
              <a:t> Container</a:t>
            </a:r>
          </a:p>
          <a:p>
            <a:r>
              <a:rPr lang="en-US" sz="2200" dirty="0">
                <a:latin typeface="Calibri (Body)"/>
                <a:cs typeface="Arial" pitchFamily="34" charset="0"/>
              </a:rPr>
              <a:t>Spring Core - Dependency Injection (DI)</a:t>
            </a:r>
          </a:p>
          <a:p>
            <a:r>
              <a:rPr lang="en-US" sz="2200" dirty="0">
                <a:latin typeface="Calibri (Body)"/>
                <a:cs typeface="Arial" pitchFamily="34" charset="0"/>
              </a:rPr>
              <a:t>Spring Core - </a:t>
            </a:r>
            <a:r>
              <a:rPr lang="en-US" sz="2200" dirty="0" err="1">
                <a:latin typeface="Calibri (Body)"/>
                <a:cs typeface="Arial" pitchFamily="34" charset="0"/>
              </a:rPr>
              <a:t>Autowired</a:t>
            </a:r>
            <a:endParaRPr lang="en-US" sz="2200" dirty="0">
              <a:latin typeface="Calibri (Body)"/>
              <a:cs typeface="Arial" pitchFamily="34" charset="0"/>
            </a:endParaRPr>
          </a:p>
          <a:p>
            <a:r>
              <a:rPr lang="en-US" sz="2200" dirty="0">
                <a:latin typeface="Calibri (Body)"/>
                <a:cs typeface="Arial" pitchFamily="34" charset="0"/>
              </a:rPr>
              <a:t>Spring Core - Qualifying</a:t>
            </a:r>
          </a:p>
        </p:txBody>
      </p:sp>
    </p:spTree>
    <p:extLst>
      <p:ext uri="{BB962C8B-B14F-4D97-AF65-F5344CB8AC3E}">
        <p14:creationId xmlns:p14="http://schemas.microsoft.com/office/powerpoint/2010/main" val="417576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Spring Framework Introduction</a:t>
            </a:r>
          </a:p>
        </p:txBody>
      </p:sp>
      <p:pic>
        <p:nvPicPr>
          <p:cNvPr id="4" name="Content Placeholder 3" descr="https://viblo.asia/uploads/73a5878f-0e8c-489c-a69d-a7933cef55da.png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1917" y="1600200"/>
            <a:ext cx="6498166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409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Spring Framework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Calibri (Body)"/>
                <a:cs typeface="Arial" pitchFamily="34" charset="0"/>
              </a:rPr>
              <a:t>Other projects of Spring Framework</a:t>
            </a:r>
          </a:p>
          <a:p>
            <a:pPr marL="461963" lvl="1" indent="-238125">
              <a:buFont typeface="Arial" pitchFamily="34" charset="0"/>
              <a:buChar char="•"/>
            </a:pPr>
            <a:r>
              <a:rPr lang="en-US" sz="2200" dirty="0" smtClean="0">
                <a:latin typeface="Calibri (Body)"/>
                <a:cs typeface="Arial" pitchFamily="34" charset="0"/>
              </a:rPr>
              <a:t>Spring </a:t>
            </a:r>
            <a:r>
              <a:rPr lang="en-US" sz="2200" dirty="0">
                <a:latin typeface="Calibri (Body)"/>
                <a:cs typeface="Arial" pitchFamily="34" charset="0"/>
              </a:rPr>
              <a:t>MVC</a:t>
            </a:r>
          </a:p>
          <a:p>
            <a:pPr marL="461963" lvl="1" indent="-238125">
              <a:buFont typeface="Arial" pitchFamily="34" charset="0"/>
              <a:buChar char="•"/>
            </a:pPr>
            <a:r>
              <a:rPr lang="en-US" sz="2200" dirty="0" smtClean="0">
                <a:latin typeface="Calibri (Body)"/>
                <a:cs typeface="Arial" pitchFamily="34" charset="0"/>
              </a:rPr>
              <a:t>Spring </a:t>
            </a:r>
            <a:r>
              <a:rPr lang="en-US" sz="2200" dirty="0">
                <a:latin typeface="Calibri (Body)"/>
                <a:cs typeface="Arial" pitchFamily="34" charset="0"/>
              </a:rPr>
              <a:t>Security</a:t>
            </a:r>
          </a:p>
          <a:p>
            <a:pPr marL="461963" lvl="1" indent="-238125">
              <a:buFont typeface="Arial" pitchFamily="34" charset="0"/>
              <a:buChar char="•"/>
            </a:pPr>
            <a:r>
              <a:rPr lang="en-US" sz="2200" dirty="0" smtClean="0">
                <a:latin typeface="Calibri (Body)"/>
                <a:cs typeface="Arial" pitchFamily="34" charset="0"/>
              </a:rPr>
              <a:t>Spring </a:t>
            </a:r>
            <a:r>
              <a:rPr lang="en-US" sz="2200" dirty="0">
                <a:latin typeface="Calibri (Body)"/>
                <a:cs typeface="Arial" pitchFamily="34" charset="0"/>
              </a:rPr>
              <a:t>Boot</a:t>
            </a:r>
          </a:p>
          <a:p>
            <a:pPr marL="461963" lvl="1" indent="-238125">
              <a:buFont typeface="Arial" pitchFamily="34" charset="0"/>
              <a:buChar char="•"/>
            </a:pPr>
            <a:r>
              <a:rPr lang="en-US" sz="2200" dirty="0" smtClean="0">
                <a:latin typeface="Calibri (Body)"/>
                <a:cs typeface="Arial" pitchFamily="34" charset="0"/>
              </a:rPr>
              <a:t>Spring </a:t>
            </a:r>
            <a:r>
              <a:rPr lang="en-US" sz="2200" dirty="0">
                <a:latin typeface="Calibri (Body)"/>
                <a:cs typeface="Arial" pitchFamily="34" charset="0"/>
              </a:rPr>
              <a:t>Batch</a:t>
            </a:r>
          </a:p>
          <a:p>
            <a:pPr marL="461963" lvl="1" indent="-238125">
              <a:buFont typeface="Arial" pitchFamily="34" charset="0"/>
              <a:buChar char="•"/>
            </a:pPr>
            <a:r>
              <a:rPr lang="en-US" sz="2200" dirty="0" smtClean="0">
                <a:latin typeface="Calibri (Body)"/>
                <a:cs typeface="Arial" pitchFamily="34" charset="0"/>
              </a:rPr>
              <a:t>Spring </a:t>
            </a:r>
            <a:r>
              <a:rPr lang="en-US" sz="2200" dirty="0">
                <a:latin typeface="Calibri (Body)"/>
                <a:cs typeface="Arial" pitchFamily="34" charset="0"/>
              </a:rPr>
              <a:t>Social</a:t>
            </a:r>
          </a:p>
          <a:p>
            <a:pPr marL="461963" lvl="1" indent="-238125">
              <a:buFont typeface="Arial" pitchFamily="34" charset="0"/>
              <a:buChar char="•"/>
            </a:pPr>
            <a:r>
              <a:rPr lang="en-US" sz="2200" dirty="0" smtClean="0">
                <a:latin typeface="Calibri (Body)"/>
                <a:cs typeface="Arial" pitchFamily="34" charset="0"/>
              </a:rPr>
              <a:t>Spring </a:t>
            </a:r>
            <a:r>
              <a:rPr lang="en-US" sz="2200" dirty="0">
                <a:latin typeface="Calibri (Body)"/>
                <a:cs typeface="Arial" pitchFamily="34" charset="0"/>
              </a:rPr>
              <a:t>IO</a:t>
            </a:r>
          </a:p>
          <a:p>
            <a:pPr marL="461963" lvl="1" indent="-238125">
              <a:buFont typeface="Arial" pitchFamily="34" charset="0"/>
              <a:buChar char="•"/>
            </a:pPr>
            <a:r>
              <a:rPr lang="en-US" sz="2200" dirty="0" smtClean="0">
                <a:latin typeface="Calibri (Body)"/>
                <a:cs typeface="Arial" pitchFamily="34" charset="0"/>
              </a:rPr>
              <a:t>Spring </a:t>
            </a:r>
            <a:r>
              <a:rPr lang="en-US" sz="2200" dirty="0">
                <a:latin typeface="Calibri (Body)"/>
                <a:cs typeface="Arial" pitchFamily="34" charset="0"/>
              </a:rPr>
              <a:t>Cloud</a:t>
            </a:r>
          </a:p>
          <a:p>
            <a:pPr marL="461963" lvl="1" indent="-238125">
              <a:buFont typeface="Arial" pitchFamily="34" charset="0"/>
              <a:buChar char="•"/>
            </a:pPr>
            <a:r>
              <a:rPr lang="en-US" sz="2200" dirty="0" smtClean="0">
                <a:latin typeface="Calibri (Body)"/>
                <a:cs typeface="Arial" pitchFamily="34" charset="0"/>
              </a:rPr>
              <a:t>Spring </a:t>
            </a:r>
            <a:r>
              <a:rPr lang="en-US" sz="2200" dirty="0">
                <a:latin typeface="Calibri (Body)"/>
                <a:cs typeface="Arial" pitchFamily="34" charset="0"/>
              </a:rPr>
              <a:t>Mobile</a:t>
            </a:r>
          </a:p>
          <a:p>
            <a:pPr marL="461963" lvl="1" indent="-238125">
              <a:buFont typeface="Arial" pitchFamily="34" charset="0"/>
              <a:buChar char="•"/>
            </a:pPr>
            <a:r>
              <a:rPr lang="en-US" sz="2200" dirty="0" smtClean="0">
                <a:latin typeface="Calibri (Body)"/>
                <a:cs typeface="Arial" pitchFamily="34" charset="0"/>
              </a:rPr>
              <a:t>Spring </a:t>
            </a:r>
            <a:r>
              <a:rPr lang="en-US" sz="2200" dirty="0">
                <a:latin typeface="Calibri (Body)"/>
                <a:cs typeface="Arial" pitchFamily="34" charset="0"/>
              </a:rPr>
              <a:t>for Android</a:t>
            </a:r>
          </a:p>
          <a:p>
            <a:pPr marL="461963" lvl="1" indent="-238125">
              <a:buFont typeface="Arial" pitchFamily="34" charset="0"/>
              <a:buChar char="•"/>
            </a:pPr>
            <a:r>
              <a:rPr lang="en-US" sz="2200" dirty="0" smtClean="0">
                <a:latin typeface="Calibri (Body)"/>
                <a:cs typeface="Arial" pitchFamily="34" charset="0"/>
              </a:rPr>
              <a:t>Spring </a:t>
            </a:r>
            <a:r>
              <a:rPr lang="en-US" sz="2200" dirty="0">
                <a:latin typeface="Calibri (Body)"/>
                <a:cs typeface="Arial" pitchFamily="34" charset="0"/>
              </a:rPr>
              <a:t>Session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2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Spring </a:t>
            </a:r>
            <a:r>
              <a:rPr lang="en-US" sz="3200" b="1" dirty="0" smtClean="0">
                <a:solidFill>
                  <a:schemeClr val="tx1"/>
                </a:solidFill>
              </a:rPr>
              <a:t>Core - </a:t>
            </a:r>
            <a:r>
              <a:rPr lang="en-US" sz="3200" b="1" dirty="0" err="1" smtClean="0">
                <a:solidFill>
                  <a:schemeClr val="tx1"/>
                </a:solidFill>
              </a:rPr>
              <a:t>IoC</a:t>
            </a:r>
            <a:r>
              <a:rPr lang="en-US" sz="3200" b="1" dirty="0" smtClean="0">
                <a:solidFill>
                  <a:schemeClr val="tx1"/>
                </a:solidFill>
              </a:rPr>
              <a:t> Container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/>
          </a:bodyPr>
          <a:lstStyle/>
          <a:p>
            <a:pPr marL="230188" indent="-230188"/>
            <a:r>
              <a:rPr lang="en-US" sz="2200" dirty="0" err="1" smtClean="0">
                <a:latin typeface="Calibri (Body)"/>
                <a:cs typeface="Arial" pitchFamily="34" charset="0"/>
              </a:rPr>
              <a:t>IoC</a:t>
            </a:r>
            <a:r>
              <a:rPr lang="en-US" sz="2200" dirty="0" smtClean="0">
                <a:latin typeface="Calibri (Body)"/>
                <a:cs typeface="Arial" pitchFamily="34" charset="0"/>
              </a:rPr>
              <a:t> (</a:t>
            </a:r>
            <a:r>
              <a:rPr lang="en-US" sz="2200" dirty="0">
                <a:latin typeface="Calibri (Body)"/>
                <a:cs typeface="Arial" pitchFamily="34" charset="0"/>
              </a:rPr>
              <a:t>Inversion of Control</a:t>
            </a:r>
            <a:r>
              <a:rPr lang="en-US" sz="2200" dirty="0" smtClean="0">
                <a:latin typeface="Calibri (Body)"/>
                <a:cs typeface="Arial" pitchFamily="34" charset="0"/>
              </a:rPr>
              <a:t>)</a:t>
            </a:r>
          </a:p>
          <a:p>
            <a:pPr marL="230188" indent="-230188"/>
            <a:r>
              <a:rPr lang="en-US" sz="2200" dirty="0" smtClean="0">
                <a:latin typeface="Calibri (Body)"/>
                <a:cs typeface="Arial" pitchFamily="34" charset="0"/>
              </a:rPr>
              <a:t>Using </a:t>
            </a:r>
            <a:r>
              <a:rPr lang="en-US" sz="2200" dirty="0">
                <a:latin typeface="Calibri (Body)"/>
                <a:cs typeface="Arial" pitchFamily="34" charset="0"/>
              </a:rPr>
              <a:t>design pattern Dependency </a:t>
            </a:r>
            <a:r>
              <a:rPr lang="en-US" sz="2200" dirty="0" smtClean="0">
                <a:latin typeface="Calibri (Body)"/>
                <a:cs typeface="Arial" pitchFamily="34" charset="0"/>
              </a:rPr>
              <a:t>Injection</a:t>
            </a:r>
          </a:p>
          <a:p>
            <a:pPr marL="230188" indent="-230188"/>
            <a:r>
              <a:rPr lang="en-US" sz="2200" dirty="0">
                <a:latin typeface="Calibri (Body)"/>
                <a:cs typeface="Arial" pitchFamily="34" charset="0"/>
              </a:rPr>
              <a:t>The core package of </a:t>
            </a:r>
            <a:r>
              <a:rPr lang="en-US" sz="2200" dirty="0" err="1">
                <a:latin typeface="Calibri (Body)"/>
                <a:cs typeface="Arial" pitchFamily="34" charset="0"/>
              </a:rPr>
              <a:t>IoC</a:t>
            </a:r>
            <a:r>
              <a:rPr lang="en-US" sz="2200" dirty="0">
                <a:latin typeface="Calibri (Body)"/>
                <a:cs typeface="Arial" pitchFamily="34" charset="0"/>
              </a:rPr>
              <a:t> </a:t>
            </a:r>
            <a:r>
              <a:rPr lang="en-US" sz="2200" dirty="0" smtClean="0">
                <a:latin typeface="Calibri (Body)"/>
                <a:cs typeface="Arial" pitchFamily="34" charset="0"/>
              </a:rPr>
              <a:t>container:</a:t>
            </a:r>
          </a:p>
          <a:p>
            <a:pPr marL="461963" indent="-238125">
              <a:buFontTx/>
              <a:buChar char="-"/>
            </a:pPr>
            <a:r>
              <a:rPr lang="en-US" sz="2200" dirty="0" err="1" smtClean="0">
                <a:latin typeface="Calibri (Body)"/>
                <a:cs typeface="Arial" pitchFamily="34" charset="0"/>
              </a:rPr>
              <a:t>org.springframework.beans</a:t>
            </a:r>
            <a:r>
              <a:rPr lang="en-US" sz="2200" dirty="0" smtClean="0">
                <a:latin typeface="Calibri (Body)"/>
                <a:cs typeface="Arial" pitchFamily="34" charset="0"/>
              </a:rPr>
              <a:t> </a:t>
            </a:r>
            <a:r>
              <a:rPr lang="en-US" sz="2200" dirty="0">
                <a:latin typeface="Calibri (Body)"/>
                <a:cs typeface="Arial" pitchFamily="34" charset="0"/>
              </a:rPr>
              <a:t>(interface </a:t>
            </a:r>
            <a:r>
              <a:rPr lang="en-US" sz="2200" dirty="0" err="1" smtClean="0">
                <a:latin typeface="Calibri (Body)"/>
                <a:cs typeface="Arial" pitchFamily="34" charset="0"/>
              </a:rPr>
              <a:t>BeanFactory</a:t>
            </a:r>
            <a:r>
              <a:rPr lang="en-US" sz="2200" dirty="0" smtClean="0">
                <a:latin typeface="Calibri (Body)"/>
                <a:cs typeface="Arial" pitchFamily="34" charset="0"/>
              </a:rPr>
              <a:t>)</a:t>
            </a:r>
            <a:endParaRPr lang="en-US" sz="2200" dirty="0">
              <a:latin typeface="Calibri (Body)"/>
              <a:cs typeface="Arial" pitchFamily="34" charset="0"/>
            </a:endParaRPr>
          </a:p>
          <a:p>
            <a:pPr marL="461963" indent="-238125">
              <a:buFontTx/>
              <a:buChar char="-"/>
            </a:pPr>
            <a:r>
              <a:rPr lang="en-US" sz="2200" dirty="0" err="1" smtClean="0">
                <a:latin typeface="Calibri (Body)"/>
                <a:cs typeface="Arial" pitchFamily="34" charset="0"/>
              </a:rPr>
              <a:t>org.springframework.context</a:t>
            </a:r>
            <a:r>
              <a:rPr lang="en-US" sz="2200" dirty="0" smtClean="0">
                <a:latin typeface="Calibri (Body)"/>
                <a:cs typeface="Arial" pitchFamily="34" charset="0"/>
              </a:rPr>
              <a:t> </a:t>
            </a:r>
            <a:r>
              <a:rPr lang="en-US" sz="2200" dirty="0">
                <a:latin typeface="Calibri (Body)"/>
                <a:cs typeface="Arial" pitchFamily="34" charset="0"/>
              </a:rPr>
              <a:t>(interface </a:t>
            </a:r>
            <a:r>
              <a:rPr lang="en-US" sz="2200" dirty="0" err="1" smtClean="0">
                <a:latin typeface="Calibri (Body)"/>
                <a:cs typeface="Arial" pitchFamily="34" charset="0"/>
              </a:rPr>
              <a:t>ApplicationContext</a:t>
            </a:r>
            <a:r>
              <a:rPr lang="en-US" sz="2200" dirty="0" smtClean="0">
                <a:latin typeface="Calibri (Body)"/>
                <a:cs typeface="Arial" pitchFamily="34" charset="0"/>
              </a:rPr>
              <a:t>)</a:t>
            </a:r>
          </a:p>
          <a:p>
            <a:pPr marL="400050" indent="0">
              <a:buNone/>
            </a:pPr>
            <a:endParaRPr lang="en-US" sz="2600" dirty="0" smtClean="0"/>
          </a:p>
        </p:txBody>
      </p:sp>
      <p:pic>
        <p:nvPicPr>
          <p:cNvPr id="4" name="Picture 3" descr="Spring IoC Container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1999" y="2209800"/>
            <a:ext cx="403018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452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chemeClr val="tx1"/>
                </a:solidFill>
              </a:rPr>
              <a:t>Spring </a:t>
            </a:r>
            <a:r>
              <a:rPr lang="en-US" sz="3600" b="1" dirty="0" smtClean="0">
                <a:solidFill>
                  <a:schemeClr val="tx1"/>
                </a:solidFill>
              </a:rPr>
              <a:t>Core </a:t>
            </a:r>
            <a:r>
              <a:rPr lang="en-US" sz="3600" b="1" dirty="0">
                <a:solidFill>
                  <a:schemeClr val="tx1"/>
                </a:solidFill>
              </a:rPr>
              <a:t>- Dependency Injection (DI)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315200" cy="4525963"/>
          </a:xfrm>
        </p:spPr>
        <p:txBody>
          <a:bodyPr>
            <a:normAutofit/>
          </a:bodyPr>
          <a:lstStyle/>
          <a:p>
            <a:pPr marL="230188" indent="-230188"/>
            <a:r>
              <a:rPr lang="en-US" sz="2200" dirty="0">
                <a:latin typeface="Calibri (Body)"/>
                <a:cs typeface="Arial" pitchFamily="34" charset="0"/>
              </a:rPr>
              <a:t>DI is a design pattern implemented according to </a:t>
            </a:r>
            <a:r>
              <a:rPr lang="en-US" sz="2200" dirty="0" err="1">
                <a:latin typeface="Calibri (Body)"/>
                <a:cs typeface="Arial" pitchFamily="34" charset="0"/>
              </a:rPr>
              <a:t>IoC</a:t>
            </a:r>
            <a:endParaRPr lang="en-US" sz="2200" dirty="0" smtClean="0">
              <a:latin typeface="Calibri (Body)"/>
              <a:cs typeface="Arial" pitchFamily="34" charset="0"/>
            </a:endParaRPr>
          </a:p>
          <a:p>
            <a:pPr marL="230188" indent="-230188"/>
            <a:r>
              <a:rPr lang="en-US" sz="2200" dirty="0" smtClean="0">
                <a:latin typeface="Calibri (Body)"/>
                <a:cs typeface="Arial" pitchFamily="34" charset="0"/>
              </a:rPr>
              <a:t>Spring Framework supports 2 ways to implement DI:</a:t>
            </a:r>
          </a:p>
          <a:p>
            <a:pPr marL="461963" indent="-238125">
              <a:buFontTx/>
              <a:buChar char="-"/>
            </a:pPr>
            <a:r>
              <a:rPr lang="en-US" sz="2200" b="1" dirty="0" smtClean="0">
                <a:latin typeface="Calibri (Body)"/>
                <a:cs typeface="Arial" pitchFamily="34" charset="0"/>
              </a:rPr>
              <a:t>DI by Constructor</a:t>
            </a:r>
          </a:p>
          <a:p>
            <a:pPr marL="461963" indent="-238125">
              <a:buFontTx/>
              <a:buChar char="-"/>
            </a:pPr>
            <a:endParaRPr lang="en-US" sz="2400" dirty="0" smtClean="0">
              <a:latin typeface="Calibri (Body)"/>
            </a:endParaRPr>
          </a:p>
          <a:p>
            <a:pPr marL="461963" indent="-238125">
              <a:buFontTx/>
              <a:buChar char="-"/>
            </a:pPr>
            <a:endParaRPr lang="en-US" sz="2400" dirty="0" smtClean="0">
              <a:latin typeface="Calibri (Body)"/>
            </a:endParaRPr>
          </a:p>
          <a:p>
            <a:pPr marL="461963" indent="-238125">
              <a:buFontTx/>
              <a:buChar char="-"/>
            </a:pPr>
            <a:endParaRPr lang="en-US" sz="2400" dirty="0">
              <a:latin typeface="Calibri (Body)"/>
            </a:endParaRPr>
          </a:p>
          <a:p>
            <a:pPr marL="461963" indent="-238125">
              <a:buFontTx/>
              <a:buChar char="-"/>
            </a:pPr>
            <a:r>
              <a:rPr lang="en-US" sz="2200" b="1" dirty="0">
                <a:latin typeface="Calibri (Body)"/>
                <a:cs typeface="Arial" pitchFamily="34" charset="0"/>
              </a:rPr>
              <a:t>DI </a:t>
            </a:r>
            <a:r>
              <a:rPr lang="en-US" sz="2200" b="1" dirty="0">
                <a:latin typeface="Calibri (Body)"/>
                <a:cs typeface="Arial" pitchFamily="34" charset="0"/>
              </a:rPr>
              <a:t>by </a:t>
            </a:r>
            <a:r>
              <a:rPr lang="en-US" sz="2200" b="1" dirty="0">
                <a:latin typeface="Calibri (Body)"/>
                <a:cs typeface="Arial" pitchFamily="34" charset="0"/>
              </a:rPr>
              <a:t>Setter</a:t>
            </a:r>
          </a:p>
          <a:p>
            <a:pPr marL="223838" indent="0">
              <a:buNone/>
            </a:pP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90800"/>
            <a:ext cx="4343401" cy="1439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48200"/>
            <a:ext cx="62484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32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Spring </a:t>
            </a:r>
            <a:r>
              <a:rPr lang="en-US" sz="3200" b="1" dirty="0" smtClean="0">
                <a:solidFill>
                  <a:schemeClr val="tx1"/>
                </a:solidFill>
              </a:rPr>
              <a:t>Core - </a:t>
            </a:r>
            <a:r>
              <a:rPr lang="en-US" sz="3200" b="1" dirty="0" err="1" smtClean="0">
                <a:solidFill>
                  <a:schemeClr val="tx1"/>
                </a:solidFill>
              </a:rPr>
              <a:t>Autowired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/>
          </a:bodyPr>
          <a:lstStyle/>
          <a:p>
            <a:pPr marL="230188" indent="-230188"/>
            <a:r>
              <a:rPr lang="en-US" sz="2200" dirty="0" err="1">
                <a:latin typeface="Calibri (Body)"/>
                <a:cs typeface="Arial" pitchFamily="34" charset="0"/>
              </a:rPr>
              <a:t>Autowired</a:t>
            </a:r>
            <a:r>
              <a:rPr lang="en-US" sz="2200" dirty="0">
                <a:latin typeface="Calibri (Body)"/>
                <a:cs typeface="Arial" pitchFamily="34" charset="0"/>
              </a:rPr>
              <a:t>: DI Automatically</a:t>
            </a:r>
            <a:endParaRPr lang="en-US" sz="2200" dirty="0" smtClean="0">
              <a:latin typeface="Calibri (Body)"/>
              <a:cs typeface="Arial" pitchFamily="34" charset="0"/>
            </a:endParaRPr>
          </a:p>
          <a:p>
            <a:pPr marL="230188" indent="-230188"/>
            <a:r>
              <a:rPr lang="en-US" sz="2200" dirty="0" smtClean="0">
                <a:latin typeface="Calibri (Body)"/>
                <a:cs typeface="Arial" pitchFamily="34" charset="0"/>
              </a:rPr>
              <a:t>Annotation:  </a:t>
            </a:r>
            <a:r>
              <a:rPr lang="en-US" sz="2200" dirty="0" err="1">
                <a:latin typeface="Calibri (Body)"/>
                <a:cs typeface="Arial" pitchFamily="34" charset="0"/>
              </a:rPr>
              <a:t>org.springframework.beans.factory.annotation.Autowired</a:t>
            </a:r>
            <a:r>
              <a:rPr lang="en-US" sz="2200" dirty="0">
                <a:latin typeface="Calibri (Body)"/>
                <a:cs typeface="Arial" pitchFamily="34" charset="0"/>
              </a:rPr>
              <a:t> </a:t>
            </a:r>
          </a:p>
          <a:p>
            <a:pPr marL="230188" indent="-230188"/>
            <a:r>
              <a:rPr lang="en-US" sz="2200" dirty="0">
                <a:latin typeface="Calibri (Body)"/>
                <a:cs typeface="Arial" pitchFamily="34" charset="0"/>
              </a:rPr>
              <a:t>4 </a:t>
            </a:r>
            <a:r>
              <a:rPr lang="en-US" sz="2200" dirty="0" err="1">
                <a:latin typeface="Calibri (Body)"/>
                <a:cs typeface="Arial" pitchFamily="34" charset="0"/>
              </a:rPr>
              <a:t>autowiring</a:t>
            </a:r>
            <a:r>
              <a:rPr lang="en-US" sz="2200" dirty="0">
                <a:latin typeface="Calibri (Body)"/>
                <a:cs typeface="Arial" pitchFamily="34" charset="0"/>
              </a:rPr>
              <a:t> mode:</a:t>
            </a:r>
          </a:p>
          <a:p>
            <a:pPr lvl="1" indent="-342900">
              <a:buFont typeface="Courier New" pitchFamily="49" charset="0"/>
              <a:buChar char="o"/>
            </a:pPr>
            <a:r>
              <a:rPr lang="en-US" sz="2200" dirty="0">
                <a:latin typeface="Calibri (Body)"/>
                <a:cs typeface="Arial" pitchFamily="34" charset="0"/>
              </a:rPr>
              <a:t>No (Default): </a:t>
            </a:r>
            <a:r>
              <a:rPr lang="en-US" sz="2200" dirty="0" err="1">
                <a:latin typeface="Calibri (Body)"/>
                <a:cs typeface="Arial" pitchFamily="34" charset="0"/>
              </a:rPr>
              <a:t>autowiring</a:t>
            </a:r>
            <a:r>
              <a:rPr lang="en-US" sz="2200" dirty="0">
                <a:latin typeface="Calibri (Body)"/>
                <a:cs typeface="Arial" pitchFamily="34" charset="0"/>
              </a:rPr>
              <a:t> is off.</a:t>
            </a:r>
          </a:p>
          <a:p>
            <a:pPr lvl="1" indent="-342900">
              <a:buFont typeface="Courier New" pitchFamily="49" charset="0"/>
              <a:buChar char="o"/>
            </a:pPr>
            <a:r>
              <a:rPr lang="en-US" sz="2200" dirty="0">
                <a:latin typeface="Calibri (Body)"/>
                <a:cs typeface="Arial" pitchFamily="34" charset="0"/>
              </a:rPr>
              <a:t>By Type</a:t>
            </a:r>
          </a:p>
          <a:p>
            <a:pPr lvl="1" indent="-342900">
              <a:buFont typeface="Courier New" pitchFamily="49" charset="0"/>
              <a:buChar char="o"/>
            </a:pPr>
            <a:r>
              <a:rPr lang="en-US" sz="2200" dirty="0">
                <a:latin typeface="Calibri (Body)"/>
                <a:cs typeface="Arial" pitchFamily="34" charset="0"/>
              </a:rPr>
              <a:t>By Name</a:t>
            </a:r>
          </a:p>
          <a:p>
            <a:pPr lvl="1" indent="-342900">
              <a:buFont typeface="Courier New" pitchFamily="49" charset="0"/>
              <a:buChar char="o"/>
            </a:pPr>
            <a:r>
              <a:rPr lang="en-US" sz="2200" dirty="0">
                <a:latin typeface="Calibri (Body)"/>
                <a:cs typeface="Arial" pitchFamily="34" charset="0"/>
              </a:rPr>
              <a:t>Constructor</a:t>
            </a:r>
            <a:endParaRPr lang="en-US" sz="2200" dirty="0" smtClean="0">
              <a:latin typeface="Calibri (Body)"/>
              <a:cs typeface="Arial" pitchFamily="34" charset="0"/>
            </a:endParaRPr>
          </a:p>
          <a:p>
            <a:pPr marL="400050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35175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Spring </a:t>
            </a:r>
            <a:r>
              <a:rPr lang="en-US" sz="3200" b="1" dirty="0" smtClean="0">
                <a:solidFill>
                  <a:schemeClr val="tx1"/>
                </a:solidFill>
              </a:rPr>
              <a:t>Core - </a:t>
            </a:r>
            <a:r>
              <a:rPr lang="en-US" sz="3200" b="1" dirty="0" err="1" smtClean="0">
                <a:solidFill>
                  <a:schemeClr val="tx1"/>
                </a:solidFill>
              </a:rPr>
              <a:t>Autowired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/>
          </a:bodyPr>
          <a:lstStyle/>
          <a:p>
            <a:pPr marL="230188" indent="-230188"/>
            <a:r>
              <a:rPr lang="en-US" sz="2200" dirty="0" err="1">
                <a:latin typeface="Calibri (Body)"/>
                <a:cs typeface="Arial" pitchFamily="34" charset="0"/>
              </a:rPr>
              <a:t>Autowired</a:t>
            </a:r>
            <a:r>
              <a:rPr lang="en-US" sz="2200" dirty="0">
                <a:latin typeface="Calibri (Body)"/>
                <a:cs typeface="Arial" pitchFamily="34" charset="0"/>
              </a:rPr>
              <a:t> by Type</a:t>
            </a:r>
          </a:p>
          <a:p>
            <a:pPr marL="0" indent="0">
              <a:buNone/>
            </a:pPr>
            <a:r>
              <a:rPr lang="en-US" sz="2600" dirty="0" smtClean="0"/>
              <a:t>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546" y="2286000"/>
            <a:ext cx="5279254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781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Spring </a:t>
            </a:r>
            <a:r>
              <a:rPr lang="en-US" sz="3200" b="1" dirty="0" smtClean="0">
                <a:solidFill>
                  <a:schemeClr val="tx1"/>
                </a:solidFill>
              </a:rPr>
              <a:t>Core - </a:t>
            </a:r>
            <a:r>
              <a:rPr lang="en-US" sz="3200" b="1" dirty="0" err="1" smtClean="0">
                <a:solidFill>
                  <a:schemeClr val="tx1"/>
                </a:solidFill>
              </a:rPr>
              <a:t>Autowired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/>
          </a:bodyPr>
          <a:lstStyle/>
          <a:p>
            <a:pPr marL="230188" indent="-230188"/>
            <a:r>
              <a:rPr lang="en-US" sz="2200" dirty="0" err="1">
                <a:latin typeface="Calibri (Body)"/>
                <a:cs typeface="Arial" pitchFamily="34" charset="0"/>
              </a:rPr>
              <a:t>Autowired</a:t>
            </a:r>
            <a:r>
              <a:rPr lang="en-US" sz="2200" dirty="0">
                <a:latin typeface="Calibri (Body)"/>
                <a:cs typeface="Arial" pitchFamily="34" charset="0"/>
              </a:rPr>
              <a:t> by Name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600" dirty="0" smtClean="0"/>
              <a:t> 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44407"/>
            <a:ext cx="5715000" cy="347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5163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56</TotalTime>
  <Words>212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Spring Framework Introduction &amp;  Spring Core</vt:lpstr>
      <vt:lpstr>Agenda</vt:lpstr>
      <vt:lpstr>Spring Framework Introduction</vt:lpstr>
      <vt:lpstr>Spring Framework Introduction</vt:lpstr>
      <vt:lpstr>Spring Core - IoC Container</vt:lpstr>
      <vt:lpstr>Spring Core - Dependency Injection (DI)</vt:lpstr>
      <vt:lpstr>Spring Core - Autowired</vt:lpstr>
      <vt:lpstr>Spring Core - Autowired</vt:lpstr>
      <vt:lpstr>Spring Core - Autowired</vt:lpstr>
      <vt:lpstr>Spring Core - Autowired</vt:lpstr>
      <vt:lpstr>Spring Core - Qualifying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 Introduction &amp; Spring Core</dc:title>
  <dc:creator>VU</dc:creator>
  <cp:lastModifiedBy>VU</cp:lastModifiedBy>
  <cp:revision>8</cp:revision>
  <dcterms:created xsi:type="dcterms:W3CDTF">2006-08-16T00:00:00Z</dcterms:created>
  <dcterms:modified xsi:type="dcterms:W3CDTF">2019-10-06T15:55:21Z</dcterms:modified>
</cp:coreProperties>
</file>