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bookmarkIdSeed="4">
  <p:sldMasterIdLst>
    <p:sldMasterId id="2147483648" r:id="rId5"/>
  </p:sldMasterIdLst>
  <p:notesMasterIdLst>
    <p:notesMasterId r:id="rId87"/>
  </p:notesMasterIdLst>
  <p:handoutMasterIdLst>
    <p:handoutMasterId r:id="rId88"/>
  </p:handoutMasterIdLst>
  <p:sldIdLst>
    <p:sldId id="272" r:id="rId6"/>
    <p:sldId id="306" r:id="rId7"/>
    <p:sldId id="361" r:id="rId8"/>
    <p:sldId id="360" r:id="rId9"/>
    <p:sldId id="410" r:id="rId10"/>
    <p:sldId id="406" r:id="rId11"/>
    <p:sldId id="275" r:id="rId12"/>
    <p:sldId id="407" r:id="rId13"/>
    <p:sldId id="408" r:id="rId14"/>
    <p:sldId id="409" r:id="rId15"/>
    <p:sldId id="369" r:id="rId16"/>
    <p:sldId id="352" r:id="rId17"/>
    <p:sldId id="405" r:id="rId18"/>
    <p:sldId id="353" r:id="rId19"/>
    <p:sldId id="348" r:id="rId20"/>
    <p:sldId id="349" r:id="rId21"/>
    <p:sldId id="354" r:id="rId22"/>
    <p:sldId id="355" r:id="rId23"/>
    <p:sldId id="386" r:id="rId24"/>
    <p:sldId id="357" r:id="rId25"/>
    <p:sldId id="442" r:id="rId26"/>
    <p:sldId id="411" r:id="rId27"/>
    <p:sldId id="292" r:id="rId28"/>
    <p:sldId id="419" r:id="rId29"/>
    <p:sldId id="418" r:id="rId30"/>
    <p:sldId id="420" r:id="rId31"/>
    <p:sldId id="284" r:id="rId32"/>
    <p:sldId id="448" r:id="rId33"/>
    <p:sldId id="446" r:id="rId34"/>
    <p:sldId id="315" r:id="rId35"/>
    <p:sldId id="324" r:id="rId36"/>
    <p:sldId id="328" r:id="rId37"/>
    <p:sldId id="445" r:id="rId38"/>
    <p:sldId id="449" r:id="rId39"/>
    <p:sldId id="412" r:id="rId40"/>
    <p:sldId id="310" r:id="rId41"/>
    <p:sldId id="374" r:id="rId42"/>
    <p:sldId id="383" r:id="rId43"/>
    <p:sldId id="293" r:id="rId44"/>
    <p:sldId id="295" r:id="rId45"/>
    <p:sldId id="313" r:id="rId46"/>
    <p:sldId id="285" r:id="rId47"/>
    <p:sldId id="395" r:id="rId48"/>
    <p:sldId id="365" r:id="rId49"/>
    <p:sldId id="376" r:id="rId50"/>
    <p:sldId id="377" r:id="rId51"/>
    <p:sldId id="281" r:id="rId52"/>
    <p:sldId id="378" r:id="rId53"/>
    <p:sldId id="317" r:id="rId54"/>
    <p:sldId id="379" r:id="rId55"/>
    <p:sldId id="427" r:id="rId56"/>
    <p:sldId id="342" r:id="rId57"/>
    <p:sldId id="302" r:id="rId58"/>
    <p:sldId id="282" r:id="rId59"/>
    <p:sldId id="375" r:id="rId60"/>
    <p:sldId id="413" r:id="rId61"/>
    <p:sldId id="423" r:id="rId62"/>
    <p:sldId id="424" r:id="rId63"/>
    <p:sldId id="422" r:id="rId64"/>
    <p:sldId id="425" r:id="rId65"/>
    <p:sldId id="426" r:id="rId66"/>
    <p:sldId id="358" r:id="rId67"/>
    <p:sldId id="359" r:id="rId68"/>
    <p:sldId id="447" r:id="rId69"/>
    <p:sldId id="450" r:id="rId70"/>
    <p:sldId id="346" r:id="rId71"/>
    <p:sldId id="414" r:id="rId72"/>
    <p:sldId id="429" r:id="rId73"/>
    <p:sldId id="430" r:id="rId74"/>
    <p:sldId id="431" r:id="rId75"/>
    <p:sldId id="432" r:id="rId76"/>
    <p:sldId id="437" r:id="rId77"/>
    <p:sldId id="435" r:id="rId78"/>
    <p:sldId id="452" r:id="rId79"/>
    <p:sldId id="440" r:id="rId80"/>
    <p:sldId id="443" r:id="rId81"/>
    <p:sldId id="444" r:id="rId82"/>
    <p:sldId id="434" r:id="rId83"/>
    <p:sldId id="347" r:id="rId84"/>
    <p:sldId id="271" r:id="rId85"/>
    <p:sldId id="312" r:id="rId86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89"/>
      <p:bold r:id="rId90"/>
      <p:italic r:id="rId91"/>
      <p:boldItalic r:id="rId92"/>
    </p:embeddedFont>
    <p:embeddedFont>
      <p:font typeface="Consolas" panose="020B0609020204030204" pitchFamily="49" charset="0"/>
      <p:regular r:id="rId93"/>
      <p:bold r:id="rId94"/>
      <p:italic r:id="rId95"/>
      <p:boldItalic r:id="rId96"/>
    </p:embeddedFont>
    <p:embeddedFont>
      <p:font typeface="Calibri" panose="020F0502020204030204" pitchFamily="34" charset="0"/>
      <p:regular r:id="rId97"/>
      <p:bold r:id="rId98"/>
      <p:italic r:id="rId99"/>
      <p:boldItalic r:id="rId100"/>
    </p:embeddedFont>
    <p:embeddedFont>
      <p:font typeface="Segoe UI Light" panose="020B0502040204020203" pitchFamily="34" charset="0"/>
      <p:regular r:id="rId10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94660"/>
  </p:normalViewPr>
  <p:slideViewPr>
    <p:cSldViewPr>
      <p:cViewPr varScale="1">
        <p:scale>
          <a:sx n="144" d="100"/>
          <a:sy n="144" d="100"/>
        </p:scale>
        <p:origin x="72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font" Target="fonts/font1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handoutMaster" Target="handoutMasters/handoutMaster1.xml"/><Relationship Id="rId91" Type="http://schemas.openxmlformats.org/officeDocument/2006/relationships/font" Target="fonts/font3.fntdata"/><Relationship Id="rId96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font" Target="fonts/font6.fntdata"/><Relationship Id="rId99" Type="http://schemas.openxmlformats.org/officeDocument/2006/relationships/font" Target="fonts/font11.fntdata"/><Relationship Id="rId101" Type="http://schemas.openxmlformats.org/officeDocument/2006/relationships/font" Target="fonts/font13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font" Target="fonts/font9.fntdata"/><Relationship Id="rId104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font" Target="fonts/font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font" Target="fonts/font12.fntdata"/><Relationship Id="rId105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font" Target="fonts/font5.fntdata"/><Relationship Id="rId98" Type="http://schemas.openxmlformats.org/officeDocument/2006/relationships/font" Target="fonts/font10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8B42B-EF16-48B1-8042-3998BFD1016F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7E8D3-AC77-4159-8735-38BAC53DD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03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95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849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501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41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234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88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89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910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68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5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2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686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3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426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453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677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47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552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23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62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80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9232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005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44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933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62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16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245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2804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755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16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108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404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8855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4803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73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49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2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665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17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54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99C-4125-420F-AD48-6280495B6BD1}" type="datetime1">
              <a:rPr lang="ru-RU" smtClean="0"/>
              <a:t>20.04.2018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5D9-C40A-4C68-9250-522669DF0D68}" type="datetime1">
              <a:rPr lang="ru-RU" smtClean="0"/>
              <a:t>20.04.2018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971550" y="1203598"/>
            <a:ext cx="7200850" cy="34557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2"/>
          <p:cNvSpPr>
            <a:spLocks noGrp="1"/>
          </p:cNvSpPr>
          <p:nvPr>
            <p:ph type="dt" sz="half" idx="10"/>
          </p:nvPr>
        </p:nvSpPr>
        <p:spPr>
          <a:xfrm>
            <a:off x="971600" y="4767263"/>
            <a:ext cx="1619200" cy="273844"/>
          </a:xfrm>
        </p:spPr>
        <p:txBody>
          <a:bodyPr/>
          <a:lstStyle/>
          <a:p>
            <a:fld id="{0B6A9352-1F28-42E2-96AA-534E30DAB72A}" type="datetime1">
              <a:rPr lang="ru-RU" smtClean="0"/>
              <a:t>20.04.2018</a:t>
            </a:fld>
            <a:endParaRPr lang="ru-RU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9200" cy="273844"/>
          </a:xfrm>
        </p:spPr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3"/>
          </p:nvPr>
        </p:nvSpPr>
        <p:spPr>
          <a:xfrm>
            <a:off x="971600" y="1419622"/>
            <a:ext cx="3600450" cy="3312716"/>
          </a:xfrm>
        </p:spPr>
        <p:txBody>
          <a:bodyPr lIns="360000" tIns="360000">
            <a:noAutofit/>
          </a:bodyPr>
          <a:lstStyle>
            <a:lvl1pPr marL="0" indent="0">
              <a:buNone/>
              <a:defRPr sz="1800"/>
            </a:lvl1pPr>
          </a:lstStyle>
          <a:p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575926" y="1419622"/>
            <a:ext cx="3584377" cy="3312368"/>
          </a:xfrm>
        </p:spPr>
        <p:txBody>
          <a:bodyPr anchor="ctr"/>
          <a:lstStyle>
            <a:lvl1pPr marL="285750" indent="-285750">
              <a:buSzPct val="120000"/>
              <a:buFont typeface="Arial" panose="020B0604020202020204" pitchFamily="34" charset="0"/>
              <a:buChar char="•"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Список можно оформить        буллитами;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Это такие круги;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Их можно выделить цветом;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Список следует выравнивать по середине относительно высоты картинки слева.</a:t>
            </a:r>
          </a:p>
        </p:txBody>
      </p:sp>
    </p:spTree>
    <p:extLst>
      <p:ext uri="{BB962C8B-B14F-4D97-AF65-F5344CB8AC3E}">
        <p14:creationId xmlns:p14="http://schemas.microsoft.com/office/powerpoint/2010/main" val="4705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E036-D374-4AAD-BD53-63A5B6D9DC39}" type="datetime1">
              <a:rPr lang="ru-RU" smtClean="0"/>
              <a:t>20.04.2018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572000" y="1419622"/>
            <a:ext cx="3600450" cy="331271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971600" y="1419622"/>
            <a:ext cx="3584377" cy="33123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Структура презентации должна быть такой: вступление, затем описание проблемы, далее — решение проблемы и заключение.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Следование данной структуре позволит наиболее доступно изложить материал презентации.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167104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E320-E318-4F08-B149-252709D302BC}" type="datetime1">
              <a:rPr lang="ru-RU" smtClean="0"/>
              <a:t>20.04.2018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аблица 6"/>
          <p:cNvSpPr>
            <a:spLocks noGrp="1"/>
          </p:cNvSpPr>
          <p:nvPr>
            <p:ph type="tbl" sz="quarter" idx="13"/>
          </p:nvPr>
        </p:nvSpPr>
        <p:spPr>
          <a:xfrm>
            <a:off x="975638" y="1563638"/>
            <a:ext cx="7200900" cy="3023939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64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78"/>
            <a:ext cx="9144000" cy="5143500"/>
          </a:xfrm>
        </p:spPr>
        <p:txBody>
          <a:bodyPr lIns="360000" tIns="360000" rIns="360000" bIns="360000"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 smtClean="0"/>
              <a:t>Рисунок</a:t>
            </a:r>
            <a:endParaRPr lang="ru-RU" dirty="0"/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/>
          </p:nvPr>
        </p:nvSpPr>
        <p:spPr>
          <a:xfrm>
            <a:off x="0" y="3291830"/>
            <a:ext cx="9144000" cy="1440160"/>
          </a:xfrm>
          <a:solidFill>
            <a:srgbClr val="C00000">
              <a:alpha val="74902"/>
            </a:srgbClr>
          </a:solidFill>
        </p:spPr>
        <p:txBody>
          <a:bodyPr lIns="360000"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sz="1800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8142-65CC-42A9-B6DD-E0719F8416F8}" type="datetime1">
              <a:rPr lang="ru-RU" smtClean="0"/>
              <a:t>20.04.2018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71600" y="3600450"/>
            <a:ext cx="72008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971600" y="483518"/>
            <a:ext cx="7200800" cy="30861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71600" y="4025503"/>
            <a:ext cx="7200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8093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1600" y="1200151"/>
            <a:ext cx="7200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1600" y="4767263"/>
            <a:ext cx="161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4C21-AFC2-4584-9D37-6EE8E0B5B270}" type="datetime1">
              <a:rPr lang="ru-RU" smtClean="0"/>
              <a:t>20.04.2018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161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62" r:id="rId3"/>
    <p:sldLayoutId id="2147483659" r:id="rId4"/>
    <p:sldLayoutId id="2147483658" r:id="rId5"/>
    <p:sldLayoutId id="2147483661" r:id="rId6"/>
    <p:sldLayoutId id="214748366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 cap="all" baseline="0">
          <a:solidFill>
            <a:srgbClr val="C00000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IKVM/" TargetMode="External"/><Relationship Id="rId2" Type="http://schemas.openxmlformats.org/officeDocument/2006/relationships/hyperlink" Target="https://www.ikvm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4net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mailto:kgn@skbkontur.ru" TargetMode="External"/><Relationship Id="rId7" Type="http://schemas.openxmlformats.org/officeDocument/2006/relationships/hyperlink" Target="https://t.me/java_ural_Meetu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ech.skbkontur.ru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2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4net" TargetMode="External"/><Relationship Id="rId2" Type="http://schemas.openxmlformats.org/officeDocument/2006/relationships/hyperlink" Target="https://github.com/gnkoshelev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oracle.com/javase/8/docs/technotes/guides/jni/spec/invocation.html" TargetMode="External"/><Relationship Id="rId5" Type="http://schemas.openxmlformats.org/officeDocument/2006/relationships/hyperlink" Target="http://docs.oracle.com/javase/8/docs/technotes/guides/jni/spec/jniTOC.html" TargetMode="External"/><Relationship Id="rId4" Type="http://schemas.openxmlformats.org/officeDocument/2006/relationships/hyperlink" Target="http://www.grpc.i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71600" y="411510"/>
            <a:ext cx="7200800" cy="216024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 cap="all" baseline="0">
                <a:solidFill>
                  <a:srgbClr val="C0000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4000" dirty="0" smtClean="0">
                <a:solidFill>
                  <a:srgbClr val="CA0013"/>
                </a:solidFill>
              </a:rPr>
              <a:t>Интеграция виртуальных машин </a:t>
            </a:r>
            <a:r>
              <a:rPr lang="en-US" sz="4000" dirty="0" smtClean="0">
                <a:solidFill>
                  <a:srgbClr val="CA0013"/>
                </a:solidFill>
              </a:rPr>
              <a:t>.NET </a:t>
            </a:r>
            <a:r>
              <a:rPr lang="ru-RU" sz="4000" dirty="0" smtClean="0">
                <a:solidFill>
                  <a:srgbClr val="CA0013"/>
                </a:solidFill>
              </a:rPr>
              <a:t>и </a:t>
            </a:r>
            <a:r>
              <a:rPr lang="en-US" sz="4000" dirty="0" smtClean="0">
                <a:solidFill>
                  <a:srgbClr val="CA0013"/>
                </a:solidFill>
              </a:rPr>
              <a:t>Java</a:t>
            </a:r>
            <a:endParaRPr lang="ru-RU" sz="4000" dirty="0">
              <a:solidFill>
                <a:srgbClr val="CA0013"/>
              </a:solidFill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971600" y="2571750"/>
            <a:ext cx="72008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cap="none" dirty="0" err="1" smtClean="0"/>
              <a:t>java.ural.Meetup</a:t>
            </a:r>
            <a:endParaRPr lang="en-US" cap="none" dirty="0" smtClean="0"/>
          </a:p>
        </p:txBody>
      </p:sp>
      <p:sp>
        <p:nvSpPr>
          <p:cNvPr id="5" name="Текст 9"/>
          <p:cNvSpPr txBox="1">
            <a:spLocks/>
          </p:cNvSpPr>
          <p:nvPr/>
        </p:nvSpPr>
        <p:spPr>
          <a:xfrm>
            <a:off x="3851869" y="3930243"/>
            <a:ext cx="4320531" cy="3495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Григорий Кошелев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961532"/>
            <a:ext cx="1440160" cy="28694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979712" y="47741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Екатеринбург, 15 марта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Интеграция с </a:t>
            </a:r>
            <a:r>
              <a:rPr lang="ru-RU" sz="2500" dirty="0" err="1" smtClean="0"/>
              <a:t>Альфа-банком</a:t>
            </a:r>
            <a:endParaRPr lang="ru-RU" sz="2500" dirty="0" smtClean="0"/>
          </a:p>
          <a:p>
            <a:r>
              <a:rPr lang="en-US" sz="2500" dirty="0" smtClean="0"/>
              <a:t>Java SDK</a:t>
            </a:r>
            <a:endParaRPr lang="ru-RU" sz="25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37238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Задача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№3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9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960521"/>
              </p:ext>
            </p:extLst>
          </p:nvPr>
        </p:nvGraphicFramePr>
        <p:xfrm>
          <a:off x="971550" y="2574135"/>
          <a:ext cx="72009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8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Радикальные способы решения</a:t>
                      </a:r>
                      <a:endParaRPr lang="ru-RU" sz="3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b="1" dirty="0" smtClean="0"/>
              <a:t>Выучить </a:t>
            </a:r>
            <a:r>
              <a:rPr lang="en-US" sz="2500" b="1" dirty="0" smtClean="0"/>
              <a:t>Java </a:t>
            </a:r>
            <a:r>
              <a:rPr lang="ru-RU" sz="2500" b="1" dirty="0" smtClean="0"/>
              <a:t>и писать всё на ней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91499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Радикальные способы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19931"/>
            <a:ext cx="4876800" cy="3019425"/>
          </a:xfrm>
          <a:prstGeom prst="rect">
            <a:avLst/>
          </a:prstGeom>
        </p:spPr>
      </p:pic>
      <p:pic>
        <p:nvPicPr>
          <p:cNvPr id="6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/>
              <a:t>Выучить </a:t>
            </a:r>
            <a:r>
              <a:rPr lang="en-US" sz="2500" dirty="0"/>
              <a:t>Java </a:t>
            </a:r>
            <a:r>
              <a:rPr lang="ru-RU" sz="2500" dirty="0"/>
              <a:t>и писать всё на ней</a:t>
            </a:r>
          </a:p>
          <a:p>
            <a:r>
              <a:rPr lang="ru-RU" sz="2500" b="1" dirty="0" smtClean="0"/>
              <a:t>Переписать всё на </a:t>
            </a:r>
            <a:r>
              <a:rPr lang="en-US" sz="2500" b="1" dirty="0" smtClean="0"/>
              <a:t>C#</a:t>
            </a:r>
            <a:endParaRPr lang="ru-RU" sz="2500" b="1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383286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Радикальные способы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5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/>
              <a:t>Выучить </a:t>
            </a:r>
            <a:r>
              <a:rPr lang="en-US" sz="2500" dirty="0"/>
              <a:t>Java </a:t>
            </a:r>
            <a:r>
              <a:rPr lang="ru-RU" sz="2500" dirty="0"/>
              <a:t>и писать всё на ней</a:t>
            </a:r>
          </a:p>
          <a:p>
            <a:r>
              <a:rPr lang="ru-RU" sz="2500" dirty="0" smtClean="0"/>
              <a:t>Переписать всё на </a:t>
            </a:r>
            <a:r>
              <a:rPr lang="en-US" sz="2500" dirty="0" smtClean="0"/>
              <a:t>C#</a:t>
            </a:r>
            <a:endParaRPr lang="ru-RU" sz="2500" dirty="0" smtClean="0"/>
          </a:p>
          <a:p>
            <a:r>
              <a:rPr lang="ru-RU" sz="2500" b="1" dirty="0" smtClean="0"/>
              <a:t>Сконвертировать код какой-нибудь </a:t>
            </a:r>
            <a:r>
              <a:rPr lang="ru-RU" sz="2500" b="1" dirty="0" err="1" smtClean="0"/>
              <a:t>тулзой</a:t>
            </a:r>
            <a:r>
              <a:rPr lang="ru-RU" sz="2500" dirty="0" smtClean="0"/>
              <a:t>, а потом яростно допиливать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86354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Радикальные способы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72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en-US" sz="2500" dirty="0"/>
              <a:t>Where can I find a Java to C# converter</a:t>
            </a:r>
            <a:r>
              <a:rPr lang="en-US" sz="2500" dirty="0" smtClean="0"/>
              <a:t>? (</a:t>
            </a:r>
            <a:r>
              <a:rPr lang="en-US" sz="2500" dirty="0" err="1" smtClean="0"/>
              <a:t>StackOverflow</a:t>
            </a:r>
            <a:r>
              <a:rPr lang="en-US" sz="2500" dirty="0" smtClean="0"/>
              <a:t>, 2009)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169079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Конвертация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кода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 -&gt; C#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209023"/>
            <a:ext cx="6696075" cy="2324100"/>
          </a:xfrm>
          <a:prstGeom prst="rect">
            <a:avLst/>
          </a:prstGeom>
        </p:spPr>
      </p:pic>
      <p:pic>
        <p:nvPicPr>
          <p:cNvPr id="6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8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en-US" sz="2500" dirty="0"/>
              <a:t>Convert Java to C# with a tool, or manually? (</a:t>
            </a:r>
            <a:r>
              <a:rPr lang="en-US" sz="2500" dirty="0" err="1"/>
              <a:t>StackOverflow</a:t>
            </a:r>
            <a:r>
              <a:rPr lang="en-US" sz="2500" dirty="0"/>
              <a:t>, </a:t>
            </a:r>
            <a:r>
              <a:rPr lang="en-US" sz="2500" dirty="0" smtClean="0"/>
              <a:t>2011)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169079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Конвертация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кода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 -&gt; C#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738579"/>
            <a:ext cx="6667500" cy="17907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87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/>
              <a:t>Выучить </a:t>
            </a:r>
            <a:r>
              <a:rPr lang="en-US" sz="2500" dirty="0"/>
              <a:t>Java </a:t>
            </a:r>
            <a:r>
              <a:rPr lang="ru-RU" sz="2500" dirty="0"/>
              <a:t>и писать всё на ней</a:t>
            </a:r>
          </a:p>
          <a:p>
            <a:r>
              <a:rPr lang="ru-RU" sz="2500" dirty="0" smtClean="0"/>
              <a:t>Переписать всё на </a:t>
            </a:r>
            <a:r>
              <a:rPr lang="en-US" sz="2500" dirty="0" smtClean="0"/>
              <a:t>C#</a:t>
            </a:r>
            <a:endParaRPr lang="ru-RU" sz="2500" dirty="0" smtClean="0"/>
          </a:p>
          <a:p>
            <a:r>
              <a:rPr lang="ru-RU" sz="2500" dirty="0" smtClean="0"/>
              <a:t>Сконвертировать код какой-нибудь </a:t>
            </a:r>
            <a:r>
              <a:rPr lang="ru-RU" sz="2500" dirty="0" err="1" smtClean="0"/>
              <a:t>тулзой</a:t>
            </a:r>
            <a:r>
              <a:rPr lang="ru-RU" sz="2500" dirty="0" smtClean="0"/>
              <a:t>, а потом яростно допиливать</a:t>
            </a:r>
          </a:p>
          <a:p>
            <a:r>
              <a:rPr lang="ru-RU" sz="2500" b="1" dirty="0" smtClean="0"/>
              <a:t>Использовать кросс-компиляцию </a:t>
            </a:r>
            <a:r>
              <a:rPr lang="ru-RU" sz="2500" b="1" dirty="0" err="1" smtClean="0"/>
              <a:t>байткода</a:t>
            </a:r>
            <a:endParaRPr lang="ru-RU" sz="2500" b="1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891782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Радикальные способы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5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en-US" sz="2500" dirty="0" smtClean="0"/>
              <a:t>IKVM.NET </a:t>
            </a:r>
            <a:r>
              <a:rPr lang="en-US" sz="2500" dirty="0"/>
              <a:t>(</a:t>
            </a:r>
            <a:r>
              <a:rPr lang="en-US" sz="2500" dirty="0">
                <a:hlinkClick r:id="rId2"/>
              </a:rPr>
              <a:t>https://www.ikvm.net</a:t>
            </a:r>
            <a:r>
              <a:rPr lang="en-US" sz="2500" dirty="0" smtClean="0">
                <a:hlinkClick r:id="rId2"/>
              </a:rPr>
              <a:t>/</a:t>
            </a:r>
            <a:r>
              <a:rPr lang="en-US" sz="2500" dirty="0" smtClean="0"/>
              <a:t>)</a:t>
            </a:r>
          </a:p>
          <a:p>
            <a:r>
              <a:rPr lang="ru-RU" sz="2500" dirty="0" smtClean="0"/>
              <a:t>Реализация </a:t>
            </a:r>
            <a:r>
              <a:rPr lang="en-US" sz="2500" dirty="0" smtClean="0"/>
              <a:t>JVM </a:t>
            </a:r>
            <a:r>
              <a:rPr lang="ru-RU" sz="2500" dirty="0" smtClean="0"/>
              <a:t>под </a:t>
            </a:r>
            <a:r>
              <a:rPr lang="en-US" sz="2500" dirty="0" smtClean="0"/>
              <a:t>.NET</a:t>
            </a:r>
          </a:p>
          <a:p>
            <a:r>
              <a:rPr lang="ru-RU" sz="2500" dirty="0" smtClean="0"/>
              <a:t>Реализация библиотеки классов</a:t>
            </a:r>
            <a:r>
              <a:rPr lang="en-US" sz="2500" dirty="0" smtClean="0"/>
              <a:t> Java</a:t>
            </a:r>
            <a:r>
              <a:rPr lang="ru-RU" sz="2500" dirty="0" smtClean="0"/>
              <a:t> в </a:t>
            </a:r>
            <a:r>
              <a:rPr lang="en-US" sz="2500" dirty="0" smtClean="0"/>
              <a:t>.NET</a:t>
            </a:r>
          </a:p>
          <a:p>
            <a:r>
              <a:rPr lang="ru-RU" sz="2500" dirty="0" smtClean="0"/>
              <a:t>Транслятор </a:t>
            </a:r>
            <a:r>
              <a:rPr lang="ru-RU" sz="2500" dirty="0" err="1" smtClean="0"/>
              <a:t>байткода</a:t>
            </a:r>
            <a:r>
              <a:rPr lang="ru-RU" sz="2500" dirty="0" smtClean="0"/>
              <a:t> (</a:t>
            </a:r>
            <a:r>
              <a:rPr lang="en-US" sz="2500" dirty="0" smtClean="0"/>
              <a:t>jar -&gt; </a:t>
            </a:r>
            <a:r>
              <a:rPr lang="en-US" sz="2500" dirty="0" err="1" smtClean="0"/>
              <a:t>dll</a:t>
            </a:r>
            <a:r>
              <a:rPr lang="ru-RU" sz="2500" dirty="0" smtClean="0"/>
              <a:t>)</a:t>
            </a:r>
            <a:endParaRPr lang="en-US" sz="2500" dirty="0" smtClean="0"/>
          </a:p>
          <a:p>
            <a:r>
              <a:rPr lang="en-US" sz="2500" dirty="0" smtClean="0"/>
              <a:t>IKVM </a:t>
            </a:r>
            <a:r>
              <a:rPr lang="en-US" sz="2500" dirty="0"/>
              <a:t>8.1 – 26.08.2015</a:t>
            </a:r>
          </a:p>
          <a:p>
            <a:r>
              <a:rPr lang="en-US" sz="2500" dirty="0" smtClean="0">
                <a:hlinkClick r:id="rId3"/>
              </a:rPr>
              <a:t>https</a:t>
            </a:r>
            <a:r>
              <a:rPr lang="en-US" sz="2500" dirty="0">
                <a:hlinkClick r:id="rId3"/>
              </a:rPr>
              <a:t>://www.nuget.org/packages/IKVM</a:t>
            </a:r>
            <a:r>
              <a:rPr lang="en-US" sz="2500" dirty="0" smtClean="0">
                <a:hlinkClick r:id="rId3"/>
              </a:rPr>
              <a:t>/</a:t>
            </a:r>
            <a:endParaRPr lang="en-US" sz="2500" dirty="0" smtClean="0"/>
          </a:p>
          <a:p>
            <a:r>
              <a:rPr lang="en-US" sz="2500" dirty="0" smtClean="0"/>
              <a:t>The End of IKVM.NET (21.04.2017)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565384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Кросс-компиляция </a:t>
                      </a:r>
                      <a:r>
                        <a:rPr lang="ru-RU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байткода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58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Удачный опыт: конвертация </a:t>
            </a:r>
            <a:r>
              <a:rPr lang="en-US" sz="2500" dirty="0" smtClean="0"/>
              <a:t>Java-</a:t>
            </a:r>
            <a:r>
              <a:rPr lang="ru-RU" sz="2500" dirty="0" smtClean="0"/>
              <a:t>клиента для </a:t>
            </a:r>
            <a:r>
              <a:rPr lang="en-US" sz="2500" dirty="0" err="1" smtClean="0"/>
              <a:t>ZooKeeper</a:t>
            </a:r>
            <a:r>
              <a:rPr lang="en-US" sz="2500" dirty="0" smtClean="0"/>
              <a:t> </a:t>
            </a:r>
            <a:r>
              <a:rPr lang="ru-RU" sz="2500" dirty="0" smtClean="0"/>
              <a:t>и обёртки </a:t>
            </a:r>
            <a:r>
              <a:rPr lang="en-US" sz="2500" dirty="0" smtClean="0"/>
              <a:t>Curator; </a:t>
            </a:r>
            <a:r>
              <a:rPr lang="ru-RU" sz="2500" dirty="0" smtClean="0"/>
              <a:t>используется в </a:t>
            </a:r>
            <a:r>
              <a:rPr lang="ru-RU" sz="2500" dirty="0" err="1" smtClean="0"/>
              <a:t>продакшене</a:t>
            </a:r>
            <a:endParaRPr lang="ru-RU" sz="2500" dirty="0" smtClean="0"/>
          </a:p>
          <a:p>
            <a:r>
              <a:rPr lang="ru-RU" sz="2500" dirty="0" smtClean="0"/>
              <a:t>Неудачный опыт: конвертация </a:t>
            </a:r>
            <a:r>
              <a:rPr lang="en-US" sz="2500" dirty="0" smtClean="0"/>
              <a:t>Apache FOP</a:t>
            </a:r>
            <a:r>
              <a:rPr lang="ru-RU" sz="2500" dirty="0" smtClean="0"/>
              <a:t>; стало работать в 2 раза медленнее, выкинули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565384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Кросс-компиляция </a:t>
                      </a:r>
                      <a:r>
                        <a:rPr lang="ru-RU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байткода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1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 err="1" smtClean="0"/>
              <a:t>Микросервисы</a:t>
            </a:r>
            <a:endParaRPr lang="ru-RU" sz="2500" dirty="0" smtClean="0"/>
          </a:p>
          <a:p>
            <a:r>
              <a:rPr lang="en-US" sz="2500" dirty="0" smtClean="0"/>
              <a:t>.NET </a:t>
            </a:r>
            <a:r>
              <a:rPr lang="ru-RU" sz="2500" dirty="0" smtClean="0"/>
              <a:t>и </a:t>
            </a:r>
            <a:r>
              <a:rPr lang="en-US" sz="2500" dirty="0" smtClean="0"/>
              <a:t>Java</a:t>
            </a:r>
          </a:p>
          <a:p>
            <a:r>
              <a:rPr lang="ru-RU" sz="2500" dirty="0" smtClean="0"/>
              <a:t>С++, </a:t>
            </a:r>
            <a:r>
              <a:rPr lang="ru-RU" sz="2500" dirty="0" err="1" smtClean="0"/>
              <a:t>нативный</a:t>
            </a:r>
            <a:r>
              <a:rPr lang="ru-RU" sz="2500" dirty="0" smtClean="0"/>
              <a:t> код и прочие «кишки»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04741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О чём поговорим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1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>
                <a:solidFill>
                  <a:schemeClr val="bg1">
                    <a:lumMod val="75000"/>
                  </a:schemeClr>
                </a:solidFill>
              </a:rPr>
              <a:t>Выучить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</a:rPr>
              <a:t>Java </a:t>
            </a:r>
            <a:r>
              <a:rPr lang="ru-RU" sz="2500" dirty="0">
                <a:solidFill>
                  <a:schemeClr val="bg1">
                    <a:lumMod val="75000"/>
                  </a:schemeClr>
                </a:solidFill>
              </a:rPr>
              <a:t>и писать всё на ней</a:t>
            </a:r>
          </a:p>
          <a:p>
            <a:r>
              <a:rPr lang="ru-RU" sz="2500" dirty="0" smtClean="0"/>
              <a:t>Переписать всё на </a:t>
            </a:r>
            <a:r>
              <a:rPr lang="en-US" sz="2500" dirty="0" smtClean="0"/>
              <a:t>C#</a:t>
            </a:r>
            <a:endParaRPr lang="ru-RU" sz="2500" dirty="0" smtClean="0"/>
          </a:p>
          <a:p>
            <a:r>
              <a:rPr lang="ru-RU" sz="2500" dirty="0" smtClean="0"/>
              <a:t>Сконвертировать код какой-нибудь </a:t>
            </a:r>
            <a:r>
              <a:rPr lang="ru-RU" sz="2500" dirty="0" err="1" smtClean="0"/>
              <a:t>тулзой</a:t>
            </a:r>
            <a:r>
              <a:rPr lang="ru-RU" sz="2500" dirty="0" smtClean="0"/>
              <a:t>, а потом яростно допиливать</a:t>
            </a:r>
          </a:p>
          <a:p>
            <a:r>
              <a:rPr lang="ru-RU" sz="2500" dirty="0" smtClean="0"/>
              <a:t>Использовать кросс-компиляцию </a:t>
            </a:r>
            <a:r>
              <a:rPr lang="ru-RU" sz="2500" dirty="0" err="1" smtClean="0"/>
              <a:t>байткода</a:t>
            </a:r>
            <a:endParaRPr lang="en-US" sz="2500" dirty="0" smtClean="0"/>
          </a:p>
          <a:p>
            <a:endParaRPr lang="en-US" sz="2500" dirty="0"/>
          </a:p>
          <a:p>
            <a:r>
              <a:rPr lang="ru-RU" sz="2500" dirty="0" smtClean="0"/>
              <a:t>Это всё разовые операции</a:t>
            </a:r>
            <a:r>
              <a:rPr lang="en-US" sz="2500" dirty="0" smtClean="0"/>
              <a:t>!</a:t>
            </a:r>
            <a:endParaRPr lang="ru-RU" sz="25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871647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Радикальные способы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Не работают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794375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Радикальные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способы: вывод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43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972041"/>
              </p:ext>
            </p:extLst>
          </p:nvPr>
        </p:nvGraphicFramePr>
        <p:xfrm>
          <a:off x="971550" y="2574135"/>
          <a:ext cx="72009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8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Интеграция:</a:t>
                      </a:r>
                      <a:r>
                        <a:rPr lang="ru-RU" sz="3800" b="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 Акт </a:t>
                      </a:r>
                      <a:r>
                        <a:rPr lang="en-US" sz="3800" b="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I</a:t>
                      </a:r>
                      <a:endParaRPr lang="ru-RU" sz="3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1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52283"/>
            <a:ext cx="3240360" cy="2658464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 err="1" smtClean="0"/>
              <a:t>Микросервисы</a:t>
            </a:r>
            <a:r>
              <a:rPr lang="ru-RU" sz="2500" dirty="0" smtClean="0"/>
              <a:t> же!</a:t>
            </a:r>
          </a:p>
          <a:p>
            <a:r>
              <a:rPr lang="ru-RU" sz="2500" dirty="0" smtClean="0"/>
              <a:t>Транспорт? Формат?</a:t>
            </a:r>
            <a:endParaRPr lang="en-US" sz="2500" dirty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89391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&lt;-&gt; .NET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12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55782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Модельный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пример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Получение строки с </a:t>
            </a:r>
            <a:r>
              <a:rPr lang="ru-RU" sz="2500" dirty="0" err="1" smtClean="0"/>
              <a:t>хэшем</a:t>
            </a:r>
            <a:r>
              <a:rPr lang="ru-RU" sz="2500" dirty="0" smtClean="0"/>
              <a:t> по заданному алгоритму для заданного массива байтов</a:t>
            </a:r>
          </a:p>
          <a:p>
            <a:r>
              <a:rPr lang="ru-RU" sz="2500" dirty="0" smtClean="0"/>
              <a:t>Пример:</a:t>
            </a:r>
          </a:p>
          <a:p>
            <a:pPr lvl="1"/>
            <a:r>
              <a:rPr lang="en-US" sz="2300" dirty="0" smtClean="0"/>
              <a:t>SHA-512, </a:t>
            </a:r>
            <a:r>
              <a:rPr lang="en-US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ru-RU" altLang="ru-RU" sz="4800" dirty="0">
              <a:latin typeface="Arial" panose="020B0604020202020204" pitchFamily="34" charset="0"/>
            </a:endParaRPr>
          </a:p>
          <a:p>
            <a:pPr lvl="1"/>
            <a:r>
              <a:rPr lang="ru-RU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1F40FC92DA241694750979EE6CF582F2D5D7D28E18335DE05ABC54D0560E0F5302860C652BF08D560252AA5E74210546F369FBBBCE8C12CFC7957B2652FE9A75"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 lvl="1"/>
            <a:endParaRPr lang="ru-RU" sz="23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7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Тестирование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Intel Core i7-47</a:t>
            </a:r>
            <a:r>
              <a:rPr lang="ru-RU" sz="2800" dirty="0" smtClean="0"/>
              <a:t>10</a:t>
            </a:r>
            <a:r>
              <a:rPr lang="en-US" sz="2800" dirty="0" smtClean="0"/>
              <a:t>MQ, 2.5</a:t>
            </a:r>
            <a:r>
              <a:rPr lang="ru-RU" sz="2800" dirty="0" smtClean="0"/>
              <a:t> ГГц</a:t>
            </a:r>
          </a:p>
          <a:p>
            <a:r>
              <a:rPr lang="ru-RU" sz="2800" dirty="0" smtClean="0"/>
              <a:t>1</a:t>
            </a:r>
            <a:r>
              <a:rPr lang="en-US" sz="2800" dirty="0" smtClean="0"/>
              <a:t>2</a:t>
            </a:r>
            <a:r>
              <a:rPr lang="ru-RU" sz="2800" dirty="0" smtClean="0"/>
              <a:t> ГБ ОЗУ</a:t>
            </a:r>
          </a:p>
          <a:p>
            <a:r>
              <a:rPr lang="en-US" sz="2800" dirty="0" smtClean="0"/>
              <a:t>Windows 7 Professional x64</a:t>
            </a:r>
          </a:p>
          <a:p>
            <a:r>
              <a:rPr lang="en-US" sz="2800" dirty="0" smtClean="0"/>
              <a:t>Java 8 (1.8.0_1</a:t>
            </a:r>
            <a:r>
              <a:rPr lang="ru-RU" sz="2800" dirty="0" smtClean="0"/>
              <a:t>61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en-US" sz="2800" dirty="0" smtClean="0"/>
              <a:t>.NET 4.</a:t>
            </a:r>
            <a:r>
              <a:rPr lang="ru-RU" sz="2800" dirty="0" smtClean="0"/>
              <a:t>6.1</a:t>
            </a:r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48266"/>
              </p:ext>
            </p:extLst>
          </p:nvPr>
        </p:nvGraphicFramePr>
        <p:xfrm>
          <a:off x="188512" y="2411880"/>
          <a:ext cx="8766975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2448434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  <a:gridCol w="2360046">
                  <a:extLst>
                    <a:ext uri="{9D8B030D-6E8A-4147-A177-3AD203B41FA5}">
                      <a16:colId xmlns:a16="http://schemas.microsoft.com/office/drawing/2014/main" val="1983735674"/>
                    </a:ext>
                  </a:extLst>
                </a:gridCol>
                <a:gridCol w="2655295">
                  <a:extLst>
                    <a:ext uri="{9D8B030D-6E8A-4147-A177-3AD203B41FA5}">
                      <a16:colId xmlns:a16="http://schemas.microsoft.com/office/drawing/2014/main" val="89210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</a:t>
                      </a:r>
                      <a:r>
                        <a:rPr lang="en-US" sz="1600" baseline="0" dirty="0" smtClean="0"/>
                        <a:t> java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24,41 ± 0,365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230,87 ± 2,613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2 339,28 ±  49,665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81059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HTTP REST JSON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сервис</a:t>
                      </a:r>
                      <a:endParaRPr lang="ru-RU" sz="4000" b="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ounded Rectangle 5"/>
          <p:cNvSpPr/>
          <p:nvPr/>
        </p:nvSpPr>
        <p:spPr>
          <a:xfrm>
            <a:off x="1217243" y="3586792"/>
            <a:ext cx="1656184" cy="1254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</a:t>
            </a:r>
            <a:r>
              <a:rPr lang="ru-RU" dirty="0" smtClean="0"/>
              <a:t>КЛИЕНТ</a:t>
            </a:r>
            <a:endParaRPr lang="en-US" dirty="0"/>
          </a:p>
        </p:txBody>
      </p:sp>
      <p:sp>
        <p:nvSpPr>
          <p:cNvPr id="25" name="Rounded Rectangle 5"/>
          <p:cNvSpPr/>
          <p:nvPr/>
        </p:nvSpPr>
        <p:spPr>
          <a:xfrm>
            <a:off x="4788024" y="1491630"/>
            <a:ext cx="3035444" cy="15121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27" name="Rounded Rectangle 5"/>
          <p:cNvSpPr/>
          <p:nvPr/>
        </p:nvSpPr>
        <p:spPr>
          <a:xfrm>
            <a:off x="5753225" y="1659649"/>
            <a:ext cx="1188132" cy="11761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REST JSON </a:t>
            </a:r>
            <a:r>
              <a:rPr lang="ru-RU" dirty="0" smtClean="0"/>
              <a:t>сервис</a:t>
            </a:r>
            <a:endParaRPr lang="en-US" dirty="0"/>
          </a:p>
        </p:txBody>
      </p:sp>
      <p:sp>
        <p:nvSpPr>
          <p:cNvPr id="28" name="Right Arrow 6"/>
          <p:cNvSpPr/>
          <p:nvPr/>
        </p:nvSpPr>
        <p:spPr>
          <a:xfrm rot="19593016">
            <a:off x="2722804" y="3257409"/>
            <a:ext cx="3253766" cy="65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6"/>
          <p:cNvSpPr/>
          <p:nvPr/>
        </p:nvSpPr>
        <p:spPr>
          <a:xfrm rot="8787351" flipV="1">
            <a:off x="2778653" y="3568664"/>
            <a:ext cx="3215436" cy="8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9540490">
            <a:off x="3938378" y="3397648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JSON</a:t>
            </a:r>
            <a:endParaRPr lang="ru-RU" sz="12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27</a:t>
            </a:fld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5805551">
            <a:off x="1867992" y="2596986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7861309">
            <a:off x="5232408" y="3437270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851920" y="4257655"/>
            <a:ext cx="44871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600" dirty="0"/>
              <a:t>Spring Boot 2.0.0.RELEASE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496" y="1325708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600" dirty="0" err="1" smtClean="0"/>
              <a:t>HttpClient</a:t>
            </a:r>
            <a:endParaRPr lang="ru-RU" sz="2600" dirty="0" smtClean="0"/>
          </a:p>
          <a:p>
            <a:pPr lvl="1"/>
            <a:r>
              <a:rPr lang="en-US" sz="2600" dirty="0" err="1" smtClean="0"/>
              <a:t>DataContractJsonSerializer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4306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3" grpId="0"/>
      <p:bldP spid="5" grpId="0"/>
      <p:bldP spid="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28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21116"/>
              </p:ext>
            </p:extLst>
          </p:nvPr>
        </p:nvGraphicFramePr>
        <p:xfrm>
          <a:off x="188512" y="2411880"/>
          <a:ext cx="8766975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2448434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  <a:gridCol w="2360046">
                  <a:extLst>
                    <a:ext uri="{9D8B030D-6E8A-4147-A177-3AD203B41FA5}">
                      <a16:colId xmlns:a16="http://schemas.microsoft.com/office/drawing/2014/main" val="1983735674"/>
                    </a:ext>
                  </a:extLst>
                </a:gridCol>
                <a:gridCol w="2655295">
                  <a:extLst>
                    <a:ext uri="{9D8B030D-6E8A-4147-A177-3AD203B41FA5}">
                      <a16:colId xmlns:a16="http://schemas.microsoft.com/office/drawing/2014/main" val="89210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</a:t>
                      </a:r>
                      <a:r>
                        <a:rPr lang="en-US" sz="1600" baseline="0" dirty="0" smtClean="0"/>
                        <a:t> java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24,41 ± 0,365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230,87 ± 2,613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2 339,28 ±  49,665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82321"/>
                  </a:ext>
                </a:extLst>
              </a:tr>
            </a:tbl>
          </a:graphicData>
        </a:graphic>
      </p:graphicFrame>
      <p:pic>
        <p:nvPicPr>
          <p:cNvPr id="6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8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29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22999"/>
              </p:ext>
            </p:extLst>
          </p:nvPr>
        </p:nvGraphicFramePr>
        <p:xfrm>
          <a:off x="188512" y="2411880"/>
          <a:ext cx="8766975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2448434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  <a:gridCol w="2360046">
                  <a:extLst>
                    <a:ext uri="{9D8B030D-6E8A-4147-A177-3AD203B41FA5}">
                      <a16:colId xmlns:a16="http://schemas.microsoft.com/office/drawing/2014/main" val="1983735674"/>
                    </a:ext>
                  </a:extLst>
                </a:gridCol>
                <a:gridCol w="2655295">
                  <a:extLst>
                    <a:ext uri="{9D8B030D-6E8A-4147-A177-3AD203B41FA5}">
                      <a16:colId xmlns:a16="http://schemas.microsoft.com/office/drawing/2014/main" val="89210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</a:t>
                      </a:r>
                      <a:r>
                        <a:rPr lang="en-US" sz="1600" baseline="0" dirty="0" smtClean="0"/>
                        <a:t> java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24,41 ± 0,365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230,87 ± 2,613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2 339,28 ±  49,665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177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 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82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5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Задачи</a:t>
            </a:r>
          </a:p>
          <a:p>
            <a:r>
              <a:rPr lang="ru-RU" sz="2500" dirty="0" smtClean="0"/>
              <a:t>Радикальные способы решения</a:t>
            </a:r>
          </a:p>
          <a:p>
            <a:r>
              <a:rPr lang="ru-RU" sz="2500" dirty="0" smtClean="0"/>
              <a:t>Интеграция: Акт </a:t>
            </a:r>
            <a:r>
              <a:rPr lang="en-US" sz="2500" dirty="0" smtClean="0"/>
              <a:t>I</a:t>
            </a:r>
            <a:r>
              <a:rPr lang="ru-RU" sz="2500" dirty="0" smtClean="0"/>
              <a:t> (</a:t>
            </a:r>
            <a:r>
              <a:rPr lang="ru-RU" sz="2500" dirty="0" err="1" smtClean="0"/>
              <a:t>микросервисы</a:t>
            </a:r>
            <a:r>
              <a:rPr lang="ru-RU" sz="2500" dirty="0" smtClean="0"/>
              <a:t>)</a:t>
            </a:r>
          </a:p>
          <a:p>
            <a:r>
              <a:rPr lang="ru-RU" sz="2500" dirty="0" smtClean="0"/>
              <a:t>Интеграция: Акт </a:t>
            </a:r>
            <a:r>
              <a:rPr lang="en-US" sz="2500" dirty="0" smtClean="0"/>
              <a:t>II (Java Inside)</a:t>
            </a:r>
          </a:p>
          <a:p>
            <a:r>
              <a:rPr lang="ru-RU" sz="2500" dirty="0" smtClean="0"/>
              <a:t>Интеграция: Акт </a:t>
            </a:r>
            <a:r>
              <a:rPr lang="en-US" sz="2500" dirty="0" smtClean="0"/>
              <a:t>III (Deep Integration)</a:t>
            </a:r>
            <a:endParaRPr lang="ru-RU" sz="2500" dirty="0" smtClean="0"/>
          </a:p>
          <a:p>
            <a:r>
              <a:rPr lang="ru-RU" sz="2500" dirty="0" smtClean="0"/>
              <a:t>Планы на будущее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172992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План (крупно)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99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/>
              <a:t>Библиотека для удалённого вызова процедур</a:t>
            </a:r>
            <a:endParaRPr lang="en-US" sz="2500" dirty="0"/>
          </a:p>
          <a:p>
            <a:r>
              <a:rPr lang="ru-RU" sz="2500" dirty="0"/>
              <a:t>Поддерживаются: </a:t>
            </a:r>
            <a:r>
              <a:rPr lang="en-US" sz="2500" dirty="0"/>
              <a:t>C/C++, Node.js, Python, Ruby, Objective-C, PHP, C# </a:t>
            </a:r>
            <a:r>
              <a:rPr lang="ru-RU" sz="2500" dirty="0"/>
              <a:t>и </a:t>
            </a:r>
            <a:r>
              <a:rPr lang="en-US" sz="2500" dirty="0"/>
              <a:t>Java</a:t>
            </a:r>
            <a:endParaRPr lang="ru-RU" sz="2500" dirty="0"/>
          </a:p>
          <a:p>
            <a:endParaRPr lang="ru-RU" sz="2500" dirty="0" smtClean="0"/>
          </a:p>
          <a:p>
            <a:r>
              <a:rPr lang="ru-RU" sz="2500" dirty="0" smtClean="0"/>
              <a:t>Первый публичный релиз – 26.02.2015</a:t>
            </a:r>
          </a:p>
          <a:p>
            <a:r>
              <a:rPr lang="en-US" sz="2500" dirty="0" err="1" smtClean="0"/>
              <a:t>gRPC</a:t>
            </a:r>
            <a:r>
              <a:rPr lang="en-US" sz="2500" dirty="0" smtClean="0"/>
              <a:t> 1.0.0 – 19.08.2016</a:t>
            </a:r>
          </a:p>
          <a:p>
            <a:r>
              <a:rPr lang="en-US" sz="2500" dirty="0" err="1"/>
              <a:t>gRPC</a:t>
            </a:r>
            <a:r>
              <a:rPr lang="en-US" sz="2500" dirty="0"/>
              <a:t> 1.10.0 – </a:t>
            </a:r>
            <a:r>
              <a:rPr lang="ru-RU" sz="2500" dirty="0" smtClean="0"/>
              <a:t>01</a:t>
            </a:r>
            <a:r>
              <a:rPr lang="en-US" sz="2500" dirty="0" smtClean="0"/>
              <a:t>.0</a:t>
            </a:r>
            <a:r>
              <a:rPr lang="ru-RU" sz="2500" dirty="0" smtClean="0"/>
              <a:t>3</a:t>
            </a:r>
            <a:r>
              <a:rPr lang="en-US" sz="2500" dirty="0" smtClean="0"/>
              <a:t>.201</a:t>
            </a:r>
            <a:r>
              <a:rPr lang="ru-RU" sz="2500" dirty="0" smtClean="0"/>
              <a:t>8</a:t>
            </a:r>
            <a:endParaRPr lang="en-US" sz="25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073331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30</a:t>
            </a:fld>
            <a:endParaRPr lang="ru-RU"/>
          </a:p>
        </p:txBody>
      </p:sp>
      <p:pic>
        <p:nvPicPr>
          <p:cNvPr id="5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8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en-US" sz="2800" dirty="0" err="1" smtClean="0"/>
              <a:t>Protobuf</a:t>
            </a:r>
            <a:r>
              <a:rPr lang="en-US" sz="2800" dirty="0" smtClean="0"/>
              <a:t> 3 </a:t>
            </a:r>
            <a:r>
              <a:rPr lang="ru-RU" sz="2800" dirty="0" smtClean="0"/>
              <a:t>– описание типов данных и </a:t>
            </a:r>
            <a:r>
              <a:rPr lang="ru-RU" sz="2800" dirty="0" err="1" smtClean="0"/>
              <a:t>сериализация</a:t>
            </a:r>
            <a:endParaRPr lang="ru-RU" sz="2800" dirty="0" smtClean="0"/>
          </a:p>
          <a:p>
            <a:r>
              <a:rPr lang="en-US" sz="2800" dirty="0"/>
              <a:t>HTTP/2 </a:t>
            </a:r>
            <a:r>
              <a:rPr lang="ru-RU" sz="2800" dirty="0"/>
              <a:t>в качестве </a:t>
            </a:r>
            <a:r>
              <a:rPr lang="ru-RU" sz="2800" dirty="0" smtClean="0"/>
              <a:t>транспорта</a:t>
            </a:r>
          </a:p>
          <a:p>
            <a:r>
              <a:rPr lang="ru-RU" sz="2800" dirty="0" err="1" smtClean="0"/>
              <a:t>Кодогенерация</a:t>
            </a:r>
            <a:r>
              <a:rPr lang="ru-RU" sz="2800" dirty="0" smtClean="0"/>
              <a:t> плагином для </a:t>
            </a:r>
            <a:r>
              <a:rPr lang="en-US" sz="2800" dirty="0" err="1" smtClean="0"/>
              <a:t>Protobuf</a:t>
            </a:r>
            <a:endParaRPr lang="ru-RU" sz="28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26216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изнутри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73171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 </a:t>
                      </a:r>
                      <a:r>
                        <a:rPr lang="en-US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сервис</a:t>
                      </a:r>
                      <a:endParaRPr lang="ru-RU" sz="4000" b="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ounded Rectangle 5"/>
          <p:cNvSpPr/>
          <p:nvPr/>
        </p:nvSpPr>
        <p:spPr>
          <a:xfrm>
            <a:off x="1217243" y="3586792"/>
            <a:ext cx="1656184" cy="1254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</a:t>
            </a:r>
            <a:r>
              <a:rPr lang="ru-RU" dirty="0" smtClean="0"/>
              <a:t>КЛИЕНТ</a:t>
            </a:r>
            <a:endParaRPr lang="en-US" dirty="0"/>
          </a:p>
        </p:txBody>
      </p:sp>
      <p:sp>
        <p:nvSpPr>
          <p:cNvPr id="25" name="Rounded Rectangle 5"/>
          <p:cNvSpPr/>
          <p:nvPr/>
        </p:nvSpPr>
        <p:spPr>
          <a:xfrm>
            <a:off x="4788024" y="1491630"/>
            <a:ext cx="3035444" cy="15121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27" name="Rounded Rectangle 5"/>
          <p:cNvSpPr/>
          <p:nvPr/>
        </p:nvSpPr>
        <p:spPr>
          <a:xfrm>
            <a:off x="5753225" y="1659649"/>
            <a:ext cx="1188132" cy="11761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r>
              <a:rPr lang="ru-RU" dirty="0" smtClean="0"/>
              <a:t>сервер</a:t>
            </a:r>
            <a:endParaRPr lang="en-US" dirty="0"/>
          </a:p>
        </p:txBody>
      </p:sp>
      <p:sp>
        <p:nvSpPr>
          <p:cNvPr id="28" name="Right Arrow 6"/>
          <p:cNvSpPr/>
          <p:nvPr/>
        </p:nvSpPr>
        <p:spPr>
          <a:xfrm rot="19593016">
            <a:off x="2722804" y="3257409"/>
            <a:ext cx="3253766" cy="65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6"/>
          <p:cNvSpPr/>
          <p:nvPr/>
        </p:nvSpPr>
        <p:spPr>
          <a:xfrm rot="8787351" flipV="1">
            <a:off x="2778653" y="3568664"/>
            <a:ext cx="3215436" cy="8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05" descr="47-m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04" y="3589642"/>
            <a:ext cx="355478" cy="355478"/>
          </a:xfrm>
          <a:prstGeom prst="rect">
            <a:avLst/>
          </a:prstGeom>
        </p:spPr>
      </p:pic>
      <p:pic>
        <p:nvPicPr>
          <p:cNvPr id="31" name="Picture 105" descr="47-m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2" y="3253389"/>
            <a:ext cx="355478" cy="35547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724714" y="3352699"/>
            <a:ext cx="837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protobuf</a:t>
            </a:r>
            <a:endParaRPr lang="ru-R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37609" y="3033317"/>
            <a:ext cx="837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protobuf</a:t>
            </a:r>
            <a:endParaRPr lang="ru-RU" sz="1200" b="1" dirty="0"/>
          </a:p>
        </p:txBody>
      </p:sp>
      <p:sp>
        <p:nvSpPr>
          <p:cNvPr id="34" name="TextBox 33"/>
          <p:cNvSpPr txBox="1"/>
          <p:nvPr/>
        </p:nvSpPr>
        <p:spPr>
          <a:xfrm rot="19540490">
            <a:off x="3942385" y="339764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gRPC</a:t>
            </a:r>
            <a:endParaRPr lang="ru-RU" sz="12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33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24052"/>
              </p:ext>
            </p:extLst>
          </p:nvPr>
        </p:nvGraphicFramePr>
        <p:xfrm>
          <a:off x="188512" y="2411880"/>
          <a:ext cx="8766975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2448434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  <a:gridCol w="2360046">
                  <a:extLst>
                    <a:ext uri="{9D8B030D-6E8A-4147-A177-3AD203B41FA5}">
                      <a16:colId xmlns:a16="http://schemas.microsoft.com/office/drawing/2014/main" val="1983735674"/>
                    </a:ext>
                  </a:extLst>
                </a:gridCol>
                <a:gridCol w="2655295">
                  <a:extLst>
                    <a:ext uri="{9D8B030D-6E8A-4147-A177-3AD203B41FA5}">
                      <a16:colId xmlns:a16="http://schemas.microsoft.com/office/drawing/2014/main" val="89210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</a:t>
                      </a:r>
                      <a:r>
                        <a:rPr lang="en-US" sz="1600" baseline="0" dirty="0" smtClean="0"/>
                        <a:t> java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24,41 ± 0,365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230,87 ± 2,613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2 339,28 ±  49,665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gRPC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6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177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 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09252"/>
                  </a:ext>
                </a:extLst>
              </a:tr>
            </a:tbl>
          </a:graphicData>
        </a:graphic>
      </p:graphicFrame>
      <p:pic>
        <p:nvPicPr>
          <p:cNvPr id="6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34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79057"/>
              </p:ext>
            </p:extLst>
          </p:nvPr>
        </p:nvGraphicFramePr>
        <p:xfrm>
          <a:off x="188512" y="2411880"/>
          <a:ext cx="8766975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2448434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  <a:gridCol w="2360046">
                  <a:extLst>
                    <a:ext uri="{9D8B030D-6E8A-4147-A177-3AD203B41FA5}">
                      <a16:colId xmlns:a16="http://schemas.microsoft.com/office/drawing/2014/main" val="1983735674"/>
                    </a:ext>
                  </a:extLst>
                </a:gridCol>
                <a:gridCol w="2655295">
                  <a:extLst>
                    <a:ext uri="{9D8B030D-6E8A-4147-A177-3AD203B41FA5}">
                      <a16:colId xmlns:a16="http://schemas.microsoft.com/office/drawing/2014/main" val="89210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</a:t>
                      </a:r>
                      <a:r>
                        <a:rPr lang="en-US" sz="1600" baseline="0" dirty="0" smtClean="0"/>
                        <a:t> java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24,41 ± 0,365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230,87 ± 2,613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2 339,28 ±  49,665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gRPC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155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463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495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 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676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5 417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526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193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6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177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 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09252"/>
                  </a:ext>
                </a:extLst>
              </a:tr>
            </a:tbl>
          </a:graphicData>
        </a:graphic>
      </p:graphicFrame>
      <p:pic>
        <p:nvPicPr>
          <p:cNvPr id="6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0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40584"/>
              </p:ext>
            </p:extLst>
          </p:nvPr>
        </p:nvGraphicFramePr>
        <p:xfrm>
          <a:off x="971550" y="2574135"/>
          <a:ext cx="72009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8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Интеграция:</a:t>
                      </a:r>
                      <a:r>
                        <a:rPr lang="ru-RU" sz="3800" b="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 Акт </a:t>
                      </a:r>
                      <a:r>
                        <a:rPr lang="en-US" sz="3800" b="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II</a:t>
                      </a:r>
                      <a:endParaRPr lang="ru-RU" sz="3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465512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JVM 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внутри </a:t>
                      </a:r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.NET-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процесса</a:t>
                      </a: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ounded Rectangle 5"/>
          <p:cNvSpPr/>
          <p:nvPr/>
        </p:nvSpPr>
        <p:spPr>
          <a:xfrm>
            <a:off x="995032" y="1336109"/>
            <a:ext cx="7105360" cy="36352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.NET </a:t>
            </a:r>
            <a:r>
              <a:rPr lang="ru-RU" dirty="0" smtClean="0"/>
              <a:t>процесс</a:t>
            </a:r>
            <a:endParaRPr lang="en-US" dirty="0"/>
          </a:p>
        </p:txBody>
      </p:sp>
      <p:sp>
        <p:nvSpPr>
          <p:cNvPr id="23" name="Rounded Rectangle 5"/>
          <p:cNvSpPr/>
          <p:nvPr/>
        </p:nvSpPr>
        <p:spPr>
          <a:xfrm>
            <a:off x="1217243" y="3586792"/>
            <a:ext cx="1656184" cy="1254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</a:t>
            </a:r>
            <a:r>
              <a:rPr lang="ru-RU" dirty="0" smtClean="0"/>
              <a:t>КЛИЕНТ</a:t>
            </a:r>
            <a:endParaRPr lang="en-US" dirty="0"/>
          </a:p>
        </p:txBody>
      </p:sp>
      <p:sp>
        <p:nvSpPr>
          <p:cNvPr id="25" name="Rounded Rectangle 5"/>
          <p:cNvSpPr/>
          <p:nvPr/>
        </p:nvSpPr>
        <p:spPr>
          <a:xfrm>
            <a:off x="4788024" y="1491630"/>
            <a:ext cx="3035444" cy="15121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27" name="Rounded Rectangle 5"/>
          <p:cNvSpPr/>
          <p:nvPr/>
        </p:nvSpPr>
        <p:spPr>
          <a:xfrm>
            <a:off x="5753225" y="1659649"/>
            <a:ext cx="1188132" cy="11761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r>
              <a:rPr lang="ru-RU" dirty="0" smtClean="0"/>
              <a:t>сервер</a:t>
            </a:r>
            <a:endParaRPr lang="en-US" dirty="0"/>
          </a:p>
        </p:txBody>
      </p:sp>
      <p:sp>
        <p:nvSpPr>
          <p:cNvPr id="28" name="Right Arrow 6"/>
          <p:cNvSpPr/>
          <p:nvPr/>
        </p:nvSpPr>
        <p:spPr>
          <a:xfrm rot="19593016">
            <a:off x="2722804" y="3257409"/>
            <a:ext cx="3253766" cy="65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6"/>
          <p:cNvSpPr/>
          <p:nvPr/>
        </p:nvSpPr>
        <p:spPr>
          <a:xfrm rot="8787351" flipV="1">
            <a:off x="2778653" y="3568664"/>
            <a:ext cx="3215436" cy="8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05" descr="47-m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04" y="3589642"/>
            <a:ext cx="355478" cy="355478"/>
          </a:xfrm>
          <a:prstGeom prst="rect">
            <a:avLst/>
          </a:prstGeom>
        </p:spPr>
      </p:pic>
      <p:pic>
        <p:nvPicPr>
          <p:cNvPr id="31" name="Picture 105" descr="47-m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2" y="3253389"/>
            <a:ext cx="355478" cy="35547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724714" y="3352699"/>
            <a:ext cx="837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protobuf</a:t>
            </a:r>
            <a:endParaRPr lang="ru-R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37609" y="3033317"/>
            <a:ext cx="837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protobuf</a:t>
            </a:r>
            <a:endParaRPr lang="ru-RU" sz="1200" b="1" dirty="0"/>
          </a:p>
        </p:txBody>
      </p:sp>
      <p:sp>
        <p:nvSpPr>
          <p:cNvPr id="34" name="TextBox 33"/>
          <p:cNvSpPr txBox="1"/>
          <p:nvPr/>
        </p:nvSpPr>
        <p:spPr>
          <a:xfrm rot="19540490">
            <a:off x="3942385" y="339764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gRPC</a:t>
            </a:r>
            <a:endParaRPr lang="ru-RU" sz="12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40132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Мотивация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Инфраструктурные ограничения</a:t>
            </a:r>
          </a:p>
          <a:p>
            <a:r>
              <a:rPr lang="ru-RU" sz="2800" dirty="0" smtClean="0"/>
              <a:t>Перспектива снижения издержек на передачу данных</a:t>
            </a:r>
            <a:endParaRPr lang="ru-RU" sz="15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39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3312368"/>
          </a:xfrm>
        </p:spPr>
        <p:txBody>
          <a:bodyPr anchor="t">
            <a:noAutofit/>
          </a:bodyPr>
          <a:lstStyle/>
          <a:p>
            <a:r>
              <a:rPr lang="ru-RU" sz="2800" dirty="0" smtClean="0"/>
              <a:t>Появился в 1.1</a:t>
            </a:r>
          </a:p>
          <a:p>
            <a:r>
              <a:rPr lang="ru-RU" sz="2800" dirty="0" smtClean="0"/>
              <a:t>Позволяет вызывать </a:t>
            </a:r>
            <a:r>
              <a:rPr lang="ru-RU" sz="2800" dirty="0" err="1" smtClean="0"/>
              <a:t>нативный</a:t>
            </a:r>
            <a:r>
              <a:rPr lang="ru-RU" sz="2800" dirty="0" smtClean="0"/>
              <a:t> код из </a:t>
            </a:r>
            <a:r>
              <a:rPr lang="en-US" sz="2800" dirty="0" smtClean="0"/>
              <a:t>Java</a:t>
            </a:r>
            <a:endParaRPr lang="ru-RU" sz="2800" dirty="0" smtClean="0"/>
          </a:p>
          <a:p>
            <a:r>
              <a:rPr lang="ru-RU" sz="2800" dirty="0" smtClean="0"/>
              <a:t>Но это не всё! Есть </a:t>
            </a:r>
            <a:r>
              <a:rPr lang="en-US" sz="2800" dirty="0" smtClean="0"/>
              <a:t>Invocation API</a:t>
            </a:r>
            <a:endParaRPr lang="ru-RU" sz="2800" dirty="0" smtClean="0"/>
          </a:p>
          <a:p>
            <a:r>
              <a:rPr lang="ru-RU" sz="2800" dirty="0" smtClean="0"/>
              <a:t>Позволяет вызывать </a:t>
            </a:r>
            <a:r>
              <a:rPr lang="en-US" sz="2800" dirty="0" smtClean="0"/>
              <a:t>Java </a:t>
            </a:r>
            <a:r>
              <a:rPr lang="ru-RU" sz="2800" dirty="0" smtClean="0"/>
              <a:t>из </a:t>
            </a:r>
            <a:r>
              <a:rPr lang="ru-RU" sz="2800" dirty="0" err="1" smtClean="0"/>
              <a:t>нативного</a:t>
            </a:r>
            <a:r>
              <a:rPr lang="ru-RU" sz="2800" dirty="0" smtClean="0"/>
              <a:t> кода</a:t>
            </a:r>
            <a:endParaRPr lang="en-US" sz="28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07414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Native Interface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3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05550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Native Interface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971550" y="1277201"/>
            <a:ext cx="72009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JavaVM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jvm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JNIEnv</a:t>
            </a:r>
            <a:r>
              <a:rPr lang="en-US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JavaVMInitArgs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JavaVMOption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options = new 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JavaVMOption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[1];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options[0].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optionString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params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args.nOptions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1;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args.options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options;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args.version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JNI_VERSION_1_6;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args.ignoreUnrecognized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0;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JNI_CreateJavaVM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jvm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(void**)&amp;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ru-RU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1550" y="1921372"/>
            <a:ext cx="3744416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24416" y="4092103"/>
            <a:ext cx="38164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7361907">
            <a:off x="5034018" y="338791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0136626">
            <a:off x="2459194" y="1386593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39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127531" y="1363643"/>
            <a:ext cx="1900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Осторожно!</a:t>
            </a:r>
            <a:endParaRPr lang="en-US" sz="2400" dirty="0" smtClean="0"/>
          </a:p>
          <a:p>
            <a:pPr algn="ctr"/>
            <a:r>
              <a:rPr lang="en-US" sz="4000" dirty="0" smtClean="0"/>
              <a:t>C++</a:t>
            </a:r>
            <a:endParaRPr lang="ru-RU" sz="4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27532" y="1363644"/>
            <a:ext cx="1900854" cy="1077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СКБ Контур: </a:t>
            </a:r>
            <a:r>
              <a:rPr lang="en-US" sz="2500" dirty="0" smtClean="0"/>
              <a:t>85</a:t>
            </a:r>
            <a:r>
              <a:rPr lang="ru-RU" sz="2500" dirty="0" smtClean="0"/>
              <a:t>% </a:t>
            </a:r>
            <a:r>
              <a:rPr lang="ru-RU" sz="2500" dirty="0"/>
              <a:t>стека – </a:t>
            </a:r>
            <a:r>
              <a:rPr lang="en-US" sz="2500" dirty="0" smtClean="0"/>
              <a:t>.NET</a:t>
            </a:r>
          </a:p>
          <a:p>
            <a:r>
              <a:rPr lang="ru-RU" sz="2500" dirty="0" smtClean="0"/>
              <a:t>Докладчик: </a:t>
            </a:r>
            <a:r>
              <a:rPr lang="en-US" sz="2500" dirty="0" smtClean="0"/>
              <a:t>85</a:t>
            </a:r>
            <a:r>
              <a:rPr lang="ru-RU" sz="2500" dirty="0" smtClean="0"/>
              <a:t>% стека – </a:t>
            </a:r>
            <a:r>
              <a:rPr lang="en-US" sz="2500" dirty="0" smtClean="0"/>
              <a:t>Java</a:t>
            </a:r>
            <a:endParaRPr lang="en-US" sz="2500" dirty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48480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Дисклеймер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</a:t>
            </a:fld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 rot="9846272">
            <a:off x="750218" y="2088193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80000" y="1242000"/>
            <a:ext cx="1080120" cy="290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71550" y="2719207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cap="all" baseline="0" dirty="0" smtClean="0">
                <a:solidFill>
                  <a:srgbClr val="C00000"/>
                </a:solidFill>
              </a:rPr>
              <a:t>Поехали?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3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9440" y="3218969"/>
            <a:ext cx="619456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ru.kontur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doSmth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05550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Native Interface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971550" y="1250310"/>
            <a:ext cx="7200900" cy="221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 marR="36195" indent="215900">
              <a:spcAft>
                <a:spcPts val="990"/>
              </a:spcAft>
            </a:pPr>
            <a:r>
              <a:rPr lang="en-US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jclass</a:t>
            </a:r>
            <a:r>
              <a:rPr lang="en-US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programClass</a:t>
            </a:r>
            <a:r>
              <a:rPr lang="en-US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FindClass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("ru/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kontur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/Program</a:t>
            </a:r>
            <a:r>
              <a:rPr lang="en-US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");</a:t>
            </a: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jmethodID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doSmthMethod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env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GetStaticMethodID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programClass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"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doSmth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"(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/String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;)I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");</a:t>
            </a: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jint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intParam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…;</a:t>
            </a: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jstring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stringParam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…;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jint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 = 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env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CallStaticIntMethod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programClass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doSmthMethod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intParam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stringParam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endParaRPr lang="ru-RU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1640" y="1250310"/>
            <a:ext cx="4968552" cy="290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1580316"/>
            <a:ext cx="6264696" cy="415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2404141">
            <a:off x="6977278" y="4343942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31640" y="2067694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05992" y="2683141"/>
            <a:ext cx="6706368" cy="437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15616" y="1788001"/>
            <a:ext cx="2088232" cy="207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9981443">
            <a:off x="5706653" y="3268140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40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769548" y="3486437"/>
            <a:ext cx="1900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Осторожно!</a:t>
            </a:r>
            <a:endParaRPr lang="en-US" sz="2400" dirty="0" smtClean="0"/>
          </a:p>
          <a:p>
            <a:pPr algn="ctr"/>
            <a:r>
              <a:rPr lang="en-US" sz="4000" dirty="0" smtClean="0"/>
              <a:t>C++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69549" y="3486438"/>
            <a:ext cx="1900854" cy="1077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5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1" grpId="0" animBg="1"/>
      <p:bldP spid="11" grpId="1" animBg="1"/>
      <p:bldP spid="12" grpId="0" animBg="1"/>
      <p:bldP spid="12" grpId="1" animBg="1"/>
      <p:bldP spid="14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618935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C#-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бёртка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вокруг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JNI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419622"/>
            <a:ext cx="4467225" cy="299085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7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5"/>
          <p:cNvSpPr txBox="1">
            <a:spLocks/>
          </p:cNvSpPr>
          <p:nvPr/>
        </p:nvSpPr>
        <p:spPr>
          <a:xfrm>
            <a:off x="971550" y="3077234"/>
            <a:ext cx="4255286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.NET </a:t>
            </a:r>
            <a:r>
              <a:rPr lang="ru-RU" sz="2800" dirty="0" smtClean="0"/>
              <a:t>процесс</a:t>
            </a:r>
            <a:endParaRPr lang="en-US" sz="2800" dirty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544032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снаружи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vs </a:t>
                      </a:r>
                      <a:r>
                        <a:rPr lang="en-US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внутри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5"/>
          <p:cNvSpPr txBox="1">
            <a:spLocks/>
          </p:cNvSpPr>
          <p:nvPr/>
        </p:nvSpPr>
        <p:spPr>
          <a:xfrm>
            <a:off x="961262" y="1203599"/>
            <a:ext cx="2818650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.NET </a:t>
            </a:r>
            <a:r>
              <a:rPr lang="ru-RU" sz="2800" dirty="0" smtClean="0"/>
              <a:t>процесс</a:t>
            </a:r>
            <a:endParaRPr lang="en-US" sz="2800" dirty="0"/>
          </a:p>
        </p:txBody>
      </p:sp>
      <p:sp>
        <p:nvSpPr>
          <p:cNvPr id="8" name="Rounded Rectangle 5"/>
          <p:cNvSpPr txBox="1">
            <a:spLocks/>
          </p:cNvSpPr>
          <p:nvPr/>
        </p:nvSpPr>
        <p:spPr>
          <a:xfrm>
            <a:off x="4219108" y="1203600"/>
            <a:ext cx="2818650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Standalone Java</a:t>
            </a:r>
            <a:endParaRPr lang="en-US" dirty="0"/>
          </a:p>
        </p:txBody>
      </p:sp>
      <p:sp>
        <p:nvSpPr>
          <p:cNvPr id="9" name="Left-Right Arrow 9"/>
          <p:cNvSpPr/>
          <p:nvPr/>
        </p:nvSpPr>
        <p:spPr>
          <a:xfrm rot="10800000">
            <a:off x="3711478" y="1586809"/>
            <a:ext cx="576064" cy="313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 Arrow 12"/>
          <p:cNvSpPr/>
          <p:nvPr/>
        </p:nvSpPr>
        <p:spPr>
          <a:xfrm rot="5400000">
            <a:off x="3586210" y="2408718"/>
            <a:ext cx="504056" cy="10210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4"/>
          <p:cNvSpPr/>
          <p:nvPr/>
        </p:nvSpPr>
        <p:spPr>
          <a:xfrm rot="5400000" flipV="1">
            <a:off x="3119267" y="2453437"/>
            <a:ext cx="504056" cy="9316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5"/>
          <p:cNvSpPr txBox="1">
            <a:spLocks/>
          </p:cNvSpPr>
          <p:nvPr/>
        </p:nvSpPr>
        <p:spPr>
          <a:xfrm>
            <a:off x="3711478" y="3197185"/>
            <a:ext cx="1440160" cy="5773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42</a:t>
            </a:fld>
            <a:endParaRPr lang="ru-RU"/>
          </a:p>
        </p:txBody>
      </p:sp>
      <p:pic>
        <p:nvPicPr>
          <p:cNvPr id="13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45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566476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снаружи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vs </a:t>
                      </a:r>
                      <a:r>
                        <a:rPr lang="en-US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внутри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94304"/>
              </p:ext>
            </p:extLst>
          </p:nvPr>
        </p:nvGraphicFramePr>
        <p:xfrm>
          <a:off x="971550" y="2280831"/>
          <a:ext cx="72009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Среднее,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Стд</a:t>
                      </a:r>
                      <a:r>
                        <a:rPr lang="ru-RU" dirty="0" smtClean="0"/>
                        <a:t>.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откл</a:t>
                      </a:r>
                      <a:r>
                        <a:rPr lang="ru-RU" baseline="0" dirty="0" smtClean="0"/>
                        <a:t>,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Относительное время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Снаружи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 smtClean="0"/>
                        <a:t>73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06</a:t>
                      </a:r>
                      <a:r>
                        <a:rPr lang="en-US" sz="1800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 smtClean="0"/>
                        <a:t>2 367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Внутри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72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1 266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7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566476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снаружи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vs </a:t>
                      </a:r>
                      <a:r>
                        <a:rPr lang="en-US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внутри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82" y="1635646"/>
            <a:ext cx="2206636" cy="2956892"/>
          </a:xfrm>
          <a:prstGeom prst="rect">
            <a:avLst/>
          </a:prstGeom>
          <a:ln w="12700"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4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3312368"/>
          </a:xfrm>
        </p:spPr>
        <p:txBody>
          <a:bodyPr anchor="t">
            <a:noAutofit/>
          </a:bodyPr>
          <a:lstStyle/>
          <a:p>
            <a:r>
              <a:rPr lang="ru-RU" sz="2800" dirty="0" smtClean="0"/>
              <a:t>Импорт</a:t>
            </a:r>
            <a:r>
              <a:rPr lang="en-US" sz="2800" dirty="0" smtClean="0"/>
              <a:t> Java-</a:t>
            </a:r>
            <a:r>
              <a:rPr lang="ru-RU" sz="2800" dirty="0" err="1" smtClean="0"/>
              <a:t>бинаря</a:t>
            </a:r>
            <a:r>
              <a:rPr lang="ru-RU" sz="2800" dirty="0" smtClean="0"/>
              <a:t> в </a:t>
            </a:r>
            <a:r>
              <a:rPr lang="en-US" sz="2800" dirty="0" smtClean="0"/>
              <a:t>.NET</a:t>
            </a:r>
            <a:r>
              <a:rPr lang="ru-RU" sz="2800" dirty="0" smtClean="0"/>
              <a:t>-процесс</a:t>
            </a:r>
          </a:p>
          <a:p>
            <a:r>
              <a:rPr lang="ru-RU" sz="2800" dirty="0" smtClean="0"/>
              <a:t>Создаём </a:t>
            </a:r>
            <a:r>
              <a:rPr lang="en-US" sz="2800" dirty="0" smtClean="0"/>
              <a:t>JVM </a:t>
            </a:r>
            <a:r>
              <a:rPr lang="ru-RU" sz="2800" dirty="0" smtClean="0"/>
              <a:t>внутри </a:t>
            </a:r>
            <a:r>
              <a:rPr lang="en-US" sz="2800" dirty="0" smtClean="0"/>
              <a:t>.NET-</a:t>
            </a:r>
            <a:r>
              <a:rPr lang="ru-RU" sz="2800" dirty="0" smtClean="0"/>
              <a:t>процесса</a:t>
            </a:r>
          </a:p>
          <a:p>
            <a:r>
              <a:rPr lang="ru-RU" sz="2800" dirty="0" smtClean="0"/>
              <a:t>Поднимаем </a:t>
            </a:r>
            <a:r>
              <a:rPr lang="en-US" sz="2800" dirty="0" err="1" smtClean="0"/>
              <a:t>gRPC</a:t>
            </a:r>
            <a:r>
              <a:rPr lang="en-US" sz="2800" dirty="0" smtClean="0"/>
              <a:t>-</a:t>
            </a:r>
            <a:r>
              <a:rPr lang="ru-RU" sz="2800" dirty="0" smtClean="0"/>
              <a:t>сервис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955827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План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по реализации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04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3312368"/>
          </a:xfrm>
        </p:spPr>
        <p:txBody>
          <a:bodyPr anchor="t">
            <a:noAutofit/>
          </a:bodyPr>
          <a:lstStyle/>
          <a:p>
            <a:r>
              <a:rPr lang="ru-RU" sz="2800" b="1" dirty="0" smtClean="0"/>
              <a:t>Импорт</a:t>
            </a:r>
            <a:r>
              <a:rPr lang="en-US" sz="2800" b="1" dirty="0" smtClean="0"/>
              <a:t> Java-</a:t>
            </a:r>
            <a:r>
              <a:rPr lang="ru-RU" sz="2800" b="1" dirty="0" err="1" smtClean="0"/>
              <a:t>бинаря</a:t>
            </a:r>
            <a:r>
              <a:rPr lang="ru-RU" sz="2800" b="1" dirty="0" smtClean="0"/>
              <a:t> в </a:t>
            </a:r>
            <a:r>
              <a:rPr lang="en-US" sz="2800" b="1" dirty="0" smtClean="0"/>
              <a:t>.NET</a:t>
            </a:r>
            <a:r>
              <a:rPr lang="ru-RU" sz="2800" b="1" dirty="0" smtClean="0"/>
              <a:t>-процесс</a:t>
            </a:r>
          </a:p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Создаём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JVM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внутри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.NET-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процесса</a:t>
            </a:r>
          </a:p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Поднимаем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gRPC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сервис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План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по реализации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5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619526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Импорт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JVM.dll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47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347614"/>
            <a:ext cx="6840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C:\Program 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Files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\jre1.8.0_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\jvm.dll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Текст 2"/>
          <p:cNvSpPr txBox="1">
            <a:spLocks/>
          </p:cNvSpPr>
          <p:nvPr/>
        </p:nvSpPr>
        <p:spPr>
          <a:xfrm>
            <a:off x="971550" y="1952356"/>
            <a:ext cx="7200900" cy="2275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PInvoke</a:t>
            </a:r>
            <a:r>
              <a:rPr lang="en-US" sz="2800" dirty="0" smtClean="0"/>
              <a:t> – </a:t>
            </a:r>
            <a:r>
              <a:rPr lang="ru-RU" sz="2800" dirty="0" smtClean="0"/>
              <a:t>вызов неуправляемого кода (</a:t>
            </a:r>
            <a:r>
              <a:rPr lang="en-US" sz="2800" dirty="0" smtClean="0"/>
              <a:t>DLL) </a:t>
            </a:r>
            <a:r>
              <a:rPr lang="ru-RU" sz="2800" dirty="0" smtClean="0"/>
              <a:t>из управляемой среды </a:t>
            </a:r>
            <a:r>
              <a:rPr lang="en-US" sz="2800" dirty="0" smtClean="0"/>
              <a:t>CLR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081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3312368"/>
          </a:xfrm>
        </p:spPr>
        <p:txBody>
          <a:bodyPr anchor="t">
            <a:noAutofit/>
          </a:bodyPr>
          <a:lstStyle/>
          <a:p>
            <a:r>
              <a:rPr lang="ru-RU" sz="2800" dirty="0" smtClean="0"/>
              <a:t>Импорт</a:t>
            </a:r>
            <a:r>
              <a:rPr lang="en-US" sz="2800" dirty="0" smtClean="0"/>
              <a:t> Java-</a:t>
            </a:r>
            <a:r>
              <a:rPr lang="ru-RU" sz="2800" dirty="0" err="1" smtClean="0"/>
              <a:t>бинаря</a:t>
            </a:r>
            <a:r>
              <a:rPr lang="ru-RU" sz="2800" dirty="0" smtClean="0"/>
              <a:t> в </a:t>
            </a:r>
            <a:r>
              <a:rPr lang="en-US" sz="2800" dirty="0" smtClean="0"/>
              <a:t>.NET</a:t>
            </a:r>
            <a:r>
              <a:rPr lang="ru-RU" sz="2800" dirty="0" smtClean="0"/>
              <a:t>-процесс</a:t>
            </a:r>
          </a:p>
          <a:p>
            <a:r>
              <a:rPr lang="ru-RU" sz="2800" b="1" dirty="0" smtClean="0"/>
              <a:t>Создаём </a:t>
            </a:r>
            <a:r>
              <a:rPr lang="en-US" sz="2800" b="1" dirty="0" smtClean="0"/>
              <a:t>JVM </a:t>
            </a:r>
            <a:r>
              <a:rPr lang="ru-RU" sz="2800" b="1" dirty="0" smtClean="0"/>
              <a:t>внутри </a:t>
            </a:r>
            <a:r>
              <a:rPr lang="en-US" sz="2800" b="1" dirty="0" smtClean="0"/>
              <a:t>.NET-</a:t>
            </a:r>
            <a:r>
              <a:rPr lang="ru-RU" sz="2800" b="1" dirty="0" smtClean="0"/>
              <a:t>процесса</a:t>
            </a:r>
          </a:p>
          <a:p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Поднимаем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gRPC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сервис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План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по реализации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0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11560" y="1203598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CreateJavaVm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/>
              <a:t>}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3292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Процедура создания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211960" y="1229248"/>
            <a:ext cx="41044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49</a:t>
            </a:fld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2301250">
            <a:off x="2241031" y="2042023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8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047607"/>
              </p:ext>
            </p:extLst>
          </p:nvPr>
        </p:nvGraphicFramePr>
        <p:xfrm>
          <a:off x="971550" y="2574135"/>
          <a:ext cx="72009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8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Задачи</a:t>
                      </a:r>
                      <a:endParaRPr lang="ru-RU" sz="3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8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3312368"/>
          </a:xfrm>
        </p:spPr>
        <p:txBody>
          <a:bodyPr anchor="t">
            <a:noAutofit/>
          </a:bodyPr>
          <a:lstStyle/>
          <a:p>
            <a:r>
              <a:rPr lang="ru-RU" sz="2800" dirty="0" smtClean="0"/>
              <a:t>Импорт</a:t>
            </a:r>
            <a:r>
              <a:rPr lang="en-US" sz="2800" dirty="0" smtClean="0"/>
              <a:t> Java-</a:t>
            </a:r>
            <a:r>
              <a:rPr lang="ru-RU" sz="2800" dirty="0" err="1" smtClean="0"/>
              <a:t>бинаря</a:t>
            </a:r>
            <a:r>
              <a:rPr lang="ru-RU" sz="2800" dirty="0" smtClean="0"/>
              <a:t> в </a:t>
            </a:r>
            <a:r>
              <a:rPr lang="en-US" sz="2800" dirty="0" smtClean="0"/>
              <a:t>.NET</a:t>
            </a:r>
            <a:r>
              <a:rPr lang="ru-RU" sz="2800" dirty="0" smtClean="0"/>
              <a:t>-процесс</a:t>
            </a:r>
          </a:p>
          <a:p>
            <a:r>
              <a:rPr lang="ru-RU" sz="2800" dirty="0" smtClean="0"/>
              <a:t>Создаём </a:t>
            </a:r>
            <a:r>
              <a:rPr lang="en-US" sz="2800" dirty="0" smtClean="0"/>
              <a:t>JVM </a:t>
            </a:r>
            <a:r>
              <a:rPr lang="ru-RU" sz="2800" dirty="0" smtClean="0"/>
              <a:t>внутри </a:t>
            </a:r>
            <a:r>
              <a:rPr lang="en-US" sz="2800" dirty="0" smtClean="0"/>
              <a:t>.NET-</a:t>
            </a:r>
            <a:r>
              <a:rPr lang="ru-RU" sz="2800" dirty="0" smtClean="0"/>
              <a:t>процесса</a:t>
            </a:r>
          </a:p>
          <a:p>
            <a:r>
              <a:rPr lang="ru-RU" sz="2800" b="1" dirty="0" smtClean="0"/>
              <a:t>Поднимаем </a:t>
            </a:r>
            <a:r>
              <a:rPr lang="en-US" sz="2800" b="1" dirty="0" err="1" smtClean="0"/>
              <a:t>gRPC</a:t>
            </a:r>
            <a:r>
              <a:rPr lang="en-US" sz="2800" b="1" dirty="0" smtClean="0"/>
              <a:t>-</a:t>
            </a:r>
            <a:r>
              <a:rPr lang="ru-RU" sz="2800" b="1" dirty="0" smtClean="0"/>
              <a:t>сервис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План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по реализации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2614" y="1131686"/>
            <a:ext cx="7200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JavaVmWrapper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JniEnvWrapper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IntPtr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CreateJavaVm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vmArgsP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JavaVmWrapper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JniEnvWrapper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env.FindClass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ru/</a:t>
            </a:r>
            <a:r>
              <a:rPr lang="en-US" sz="16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kontur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/Program"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constructor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env.GetMethodId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"()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V"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env.GetMethodId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"run"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"()V"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obj = env.NewObject(classPtr, constructor, port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env.CallObjectMethod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C#-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бёртка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вокруг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JNI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475656" y="2382099"/>
            <a:ext cx="3960440" cy="290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475656" y="2643758"/>
            <a:ext cx="3384376" cy="527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699792" y="3358976"/>
            <a:ext cx="3960440" cy="290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059832" y="3600118"/>
            <a:ext cx="4896544" cy="290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159732" y="4081327"/>
            <a:ext cx="4788532" cy="290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7612529">
            <a:off x="4708746" y="163813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6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en-US" sz="2800" dirty="0" err="1" smtClean="0"/>
              <a:t>classpath</a:t>
            </a:r>
            <a:endParaRPr lang="en-US" sz="2800" dirty="0" smtClean="0"/>
          </a:p>
          <a:p>
            <a:r>
              <a:rPr lang="en-US" sz="2800" dirty="0" err="1" smtClean="0"/>
              <a:t>ClassLoader</a:t>
            </a:r>
            <a:endParaRPr lang="ru-RU" sz="2800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1550" y="2492312"/>
            <a:ext cx="684995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URL[]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URL[]{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"file:///c:/fop/jars/fop.jar"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URLClassLoader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URLClassLoader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ru.kontur.fop.FopService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631559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Загрузка классов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059832" y="1422294"/>
            <a:ext cx="5352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44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en-US" sz="1400" dirty="0" err="1" smtClean="0">
                <a:solidFill>
                  <a:srgbClr val="44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classpath</a:t>
            </a:r>
            <a:r>
              <a:rPr lang="en-US" sz="1400" dirty="0" smtClean="0">
                <a:solidFill>
                  <a:srgbClr val="44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C:\fop\jars </a:t>
            </a:r>
            <a:r>
              <a:rPr lang="en-US" sz="1400" dirty="0" err="1" smtClean="0">
                <a:solidFill>
                  <a:srgbClr val="44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ru.kontur.fop.FopService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35896" y="1424365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874990" y="2769311"/>
            <a:ext cx="331236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442942" y="3017670"/>
            <a:ext cx="30243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487518" y="3507448"/>
            <a:ext cx="512377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9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2" grpId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550" y="1113160"/>
            <a:ext cx="72009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classBytes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loaderClass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JavaClassLoaderClass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loader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loaderClass.GetSystemClassLoader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loadedClass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env.DefineClass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loader,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classBytes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classBytes.Length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72605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Загрузка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классов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Стрелка вправо 5"/>
          <p:cNvSpPr/>
          <p:nvPr/>
        </p:nvSpPr>
        <p:spPr>
          <a:xfrm rot="13225314">
            <a:off x="6673385" y="1600269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915816" y="1845929"/>
            <a:ext cx="39604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2923172">
            <a:off x="4096579" y="2669095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899592" y="1203598"/>
            <a:ext cx="7272858" cy="3561092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Запустили виртуальную машину </a:t>
            </a:r>
            <a:r>
              <a:rPr lang="en-US" sz="2500" dirty="0" smtClean="0"/>
              <a:t>Java </a:t>
            </a:r>
            <a:r>
              <a:rPr lang="ru-RU" sz="2500" dirty="0" smtClean="0"/>
              <a:t>внутри </a:t>
            </a:r>
            <a:r>
              <a:rPr lang="en-US" sz="2500" dirty="0" smtClean="0"/>
              <a:t>.NET </a:t>
            </a:r>
            <a:r>
              <a:rPr lang="ru-RU" sz="2500" dirty="0" smtClean="0"/>
              <a:t>процесса</a:t>
            </a:r>
            <a:r>
              <a:rPr lang="en-US" sz="2500" dirty="0" smtClean="0"/>
              <a:t> </a:t>
            </a:r>
            <a:endParaRPr lang="ru-RU" sz="2500" dirty="0" smtClean="0"/>
          </a:p>
          <a:p>
            <a:r>
              <a:rPr lang="ru-RU" sz="2500" dirty="0" smtClean="0"/>
              <a:t>Реализовали обмен данными между программами на </a:t>
            </a:r>
            <a:r>
              <a:rPr lang="en-US" sz="2500" dirty="0" smtClean="0"/>
              <a:t>Java </a:t>
            </a:r>
            <a:r>
              <a:rPr lang="ru-RU" sz="2500" dirty="0" smtClean="0"/>
              <a:t>и на </a:t>
            </a:r>
            <a:r>
              <a:rPr lang="en-US" sz="2500" dirty="0" smtClean="0"/>
              <a:t>C#</a:t>
            </a:r>
            <a:endParaRPr lang="ru-RU" sz="2500" dirty="0" smtClean="0"/>
          </a:p>
          <a:p>
            <a:r>
              <a:rPr lang="ru-RU" sz="2500" dirty="0" smtClean="0"/>
              <a:t>Получили готовый работающий прототип решения задачи конвертации документов</a:t>
            </a:r>
            <a:endParaRPr lang="en-US" sz="2500" dirty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518115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Промежуточные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итоги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992819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Мотивация?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Но я же…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strike="sngStrike" dirty="0" smtClean="0"/>
              <a:t>Инфраструктурные ограничения</a:t>
            </a:r>
          </a:p>
          <a:p>
            <a:r>
              <a:rPr lang="ru-RU" sz="2800" strike="sngStrike" dirty="0" smtClean="0"/>
              <a:t>Перспектива снижения издержек на передачу данных</a:t>
            </a:r>
            <a:endParaRPr lang="ru-RU" sz="1500" strike="sngStrike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0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011216"/>
              </p:ext>
            </p:extLst>
          </p:nvPr>
        </p:nvGraphicFramePr>
        <p:xfrm>
          <a:off x="971550" y="2574135"/>
          <a:ext cx="72009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8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Интеграция:</a:t>
                      </a:r>
                      <a:r>
                        <a:rPr lang="ru-RU" sz="3800" b="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 Акт </a:t>
                      </a:r>
                      <a:r>
                        <a:rPr lang="en-US" sz="3800" b="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III</a:t>
                      </a:r>
                      <a:endParaRPr lang="ru-RU" sz="3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ru-RU" sz="2800" dirty="0" smtClean="0"/>
              <a:t>Ручное управление объектами, размещёнными в </a:t>
            </a:r>
            <a:r>
              <a:rPr lang="ru-RU" sz="2800" dirty="0" err="1" smtClean="0"/>
              <a:t>нативной</a:t>
            </a:r>
            <a:r>
              <a:rPr lang="ru-RU" sz="2800" dirty="0" smtClean="0"/>
              <a:t> памяти</a:t>
            </a:r>
          </a:p>
          <a:p>
            <a:r>
              <a:rPr lang="ru-RU" sz="2800" dirty="0" smtClean="0"/>
              <a:t>Используем </a:t>
            </a:r>
            <a:r>
              <a:rPr lang="en-US" sz="2800" dirty="0" smtClean="0"/>
              <a:t>using-</a:t>
            </a:r>
            <a:r>
              <a:rPr lang="ru-RU" sz="2800" dirty="0" smtClean="0"/>
              <a:t>блоки (аналог </a:t>
            </a:r>
            <a:r>
              <a:rPr lang="en-US" sz="2800" dirty="0" smtClean="0"/>
              <a:t>try-with-resources)</a:t>
            </a:r>
            <a:endParaRPr lang="ru-RU" sz="28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Указатели в </a:t>
                      </a:r>
                      <a:r>
                        <a:rPr lang="ru-RU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нативную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память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3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ru-RU" sz="2800" dirty="0"/>
              <a:t>Объект существует на стороне </a:t>
            </a:r>
            <a:r>
              <a:rPr lang="en-US" sz="2800" dirty="0" smtClean="0"/>
              <a:t>Java</a:t>
            </a:r>
          </a:p>
          <a:p>
            <a:r>
              <a:rPr lang="ru-RU" sz="2800" dirty="0" smtClean="0"/>
              <a:t>В </a:t>
            </a:r>
            <a:r>
              <a:rPr lang="ru-RU" sz="2800" dirty="0" err="1" smtClean="0"/>
              <a:t>нативный</a:t>
            </a:r>
            <a:r>
              <a:rPr lang="ru-RU" sz="2800" dirty="0" smtClean="0"/>
              <a:t> код передаётся по «локальной» ссылке</a:t>
            </a:r>
          </a:p>
          <a:p>
            <a:r>
              <a:rPr lang="ru-RU" sz="2800" dirty="0" smtClean="0"/>
              <a:t>Как </a:t>
            </a:r>
            <a:r>
              <a:rPr lang="en-US" sz="2800" dirty="0" smtClean="0"/>
              <a:t>Java GC</a:t>
            </a:r>
            <a:r>
              <a:rPr lang="ru-RU" sz="2800" dirty="0" smtClean="0"/>
              <a:t> узнает, что пора собирать?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71550" y="3233938"/>
            <a:ext cx="7200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wrappedMethodId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Env.GetMethodId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"(I)V"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...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Env.DeleteLocalRef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wrappedMethodId.LocalRef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Объекты из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547664" y="3284962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9757967">
            <a:off x="6560436" y="3750640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4106475"/>
            <a:ext cx="56886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72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965484" y="1314094"/>
            <a:ext cx="7206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Jvm.AttachCurrentThread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process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Jvm.DetachCurrentThread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5484" y="2471216"/>
            <a:ext cx="7206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Env.NewGlobalRef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process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Env.DeleteGlobalRef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globalRef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62073" y="3747449"/>
            <a:ext cx="33103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Env.MonitorEnter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synchronized block */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Env.MonitorExit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5484" y="3762838"/>
            <a:ext cx="367264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А что с </a:t>
                      </a:r>
                      <a:r>
                        <a:rPr lang="ru-RU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многопоточностью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09426" y="1345544"/>
            <a:ext cx="406662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09426" y="1834481"/>
            <a:ext cx="298651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8952669">
            <a:off x="4482517" y="1935188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09426" y="3003798"/>
            <a:ext cx="349056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9117963">
            <a:off x="3474407" y="3339549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9117963">
            <a:off x="7212997" y="3339548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6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10" grpId="0"/>
      <p:bldP spid="2" grpId="0" animBg="1"/>
      <p:bldP spid="7" grpId="0" animBg="1"/>
      <p:bldP spid="7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Много </a:t>
            </a:r>
            <a:r>
              <a:rPr lang="en-US" sz="2500" dirty="0" smtClean="0"/>
              <a:t>XML</a:t>
            </a:r>
            <a:endParaRPr lang="ru-RU" sz="2500" dirty="0" smtClean="0"/>
          </a:p>
          <a:p>
            <a:r>
              <a:rPr lang="ru-RU" sz="6000" dirty="0" smtClean="0"/>
              <a:t>Очень много </a:t>
            </a:r>
            <a:r>
              <a:rPr lang="en-US" sz="6000" dirty="0" smtClean="0"/>
              <a:t>XML</a:t>
            </a:r>
            <a:endParaRPr lang="ru-RU" sz="6000" dirty="0" smtClean="0"/>
          </a:p>
          <a:p>
            <a:r>
              <a:rPr lang="ru-RU" sz="2500" dirty="0" smtClean="0"/>
              <a:t>И всё это надо конвертировать в </a:t>
            </a:r>
            <a:r>
              <a:rPr lang="en-US" sz="2500" dirty="0" smtClean="0"/>
              <a:t>PDF</a:t>
            </a:r>
            <a:endParaRPr lang="ru-RU" sz="2500" dirty="0" smtClean="0"/>
          </a:p>
          <a:p>
            <a:r>
              <a:rPr lang="ru-RU" sz="2500" dirty="0" smtClean="0"/>
              <a:t>Решение: </a:t>
            </a:r>
            <a:r>
              <a:rPr lang="en-US" sz="2500" dirty="0" smtClean="0"/>
              <a:t>Apache FOP (XSL-FO + XML -&gt; PDF)</a:t>
            </a:r>
            <a:endParaRPr lang="ru-RU" sz="25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56857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Задача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№1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71550" y="1491630"/>
            <a:ext cx="72009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SafeJniCall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Env.ExceptionCheck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exception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Env.ExceptionOccurred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/*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process exception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Env.ExceptionClear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5656" y="1995686"/>
            <a:ext cx="20882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07704" y="2272278"/>
            <a:ext cx="23042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07704" y="2726008"/>
            <a:ext cx="44644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07704" y="3211535"/>
            <a:ext cx="23762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2056549">
            <a:off x="3081318" y="3901365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6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1550" y="3033391"/>
            <a:ext cx="8064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env.FindClass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"ru/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kontur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/fop/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TransformationType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fieldIdPDF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env.GetStaticFieldID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"PDF"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Lru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kontur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/fop/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TransformationType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PDF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env.GetStaticObjectField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fieldIdPDF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550" y="1120056"/>
            <a:ext cx="41344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ru.kontur.fop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TransformationType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Стрелка вправо 7"/>
          <p:cNvSpPr/>
          <p:nvPr/>
        </p:nvSpPr>
        <p:spPr>
          <a:xfrm rot="12081733">
            <a:off x="3754108" y="1763436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792437" y="3056289"/>
            <a:ext cx="559598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915816" y="3299901"/>
            <a:ext cx="41764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33473" y="1637759"/>
            <a:ext cx="42412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792437" y="3543584"/>
            <a:ext cx="408381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43608" y="3811518"/>
            <a:ext cx="64807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69" y="1254859"/>
            <a:ext cx="1905000" cy="169545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523264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byte[]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63938" y="3795886"/>
            <a:ext cx="460851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550" y="1176303"/>
            <a:ext cx="7200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byteArray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Env.NewByteArray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(bytes))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Env.CallObjectMethod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method,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JValue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PointerValue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byteArray.LocalRef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6" name="Стрелка вправо 5"/>
          <p:cNvSpPr/>
          <p:nvPr/>
        </p:nvSpPr>
        <p:spPr>
          <a:xfrm rot="1744743">
            <a:off x="4535826" y="325055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1195343"/>
            <a:ext cx="432048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0366935">
            <a:off x="3877218" y="1783211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3650876">
            <a:off x="6211620" y="2897889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0895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DirectByteBuffer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71550" y="1199530"/>
            <a:ext cx="7200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bytes)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buffer =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Env.NewDirectByteBuffer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IntPtr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)b,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bytes.Length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Env.CallIntMethod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method,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JValue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PointerValue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buffer.LocalRef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39802" y="3688697"/>
            <a:ext cx="583264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capacity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buffer.get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 rot="20670392">
            <a:off x="1110505" y="4017768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51937" y="1203598"/>
            <a:ext cx="258395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07704" y="1965916"/>
            <a:ext cx="55446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0800000">
            <a:off x="3492936" y="236021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9550368">
            <a:off x="5939534" y="2449377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716017" y="3702759"/>
            <a:ext cx="21602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63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843808" y="4213431"/>
            <a:ext cx="21602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3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64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78532"/>
              </p:ext>
            </p:extLst>
          </p:nvPr>
        </p:nvGraphicFramePr>
        <p:xfrm>
          <a:off x="188512" y="2411880"/>
          <a:ext cx="8766975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2448434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  <a:gridCol w="2360046">
                  <a:extLst>
                    <a:ext uri="{9D8B030D-6E8A-4147-A177-3AD203B41FA5}">
                      <a16:colId xmlns:a16="http://schemas.microsoft.com/office/drawing/2014/main" val="1983735674"/>
                    </a:ext>
                  </a:extLst>
                </a:gridCol>
                <a:gridCol w="2655295">
                  <a:extLst>
                    <a:ext uri="{9D8B030D-6E8A-4147-A177-3AD203B41FA5}">
                      <a16:colId xmlns:a16="http://schemas.microsoft.com/office/drawing/2014/main" val="89210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</a:t>
                      </a:r>
                      <a:r>
                        <a:rPr lang="en-US" sz="1600" baseline="0" dirty="0" smtClean="0"/>
                        <a:t> java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24,41 ± 0,365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230,87 ± 2,613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2 339,28 ±  49,665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j4net</a:t>
                      </a:r>
                      <a:r>
                        <a:rPr lang="en-US" sz="1600" baseline="0" dirty="0" smtClean="0"/>
                        <a:t> proxy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0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gRPC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155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463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495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 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676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5 417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526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193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177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 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73867"/>
                  </a:ext>
                </a:extLst>
              </a:tr>
            </a:tbl>
          </a:graphicData>
        </a:graphic>
      </p:graphicFrame>
      <p:pic>
        <p:nvPicPr>
          <p:cNvPr id="6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65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72688"/>
              </p:ext>
            </p:extLst>
          </p:nvPr>
        </p:nvGraphicFramePr>
        <p:xfrm>
          <a:off x="188512" y="2411880"/>
          <a:ext cx="8766975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2448434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  <a:gridCol w="2360046">
                  <a:extLst>
                    <a:ext uri="{9D8B030D-6E8A-4147-A177-3AD203B41FA5}">
                      <a16:colId xmlns:a16="http://schemas.microsoft.com/office/drawing/2014/main" val="1983735674"/>
                    </a:ext>
                  </a:extLst>
                </a:gridCol>
                <a:gridCol w="2655295">
                  <a:extLst>
                    <a:ext uri="{9D8B030D-6E8A-4147-A177-3AD203B41FA5}">
                      <a16:colId xmlns:a16="http://schemas.microsoft.com/office/drawing/2014/main" val="89210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</a:t>
                      </a:r>
                      <a:r>
                        <a:rPr lang="en-US" sz="1600" baseline="0" dirty="0" smtClean="0"/>
                        <a:t> java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24,41 ± 0,365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230,87 ± 2,613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2 339,28 ±  49,665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j4net</a:t>
                      </a:r>
                      <a:r>
                        <a:rPr lang="en-US" sz="1600" baseline="0" dirty="0" smtClean="0"/>
                        <a:t> proxy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29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06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032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486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54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60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0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gRPC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155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463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495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 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676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5 417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526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193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177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 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7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0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Десктоп – всё в одном процессе (удобно)</a:t>
            </a:r>
          </a:p>
          <a:p>
            <a:r>
              <a:rPr lang="ru-RU" sz="2500" dirty="0" smtClean="0"/>
              <a:t>Большой </a:t>
            </a:r>
            <a:r>
              <a:rPr lang="en-US" sz="2500" dirty="0" smtClean="0"/>
              <a:t>memory traffic (</a:t>
            </a:r>
            <a:r>
              <a:rPr lang="ru-RU" sz="2500" dirty="0" smtClean="0"/>
              <a:t>быстро)</a:t>
            </a:r>
          </a:p>
          <a:p>
            <a:r>
              <a:rPr lang="ru-RU" sz="2500" dirty="0" smtClean="0"/>
              <a:t>Не нужна дополнительная инфраструктура для работы (просто и надёжно)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49809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Где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может пригодиться?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3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57331"/>
              </p:ext>
            </p:extLst>
          </p:nvPr>
        </p:nvGraphicFramePr>
        <p:xfrm>
          <a:off x="971550" y="2574135"/>
          <a:ext cx="72009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8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Планы</a:t>
                      </a:r>
                      <a:r>
                        <a:rPr lang="ru-RU" sz="3800" b="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 на завтра</a:t>
                      </a:r>
                      <a:endParaRPr lang="ru-RU" sz="3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У</a:t>
            </a:r>
          </a:p>
          <a:p>
            <a:r>
              <a:rPr lang="ru-RU" sz="2500" dirty="0" smtClean="0"/>
              <a:t>У</a:t>
            </a:r>
          </a:p>
          <a:p>
            <a:r>
              <a:rPr lang="ru-RU" sz="2500" dirty="0"/>
              <a:t>У</a:t>
            </a:r>
            <a:endParaRPr lang="ru-RU" sz="25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89860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Что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хотим?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Удобно</a:t>
            </a:r>
          </a:p>
          <a:p>
            <a:r>
              <a:rPr lang="ru-RU" sz="2500" dirty="0" smtClean="0"/>
              <a:t>У</a:t>
            </a:r>
          </a:p>
          <a:p>
            <a:r>
              <a:rPr lang="ru-RU" sz="2500" dirty="0"/>
              <a:t>У</a:t>
            </a:r>
            <a:endParaRPr lang="ru-RU" sz="25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89860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Что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хотим?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5502858" cy="3384376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Начало разработки – неизвестно</a:t>
            </a:r>
          </a:p>
          <a:p>
            <a:r>
              <a:rPr lang="ru-RU" sz="2500" dirty="0" smtClean="0"/>
              <a:t>Передана в </a:t>
            </a:r>
            <a:r>
              <a:rPr lang="en-US" sz="2500" dirty="0" smtClean="0"/>
              <a:t>ASF </a:t>
            </a:r>
            <a:r>
              <a:rPr lang="ru-RU" sz="2500" dirty="0" smtClean="0"/>
              <a:t>в 1999 году</a:t>
            </a:r>
          </a:p>
          <a:p>
            <a:r>
              <a:rPr lang="en-US" sz="2500" dirty="0" smtClean="0"/>
              <a:t>Apache FOP 1.0 – 01</a:t>
            </a:r>
            <a:r>
              <a:rPr lang="ru-RU" sz="2500" dirty="0" smtClean="0"/>
              <a:t>.07.201</a:t>
            </a:r>
            <a:r>
              <a:rPr lang="en-US" sz="2500" dirty="0" smtClean="0"/>
              <a:t>1</a:t>
            </a:r>
            <a:endParaRPr lang="ru-RU" sz="2500" dirty="0" smtClean="0"/>
          </a:p>
          <a:p>
            <a:r>
              <a:rPr lang="en-US" sz="2500" dirty="0" smtClean="0"/>
              <a:t>Apache FOP 1.1 – 16.10.2012</a:t>
            </a:r>
          </a:p>
          <a:p>
            <a:r>
              <a:rPr lang="en-US" sz="2500" dirty="0" smtClean="0"/>
              <a:t>Apache FOP 2.0 – 02.06.2015</a:t>
            </a:r>
          </a:p>
          <a:p>
            <a:r>
              <a:rPr lang="en-US" sz="2500" dirty="0" smtClean="0"/>
              <a:t>Apache FOP 2.1 – 15.01.2016</a:t>
            </a:r>
            <a:endParaRPr lang="ru-RU" sz="2500" dirty="0" smtClean="0"/>
          </a:p>
          <a:p>
            <a:r>
              <a:rPr lang="en-US" sz="2500" dirty="0" smtClean="0"/>
              <a:t>Apache FOP 2.2 – 10.04.2017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046710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FOP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40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Удобно</a:t>
            </a:r>
          </a:p>
          <a:p>
            <a:r>
              <a:rPr lang="ru-RU" sz="2500" dirty="0" smtClean="0"/>
              <a:t>Универсально</a:t>
            </a:r>
          </a:p>
          <a:p>
            <a:r>
              <a:rPr lang="ru-RU" sz="2500" dirty="0" smtClean="0"/>
              <a:t>У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89860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Что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хотим?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Удобно</a:t>
            </a:r>
          </a:p>
          <a:p>
            <a:r>
              <a:rPr lang="ru-RU" sz="2500" dirty="0" smtClean="0"/>
              <a:t>Универсально</a:t>
            </a:r>
          </a:p>
          <a:p>
            <a:r>
              <a:rPr lang="ru-RU" sz="2500" dirty="0" smtClean="0"/>
              <a:t>Уютно (</a:t>
            </a:r>
            <a:r>
              <a:rPr lang="en-US" sz="2500" dirty="0" smtClean="0"/>
              <a:t>open source</a:t>
            </a:r>
            <a:r>
              <a:rPr lang="ru-RU" sz="2500" dirty="0" smtClean="0"/>
              <a:t>)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89860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Что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хотим?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3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72</a:t>
            </a:fld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882745" y="643056"/>
            <a:ext cx="1479665" cy="689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Reflection API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3915504" y="1319155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Class meta parser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915503" y="2710154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Code generator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82745" y="3397338"/>
            <a:ext cx="1479665" cy="689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std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lib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948264" y="643056"/>
            <a:ext cx="1479665" cy="6899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user lib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948264" y="2710154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to .NET util lib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15502" y="4087295"/>
            <a:ext cx="1479665" cy="6899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user lib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882745" y="2020197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to .NET runtime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0" name="Скругленная соединительная линия 49"/>
          <p:cNvCxnSpPr>
            <a:stCxn id="42" idx="3"/>
            <a:endCxn id="43" idx="0"/>
          </p:cNvCxnSpPr>
          <p:nvPr/>
        </p:nvCxnSpPr>
        <p:spPr>
          <a:xfrm>
            <a:off x="2362410" y="988035"/>
            <a:ext cx="2292927" cy="3311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6" idx="1"/>
            <a:endCxn id="43" idx="3"/>
          </p:cNvCxnSpPr>
          <p:nvPr/>
        </p:nvCxnSpPr>
        <p:spPr>
          <a:xfrm rot="10800000" flipV="1">
            <a:off x="5395170" y="988034"/>
            <a:ext cx="1553095" cy="6760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7" idx="1"/>
            <a:endCxn id="44" idx="3"/>
          </p:cNvCxnSpPr>
          <p:nvPr/>
        </p:nvCxnSpPr>
        <p:spPr>
          <a:xfrm flipH="1">
            <a:off x="5395168" y="3055133"/>
            <a:ext cx="1553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55334" y="21749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DSL</a:t>
            </a:r>
            <a:endParaRPr lang="ru-RU" dirty="0"/>
          </a:p>
        </p:txBody>
      </p:sp>
      <p:cxnSp>
        <p:nvCxnSpPr>
          <p:cNvPr id="54" name="Скругленная соединительная линия 53"/>
          <p:cNvCxnSpPr>
            <a:stCxn id="49" idx="3"/>
            <a:endCxn id="43" idx="1"/>
          </p:cNvCxnSpPr>
          <p:nvPr/>
        </p:nvCxnSpPr>
        <p:spPr>
          <a:xfrm flipV="1">
            <a:off x="2362410" y="1664134"/>
            <a:ext cx="1553094" cy="7010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3" idx="2"/>
            <a:endCxn id="44" idx="0"/>
          </p:cNvCxnSpPr>
          <p:nvPr/>
        </p:nvCxnSpPr>
        <p:spPr>
          <a:xfrm flipH="1">
            <a:off x="4655336" y="2009112"/>
            <a:ext cx="1" cy="701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4" idx="2"/>
            <a:endCxn id="48" idx="0"/>
          </p:cNvCxnSpPr>
          <p:nvPr/>
        </p:nvCxnSpPr>
        <p:spPr>
          <a:xfrm flipH="1">
            <a:off x="4655335" y="3400111"/>
            <a:ext cx="1" cy="68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55333" y="355765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DLL</a:t>
            </a:r>
            <a:endParaRPr lang="ru-RU" dirty="0"/>
          </a:p>
        </p:txBody>
      </p:sp>
      <p:cxnSp>
        <p:nvCxnSpPr>
          <p:cNvPr id="58" name="Скругленная соединительная линия 57"/>
          <p:cNvCxnSpPr>
            <a:stCxn id="45" idx="3"/>
            <a:endCxn id="44" idx="1"/>
          </p:cNvCxnSpPr>
          <p:nvPr/>
        </p:nvCxnSpPr>
        <p:spPr>
          <a:xfrm flipV="1">
            <a:off x="2362410" y="3055133"/>
            <a:ext cx="1553093" cy="6871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кругленная соединительная линия 58"/>
          <p:cNvCxnSpPr>
            <a:stCxn id="45" idx="1"/>
            <a:endCxn id="42" idx="1"/>
          </p:cNvCxnSpPr>
          <p:nvPr/>
        </p:nvCxnSpPr>
        <p:spPr>
          <a:xfrm rot="10800000">
            <a:off x="882745" y="988035"/>
            <a:ext cx="12700" cy="275428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Стрелка вправо 59"/>
          <p:cNvSpPr/>
          <p:nvPr/>
        </p:nvSpPr>
        <p:spPr>
          <a:xfrm rot="13225314">
            <a:off x="2308645" y="2827425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вправо 60"/>
          <p:cNvSpPr/>
          <p:nvPr/>
        </p:nvSpPr>
        <p:spPr>
          <a:xfrm rot="3550837">
            <a:off x="6669911" y="1839297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трелка вправо 61"/>
          <p:cNvSpPr/>
          <p:nvPr/>
        </p:nvSpPr>
        <p:spPr>
          <a:xfrm rot="1306414">
            <a:off x="5729304" y="397162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  <p:bldP spid="6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56777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 user lib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73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71550" y="1426310"/>
            <a:ext cx="720085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Tourist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ask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 </a:t>
            </a:r>
            <a:r>
              <a:rPr lang="en-US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71550" y="1447668"/>
            <a:ext cx="178519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47664" y="1731761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547664" y="2829186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004048" y="1731761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491880" y="1731761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1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74</a:t>
            </a:fld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882745" y="643056"/>
            <a:ext cx="1479665" cy="689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Reflection API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3915504" y="1319155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Class meta parser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915503" y="2710154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Code generator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82745" y="3397338"/>
            <a:ext cx="1479665" cy="689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std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lib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948264" y="643056"/>
            <a:ext cx="1479665" cy="6899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user lib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948264" y="2710154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to .NET util lib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15502" y="4087295"/>
            <a:ext cx="1479665" cy="6899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user lib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882745" y="2020197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to .NET runtime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0" name="Скругленная соединительная линия 49"/>
          <p:cNvCxnSpPr>
            <a:stCxn id="42" idx="3"/>
            <a:endCxn id="43" idx="0"/>
          </p:cNvCxnSpPr>
          <p:nvPr/>
        </p:nvCxnSpPr>
        <p:spPr>
          <a:xfrm>
            <a:off x="2362410" y="988035"/>
            <a:ext cx="2292927" cy="3311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6" idx="1"/>
            <a:endCxn id="43" idx="3"/>
          </p:cNvCxnSpPr>
          <p:nvPr/>
        </p:nvCxnSpPr>
        <p:spPr>
          <a:xfrm rot="10800000" flipV="1">
            <a:off x="5395170" y="988034"/>
            <a:ext cx="1553095" cy="6760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7" idx="1"/>
            <a:endCxn id="44" idx="3"/>
          </p:cNvCxnSpPr>
          <p:nvPr/>
        </p:nvCxnSpPr>
        <p:spPr>
          <a:xfrm flipH="1">
            <a:off x="5395168" y="3055133"/>
            <a:ext cx="1553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55334" y="21749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DSL</a:t>
            </a:r>
            <a:endParaRPr lang="ru-RU" dirty="0"/>
          </a:p>
        </p:txBody>
      </p:sp>
      <p:cxnSp>
        <p:nvCxnSpPr>
          <p:cNvPr id="54" name="Скругленная соединительная линия 53"/>
          <p:cNvCxnSpPr>
            <a:stCxn id="49" idx="3"/>
            <a:endCxn id="43" idx="1"/>
          </p:cNvCxnSpPr>
          <p:nvPr/>
        </p:nvCxnSpPr>
        <p:spPr>
          <a:xfrm flipV="1">
            <a:off x="2362410" y="1664134"/>
            <a:ext cx="1553094" cy="7010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3" idx="2"/>
            <a:endCxn id="44" idx="0"/>
          </p:cNvCxnSpPr>
          <p:nvPr/>
        </p:nvCxnSpPr>
        <p:spPr>
          <a:xfrm flipH="1">
            <a:off x="4655336" y="2009112"/>
            <a:ext cx="1" cy="701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4" idx="2"/>
            <a:endCxn id="48" idx="0"/>
          </p:cNvCxnSpPr>
          <p:nvPr/>
        </p:nvCxnSpPr>
        <p:spPr>
          <a:xfrm flipH="1">
            <a:off x="4655335" y="3400111"/>
            <a:ext cx="1" cy="68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55333" y="355765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DLL</a:t>
            </a:r>
            <a:endParaRPr lang="ru-RU" dirty="0"/>
          </a:p>
        </p:txBody>
      </p:sp>
      <p:cxnSp>
        <p:nvCxnSpPr>
          <p:cNvPr id="58" name="Скругленная соединительная линия 57"/>
          <p:cNvCxnSpPr>
            <a:stCxn id="45" idx="3"/>
            <a:endCxn id="44" idx="1"/>
          </p:cNvCxnSpPr>
          <p:nvPr/>
        </p:nvCxnSpPr>
        <p:spPr>
          <a:xfrm flipV="1">
            <a:off x="2362410" y="3055133"/>
            <a:ext cx="1553093" cy="6871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кругленная соединительная линия 58"/>
          <p:cNvCxnSpPr>
            <a:stCxn id="45" idx="1"/>
            <a:endCxn id="42" idx="1"/>
          </p:cNvCxnSpPr>
          <p:nvPr/>
        </p:nvCxnSpPr>
        <p:spPr>
          <a:xfrm rot="10800000">
            <a:off x="882745" y="988035"/>
            <a:ext cx="12700" cy="275428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трелка вправо 62"/>
          <p:cNvSpPr/>
          <p:nvPr/>
        </p:nvSpPr>
        <p:spPr>
          <a:xfrm rot="3590721">
            <a:off x="3825023" y="442572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Стрелка вправо 63"/>
          <p:cNvSpPr/>
          <p:nvPr/>
        </p:nvSpPr>
        <p:spPr>
          <a:xfrm rot="9561218">
            <a:off x="2480342" y="373975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трелка вправо 64"/>
          <p:cNvSpPr/>
          <p:nvPr/>
        </p:nvSpPr>
        <p:spPr>
          <a:xfrm rot="9963924">
            <a:off x="5171546" y="1992178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Стрелка вправо 65"/>
          <p:cNvSpPr/>
          <p:nvPr/>
        </p:nvSpPr>
        <p:spPr>
          <a:xfrm rot="13225314">
            <a:off x="5324523" y="3450737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 вправо 66"/>
          <p:cNvSpPr/>
          <p:nvPr/>
        </p:nvSpPr>
        <p:spPr>
          <a:xfrm rot="13225314">
            <a:off x="2305348" y="4098745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 вправо 67"/>
          <p:cNvSpPr/>
          <p:nvPr/>
        </p:nvSpPr>
        <p:spPr>
          <a:xfrm rot="10800000">
            <a:off x="5660001" y="427365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Стрелка вправо 68"/>
          <p:cNvSpPr/>
          <p:nvPr/>
        </p:nvSpPr>
        <p:spPr>
          <a:xfrm rot="17170435">
            <a:off x="6981921" y="381390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9" grpId="0" animBg="1"/>
      <p:bldP spid="69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42123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 user lib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proxy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C#-proxy </a:t>
            </a:r>
            <a:r>
              <a:rPr lang="ru-RU" sz="2500" dirty="0" smtClean="0"/>
              <a:t>для </a:t>
            </a:r>
            <a:r>
              <a:rPr lang="en-US" sz="2500" dirty="0" smtClean="0"/>
              <a:t>Java-</a:t>
            </a:r>
            <a:r>
              <a:rPr lang="ru-RU" sz="2500" dirty="0" smtClean="0"/>
              <a:t>библиотеки</a:t>
            </a:r>
          </a:p>
          <a:p>
            <a:r>
              <a:rPr lang="ru-RU" sz="2500" dirty="0" smtClean="0"/>
              <a:t>Подключается к </a:t>
            </a:r>
            <a:r>
              <a:rPr lang="en-US" sz="2500" dirty="0" smtClean="0"/>
              <a:t>C#-</a:t>
            </a:r>
            <a:r>
              <a:rPr lang="ru-RU" sz="2500" dirty="0" smtClean="0"/>
              <a:t>проекту как обычная </a:t>
            </a:r>
            <a:r>
              <a:rPr lang="en-US" sz="2500" dirty="0" smtClean="0"/>
              <a:t>.NET</a:t>
            </a:r>
            <a:r>
              <a:rPr lang="ru-RU" sz="2500" dirty="0" smtClean="0"/>
              <a:t>-библиотека</a:t>
            </a:r>
            <a:endParaRPr lang="ru-RU" sz="25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4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948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Вишенка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Прогнать через </a:t>
            </a:r>
            <a:r>
              <a:rPr lang="ru-RU" sz="2500" dirty="0" err="1" smtClean="0"/>
              <a:t>парсинг</a:t>
            </a:r>
            <a:r>
              <a:rPr lang="ru-RU" sz="2500" dirty="0" smtClean="0"/>
              <a:t>/</a:t>
            </a:r>
            <a:r>
              <a:rPr lang="ru-RU" sz="2500" dirty="0" err="1" smtClean="0"/>
              <a:t>кодогенерацию</a:t>
            </a:r>
            <a:r>
              <a:rPr lang="ru-RU" sz="2500" dirty="0" smtClean="0"/>
              <a:t> стандартные </a:t>
            </a:r>
            <a:r>
              <a:rPr lang="en-US" sz="2500" dirty="0" smtClean="0"/>
              <a:t>Java-</a:t>
            </a:r>
            <a:r>
              <a:rPr lang="ru-RU" sz="2500" dirty="0" smtClean="0"/>
              <a:t>классы</a:t>
            </a:r>
          </a:p>
          <a:p>
            <a:r>
              <a:rPr lang="ru-RU" sz="2500" dirty="0" smtClean="0"/>
              <a:t>Получить полную (в известной мере) </a:t>
            </a:r>
            <a:r>
              <a:rPr lang="en-US" sz="2500" dirty="0" smtClean="0"/>
              <a:t>C#-proxy-</a:t>
            </a:r>
            <a:r>
              <a:rPr lang="ru-RU" sz="2500" dirty="0" smtClean="0"/>
              <a:t>библиотеку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5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77</a:t>
            </a:fld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882745" y="643056"/>
            <a:ext cx="1479665" cy="689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Reflection API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3915504" y="1319155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Class meta parser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915503" y="2710154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Code generator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82745" y="3397338"/>
            <a:ext cx="1479665" cy="689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std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lib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948264" y="643056"/>
            <a:ext cx="1479665" cy="6899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user lib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948264" y="2710154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to .NET util lib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15502" y="4087295"/>
            <a:ext cx="1479665" cy="6899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user lib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882745" y="2020197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to .NET runtime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0" name="Скругленная соединительная линия 49"/>
          <p:cNvCxnSpPr>
            <a:stCxn id="42" idx="3"/>
            <a:endCxn id="43" idx="0"/>
          </p:cNvCxnSpPr>
          <p:nvPr/>
        </p:nvCxnSpPr>
        <p:spPr>
          <a:xfrm>
            <a:off x="2362410" y="988035"/>
            <a:ext cx="2292927" cy="3311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6" idx="1"/>
            <a:endCxn id="43" idx="3"/>
          </p:cNvCxnSpPr>
          <p:nvPr/>
        </p:nvCxnSpPr>
        <p:spPr>
          <a:xfrm rot="10800000" flipV="1">
            <a:off x="5395170" y="988034"/>
            <a:ext cx="1553095" cy="6760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7" idx="1"/>
            <a:endCxn id="44" idx="3"/>
          </p:cNvCxnSpPr>
          <p:nvPr/>
        </p:nvCxnSpPr>
        <p:spPr>
          <a:xfrm flipH="1">
            <a:off x="5395168" y="3055133"/>
            <a:ext cx="1553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55334" y="21749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DSL</a:t>
            </a:r>
            <a:endParaRPr lang="ru-RU" dirty="0"/>
          </a:p>
        </p:txBody>
      </p:sp>
      <p:cxnSp>
        <p:nvCxnSpPr>
          <p:cNvPr id="54" name="Скругленная соединительная линия 53"/>
          <p:cNvCxnSpPr>
            <a:stCxn id="49" idx="3"/>
            <a:endCxn id="43" idx="1"/>
          </p:cNvCxnSpPr>
          <p:nvPr/>
        </p:nvCxnSpPr>
        <p:spPr>
          <a:xfrm flipV="1">
            <a:off x="2362410" y="1664134"/>
            <a:ext cx="1553094" cy="7010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3" idx="2"/>
            <a:endCxn id="44" idx="0"/>
          </p:cNvCxnSpPr>
          <p:nvPr/>
        </p:nvCxnSpPr>
        <p:spPr>
          <a:xfrm flipH="1">
            <a:off x="4655336" y="2009112"/>
            <a:ext cx="1" cy="701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4" idx="2"/>
            <a:endCxn id="48" idx="0"/>
          </p:cNvCxnSpPr>
          <p:nvPr/>
        </p:nvCxnSpPr>
        <p:spPr>
          <a:xfrm flipH="1">
            <a:off x="4655335" y="3400111"/>
            <a:ext cx="1" cy="68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55333" y="355765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DLL</a:t>
            </a:r>
            <a:endParaRPr lang="ru-RU" dirty="0"/>
          </a:p>
        </p:txBody>
      </p:sp>
      <p:cxnSp>
        <p:nvCxnSpPr>
          <p:cNvPr id="58" name="Скругленная соединительная линия 57"/>
          <p:cNvCxnSpPr>
            <a:stCxn id="45" idx="3"/>
            <a:endCxn id="44" idx="1"/>
          </p:cNvCxnSpPr>
          <p:nvPr/>
        </p:nvCxnSpPr>
        <p:spPr>
          <a:xfrm flipV="1">
            <a:off x="2362410" y="3055133"/>
            <a:ext cx="1553093" cy="6871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кругленная соединительная линия 58"/>
          <p:cNvCxnSpPr>
            <a:stCxn id="45" idx="1"/>
            <a:endCxn id="42" idx="1"/>
          </p:cNvCxnSpPr>
          <p:nvPr/>
        </p:nvCxnSpPr>
        <p:spPr>
          <a:xfrm rot="10800000">
            <a:off x="882745" y="988035"/>
            <a:ext cx="12700" cy="275428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 rot="1306414">
            <a:off x="5729304" y="397162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9561218">
            <a:off x="2480342" y="373975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13225314">
            <a:off x="2305348" y="4098745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10800000">
            <a:off x="5660001" y="427365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3240360"/>
          </a:xfrm>
        </p:spPr>
        <p:txBody>
          <a:bodyPr anchor="t">
            <a:noAutofit/>
          </a:bodyPr>
          <a:lstStyle/>
          <a:p>
            <a:r>
              <a:rPr lang="en-US" sz="2500" dirty="0">
                <a:hlinkClick r:id="rId3"/>
              </a:rPr>
              <a:t>https://github.com/j4net</a:t>
            </a:r>
            <a:r>
              <a:rPr lang="en-US" sz="2500" dirty="0" smtClean="0">
                <a:hlinkClick r:id="rId3"/>
              </a:rPr>
              <a:t>/</a:t>
            </a:r>
            <a:endParaRPr lang="en-US" sz="2500" dirty="0" smtClean="0"/>
          </a:p>
          <a:p>
            <a:endParaRPr lang="ru-RU" sz="23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037061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j4net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704475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Спасибо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за внимание!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5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850" cy="3384376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Много ЭП</a:t>
            </a:r>
          </a:p>
          <a:p>
            <a:r>
              <a:rPr lang="ru-RU" sz="6000" dirty="0"/>
              <a:t>Очень много </a:t>
            </a:r>
            <a:r>
              <a:rPr lang="ru-RU" sz="6000" dirty="0" smtClean="0"/>
              <a:t>ЭП</a:t>
            </a:r>
          </a:p>
          <a:p>
            <a:r>
              <a:rPr lang="ru-RU" sz="2500" dirty="0" smtClean="0"/>
              <a:t>И всё это надо разбирать / проверять</a:t>
            </a:r>
          </a:p>
          <a:p>
            <a:r>
              <a:rPr lang="ru-RU" sz="2500" dirty="0" smtClean="0"/>
              <a:t>Решение: </a:t>
            </a:r>
            <a:r>
              <a:rPr lang="en-US" sz="2500" dirty="0" smtClean="0"/>
              <a:t>Bouncy Castle</a:t>
            </a:r>
            <a:endParaRPr lang="ru-RU" sz="25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60270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Задача №2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8</a:t>
            </a:fld>
            <a:endParaRPr lang="ru-RU"/>
          </a:p>
        </p:txBody>
      </p:sp>
      <p:pic>
        <p:nvPicPr>
          <p:cNvPr id="5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50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9"/>
          <p:cNvSpPr txBox="1">
            <a:spLocks/>
          </p:cNvSpPr>
          <p:nvPr/>
        </p:nvSpPr>
        <p:spPr>
          <a:xfrm>
            <a:off x="3851920" y="3651870"/>
            <a:ext cx="4320531" cy="648072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1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Григорий Кошелев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63638"/>
            <a:ext cx="552450" cy="547688"/>
          </a:xfrm>
          <a:prstGeom prst="rect">
            <a:avLst/>
          </a:prstGeom>
        </p:spPr>
      </p:pic>
      <p:sp>
        <p:nvSpPr>
          <p:cNvPr id="6" name="Текст 9"/>
          <p:cNvSpPr txBox="1">
            <a:spLocks/>
          </p:cNvSpPr>
          <p:nvPr/>
        </p:nvSpPr>
        <p:spPr>
          <a:xfrm>
            <a:off x="3851920" y="4010406"/>
            <a:ext cx="4320529" cy="392360"/>
          </a:xfrm>
          <a:prstGeom prst="rect">
            <a:avLst/>
          </a:prstGeom>
        </p:spPr>
        <p:txBody>
          <a:bodyPr rIns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GregoryKoshelev</a:t>
            </a:r>
            <a:endParaRPr lang="ru-RU" dirty="0" smtClean="0"/>
          </a:p>
        </p:txBody>
      </p:sp>
      <p:sp>
        <p:nvSpPr>
          <p:cNvPr id="7" name="Текст 9"/>
          <p:cNvSpPr txBox="1">
            <a:spLocks/>
          </p:cNvSpPr>
          <p:nvPr/>
        </p:nvSpPr>
        <p:spPr>
          <a:xfrm>
            <a:off x="3851920" y="4402766"/>
            <a:ext cx="4320530" cy="327720"/>
          </a:xfrm>
          <a:prstGeom prst="rect">
            <a:avLst/>
          </a:prstGeom>
        </p:spPr>
        <p:txBody>
          <a:bodyPr rIns="0">
            <a:normAutofit fontScale="92500"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kgn@skbkontur.ru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59793" y="2114112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cap="all" baseline="0" dirty="0" smtClean="0">
                <a:solidFill>
                  <a:srgbClr val="C00000"/>
                </a:solidFill>
              </a:rPr>
              <a:t>Вопросы?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18" name="Текст 9"/>
          <p:cNvSpPr txBox="1">
            <a:spLocks/>
          </p:cNvSpPr>
          <p:nvPr/>
        </p:nvSpPr>
        <p:spPr>
          <a:xfrm>
            <a:off x="984337" y="4010406"/>
            <a:ext cx="2867583" cy="3923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 smtClean="0"/>
          </a:p>
        </p:txBody>
      </p:sp>
      <p:pic>
        <p:nvPicPr>
          <p:cNvPr id="10" name="Picture 173" descr="C:\Users\sapogoff\Documents\sapogoff_work\SKB Kontur\01_presentation_templates\03_final\wmf_icons\твиттер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72" y="411506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93062"/>
            <a:ext cx="1440160" cy="2869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9793" y="4115069"/>
            <a:ext cx="3180159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>
                <a:hlinkClick r:id="rId6"/>
              </a:rPr>
              <a:t>https://kontur.ru</a:t>
            </a:r>
            <a:r>
              <a:rPr lang="en-US" dirty="0" smtClean="0">
                <a:hlinkClick r:id="rId6"/>
              </a:rPr>
              <a:t>/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t.me/java_ural_Meetup</a:t>
            </a:r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5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1200" dirty="0" smtClean="0"/>
              <a:t>Примеры на </a:t>
            </a:r>
            <a:r>
              <a:rPr lang="en-US" sz="1200" dirty="0" err="1" smtClean="0"/>
              <a:t>Github</a:t>
            </a:r>
            <a:r>
              <a:rPr lang="en-US" sz="1200" dirty="0"/>
              <a:t>: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github.com/gnkoshelev</a:t>
            </a:r>
            <a:r>
              <a:rPr lang="en-US" sz="1200" dirty="0" smtClean="0"/>
              <a:t> (asap)</a:t>
            </a:r>
            <a:endParaRPr lang="en-US" sz="1200" dirty="0"/>
          </a:p>
          <a:p>
            <a:r>
              <a:rPr lang="en-US" sz="1200" dirty="0" smtClean="0"/>
              <a:t>j4net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github.com/j4net</a:t>
            </a:r>
            <a:r>
              <a:rPr lang="ru-RU" sz="1200" dirty="0" smtClean="0"/>
              <a:t> (прототип, </a:t>
            </a:r>
            <a:r>
              <a:rPr lang="en-US" sz="1200" dirty="0" smtClean="0"/>
              <a:t>J4Net.Core </a:t>
            </a:r>
            <a:r>
              <a:rPr lang="ru-RU" sz="1200" dirty="0" smtClean="0"/>
              <a:t>использовался в примерах)</a:t>
            </a:r>
            <a:endParaRPr lang="en-US" sz="1200" dirty="0" smtClean="0"/>
          </a:p>
          <a:p>
            <a:r>
              <a:rPr lang="en-US" sz="1200" dirty="0" err="1" smtClean="0"/>
              <a:t>gRPC</a:t>
            </a:r>
            <a:r>
              <a:rPr lang="en-US" sz="1200" dirty="0" smtClean="0"/>
              <a:t> </a:t>
            </a:r>
            <a:r>
              <a:rPr lang="en-US" sz="1200" dirty="0" smtClean="0">
                <a:hlinkClick r:id="rId4"/>
              </a:rPr>
              <a:t>http://www.grpc.io/</a:t>
            </a:r>
            <a:endParaRPr lang="ru-RU" sz="1200" dirty="0" smtClean="0"/>
          </a:p>
          <a:p>
            <a:r>
              <a:rPr lang="en-US" sz="1200" dirty="0" smtClean="0"/>
              <a:t>JNI </a:t>
            </a:r>
            <a:r>
              <a:rPr lang="en-US" sz="1200" dirty="0" smtClean="0">
                <a:hlinkClick r:id="rId5"/>
              </a:rPr>
              <a:t>http://docs.oracle.com/javase/8/docs/technotes/guides/jni/spec/jniTOC.html</a:t>
            </a:r>
            <a:endParaRPr lang="ru-RU" sz="1200" dirty="0" smtClean="0"/>
          </a:p>
          <a:p>
            <a:r>
              <a:rPr lang="en-US" sz="1200" dirty="0" smtClean="0"/>
              <a:t>Invocation API </a:t>
            </a:r>
            <a:r>
              <a:rPr lang="en-US" sz="1200" dirty="0" smtClean="0">
                <a:hlinkClick r:id="rId6"/>
              </a:rPr>
              <a:t>http://docs.oracle.com/javase/8/docs/technotes/guides/jni/spec/invocation.html</a:t>
            </a:r>
            <a:endParaRPr lang="ru-RU" sz="1200" dirty="0" smtClean="0"/>
          </a:p>
          <a:p>
            <a:endParaRPr lang="en-US" sz="12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787614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Ссылки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2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252777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Bouncy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Castle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97331"/>
              </p:ext>
            </p:extLst>
          </p:nvPr>
        </p:nvGraphicFramePr>
        <p:xfrm>
          <a:off x="971550" y="2383473"/>
          <a:ext cx="7200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22">
                  <a:extLst>
                    <a:ext uri="{9D8B030D-6E8A-4147-A177-3AD203B41FA5}">
                      <a16:colId xmlns:a16="http://schemas.microsoft.com/office/drawing/2014/main" val="180661499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011959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457134578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742035337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916834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Первый релиз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Актуальный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8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xx.05.2000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18.08.2017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09.01.2018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13.10.2003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22.11.2015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28.12.2015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41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0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Контур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C00000"/>
      </a:accent1>
      <a:accent2>
        <a:srgbClr val="FFBFBF"/>
      </a:accent2>
      <a:accent3>
        <a:srgbClr val="31859B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346D4429ECB76409F7994AE89987FCA" ma:contentTypeVersion="0" ma:contentTypeDescription="Создание документа." ma:contentTypeScope="" ma:versionID="3cbcf180bdc4db4d624f0fe699415cfd">
  <xsd:schema xmlns:xsd="http://www.w3.org/2001/XMLSchema" xmlns:xs="http://www.w3.org/2001/XMLSchema" xmlns:p="http://schemas.microsoft.com/office/2006/metadata/properties" xmlns:ns2="0c9149cd-f996-4d9e-91c9-ce8e5945528f" targetNamespace="http://schemas.microsoft.com/office/2006/metadata/properties" ma:root="true" ma:fieldsID="8c6f0fecba2eaac0d733b3b653b3f5ff" ns2:_="">
    <xsd:import namespace="0c9149cd-f996-4d9e-91c9-ce8e5945528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49cd-f996-4d9e-91c9-ce8e594552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c9149cd-f996-4d9e-91c9-ce8e5945528f">KQK76PRV35WE-1143-164</_dlc_DocId>
    <_dlc_DocIdUrl xmlns="0c9149cd-f996-4d9e-91c9-ce8e5945528f">
      <Url>https://sps.skbkontur.ru/Services/officespace/_layouts/DocIdRedir.aspx?ID=KQK76PRV35WE-1143-164</Url>
      <Description>KQK76PRV35WE-1143-164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2202D4-C1D7-4FC9-8C84-ADF11956A8C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D98F141-05D5-4FD3-8384-339AF18D72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49cd-f996-4d9e-91c9-ce8e5945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883DCA-E25F-48F4-8CAE-9F9351426EDD}">
  <ds:schemaRefs>
    <ds:schemaRef ds:uri="http://purl.org/dc/terms/"/>
    <ds:schemaRef ds:uri="0c9149cd-f996-4d9e-91c9-ce8e5945528f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9089F95-3801-4E79-82DE-F00E5393BC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25167</TotalTime>
  <Words>2251</Words>
  <Application>Microsoft Office PowerPoint</Application>
  <PresentationFormat>Экран (16:9)</PresentationFormat>
  <Paragraphs>635</Paragraphs>
  <Slides>81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9" baseType="lpstr">
      <vt:lpstr>Courier New</vt:lpstr>
      <vt:lpstr>Segoe UI</vt:lpstr>
      <vt:lpstr>Arial</vt:lpstr>
      <vt:lpstr>Times New Roman</vt:lpstr>
      <vt:lpstr>Consolas</vt:lpstr>
      <vt:lpstr>Calibri</vt:lpstr>
      <vt:lpstr>Segoe UI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16:9</dc:title>
  <cp:lastModifiedBy>Кошелев Григорий Николаевич</cp:lastModifiedBy>
  <cp:revision>435</cp:revision>
  <dcterms:created xsi:type="dcterms:W3CDTF">2014-03-14T10:29:29Z</dcterms:created>
  <dcterms:modified xsi:type="dcterms:W3CDTF">2018-04-20T08:47:40Z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0x010100E346D4429ECB76409F7994AE89987FCA</vt:lpwstr>
  </property>
  <property fmtid="{D5CDD505-2E9C-101B-9397-08002B2CF9AE}" pid="3" name="_dlc_DocIdItemGuid">
    <vt:lpwstr>1cd9134f-70e6-40ef-a1aa-b9169dc4b2d3</vt:lpwstr>
  </property>
</Properties>
</file>