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295" r:id="rId4"/>
    <p:sldId id="296" r:id="rId5"/>
    <p:sldId id="257" r:id="rId6"/>
    <p:sldId id="275" r:id="rId7"/>
    <p:sldId id="264" r:id="rId8"/>
    <p:sldId id="298" r:id="rId9"/>
    <p:sldId id="297" r:id="rId10"/>
    <p:sldId id="300" r:id="rId11"/>
    <p:sldId id="292" r:id="rId12"/>
    <p:sldId id="301" r:id="rId13"/>
    <p:sldId id="302" r:id="rId14"/>
    <p:sldId id="278" r:id="rId15"/>
    <p:sldId id="303" r:id="rId16"/>
    <p:sldId id="277" r:id="rId17"/>
    <p:sldId id="304" r:id="rId18"/>
    <p:sldId id="281" r:id="rId19"/>
    <p:sldId id="306" r:id="rId20"/>
    <p:sldId id="305" r:id="rId21"/>
    <p:sldId id="282" r:id="rId22"/>
    <p:sldId id="283" r:id="rId23"/>
    <p:sldId id="307" r:id="rId24"/>
    <p:sldId id="263" r:id="rId25"/>
    <p:sldId id="286" r:id="rId26"/>
    <p:sldId id="308" r:id="rId27"/>
    <p:sldId id="344" r:id="rId28"/>
    <p:sldId id="310" r:id="rId29"/>
    <p:sldId id="347" r:id="rId30"/>
    <p:sldId id="267" r:id="rId31"/>
    <p:sldId id="288" r:id="rId32"/>
    <p:sldId id="311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32" r:id="rId48"/>
    <p:sldId id="333" r:id="rId49"/>
    <p:sldId id="343" r:id="rId50"/>
    <p:sldId id="331" r:id="rId51"/>
    <p:sldId id="328" r:id="rId52"/>
    <p:sldId id="330" r:id="rId53"/>
    <p:sldId id="335" r:id="rId54"/>
    <p:sldId id="337" r:id="rId55"/>
    <p:sldId id="336" r:id="rId56"/>
    <p:sldId id="338" r:id="rId57"/>
    <p:sldId id="339" r:id="rId58"/>
    <p:sldId id="340" r:id="rId59"/>
    <p:sldId id="341" r:id="rId60"/>
    <p:sldId id="342" r:id="rId61"/>
    <p:sldId id="272" r:id="rId62"/>
    <p:sldId id="273" r:id="rId63"/>
    <p:sldId id="274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361E0D0-3A88-4B91-9CEE-4649C91A38BF}">
          <p14:sldIdLst>
            <p14:sldId id="256"/>
            <p14:sldId id="334"/>
            <p14:sldId id="295"/>
            <p14:sldId id="296"/>
            <p14:sldId id="257"/>
            <p14:sldId id="275"/>
            <p14:sldId id="264"/>
            <p14:sldId id="298"/>
            <p14:sldId id="297"/>
            <p14:sldId id="300"/>
            <p14:sldId id="292"/>
            <p14:sldId id="301"/>
            <p14:sldId id="302"/>
            <p14:sldId id="278"/>
            <p14:sldId id="303"/>
            <p14:sldId id="277"/>
            <p14:sldId id="304"/>
            <p14:sldId id="281"/>
            <p14:sldId id="306"/>
            <p14:sldId id="305"/>
            <p14:sldId id="282"/>
            <p14:sldId id="283"/>
            <p14:sldId id="307"/>
            <p14:sldId id="263"/>
            <p14:sldId id="286"/>
            <p14:sldId id="308"/>
            <p14:sldId id="344"/>
            <p14:sldId id="310"/>
            <p14:sldId id="347"/>
            <p14:sldId id="267"/>
            <p14:sldId id="288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32"/>
            <p14:sldId id="333"/>
            <p14:sldId id="343"/>
            <p14:sldId id="331"/>
            <p14:sldId id="328"/>
            <p14:sldId id="330"/>
            <p14:sldId id="335"/>
            <p14:sldId id="337"/>
            <p14:sldId id="336"/>
            <p14:sldId id="338"/>
            <p14:sldId id="339"/>
            <p14:sldId id="340"/>
            <p14:sldId id="341"/>
            <p14:sldId id="342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  <a:srgbClr val="91CCFF"/>
    <a:srgbClr val="E87677"/>
    <a:srgbClr val="0099FF"/>
    <a:srgbClr val="FFFAB1"/>
    <a:srgbClr val="EAEAEB"/>
    <a:srgbClr val="E7E8E9"/>
    <a:srgbClr val="D6D499"/>
    <a:srgbClr val="507293"/>
    <a:srgbClr val="141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43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6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9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1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2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7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4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1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3F09-3A8B-473F-AC67-25CD9A40185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05D2-BCE7-4F54-8BED-FCC03E37F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19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0" y="189919"/>
            <a:ext cx="2660920" cy="3545740"/>
          </a:xfrm>
          <a:prstGeom prst="rect">
            <a:avLst/>
          </a:prstGeom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86680" y="3997030"/>
            <a:ext cx="10045314" cy="2677656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"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Name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:   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"Андрей"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"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GitHub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: 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"https://github.com/monosoul"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"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Telegram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: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"https://t.me/monosoul"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"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LinkedIn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: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"https://www.linkedin.com/in/andreinevedomskii/"</a:t>
            </a:r>
            <a:b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947600" y="189920"/>
            <a:ext cx="7642815" cy="3477875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dirty="0" err="1" smtClean="0">
                <a:ln>
                  <a:noFill/>
                </a:ln>
                <a:solidFill>
                  <a:srgbClr val="0099FF"/>
                </a:solidFill>
                <a:effectLst/>
                <a:ea typeface="Fira Code Light" pitchFamily="49" charset="0"/>
              </a:rPr>
              <a:t>class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99FF"/>
                </a:solidFill>
                <a:effectLst/>
                <a:ea typeface="Fira Code Light" pitchFamily="49" charset="0"/>
              </a:rPr>
              <a:t>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91CCFF"/>
                </a:solidFill>
                <a:effectLst/>
                <a:ea typeface="Fira Code Light" pitchFamily="49" charset="0"/>
              </a:rPr>
              <a:t>Lecture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91CCFF"/>
                </a:solidFill>
                <a:effectLst/>
                <a:ea typeface="Fira Code Light" pitchFamily="49" charset="0"/>
              </a:rPr>
              <a:t> </a:t>
            </a:r>
            <a:r>
              <a:rPr kumimoji="0" lang="ru-RU" altLang="ru-RU" sz="2000" b="1" i="0" u="none" strike="noStrike" cap="none" normalizeH="0" dirty="0" err="1" smtClean="0">
                <a:ln>
                  <a:noFill/>
                </a:ln>
                <a:solidFill>
                  <a:srgbClr val="0099FF"/>
                </a:solidFill>
                <a:effectLst/>
                <a:ea typeface="Fira Code Light" pitchFamily="49" charset="0"/>
              </a:rPr>
              <a:t>implements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99FF"/>
                </a:solidFill>
                <a:effectLst/>
                <a:ea typeface="Fira Code Light" pitchFamily="49" charset="0"/>
              </a:rPr>
              <a:t>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FFCC33"/>
                </a:solidFill>
                <a:effectLst/>
                <a:ea typeface="Fira Code Light" pitchFamily="49" charset="0"/>
              </a:rPr>
              <a:t>Knowledge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FCC33"/>
                </a:solidFill>
                <a:effectLst/>
                <a:ea typeface="Fira Code Light" pitchFamily="49" charset="0"/>
              </a:rPr>
              <a:t>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{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/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   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91CCFF"/>
                </a:solidFill>
                <a:effectLst/>
                <a:ea typeface="Fira Code Light" pitchFamily="49" charset="0"/>
              </a:rPr>
              <a:t>String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91CCFF"/>
                </a:solidFill>
                <a:effectLst/>
                <a:ea typeface="Fira Code Light" pitchFamily="49" charset="0"/>
              </a:rPr>
              <a:t> </a:t>
            </a:r>
            <a:r>
              <a:rPr kumimoji="0" lang="ru-RU" altLang="ru-RU" sz="2000" b="1" i="0" u="none" strike="noStrike" cap="none" normalizeH="0" dirty="0" err="1" smtClean="0">
                <a:ln>
                  <a:noFill/>
                </a:ln>
                <a:solidFill>
                  <a:srgbClr val="FFFAB1"/>
                </a:solidFill>
                <a:effectLst/>
                <a:ea typeface="Fira Code Light" pitchFamily="49" charset="0"/>
              </a:rPr>
              <a:t>name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FFFAB1"/>
                </a:solidFill>
                <a:effectLst/>
                <a:ea typeface="Fira Code Light" pitchFamily="49" charset="0"/>
              </a:rPr>
              <a:t>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=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Кастомизация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резолвинга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 зависимостей в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Spring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;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   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91CCFF"/>
                </a:solidFill>
                <a:effectLst/>
                <a:ea typeface="Fira Code Light" pitchFamily="49" charset="0"/>
              </a:rPr>
              <a:t>String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[] </a:t>
            </a:r>
            <a:r>
              <a:rPr kumimoji="0" lang="ru-RU" altLang="ru-RU" sz="2000" b="1" i="0" u="none" strike="noStrike" cap="none" normalizeH="0" dirty="0" err="1" smtClean="0">
                <a:ln>
                  <a:noFill/>
                </a:ln>
                <a:solidFill>
                  <a:srgbClr val="FFFAB1"/>
                </a:solidFill>
                <a:effectLst/>
                <a:ea typeface="Fira Code Light" pitchFamily="49" charset="0"/>
              </a:rPr>
              <a:t>requirements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FFFAB1"/>
                </a:solidFill>
                <a:effectLst/>
                <a:ea typeface="Fira Code Light" pitchFamily="49" charset="0"/>
              </a:rPr>
              <a:t>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= </a:t>
            </a:r>
            <a:r>
              <a:rPr kumimoji="0" lang="ru-RU" altLang="ru-RU" sz="2000" b="1" i="0" u="none" strike="noStrike" cap="none" normalizeH="0" dirty="0" err="1" smtClean="0">
                <a:ln>
                  <a:noFill/>
                </a:ln>
                <a:solidFill>
                  <a:srgbClr val="0099FF"/>
                </a:solidFill>
                <a:effectLst/>
                <a:ea typeface="Fira Code Light" pitchFamily="49" charset="0"/>
              </a:rPr>
              <a:t>new</a:t>
            </a:r>
            <a:r>
              <a:rPr kumimoji="0" lang="ru-RU" altLang="ru-RU" sz="2000" b="1" i="0" u="none" strike="noStrike" cap="none" normalizeH="0" dirty="0" smtClean="0">
                <a:ln>
                  <a:noFill/>
                </a:ln>
                <a:solidFill>
                  <a:srgbClr val="0099FF"/>
                </a:solidFill>
                <a:effectLst/>
                <a:ea typeface="Fira Code Light" pitchFamily="49" charset="0"/>
              </a:rPr>
              <a:t> 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91CCFF"/>
                </a:solidFill>
                <a:effectLst/>
                <a:ea typeface="Fira Code Light" pitchFamily="49" charset="0"/>
              </a:rPr>
              <a:t>String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[]{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           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Java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 8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+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,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           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Spring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 4+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,</a:t>
            </a:r>
            <a:endParaRPr kumimoji="0" lang="en-US" altLang="ru-RU" sz="2000" b="0" i="0" u="none" strike="noStrike" cap="none" normalizeH="0" dirty="0" smtClean="0">
              <a:ln>
                <a:noFill/>
              </a:ln>
              <a:solidFill>
                <a:srgbClr val="F5F5F5"/>
              </a:solidFill>
              <a:effectLst/>
              <a:ea typeface="Fira Code Light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F5F5F5"/>
                </a:solidFill>
                <a:ea typeface="Fira Code Light" pitchFamily="49" charset="0"/>
              </a:rPr>
              <a:t> </a:t>
            </a:r>
            <a:r>
              <a:rPr lang="en-US" altLang="ru-RU" sz="2000" dirty="0" smtClean="0">
                <a:solidFill>
                  <a:srgbClr val="F5F5F5"/>
                </a:solidFill>
                <a:ea typeface="Fira Code Light" pitchFamily="49" charset="0"/>
              </a:rPr>
              <a:t>           </a:t>
            </a:r>
            <a:r>
              <a:rPr lang="ru-RU" altLang="ru-RU" sz="2000" dirty="0" smtClean="0">
                <a:solidFill>
                  <a:srgbClr val="A0FFA0"/>
                </a:solidFill>
                <a:ea typeface="Fira Code Light" pitchFamily="49" charset="0"/>
              </a:rPr>
              <a:t>"</a:t>
            </a:r>
            <a:r>
              <a:rPr lang="ru-RU" altLang="ru-RU" sz="2000" dirty="0" err="1" smtClean="0">
                <a:solidFill>
                  <a:srgbClr val="A0FFA0"/>
                </a:solidFill>
                <a:ea typeface="Fira Code Light" pitchFamily="49" charset="0"/>
              </a:rPr>
              <a:t>Spring</a:t>
            </a:r>
            <a:r>
              <a:rPr lang="en-US" altLang="ru-RU" sz="2000" dirty="0" smtClean="0">
                <a:solidFill>
                  <a:srgbClr val="A0FFA0"/>
                </a:solidFill>
                <a:ea typeface="Fira Code Light" pitchFamily="49" charset="0"/>
              </a:rPr>
              <a:t> Boot 1.4+</a:t>
            </a:r>
            <a:r>
              <a:rPr lang="ru-RU" altLang="ru-RU" sz="2000" dirty="0">
                <a:solidFill>
                  <a:srgbClr val="A0FFA0"/>
                </a:solidFill>
                <a:ea typeface="Fira Code Light" pitchFamily="49" charset="0"/>
              </a:rPr>
              <a:t>"</a:t>
            </a:r>
            <a:r>
              <a:rPr lang="ru-RU" altLang="ru-RU" sz="2000" dirty="0">
                <a:solidFill>
                  <a:srgbClr val="F5F5F5"/>
                </a:solidFill>
                <a:ea typeface="Fira Code Light" pitchFamily="49" charset="0"/>
              </a:rPr>
              <a:t>,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/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           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"J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u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nit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,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           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</a:t>
            </a:r>
            <a:r>
              <a:rPr kumimoji="0" lang="ru-RU" altLang="ru-RU" sz="2000" b="0" i="0" u="none" strike="noStrike" cap="none" normalizeH="0" dirty="0" err="1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Mockito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"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A0FFA0"/>
                </a:solidFill>
                <a:effectLst/>
                <a:ea typeface="Fira Code Light" pitchFamily="49" charset="0"/>
              </a:rPr>
              <a:t>   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};</a:t>
            </a:r>
            <a:b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  <a:ea typeface="Fira Code Light" pitchFamily="49" charset="0"/>
              </a:rPr>
              <a:t>}</a:t>
            </a:r>
            <a:endParaRPr kumimoji="0" lang="ru-RU" altLang="ru-RU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ea typeface="Fira Code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469571" cy="773719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План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452172"/>
            <a:ext cx="10515600" cy="5405828"/>
          </a:xfrm>
        </p:spPr>
        <p:txBody>
          <a:bodyPr/>
          <a:lstStyle/>
          <a:p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Введение;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smtClean="0">
                <a:solidFill>
                  <a:srgbClr val="FFFAB1"/>
                </a:solidFill>
              </a:rPr>
              <a:t>Как это тестировать?</a:t>
            </a:r>
          </a:p>
          <a:p>
            <a:r>
              <a:rPr lang="ru-RU" dirty="0" err="1" smtClean="0">
                <a:solidFill>
                  <a:srgbClr val="FFFAB1"/>
                </a:solidFill>
              </a:rPr>
              <a:t>Мокирование</a:t>
            </a:r>
            <a:r>
              <a:rPr lang="ru-RU" dirty="0" smtClean="0">
                <a:solidFill>
                  <a:srgbClr val="FFFAB1"/>
                </a:solidFill>
              </a:rPr>
              <a:t> </a:t>
            </a:r>
            <a:r>
              <a:rPr lang="ru-RU" dirty="0" err="1" smtClean="0">
                <a:solidFill>
                  <a:srgbClr val="FFFAB1"/>
                </a:solidFill>
              </a:rPr>
              <a:t>бинов</a:t>
            </a:r>
            <a:r>
              <a:rPr lang="ru-RU" dirty="0" smtClean="0">
                <a:solidFill>
                  <a:srgbClr val="FFFAB1"/>
                </a:solidFill>
              </a:rPr>
              <a:t> в тестах:</a:t>
            </a:r>
          </a:p>
          <a:p>
            <a:pPr lvl="1"/>
            <a:r>
              <a:rPr lang="en-US" dirty="0" smtClean="0">
                <a:solidFill>
                  <a:srgbClr val="91CCFF"/>
                </a:solidFill>
              </a:rPr>
              <a:t>Java </a:t>
            </a:r>
            <a:r>
              <a:rPr lang="en-US" dirty="0" err="1" smtClean="0">
                <a:solidFill>
                  <a:srgbClr val="91CCFF"/>
                </a:solidFill>
              </a:rPr>
              <a:t>config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MockBean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Automocked</a:t>
            </a:r>
            <a:r>
              <a:rPr lang="en-US" dirty="0" smtClean="0">
                <a:solidFill>
                  <a:srgbClr val="FFFAB1"/>
                </a:solidFill>
              </a:rPr>
              <a:t> (DIY);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Определение порядка </a:t>
            </a:r>
            <a:r>
              <a:rPr lang="ru-RU" dirty="0">
                <a:solidFill>
                  <a:srgbClr val="FFFAB1"/>
                </a:solidFill>
              </a:rPr>
              <a:t>инъекции </a:t>
            </a:r>
            <a:r>
              <a:rPr lang="ru-RU" dirty="0" smtClean="0">
                <a:solidFill>
                  <a:srgbClr val="FFFAB1"/>
                </a:solidFill>
              </a:rPr>
              <a:t>(на примере декораторов):</a:t>
            </a:r>
          </a:p>
          <a:p>
            <a:pPr lvl="1"/>
            <a:r>
              <a:rPr lang="en-US" dirty="0" smtClean="0">
                <a:solidFill>
                  <a:srgbClr val="91CCFF"/>
                </a:solidFill>
              </a:rPr>
              <a:t>Java </a:t>
            </a:r>
            <a:r>
              <a:rPr lang="en-US" dirty="0" err="1" smtClean="0">
                <a:solidFill>
                  <a:srgbClr val="91CCFF"/>
                </a:solidFill>
              </a:rPr>
              <a:t>config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@Qualifier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@Decorator</a:t>
            </a:r>
            <a:r>
              <a:rPr lang="en-US" dirty="0" smtClean="0">
                <a:solidFill>
                  <a:srgbClr val="FFFAB1"/>
                </a:solidFill>
              </a:rPr>
              <a:t> (custom qualifier);</a:t>
            </a:r>
          </a:p>
          <a:p>
            <a:pPr lvl="1"/>
            <a:r>
              <a:rPr lang="en-US" dirty="0" err="1" smtClean="0">
                <a:solidFill>
                  <a:srgbClr val="91CCFF"/>
                </a:solidFill>
              </a:rPr>
              <a:t>DecoratorAutowireCandidateResolver</a:t>
            </a:r>
            <a:r>
              <a:rPr lang="en-US" dirty="0" smtClean="0">
                <a:solidFill>
                  <a:srgbClr val="FFFAB1"/>
                </a:solidFill>
              </a:rPr>
              <a:t> (DIY);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Выводы.</a:t>
            </a:r>
          </a:p>
        </p:txBody>
      </p:sp>
    </p:spTree>
    <p:extLst>
      <p:ext uri="{BB962C8B-B14F-4D97-AF65-F5344CB8AC3E}">
        <p14:creationId xmlns:p14="http://schemas.microsoft.com/office/powerpoint/2010/main" val="11937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Как это тестировать?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47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Как протестировать применение аспекта?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2173"/>
            <a:ext cx="10774680" cy="1532014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отдельные тесты на аспект и на </a:t>
            </a:r>
            <a:r>
              <a:rPr lang="ru-RU" dirty="0" smtClean="0">
                <a:solidFill>
                  <a:srgbClr val="FFFAB1"/>
                </a:solidFill>
              </a:rPr>
              <a:t>контроллер, без контекста;</a:t>
            </a:r>
            <a:endParaRPr lang="en-US" dirty="0" smtClean="0">
              <a:solidFill>
                <a:srgbClr val="FFFAB1"/>
              </a:solidFill>
            </a:endParaRPr>
          </a:p>
          <a:p>
            <a:r>
              <a:rPr lang="ru-RU" dirty="0" smtClean="0">
                <a:solidFill>
                  <a:srgbClr val="FFFAB1"/>
                </a:solidFill>
              </a:rPr>
              <a:t>тест с полным контекстом;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тест с частичным контекстом и </a:t>
            </a:r>
            <a:r>
              <a:rPr lang="ru-RU" dirty="0" err="1" smtClean="0">
                <a:solidFill>
                  <a:srgbClr val="FFFAB1"/>
                </a:solidFill>
              </a:rPr>
              <a:t>моками</a:t>
            </a:r>
            <a:r>
              <a:rPr lang="ru-RU" dirty="0">
                <a:solidFill>
                  <a:srgbClr val="FFFAB1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49" y="3222702"/>
            <a:ext cx="3883364" cy="34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469571" cy="773719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План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452172"/>
            <a:ext cx="10515600" cy="5405828"/>
          </a:xfrm>
        </p:spPr>
        <p:txBody>
          <a:bodyPr/>
          <a:lstStyle/>
          <a:p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Введение;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Как это тестировать?</a:t>
            </a:r>
          </a:p>
          <a:p>
            <a:r>
              <a:rPr lang="ru-RU" dirty="0" err="1" smtClean="0">
                <a:solidFill>
                  <a:srgbClr val="FFFAB1"/>
                </a:solidFill>
              </a:rPr>
              <a:t>Мокирование</a:t>
            </a:r>
            <a:r>
              <a:rPr lang="ru-RU" dirty="0" smtClean="0">
                <a:solidFill>
                  <a:srgbClr val="FFFAB1"/>
                </a:solidFill>
              </a:rPr>
              <a:t> </a:t>
            </a:r>
            <a:r>
              <a:rPr lang="ru-RU" dirty="0" err="1" smtClean="0">
                <a:solidFill>
                  <a:srgbClr val="FFFAB1"/>
                </a:solidFill>
              </a:rPr>
              <a:t>бинов</a:t>
            </a:r>
            <a:r>
              <a:rPr lang="ru-RU" dirty="0" smtClean="0">
                <a:solidFill>
                  <a:srgbClr val="FFFAB1"/>
                </a:solidFill>
              </a:rPr>
              <a:t> в тестах:</a:t>
            </a:r>
          </a:p>
          <a:p>
            <a:pPr lvl="1"/>
            <a:r>
              <a:rPr lang="en-US" dirty="0" smtClean="0">
                <a:solidFill>
                  <a:srgbClr val="91CCFF"/>
                </a:solidFill>
              </a:rPr>
              <a:t>Java </a:t>
            </a:r>
            <a:r>
              <a:rPr lang="en-US" dirty="0" err="1" smtClean="0">
                <a:solidFill>
                  <a:srgbClr val="91CCFF"/>
                </a:solidFill>
              </a:rPr>
              <a:t>config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MockBean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Automocked</a:t>
            </a:r>
            <a:r>
              <a:rPr lang="en-US" dirty="0" smtClean="0">
                <a:solidFill>
                  <a:srgbClr val="FFFAB1"/>
                </a:solidFill>
              </a:rPr>
              <a:t> (DIY);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Определение порядка </a:t>
            </a:r>
            <a:r>
              <a:rPr lang="ru-RU" dirty="0">
                <a:solidFill>
                  <a:srgbClr val="FFFAB1"/>
                </a:solidFill>
              </a:rPr>
              <a:t>инъекции </a:t>
            </a:r>
            <a:r>
              <a:rPr lang="ru-RU" dirty="0" smtClean="0">
                <a:solidFill>
                  <a:srgbClr val="FFFAB1"/>
                </a:solidFill>
              </a:rPr>
              <a:t>(на примере декораторов):</a:t>
            </a:r>
          </a:p>
          <a:p>
            <a:pPr lvl="1"/>
            <a:r>
              <a:rPr lang="en-US" dirty="0" smtClean="0">
                <a:solidFill>
                  <a:srgbClr val="91CCFF"/>
                </a:solidFill>
              </a:rPr>
              <a:t>Java </a:t>
            </a:r>
            <a:r>
              <a:rPr lang="en-US" dirty="0" err="1" smtClean="0">
                <a:solidFill>
                  <a:srgbClr val="91CCFF"/>
                </a:solidFill>
              </a:rPr>
              <a:t>config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@Qualifier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@Decorator</a:t>
            </a:r>
            <a:r>
              <a:rPr lang="en-US" dirty="0" smtClean="0">
                <a:solidFill>
                  <a:srgbClr val="FFFAB1"/>
                </a:solidFill>
              </a:rPr>
              <a:t> (custom qualifier);</a:t>
            </a:r>
          </a:p>
          <a:p>
            <a:pPr lvl="1"/>
            <a:r>
              <a:rPr lang="en-US" dirty="0" err="1" smtClean="0">
                <a:solidFill>
                  <a:srgbClr val="91CCFF"/>
                </a:solidFill>
              </a:rPr>
              <a:t>DecoratorAutowireCandidateResolver</a:t>
            </a:r>
            <a:r>
              <a:rPr lang="en-US" dirty="0" smtClean="0">
                <a:solidFill>
                  <a:srgbClr val="FFFAB1"/>
                </a:solidFill>
              </a:rPr>
              <a:t> (DIY);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Выводы.</a:t>
            </a:r>
          </a:p>
        </p:txBody>
      </p:sp>
    </p:spTree>
    <p:extLst>
      <p:ext uri="{BB962C8B-B14F-4D97-AF65-F5344CB8AC3E}">
        <p14:creationId xmlns:p14="http://schemas.microsoft.com/office/powerpoint/2010/main" val="21131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Как создавать </a:t>
            </a:r>
            <a:r>
              <a:rPr lang="ru-RU" sz="6000" dirty="0" err="1" smtClean="0">
                <a:solidFill>
                  <a:srgbClr val="FFFAB1"/>
                </a:solidFill>
                <a:latin typeface="+mn-lt"/>
              </a:rPr>
              <a:t>бины-моки</a:t>
            </a:r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? 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97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>
                <a:solidFill>
                  <a:srgbClr val="91CCFF"/>
                </a:solidFill>
                <a:latin typeface="+mn-lt"/>
              </a:rPr>
              <a:t>Java </a:t>
            </a:r>
            <a:r>
              <a:rPr lang="en-US" dirty="0" err="1">
                <a:solidFill>
                  <a:srgbClr val="91CCFF"/>
                </a:solidFill>
                <a:latin typeface="+mn-lt"/>
              </a:rPr>
              <a:t>Config</a:t>
            </a:r>
            <a:r>
              <a:rPr lang="en-US" dirty="0">
                <a:solidFill>
                  <a:srgbClr val="FFFAB1"/>
                </a:solidFill>
                <a:latin typeface="+mn-lt"/>
              </a:rPr>
              <a:t> </a:t>
            </a:r>
            <a:r>
              <a:rPr lang="ru-RU" dirty="0">
                <a:solidFill>
                  <a:srgbClr val="FFFAB1"/>
                </a:solidFill>
                <a:latin typeface="+mn-lt"/>
              </a:rPr>
              <a:t>с зависимостями в каждом тесте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762892"/>
            <a:ext cx="10515600" cy="1532014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императивный способ объявления </a:t>
            </a:r>
            <a:r>
              <a:rPr lang="ru-RU" dirty="0" err="1" smtClean="0">
                <a:solidFill>
                  <a:srgbClr val="FFFAB1"/>
                </a:solidFill>
              </a:rPr>
              <a:t>бинов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  <a:endParaRPr lang="en-US" dirty="0" smtClean="0">
              <a:solidFill>
                <a:srgbClr val="FFFAB1"/>
              </a:solidFill>
            </a:endParaRPr>
          </a:p>
          <a:p>
            <a:r>
              <a:rPr lang="ru-RU" dirty="0" smtClean="0">
                <a:solidFill>
                  <a:srgbClr val="FFFAB1"/>
                </a:solidFill>
              </a:rPr>
              <a:t>нужно явно объявить бин контроллера;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нужно объявить </a:t>
            </a:r>
            <a:r>
              <a:rPr lang="ru-RU" dirty="0" err="1" smtClean="0">
                <a:solidFill>
                  <a:srgbClr val="FFFAB1"/>
                </a:solidFill>
              </a:rPr>
              <a:t>моки</a:t>
            </a:r>
            <a:r>
              <a:rPr lang="ru-RU" dirty="0" smtClean="0">
                <a:solidFill>
                  <a:srgbClr val="FFFAB1"/>
                </a:solidFill>
              </a:rPr>
              <a:t> для каждой зависимости контроллера.</a:t>
            </a:r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>
                <a:solidFill>
                  <a:srgbClr val="91CCFF"/>
                </a:solidFill>
                <a:latin typeface="+mn-lt"/>
              </a:rPr>
              <a:t>Java </a:t>
            </a:r>
            <a:r>
              <a:rPr lang="en-US" dirty="0" err="1">
                <a:solidFill>
                  <a:srgbClr val="91CCFF"/>
                </a:solidFill>
                <a:latin typeface="+mn-lt"/>
              </a:rPr>
              <a:t>Config</a:t>
            </a:r>
            <a:r>
              <a:rPr lang="en-US" dirty="0">
                <a:solidFill>
                  <a:srgbClr val="FFFAB1"/>
                </a:solidFill>
                <a:latin typeface="+mn-lt"/>
              </a:rPr>
              <a:t> </a:t>
            </a:r>
            <a:r>
              <a:rPr lang="ru-RU" dirty="0">
                <a:solidFill>
                  <a:srgbClr val="FFFAB1"/>
                </a:solidFill>
                <a:latin typeface="+mn-lt"/>
              </a:rPr>
              <a:t>с зависимостями в каждом тесте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3824" y="1350661"/>
            <a:ext cx="9380645" cy="5078313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Configuration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Import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AspectConfiguration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EnableAspectJAutoProxy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Config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PersonalizedHoroscopeTellController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personalizedHoroscopeTellController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horoscopeTeller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</a:t>
            </a:r>
            <a:r>
              <a:rPr lang="ru-RU" altLang="ru-RU" sz="1200" dirty="0">
                <a:solidFill>
                  <a:srgbClr val="F5F5F5"/>
                </a:solidFill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ZodiacSign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zodiacSignConverter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</a:t>
            </a:r>
            <a:r>
              <a:rPr lang="ru-RU" altLang="ru-RU" sz="1200" dirty="0">
                <a:solidFill>
                  <a:srgbClr val="F5F5F5"/>
                </a:solidFill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nameNormalizer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PersonalizedHoroscopeTellController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horoscopeTeller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zodiacSignConverter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nameNormalizer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horoscopeTeller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mock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ZodiacSign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zodiacSignConverter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mock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Bean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nameNormalizer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mock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Рисунок 10" descr="Sticker de Siropalafraise sur drake non refuser main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4619" y="3826883"/>
            <a:ext cx="4017381" cy="30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35" y="365126"/>
            <a:ext cx="11720945" cy="85473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CC33"/>
                </a:solidFill>
                <a:latin typeface="+mn-lt"/>
              </a:rPr>
              <a:t>@</a:t>
            </a:r>
            <a:r>
              <a:rPr lang="en-US" dirty="0" err="1">
                <a:solidFill>
                  <a:srgbClr val="FFCC33"/>
                </a:solidFill>
                <a:latin typeface="+mn-lt"/>
              </a:rPr>
              <a:t>MockBean</a:t>
            </a:r>
            <a:r>
              <a:rPr lang="en-US" dirty="0">
                <a:solidFill>
                  <a:srgbClr val="FFFAB1"/>
                </a:solidFill>
                <a:latin typeface="+mn-lt"/>
              </a:rPr>
              <a:t> </a:t>
            </a:r>
            <a:r>
              <a:rPr lang="ru-RU" dirty="0">
                <a:solidFill>
                  <a:srgbClr val="FFFAB1"/>
                </a:solidFill>
                <a:latin typeface="+mn-lt"/>
              </a:rPr>
              <a:t>над каждым полем с зависимостью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1762892"/>
            <a:ext cx="10515600" cy="431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FAB1"/>
                </a:solidFill>
              </a:rPr>
              <a:t>появилась </a:t>
            </a:r>
            <a:r>
              <a:rPr lang="ru-RU" dirty="0">
                <a:solidFill>
                  <a:srgbClr val="FFFAB1"/>
                </a:solidFill>
              </a:rPr>
              <a:t>в </a:t>
            </a:r>
            <a:r>
              <a:rPr lang="en-US" dirty="0">
                <a:solidFill>
                  <a:srgbClr val="FFFAB1"/>
                </a:solidFill>
              </a:rPr>
              <a:t>Spring Boot Test 1.4.0;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отличается </a:t>
            </a:r>
            <a:r>
              <a:rPr lang="ru-RU" dirty="0">
                <a:solidFill>
                  <a:srgbClr val="FFFAB1"/>
                </a:solidFill>
              </a:rPr>
              <a:t>от </a:t>
            </a:r>
            <a:r>
              <a:rPr lang="en-US" dirty="0">
                <a:solidFill>
                  <a:srgbClr val="FFCC33"/>
                </a:solidFill>
              </a:rPr>
              <a:t>@Mock</a:t>
            </a:r>
            <a:r>
              <a:rPr lang="en-US" dirty="0">
                <a:solidFill>
                  <a:srgbClr val="FFFAB1"/>
                </a:solidFill>
              </a:rPr>
              <a:t> </a:t>
            </a:r>
            <a:r>
              <a:rPr lang="ru-RU" dirty="0">
                <a:solidFill>
                  <a:srgbClr val="FFFAB1"/>
                </a:solidFill>
              </a:rPr>
              <a:t>(из </a:t>
            </a:r>
            <a:r>
              <a:rPr lang="en-US" dirty="0" err="1">
                <a:solidFill>
                  <a:srgbClr val="FFFAB1"/>
                </a:solidFill>
              </a:rPr>
              <a:t>Mockito</a:t>
            </a:r>
            <a:r>
              <a:rPr lang="ru-RU" dirty="0">
                <a:solidFill>
                  <a:srgbClr val="FFFAB1"/>
                </a:solidFill>
              </a:rPr>
              <a:t>) тем, что созданный бин будет помещён в </a:t>
            </a:r>
            <a:r>
              <a:rPr lang="ru-RU" dirty="0" smtClean="0">
                <a:solidFill>
                  <a:srgbClr val="FFFAB1"/>
                </a:solidFill>
              </a:rPr>
              <a:t>контекст;</a:t>
            </a:r>
          </a:p>
          <a:p>
            <a:r>
              <a:rPr lang="ru-RU" dirty="0">
                <a:solidFill>
                  <a:srgbClr val="FFFAB1"/>
                </a:solidFill>
              </a:rPr>
              <a:t>декларативный способ объявления </a:t>
            </a:r>
            <a:r>
              <a:rPr lang="ru-RU" dirty="0" err="1">
                <a:solidFill>
                  <a:srgbClr val="FFFAB1"/>
                </a:solidFill>
              </a:rPr>
              <a:t>бинов-моков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r>
              <a:rPr lang="ru-RU" dirty="0">
                <a:solidFill>
                  <a:srgbClr val="FFFAB1"/>
                </a:solidFill>
              </a:rPr>
              <a:t>для каждой зависимости контроллера в тесте нужно будет объявить поле с этой </a:t>
            </a:r>
            <a:r>
              <a:rPr lang="ru-RU" dirty="0" smtClean="0">
                <a:solidFill>
                  <a:srgbClr val="FFFAB1"/>
                </a:solidFill>
              </a:rPr>
              <a:t>аннотацией</a:t>
            </a:r>
            <a:r>
              <a:rPr lang="ru-RU" dirty="0">
                <a:solidFill>
                  <a:srgbClr val="FFFAB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46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35" y="365126"/>
            <a:ext cx="11720945" cy="85473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CC33"/>
                </a:solidFill>
                <a:latin typeface="+mn-lt"/>
              </a:rPr>
              <a:t>@</a:t>
            </a:r>
            <a:r>
              <a:rPr lang="en-US" dirty="0" err="1">
                <a:solidFill>
                  <a:srgbClr val="FFCC33"/>
                </a:solidFill>
                <a:latin typeface="+mn-lt"/>
              </a:rPr>
              <a:t>MockBean</a:t>
            </a:r>
            <a:r>
              <a:rPr lang="en-US" dirty="0">
                <a:solidFill>
                  <a:srgbClr val="FFFAB1"/>
                </a:solidFill>
                <a:latin typeface="+mn-lt"/>
              </a:rPr>
              <a:t> </a:t>
            </a:r>
            <a:r>
              <a:rPr lang="ru-RU" dirty="0">
                <a:solidFill>
                  <a:srgbClr val="FFFAB1"/>
                </a:solidFill>
                <a:latin typeface="+mn-lt"/>
              </a:rPr>
              <a:t>над каждым полем с зависимостью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9135" y="1939238"/>
            <a:ext cx="6531403" cy="4093428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SpringJUnitConfig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PersonalizedHoroscopeTellControllerTest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F5F5F5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FFCC33"/>
                </a:solidFill>
              </a:rPr>
              <a:t> </a:t>
            </a:r>
            <a:r>
              <a:rPr lang="ru-RU" altLang="ru-RU" sz="2000" dirty="0" smtClean="0">
                <a:solidFill>
                  <a:srgbClr val="F5F5F5"/>
                </a:solidFill>
              </a:rPr>
              <a:t>   </a:t>
            </a:r>
            <a:r>
              <a:rPr lang="ru-RU" altLang="ru-RU" sz="2000" b="1" dirty="0" smtClean="0">
                <a:solidFill>
                  <a:srgbClr val="FFCC33"/>
                </a:solidFill>
              </a:rPr>
              <a:t>@</a:t>
            </a:r>
            <a:r>
              <a:rPr lang="ru-RU" altLang="ru-RU" sz="2000" b="1" dirty="0" err="1">
                <a:solidFill>
                  <a:srgbClr val="FFCC33"/>
                </a:solidFill>
              </a:rPr>
              <a:t>Autowired</a:t>
            </a:r>
            <a:r>
              <a:rPr lang="ru-RU" altLang="ru-RU" sz="2000" b="1" dirty="0">
                <a:solidFill>
                  <a:srgbClr val="FFCC33"/>
                </a:solidFill>
              </a:rPr>
              <a:t/>
            </a:r>
            <a:br>
              <a:rPr lang="ru-RU" altLang="ru-RU" sz="2000" b="1" dirty="0">
                <a:solidFill>
                  <a:srgbClr val="FFCC33"/>
                </a:solidFill>
              </a:rPr>
            </a:br>
            <a:r>
              <a:rPr lang="ru-RU" altLang="ru-RU" sz="2000" b="1" dirty="0">
                <a:solidFill>
                  <a:srgbClr val="FFCC33"/>
                </a:solidFill>
              </a:rPr>
              <a:t>    </a:t>
            </a:r>
            <a:r>
              <a:rPr lang="ru-RU" altLang="ru-RU" sz="2000" b="1" dirty="0" err="1">
                <a:solidFill>
                  <a:srgbClr val="0099FF"/>
                </a:solidFill>
              </a:rPr>
              <a:t>private</a:t>
            </a:r>
            <a:r>
              <a:rPr lang="ru-RU" altLang="ru-RU" sz="2000" b="1" dirty="0">
                <a:solidFill>
                  <a:srgbClr val="0099FF"/>
                </a:solidFill>
              </a:rPr>
              <a:t> </a:t>
            </a:r>
            <a:r>
              <a:rPr lang="ru-RU" altLang="ru-RU" sz="2000" dirty="0" err="1">
                <a:solidFill>
                  <a:srgbClr val="91CCFF"/>
                </a:solidFill>
              </a:rPr>
              <a:t>PersonalizedHoroscopeTellController</a:t>
            </a:r>
            <a:r>
              <a:rPr lang="ru-RU" altLang="ru-RU" sz="2000" dirty="0">
                <a:solidFill>
                  <a:srgbClr val="91CCFF"/>
                </a:solidFill>
              </a:rPr>
              <a:t> </a:t>
            </a:r>
            <a:r>
              <a:rPr lang="ru-RU" altLang="ru-RU" sz="2000" b="1" dirty="0" err="1">
                <a:solidFill>
                  <a:srgbClr val="FFFAB1"/>
                </a:solidFill>
              </a:rPr>
              <a:t>controller</a:t>
            </a:r>
            <a:r>
              <a:rPr lang="ru-RU" altLang="ru-RU" sz="2000" dirty="0">
                <a:solidFill>
                  <a:srgbClr val="F5F5F5"/>
                </a:solidFill>
              </a:rPr>
              <a:t>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MockBean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MockBean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ZodiacSign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zodiacSignConverter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MockBean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nameNormalizer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F5F5F5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F5F5F5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F5F5F5"/>
                </a:solidFill>
              </a:rPr>
              <a:t>…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 descr="Sticker de Siropalafraise sur drake non refuser main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4619" y="3826883"/>
            <a:ext cx="4017381" cy="30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Хотелось бы, чтобы это работало так…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32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3" y="91441"/>
            <a:ext cx="11995265" cy="6633556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E87677"/>
                </a:solidFill>
                <a:latin typeface="+mn-lt"/>
              </a:rPr>
              <a:t>Дисклеймер:</a:t>
            </a:r>
            <a:r>
              <a:rPr lang="ru-RU" sz="6000" dirty="0" smtClean="0">
                <a:solidFill>
                  <a:srgbClr val="FFFAB1"/>
                </a:solidFill>
                <a:latin typeface="+mn-lt"/>
              </a:rPr>
              <a:t/>
            </a:r>
            <a:br>
              <a:rPr lang="ru-RU" sz="6000" dirty="0" smtClean="0">
                <a:solidFill>
                  <a:srgbClr val="FFFAB1"/>
                </a:solidFill>
                <a:latin typeface="+mn-lt"/>
              </a:rPr>
            </a:br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Всё, рассказанное в этом докладе, носит исключительно информационный характер и это не стоит воспринимать как лучшие практики.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5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38200" y="1762892"/>
            <a:ext cx="10515600" cy="431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FAB1"/>
                </a:solidFill>
              </a:rPr>
              <a:t>аннотируется только поле с зависимым компонентом (контроллером);</a:t>
            </a:r>
          </a:p>
          <a:p>
            <a:r>
              <a:rPr lang="ru-RU" dirty="0" err="1" smtClean="0">
                <a:solidFill>
                  <a:srgbClr val="FFFAB1"/>
                </a:solidFill>
              </a:rPr>
              <a:t>моки</a:t>
            </a:r>
            <a:r>
              <a:rPr lang="ru-RU" dirty="0" smtClean="0">
                <a:solidFill>
                  <a:srgbClr val="FFFAB1"/>
                </a:solidFill>
              </a:rPr>
              <a:t> зависимостей создаются автоматически;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и так же автоматически складываются в контекст.</a:t>
            </a:r>
            <a:endParaRPr lang="ru-RU" dirty="0">
              <a:solidFill>
                <a:srgbClr val="FFFAB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49135" y="365126"/>
            <a:ext cx="11720945" cy="85473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C33"/>
                </a:solidFill>
                <a:latin typeface="+mn-lt"/>
              </a:rPr>
              <a:t>@</a:t>
            </a:r>
            <a:r>
              <a:rPr lang="en-US" dirty="0" err="1" smtClean="0">
                <a:solidFill>
                  <a:srgbClr val="FFCC33"/>
                </a:solidFill>
                <a:latin typeface="+mn-lt"/>
              </a:rPr>
              <a:t>Automocked</a:t>
            </a:r>
            <a:r>
              <a:rPr lang="en-US" dirty="0" smtClean="0">
                <a:solidFill>
                  <a:srgbClr val="FFFAB1"/>
                </a:solidFill>
                <a:latin typeface="+mn-lt"/>
              </a:rPr>
              <a:t> </a:t>
            </a:r>
            <a:r>
              <a:rPr lang="ru-RU" dirty="0" smtClean="0">
                <a:solidFill>
                  <a:srgbClr val="FFFAB1"/>
                </a:solidFill>
                <a:latin typeface="+mn-lt"/>
              </a:rPr>
              <a:t>над зависимым компонентом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09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135" y="1803129"/>
            <a:ext cx="6847452" cy="3477875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SpringJUnitConfig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ContextConfiguration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classes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AspectConfiguration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TestExecutionListeners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AutomockTestExecutionListener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PersonalizedHoroscopeTellControllerTest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Automocked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PersonalizedHoroscopeTellController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controller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Test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tell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 {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F5F5F5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F5F5F5"/>
                </a:solidFill>
              </a:rPr>
              <a:t>…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 descr="Sticker de SoumisEnMarche sur other drake meme hotlin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544" y="3826884"/>
            <a:ext cx="4035456" cy="3031116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49135" y="365126"/>
            <a:ext cx="11720945" cy="85473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C33"/>
                </a:solidFill>
                <a:latin typeface="+mn-lt"/>
              </a:rPr>
              <a:t>@</a:t>
            </a:r>
            <a:r>
              <a:rPr lang="en-US" dirty="0" err="1" smtClean="0">
                <a:solidFill>
                  <a:srgbClr val="FFCC33"/>
                </a:solidFill>
                <a:latin typeface="+mn-lt"/>
              </a:rPr>
              <a:t>Automocked</a:t>
            </a:r>
            <a:r>
              <a:rPr lang="en-US" dirty="0" smtClean="0">
                <a:solidFill>
                  <a:srgbClr val="FFFAB1"/>
                </a:solidFill>
                <a:latin typeface="+mn-lt"/>
              </a:rPr>
              <a:t> </a:t>
            </a:r>
            <a:r>
              <a:rPr lang="ru-RU" dirty="0" smtClean="0">
                <a:solidFill>
                  <a:srgbClr val="FFFAB1"/>
                </a:solidFill>
                <a:latin typeface="+mn-lt"/>
              </a:rPr>
              <a:t>над зависимым компонентом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8" name="Стрелка влево 7"/>
          <p:cNvSpPr/>
          <p:nvPr/>
        </p:nvSpPr>
        <p:spPr>
          <a:xfrm>
            <a:off x="2398343" y="3324676"/>
            <a:ext cx="1255222" cy="434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3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Как это работает?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54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38200" y="1762892"/>
            <a:ext cx="10515600" cy="431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FAB1"/>
                </a:solidFill>
              </a:rPr>
              <a:t>Предоставляет </a:t>
            </a:r>
            <a:r>
              <a:rPr lang="en-US" dirty="0" smtClean="0">
                <a:solidFill>
                  <a:srgbClr val="FFFAB1"/>
                </a:solidFill>
              </a:rPr>
              <a:t>API </a:t>
            </a:r>
            <a:r>
              <a:rPr lang="ru-RU" dirty="0" smtClean="0">
                <a:solidFill>
                  <a:srgbClr val="FFFAB1"/>
                </a:solidFill>
              </a:rPr>
              <a:t>для встраивания в процесс выполнения теста на разных его этапах.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Имеет несколько имплементаций «из коробки». Например: </a:t>
            </a:r>
            <a:r>
              <a:rPr lang="en-US" dirty="0" err="1" smtClean="0">
                <a:solidFill>
                  <a:srgbClr val="91CCFF"/>
                </a:solidFill>
              </a:rPr>
              <a:t>DirtiesContextTestExecutionListener</a:t>
            </a:r>
            <a:r>
              <a:rPr lang="ru-RU" dirty="0" smtClean="0">
                <a:solidFill>
                  <a:srgbClr val="FFFAB1"/>
                </a:solidFill>
              </a:rPr>
              <a:t>, </a:t>
            </a:r>
            <a:r>
              <a:rPr lang="en-US" dirty="0" err="1" smtClean="0">
                <a:solidFill>
                  <a:srgbClr val="91CCFF"/>
                </a:solidFill>
              </a:rPr>
              <a:t>DependencyInjectionTestExecutionListener</a:t>
            </a:r>
            <a:r>
              <a:rPr lang="ru-RU" dirty="0" smtClean="0">
                <a:solidFill>
                  <a:srgbClr val="FFFAB1"/>
                </a:solidFill>
              </a:rPr>
              <a:t> и другие.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Применяется с помощью объявления аннотации </a:t>
            </a:r>
            <a:r>
              <a:rPr lang="en-US" dirty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TestExecutionListeners</a:t>
            </a:r>
            <a:r>
              <a:rPr lang="en-US" dirty="0" smtClean="0">
                <a:solidFill>
                  <a:srgbClr val="FFFAB1"/>
                </a:solidFill>
              </a:rPr>
              <a:t> </a:t>
            </a:r>
            <a:r>
              <a:rPr lang="ru-RU" dirty="0" smtClean="0">
                <a:solidFill>
                  <a:srgbClr val="FFFAB1"/>
                </a:solidFill>
              </a:rPr>
              <a:t>над тестом.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49135" y="365126"/>
            <a:ext cx="11720945" cy="85473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FFCC33"/>
                </a:solidFill>
                <a:latin typeface="+mn-lt"/>
              </a:rPr>
              <a:t>TestExecutionListener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9866"/>
            <a:ext cx="10515600" cy="537124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находит все поля аннотированные </a:t>
            </a:r>
            <a:r>
              <a:rPr lang="en-US" dirty="0" smtClean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Automocked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380439"/>
            <a:ext cx="9923166" cy="523220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AutomockTestExecutionListener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TestExecutionListener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0654" y="1883555"/>
            <a:ext cx="6827318" cy="1015663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Field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field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testContext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.getTestClass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getDeclaredFields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field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.getAnnotation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Automocked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!=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...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3452737"/>
            <a:ext cx="10515600" cy="512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FAB1"/>
                </a:solidFill>
              </a:rPr>
              <a:t>находит подходящий конструктор;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80654" y="3917389"/>
            <a:ext cx="7966220" cy="2554545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&lt;?&gt;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fallBackConstructor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clazz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.getDeclaredConstructors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8080"/>
                </a:solidFill>
                <a:effectLst/>
              </a:rPr>
              <a:t>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];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&lt;?&gt;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clazz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.getDeclaredConstructors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fallBackConstructor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fallBackConstructor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4369" y="5451937"/>
            <a:ext cx="7995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F5F5F5"/>
                </a:solidFill>
              </a:rPr>
              <a:t> </a:t>
            </a:r>
            <a:r>
              <a:rPr lang="ru-RU" altLang="ru-RU" sz="2000" b="1" dirty="0" err="1">
                <a:solidFill>
                  <a:srgbClr val="0099FF"/>
                </a:solidFill>
              </a:rPr>
              <a:t>if</a:t>
            </a:r>
            <a:r>
              <a:rPr lang="ru-RU" altLang="ru-RU" sz="2000" b="1" dirty="0">
                <a:solidFill>
                  <a:srgbClr val="0099FF"/>
                </a:solidFill>
              </a:rPr>
              <a:t> </a:t>
            </a:r>
            <a:r>
              <a:rPr lang="ru-RU" altLang="ru-RU" sz="2000" dirty="0">
                <a:solidFill>
                  <a:srgbClr val="F5F5F5"/>
                </a:solidFill>
              </a:rPr>
              <a:t>(</a:t>
            </a:r>
            <a:r>
              <a:rPr lang="ru-RU" altLang="ru-RU" sz="2000" dirty="0" err="1">
                <a:solidFill>
                  <a:srgbClr val="F5F5F5"/>
                </a:solidFill>
              </a:rPr>
              <a:t>getAnnotation</a:t>
            </a:r>
            <a:r>
              <a:rPr lang="ru-RU" altLang="ru-RU" sz="2000" dirty="0">
                <a:solidFill>
                  <a:srgbClr val="F5F5F5"/>
                </a:solidFill>
              </a:rPr>
              <a:t>(</a:t>
            </a:r>
            <a:r>
              <a:rPr lang="ru-RU" altLang="ru-RU" sz="2000" dirty="0" err="1">
                <a:solidFill>
                  <a:srgbClr val="FFFAB1"/>
                </a:solidFill>
              </a:rPr>
              <a:t>constructor</a:t>
            </a:r>
            <a:r>
              <a:rPr lang="ru-RU" altLang="ru-RU" sz="2000" dirty="0">
                <a:solidFill>
                  <a:srgbClr val="F5F5F5"/>
                </a:solidFill>
              </a:rPr>
              <a:t>, </a:t>
            </a:r>
            <a:r>
              <a:rPr lang="ru-RU" altLang="ru-RU" sz="2000" b="1" dirty="0" err="1">
                <a:solidFill>
                  <a:srgbClr val="FFCC33"/>
                </a:solidFill>
              </a:rPr>
              <a:t>Autowired</a:t>
            </a:r>
            <a:r>
              <a:rPr lang="ru-RU" altLang="ru-RU" sz="2000" dirty="0" err="1">
                <a:solidFill>
                  <a:srgbClr val="F5F5F5"/>
                </a:solidFill>
              </a:rPr>
              <a:t>.</a:t>
            </a:r>
            <a:r>
              <a:rPr lang="ru-RU" altLang="ru-RU" sz="2000" b="1" dirty="0" err="1">
                <a:solidFill>
                  <a:srgbClr val="0099FF"/>
                </a:solidFill>
              </a:rPr>
              <a:t>class</a:t>
            </a:r>
            <a:r>
              <a:rPr lang="ru-RU" altLang="ru-RU" sz="2000" dirty="0">
                <a:solidFill>
                  <a:srgbClr val="F5F5F5"/>
                </a:solidFill>
              </a:rPr>
              <a:t>) != </a:t>
            </a:r>
            <a:r>
              <a:rPr lang="ru-RU" altLang="ru-RU" sz="2000" b="1" dirty="0" err="1">
                <a:solidFill>
                  <a:srgbClr val="0099FF"/>
                </a:solidFill>
              </a:rPr>
              <a:t>null</a:t>
            </a:r>
            <a:r>
              <a:rPr lang="ru-RU" altLang="ru-RU" sz="2000" dirty="0">
                <a:solidFill>
                  <a:srgbClr val="F5F5F5"/>
                </a:solidFill>
              </a:rPr>
              <a:t>) </a:t>
            </a:r>
            <a:r>
              <a:rPr lang="ru-RU" altLang="ru-RU" sz="2000" b="1" dirty="0" err="1">
                <a:solidFill>
                  <a:srgbClr val="0099FF"/>
                </a:solidFill>
              </a:rPr>
              <a:t>return</a:t>
            </a:r>
            <a:r>
              <a:rPr lang="ru-RU" altLang="ru-RU" sz="2000" b="1" dirty="0">
                <a:solidFill>
                  <a:srgbClr val="0099FF"/>
                </a:solidFill>
              </a:rPr>
              <a:t> </a:t>
            </a:r>
            <a:r>
              <a:rPr lang="ru-RU" altLang="ru-RU" sz="2000" dirty="0" err="1">
                <a:solidFill>
                  <a:srgbClr val="FFFAB1"/>
                </a:solidFill>
              </a:rPr>
              <a:t>constructor</a:t>
            </a:r>
            <a:r>
              <a:rPr lang="ru-RU" altLang="ru-RU" sz="2000" dirty="0">
                <a:solidFill>
                  <a:srgbClr val="F5F5F5"/>
                </a:solidFill>
              </a:rPr>
              <a:t>;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55380" y="4538299"/>
            <a:ext cx="10087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F5F5F5"/>
                </a:solidFill>
              </a:rPr>
              <a:t> </a:t>
            </a:r>
            <a:r>
              <a:rPr lang="ru-RU" altLang="ru-RU" sz="2000" b="1" dirty="0" err="1">
                <a:solidFill>
                  <a:srgbClr val="0099FF"/>
                </a:solidFill>
              </a:rPr>
              <a:t>if</a:t>
            </a:r>
            <a:r>
              <a:rPr lang="ru-RU" altLang="ru-RU" sz="2000" b="1" dirty="0">
                <a:solidFill>
                  <a:srgbClr val="0099FF"/>
                </a:solidFill>
              </a:rPr>
              <a:t> </a:t>
            </a:r>
            <a:r>
              <a:rPr lang="ru-RU" altLang="ru-RU" sz="2000" dirty="0">
                <a:solidFill>
                  <a:srgbClr val="F5F5F5"/>
                </a:solidFill>
              </a:rPr>
              <a:t>(</a:t>
            </a:r>
            <a:r>
              <a:rPr lang="ru-RU" altLang="ru-RU" sz="2000" dirty="0" err="1">
                <a:solidFill>
                  <a:srgbClr val="FFFAB1"/>
                </a:solidFill>
              </a:rPr>
              <a:t>constructor</a:t>
            </a:r>
            <a:r>
              <a:rPr lang="ru-RU" altLang="ru-RU" sz="2000" dirty="0" err="1">
                <a:solidFill>
                  <a:srgbClr val="F5F5F5"/>
                </a:solidFill>
              </a:rPr>
              <a:t>.getParameterTypes</a:t>
            </a:r>
            <a:r>
              <a:rPr lang="ru-RU" altLang="ru-RU" sz="2000" dirty="0">
                <a:solidFill>
                  <a:srgbClr val="F5F5F5"/>
                </a:solidFill>
              </a:rPr>
              <a:t>().</a:t>
            </a:r>
            <a:r>
              <a:rPr lang="ru-RU" altLang="ru-RU" sz="2000" b="1" dirty="0" err="1">
                <a:solidFill>
                  <a:srgbClr val="FFFAB1"/>
                </a:solidFill>
              </a:rPr>
              <a:t>length</a:t>
            </a:r>
            <a:r>
              <a:rPr lang="ru-RU" altLang="ru-RU" sz="2000" b="1" dirty="0">
                <a:solidFill>
                  <a:srgbClr val="FFFAB1"/>
                </a:solidFill>
              </a:rPr>
              <a:t> </a:t>
            </a:r>
            <a:r>
              <a:rPr lang="ru-RU" altLang="ru-RU" sz="2000" dirty="0">
                <a:solidFill>
                  <a:srgbClr val="F5F5F5"/>
                </a:solidFill>
              </a:rPr>
              <a:t>&gt; </a:t>
            </a:r>
            <a:r>
              <a:rPr lang="ru-RU" altLang="ru-RU" sz="2000" dirty="0" err="1">
                <a:solidFill>
                  <a:srgbClr val="FFFAB1"/>
                </a:solidFill>
              </a:rPr>
              <a:t>fallBackConstructor</a:t>
            </a:r>
            <a:r>
              <a:rPr lang="ru-RU" altLang="ru-RU" sz="2000" dirty="0" err="1">
                <a:solidFill>
                  <a:srgbClr val="F5F5F5"/>
                </a:solidFill>
              </a:rPr>
              <a:t>.getParameterTypes</a:t>
            </a:r>
            <a:r>
              <a:rPr lang="ru-RU" altLang="ru-RU" sz="2000" dirty="0">
                <a:solidFill>
                  <a:srgbClr val="F5F5F5"/>
                </a:solidFill>
              </a:rPr>
              <a:t>().</a:t>
            </a:r>
            <a:r>
              <a:rPr lang="ru-RU" altLang="ru-RU" sz="2000" b="1" dirty="0" err="1">
                <a:solidFill>
                  <a:srgbClr val="FFFAB1"/>
                </a:solidFill>
              </a:rPr>
              <a:t>length</a:t>
            </a:r>
            <a:r>
              <a:rPr lang="ru-RU" altLang="ru-RU" sz="2000" dirty="0">
                <a:solidFill>
                  <a:srgbClr val="F5F5F5"/>
                </a:solidFill>
              </a:rPr>
              <a:t>) {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383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5" grpId="0"/>
      <p:bldP spid="4" grpId="0" animBg="1"/>
      <p:bldP spid="6" grpId="0"/>
      <p:bldP spid="6" grpId="1"/>
      <p:bldP spid="10" grpId="0"/>
      <p:bldP spid="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9866"/>
            <a:ext cx="10515600" cy="537124"/>
          </a:xfrm>
        </p:spPr>
        <p:txBody>
          <a:bodyPr/>
          <a:lstStyle/>
          <a:p>
            <a:r>
              <a:rPr lang="ru-RU" dirty="0">
                <a:solidFill>
                  <a:srgbClr val="FFFAB1"/>
                </a:solidFill>
              </a:rPr>
              <a:t>создаёт </a:t>
            </a:r>
            <a:r>
              <a:rPr lang="ru-RU" dirty="0" err="1">
                <a:solidFill>
                  <a:srgbClr val="FFFAB1"/>
                </a:solidFill>
              </a:rPr>
              <a:t>моки</a:t>
            </a:r>
            <a:r>
              <a:rPr lang="ru-RU" dirty="0">
                <a:solidFill>
                  <a:srgbClr val="FFFAB1"/>
                </a:solidFill>
              </a:rPr>
              <a:t> для аргументов и регистрирует их в контексте;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380439"/>
            <a:ext cx="9923166" cy="523220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AutomockTestExecutionListener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TestExecutionListener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83734" y="1870777"/>
            <a:ext cx="6201121" cy="400110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Parameter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parameter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constructor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.getParameters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()) 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3452737"/>
            <a:ext cx="10515600" cy="512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FAB1"/>
                </a:solidFill>
              </a:rPr>
              <a:t>создаёт бин компонента и регистрирует его в контексте.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83734" y="3965171"/>
            <a:ext cx="8181150" cy="1938992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clazz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constructor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.getDeclaringClass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beanName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ResolvableType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.forClass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clazz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toString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(!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beanFactory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.containsBean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beanName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beanFactory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.registerSingleton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beanName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beanFactory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.createBean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clazz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beanFactory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.getBean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beanName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clazz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07504" y="2668730"/>
            <a:ext cx="9668865" cy="400110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packages.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-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packages.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&lt;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java.lang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java.lang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&gt;"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15817" y="2186453"/>
            <a:ext cx="7733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 err="1">
                <a:solidFill>
                  <a:srgbClr val="91CCFF"/>
                </a:solidFill>
              </a:rPr>
              <a:t>String</a:t>
            </a:r>
            <a:r>
              <a:rPr lang="ru-RU" altLang="ru-RU" sz="2000" dirty="0">
                <a:solidFill>
                  <a:srgbClr val="91CCFF"/>
                </a:solidFill>
              </a:rPr>
              <a:t> </a:t>
            </a:r>
            <a:r>
              <a:rPr lang="ru-RU" altLang="ru-RU" sz="2000" dirty="0" err="1">
                <a:solidFill>
                  <a:srgbClr val="FFFAB1"/>
                </a:solidFill>
              </a:rPr>
              <a:t>beanName</a:t>
            </a:r>
            <a:r>
              <a:rPr lang="ru-RU" altLang="ru-RU" sz="2000" dirty="0">
                <a:solidFill>
                  <a:srgbClr val="FFFAB1"/>
                </a:solidFill>
              </a:rPr>
              <a:t> </a:t>
            </a:r>
            <a:r>
              <a:rPr lang="ru-RU" altLang="ru-RU" sz="2000" dirty="0">
                <a:solidFill>
                  <a:srgbClr val="F5F5F5"/>
                </a:solidFill>
              </a:rPr>
              <a:t>= </a:t>
            </a:r>
            <a:r>
              <a:rPr lang="ru-RU" altLang="ru-RU" sz="2000" dirty="0" err="1">
                <a:solidFill>
                  <a:srgbClr val="FFFAB1"/>
                </a:solidFill>
              </a:rPr>
              <a:t>parameter</a:t>
            </a:r>
            <a:r>
              <a:rPr lang="ru-RU" altLang="ru-RU" sz="2000" dirty="0" err="1">
                <a:solidFill>
                  <a:srgbClr val="F5F5F5"/>
                </a:solidFill>
              </a:rPr>
              <a:t>.getParameterizedType</a:t>
            </a:r>
            <a:r>
              <a:rPr lang="ru-RU" altLang="ru-RU" sz="2000" dirty="0">
                <a:solidFill>
                  <a:srgbClr val="F5F5F5"/>
                </a:solidFill>
              </a:rPr>
              <a:t>().</a:t>
            </a:r>
            <a:r>
              <a:rPr lang="ru-RU" altLang="ru-RU" sz="2000" dirty="0" err="1">
                <a:solidFill>
                  <a:srgbClr val="F5F5F5"/>
                </a:solidFill>
              </a:rPr>
              <a:t>getTypeName</a:t>
            </a:r>
            <a:r>
              <a:rPr lang="ru-RU" altLang="ru-RU" sz="2000" dirty="0">
                <a:solidFill>
                  <a:srgbClr val="F5F5F5"/>
                </a:solidFill>
              </a:rPr>
              <a:t>();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86192" y="2501650"/>
            <a:ext cx="85066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F5F5F5"/>
                </a:solidFill>
              </a:rPr>
              <a:t> </a:t>
            </a:r>
            <a:r>
              <a:rPr lang="en-US" altLang="ru-RU" sz="2000" dirty="0" smtClean="0">
                <a:solidFill>
                  <a:srgbClr val="F5F5F5"/>
                </a:solidFill>
              </a:rPr>
              <a:t>   </a:t>
            </a:r>
            <a:r>
              <a:rPr lang="ru-RU" altLang="ru-RU" sz="2000" b="1" dirty="0" err="1" smtClean="0">
                <a:solidFill>
                  <a:srgbClr val="0099FF"/>
                </a:solidFill>
              </a:rPr>
              <a:t>if</a:t>
            </a:r>
            <a:r>
              <a:rPr lang="ru-RU" altLang="ru-RU" sz="2000" b="1" dirty="0" smtClean="0">
                <a:solidFill>
                  <a:srgbClr val="0099FF"/>
                </a:solidFill>
              </a:rPr>
              <a:t> </a:t>
            </a:r>
            <a:r>
              <a:rPr lang="ru-RU" altLang="ru-RU" sz="2000" dirty="0">
                <a:solidFill>
                  <a:srgbClr val="F5F5F5"/>
                </a:solidFill>
              </a:rPr>
              <a:t>(!</a:t>
            </a:r>
            <a:r>
              <a:rPr lang="ru-RU" altLang="ru-RU" sz="2000" dirty="0" err="1">
                <a:solidFill>
                  <a:srgbClr val="FFFAB1"/>
                </a:solidFill>
              </a:rPr>
              <a:t>beanFactory</a:t>
            </a:r>
            <a:r>
              <a:rPr lang="ru-RU" altLang="ru-RU" sz="2000" dirty="0" err="1">
                <a:solidFill>
                  <a:srgbClr val="F5F5F5"/>
                </a:solidFill>
              </a:rPr>
              <a:t>.containsBean</a:t>
            </a:r>
            <a:r>
              <a:rPr lang="ru-RU" altLang="ru-RU" sz="2000" dirty="0">
                <a:solidFill>
                  <a:srgbClr val="F5F5F5"/>
                </a:solidFill>
              </a:rPr>
              <a:t>(</a:t>
            </a:r>
            <a:r>
              <a:rPr lang="ru-RU" altLang="ru-RU" sz="2000" dirty="0" err="1">
                <a:solidFill>
                  <a:srgbClr val="FFFAB1"/>
                </a:solidFill>
              </a:rPr>
              <a:t>beanName</a:t>
            </a:r>
            <a:r>
              <a:rPr lang="ru-RU" altLang="ru-RU" sz="2000" dirty="0">
                <a:solidFill>
                  <a:srgbClr val="F5F5F5"/>
                </a:solidFill>
              </a:rPr>
              <a:t>)) {</a:t>
            </a:r>
            <a:br>
              <a:rPr lang="ru-RU" altLang="ru-RU" sz="2000" dirty="0">
                <a:solidFill>
                  <a:srgbClr val="F5F5F5"/>
                </a:solidFill>
              </a:rPr>
            </a:br>
            <a:r>
              <a:rPr lang="ru-RU" altLang="ru-RU" sz="2000" dirty="0">
                <a:solidFill>
                  <a:srgbClr val="F5F5F5"/>
                </a:solidFill>
              </a:rPr>
              <a:t>     </a:t>
            </a:r>
            <a:r>
              <a:rPr lang="en-US" altLang="ru-RU" sz="2000" dirty="0" smtClean="0">
                <a:solidFill>
                  <a:srgbClr val="F5F5F5"/>
                </a:solidFill>
              </a:rPr>
              <a:t>   </a:t>
            </a:r>
            <a:r>
              <a:rPr lang="ru-RU" altLang="ru-RU" sz="2000" dirty="0" smtClean="0">
                <a:solidFill>
                  <a:srgbClr val="F5F5F5"/>
                </a:solidFill>
              </a:rPr>
              <a:t>   </a:t>
            </a:r>
            <a:r>
              <a:rPr lang="ru-RU" altLang="ru-RU" sz="2000" dirty="0" err="1">
                <a:solidFill>
                  <a:srgbClr val="FFFAB1"/>
                </a:solidFill>
              </a:rPr>
              <a:t>beanFactory</a:t>
            </a:r>
            <a:r>
              <a:rPr lang="ru-RU" altLang="ru-RU" sz="2000" dirty="0" err="1">
                <a:solidFill>
                  <a:srgbClr val="F5F5F5"/>
                </a:solidFill>
              </a:rPr>
              <a:t>.registerSingleton</a:t>
            </a:r>
            <a:r>
              <a:rPr lang="ru-RU" altLang="ru-RU" sz="2000" dirty="0">
                <a:solidFill>
                  <a:srgbClr val="F5F5F5"/>
                </a:solidFill>
              </a:rPr>
              <a:t>(</a:t>
            </a:r>
            <a:r>
              <a:rPr lang="ru-RU" altLang="ru-RU" sz="2000" dirty="0" err="1">
                <a:solidFill>
                  <a:srgbClr val="FFFAB1"/>
                </a:solidFill>
              </a:rPr>
              <a:t>beanName</a:t>
            </a:r>
            <a:r>
              <a:rPr lang="ru-RU" altLang="ru-RU" sz="2000" dirty="0">
                <a:solidFill>
                  <a:srgbClr val="F5F5F5"/>
                </a:solidFill>
              </a:rPr>
              <a:t>, </a:t>
            </a:r>
            <a:r>
              <a:rPr lang="ru-RU" altLang="ru-RU" sz="2000" dirty="0" err="1">
                <a:solidFill>
                  <a:srgbClr val="F5F5F5"/>
                </a:solidFill>
              </a:rPr>
              <a:t>mock</a:t>
            </a:r>
            <a:r>
              <a:rPr lang="ru-RU" altLang="ru-RU" sz="2000" dirty="0">
                <a:solidFill>
                  <a:srgbClr val="F5F5F5"/>
                </a:solidFill>
              </a:rPr>
              <a:t>(</a:t>
            </a:r>
            <a:r>
              <a:rPr lang="ru-RU" altLang="ru-RU" sz="2000" dirty="0" err="1">
                <a:solidFill>
                  <a:srgbClr val="FFFAB1"/>
                </a:solidFill>
              </a:rPr>
              <a:t>parameter</a:t>
            </a:r>
            <a:r>
              <a:rPr lang="ru-RU" altLang="ru-RU" sz="2000" dirty="0" err="1">
                <a:solidFill>
                  <a:srgbClr val="F5F5F5"/>
                </a:solidFill>
              </a:rPr>
              <a:t>.getType</a:t>
            </a:r>
            <a:r>
              <a:rPr lang="ru-RU" altLang="ru-RU" sz="2000" dirty="0">
                <a:solidFill>
                  <a:srgbClr val="F5F5F5"/>
                </a:solidFill>
              </a:rPr>
              <a:t>()));</a:t>
            </a:r>
            <a:br>
              <a:rPr lang="ru-RU" altLang="ru-RU" sz="2000" dirty="0">
                <a:solidFill>
                  <a:srgbClr val="F5F5F5"/>
                </a:solidFill>
              </a:rPr>
            </a:br>
            <a:r>
              <a:rPr lang="ru-RU" altLang="ru-RU" sz="2000" dirty="0">
                <a:solidFill>
                  <a:srgbClr val="F5F5F5"/>
                </a:solidFill>
              </a:rPr>
              <a:t>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691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0" grpId="0" animBg="1"/>
      <p:bldP spid="11" grpId="0" animBg="1"/>
      <p:bldP spid="2" grpId="0"/>
      <p:bldP spid="2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38200" y="1762892"/>
            <a:ext cx="10515600" cy="431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FAB1"/>
                </a:solidFill>
              </a:rPr>
              <a:t>Интерфейс, указывающий на то, что объекты должны быть упорядочены.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В случае с </a:t>
            </a:r>
            <a:r>
              <a:rPr lang="en-US" dirty="0" err="1" smtClean="0">
                <a:solidFill>
                  <a:srgbClr val="FFCC33"/>
                </a:solidFill>
              </a:rPr>
              <a:t>TestExecutionListener</a:t>
            </a:r>
            <a:r>
              <a:rPr lang="en-US" dirty="0" smtClean="0">
                <a:solidFill>
                  <a:srgbClr val="FFFAB1"/>
                </a:solidFill>
              </a:rPr>
              <a:t>’</a:t>
            </a:r>
            <a:r>
              <a:rPr lang="ru-RU" dirty="0" err="1" smtClean="0">
                <a:solidFill>
                  <a:srgbClr val="FFFAB1"/>
                </a:solidFill>
              </a:rPr>
              <a:t>ами</a:t>
            </a:r>
            <a:r>
              <a:rPr lang="ru-RU" dirty="0" smtClean="0">
                <a:solidFill>
                  <a:srgbClr val="FFFAB1"/>
                </a:solidFill>
              </a:rPr>
              <a:t> указывает в каком порядке они должны применяться.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49135" y="365126"/>
            <a:ext cx="11720945" cy="85473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C33"/>
                </a:solidFill>
                <a:latin typeface="+mn-lt"/>
              </a:rPr>
              <a:t>Ordered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35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380439"/>
            <a:ext cx="7980711" cy="523220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AutomockTestExecutionListener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lang="en-US" altLang="ru-RU" sz="2800" dirty="0" smtClean="0">
                <a:solidFill>
                  <a:srgbClr val="FFCC33"/>
                </a:solidFill>
              </a:rPr>
              <a:t>Ordered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2755777" y="5246704"/>
            <a:ext cx="6818050" cy="914400"/>
            <a:chOff x="2755777" y="5246704"/>
            <a:chExt cx="6818050" cy="9144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344177" y="5503849"/>
              <a:ext cx="46623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91CCFF"/>
                  </a:solidFill>
                </a:rPr>
                <a:t>DependencyInjectionTestExecutionListener</a:t>
              </a:r>
              <a:endParaRPr lang="ru-RU" sz="2000" dirty="0"/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2755777" y="5246704"/>
              <a:ext cx="6818050" cy="914400"/>
              <a:chOff x="2627790" y="1225119"/>
              <a:chExt cx="6818050" cy="91440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627790" y="1225119"/>
                <a:ext cx="6818050" cy="9144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8466891" y="1225119"/>
                <a:ext cx="978949" cy="9144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8732332" y="5503849"/>
              <a:ext cx="7040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0" dirty="0" smtClean="0">
                  <a:solidFill>
                    <a:srgbClr val="FFCC33"/>
                  </a:solidFill>
                </a:rPr>
                <a:t>2000</a:t>
              </a:r>
              <a:endParaRPr lang="ru-RU" sz="2000" dirty="0">
                <a:solidFill>
                  <a:srgbClr val="FFCC33"/>
                </a:solidFill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2755777" y="1185266"/>
            <a:ext cx="6818050" cy="914400"/>
            <a:chOff x="2755777" y="1185266"/>
            <a:chExt cx="6818050" cy="91440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3004372" y="1443584"/>
              <a:ext cx="53419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91CCFF"/>
                  </a:solidFill>
                </a:rPr>
                <a:t>DirtiesContextBeforeModesTestExecutionListener</a:t>
              </a:r>
              <a:endParaRPr lang="ru-RU" sz="2000" dirty="0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2755777" y="1185266"/>
              <a:ext cx="6818050" cy="914400"/>
              <a:chOff x="2627790" y="1225119"/>
              <a:chExt cx="6818050" cy="91440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2627790" y="1225119"/>
                <a:ext cx="6818050" cy="9144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8466891" y="1225119"/>
                <a:ext cx="978949" cy="9144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Прямоугольник 20"/>
            <p:cNvSpPr/>
            <p:nvPr/>
          </p:nvSpPr>
          <p:spPr>
            <a:xfrm>
              <a:off x="8732332" y="1442411"/>
              <a:ext cx="7040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0" dirty="0" smtClean="0">
                  <a:solidFill>
                    <a:srgbClr val="FFCC33"/>
                  </a:solidFill>
                </a:rPr>
                <a:t>1500</a:t>
              </a:r>
              <a:endParaRPr lang="ru-RU" sz="2000" dirty="0">
                <a:solidFill>
                  <a:srgbClr val="FFCC33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2755777" y="3136297"/>
            <a:ext cx="6818050" cy="914400"/>
            <a:chOff x="2755777" y="3136297"/>
            <a:chExt cx="6818050" cy="914400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918501" y="3393442"/>
              <a:ext cx="35136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altLang="ru-RU" sz="2000" dirty="0" err="1">
                  <a:solidFill>
                    <a:srgbClr val="91CCFF"/>
                  </a:solidFill>
                </a:rPr>
                <a:t>AutomockTestExecutionListener</a:t>
              </a:r>
              <a:endParaRPr lang="ru-RU" sz="2000" dirty="0"/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2755777" y="3136297"/>
              <a:ext cx="6818050" cy="914400"/>
              <a:chOff x="2627790" y="1225119"/>
              <a:chExt cx="6818050" cy="914400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2627790" y="1225119"/>
                <a:ext cx="6818050" cy="9144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466891" y="1225119"/>
                <a:ext cx="978949" cy="9144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6" name="Прямоугольник 25"/>
            <p:cNvSpPr/>
            <p:nvPr/>
          </p:nvSpPr>
          <p:spPr>
            <a:xfrm>
              <a:off x="8732332" y="3393442"/>
              <a:ext cx="7040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000" dirty="0" smtClean="0">
                  <a:solidFill>
                    <a:srgbClr val="FFCC33"/>
                  </a:solidFill>
                </a:rPr>
                <a:t>1900</a:t>
              </a:r>
              <a:endParaRPr lang="ru-RU" sz="2000" dirty="0">
                <a:solidFill>
                  <a:srgbClr val="FFCC33"/>
                </a:solidFill>
              </a:endParaRPr>
            </a:p>
          </p:txBody>
        </p:sp>
      </p:grpSp>
      <p:sp>
        <p:nvSpPr>
          <p:cNvPr id="27" name="Стрелка вниз 26"/>
          <p:cNvSpPr/>
          <p:nvPr/>
        </p:nvSpPr>
        <p:spPr>
          <a:xfrm>
            <a:off x="5214891" y="2193843"/>
            <a:ext cx="1899821" cy="8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низ 27"/>
          <p:cNvSpPr/>
          <p:nvPr/>
        </p:nvSpPr>
        <p:spPr>
          <a:xfrm>
            <a:off x="5214891" y="4225771"/>
            <a:ext cx="1899821" cy="8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38200" y="1762892"/>
            <a:ext cx="10515600" cy="431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FAB1"/>
                </a:solidFill>
              </a:rPr>
              <a:t>Используется для определения, соответствует ли </a:t>
            </a:r>
            <a:r>
              <a:rPr lang="en-US" dirty="0" err="1" smtClean="0">
                <a:solidFill>
                  <a:srgbClr val="91CCFF"/>
                </a:solidFill>
              </a:rPr>
              <a:t>BeanDefinition</a:t>
            </a:r>
            <a:r>
              <a:rPr lang="ru-RU" dirty="0" smtClean="0">
                <a:solidFill>
                  <a:srgbClr val="FFFAB1"/>
                </a:solidFill>
              </a:rPr>
              <a:t> описанию зависимости.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Имеет несколько имплементаций «из коробки». Например: </a:t>
            </a:r>
            <a:r>
              <a:rPr lang="en-US" dirty="0" err="1" smtClean="0">
                <a:solidFill>
                  <a:srgbClr val="91CCFF"/>
                </a:solidFill>
              </a:rPr>
              <a:t>QualifierAnnotationAutowireCandidateResolver</a:t>
            </a:r>
            <a:r>
              <a:rPr lang="ru-RU" dirty="0" smtClean="0">
                <a:solidFill>
                  <a:srgbClr val="FFFAB1"/>
                </a:solidFill>
              </a:rPr>
              <a:t>, </a:t>
            </a:r>
            <a:r>
              <a:rPr lang="en-US" dirty="0" err="1" smtClean="0">
                <a:solidFill>
                  <a:srgbClr val="91CCFF"/>
                </a:solidFill>
              </a:rPr>
              <a:t>GenericTypeAwareAutowireCandidateResolver</a:t>
            </a:r>
            <a:r>
              <a:rPr lang="ru-RU" dirty="0" smtClean="0">
                <a:solidFill>
                  <a:srgbClr val="FFFAB1"/>
                </a:solidFill>
              </a:rPr>
              <a:t> и другие.</a:t>
            </a:r>
            <a:endParaRPr lang="ru-RU" dirty="0">
              <a:solidFill>
                <a:srgbClr val="FFFAB1"/>
              </a:solidFill>
            </a:endParaRPr>
          </a:p>
          <a:p>
            <a:r>
              <a:rPr lang="ru-RU" dirty="0" smtClean="0">
                <a:solidFill>
                  <a:srgbClr val="FFFAB1"/>
                </a:solidFill>
              </a:rPr>
              <a:t>Имплементации «из коробки» – матрёшка из наследований.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FAB1"/>
                </a:solidFill>
              </a:rPr>
              <a:t>   Мы напишем декоратор.</a:t>
            </a:r>
            <a:endParaRPr lang="en-US" dirty="0" smtClean="0">
              <a:solidFill>
                <a:srgbClr val="FFFAB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49135" y="365126"/>
            <a:ext cx="11720945" cy="854730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FFCC33"/>
                </a:solidFill>
                <a:latin typeface="+mn-lt"/>
              </a:rPr>
              <a:t>AutowireCandidateResolver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38200" y="1477990"/>
            <a:ext cx="7823318" cy="3785652"/>
            <a:chOff x="838200" y="1477990"/>
            <a:chExt cx="7823318" cy="378565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38200" y="1477990"/>
              <a:ext cx="7060394" cy="3785652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class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PersonalizedHoroscopeTellController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{</a:t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/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  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private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final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HoroscopeTeller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horoscopeTeller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;</a:t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  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private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final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Function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&lt;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String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,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ZodiacSign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&gt;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zodiacSignConverter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;</a:t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  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private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final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Function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&lt;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String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,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String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&gt;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nameNormalizer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;</a:t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/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  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public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PersonalizedHoroscopeTellController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(</a:t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          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final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HoroscopeTeller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horoscopeTeller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,</a:t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          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final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sng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Function</a:t>
              </a:r>
              <a:r>
                <a:rPr kumimoji="0" lang="ru-RU" altLang="ru-RU" sz="2000" b="0" i="0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&lt;</a:t>
              </a:r>
              <a:r>
                <a:rPr kumimoji="0" lang="ru-RU" altLang="ru-RU" sz="2000" i="0" u="sng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String</a:t>
              </a:r>
              <a:r>
                <a:rPr kumimoji="0" lang="ru-RU" altLang="ru-RU" sz="2000" b="0" i="0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, </a:t>
              </a:r>
              <a:r>
                <a:rPr kumimoji="0" lang="ru-RU" altLang="ru-RU" sz="2000" b="0" i="0" u="sng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ZodiacSign</a:t>
              </a:r>
              <a:r>
                <a:rPr kumimoji="0" lang="ru-RU" altLang="ru-RU" sz="2000" b="0" i="0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&gt;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zodiacSignConverter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,</a:t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           </a:t>
              </a: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final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sng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Function</a:t>
              </a:r>
              <a:r>
                <a:rPr kumimoji="0" lang="ru-RU" altLang="ru-RU" sz="2000" b="0" i="0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&lt;</a:t>
              </a:r>
              <a:r>
                <a:rPr kumimoji="0" lang="ru-RU" altLang="ru-RU" sz="2000" b="0" i="0" u="sng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String</a:t>
              </a:r>
              <a:r>
                <a:rPr kumimoji="0" lang="ru-RU" altLang="ru-RU" sz="2000" b="0" i="0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, </a:t>
              </a:r>
              <a:r>
                <a:rPr kumimoji="0" lang="ru-RU" altLang="ru-RU" sz="2000" b="0" i="0" u="sng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String</a:t>
              </a:r>
              <a:r>
                <a:rPr kumimoji="0" lang="ru-RU" altLang="ru-RU" sz="2000" b="0" i="0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&gt;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nameNormalizer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/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</a:b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    </a:t>
              </a:r>
              <a: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) {</a:t>
              </a:r>
              <a:br>
                <a:rPr kumimoji="0" lang="ru-RU" altLang="ru-RU" sz="20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lang="ru-RU" altLang="ru-RU" sz="2000" dirty="0" smtClean="0">
                  <a:solidFill>
                    <a:srgbClr val="F5F5F5"/>
                  </a:solidFill>
                </a:rPr>
                <a:t>…</a:t>
              </a:r>
              <a:endPara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Стрелка влево 6"/>
            <p:cNvSpPr/>
            <p:nvPr/>
          </p:nvSpPr>
          <p:spPr>
            <a:xfrm>
              <a:off x="7406296" y="3924255"/>
              <a:ext cx="1255222" cy="4347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 влево 7"/>
            <p:cNvSpPr/>
            <p:nvPr/>
          </p:nvSpPr>
          <p:spPr>
            <a:xfrm>
              <a:off x="6510255" y="4245773"/>
              <a:ext cx="1255222" cy="4347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Объект 2"/>
          <p:cNvSpPr txBox="1">
            <a:spLocks/>
          </p:cNvSpPr>
          <p:nvPr/>
        </p:nvSpPr>
        <p:spPr>
          <a:xfrm>
            <a:off x="838200" y="5457966"/>
            <a:ext cx="10515600" cy="1242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FFFAB1"/>
                </a:solidFill>
              </a:rPr>
              <a:t>Один и тот же класс с разными </a:t>
            </a:r>
            <a:r>
              <a:rPr lang="ru-RU" dirty="0" err="1" smtClean="0">
                <a:solidFill>
                  <a:srgbClr val="FFFAB1"/>
                </a:solidFill>
              </a:rPr>
              <a:t>дженериками</a:t>
            </a:r>
            <a:r>
              <a:rPr lang="ru-RU" dirty="0" smtClean="0">
                <a:solidFill>
                  <a:srgbClr val="FFFAB1"/>
                </a:solidFill>
              </a:rPr>
              <a:t>.</a:t>
            </a:r>
          </a:p>
          <a:p>
            <a:pPr marL="0" indent="0">
              <a:buNone/>
            </a:pPr>
            <a:r>
              <a:rPr lang="en-US" u="sng" dirty="0" err="1" smtClean="0">
                <a:solidFill>
                  <a:srgbClr val="FFFAB1"/>
                </a:solidFill>
              </a:rPr>
              <a:t>Mockito</a:t>
            </a:r>
            <a:r>
              <a:rPr lang="en-US" u="sng" dirty="0" smtClean="0">
                <a:solidFill>
                  <a:srgbClr val="FFFAB1"/>
                </a:solidFill>
              </a:rPr>
              <a:t> </a:t>
            </a:r>
            <a:r>
              <a:rPr lang="ru-RU" u="sng" dirty="0" smtClean="0">
                <a:solidFill>
                  <a:srgbClr val="FFFAB1"/>
                </a:solidFill>
              </a:rPr>
              <a:t>создаёт </a:t>
            </a:r>
            <a:r>
              <a:rPr lang="ru-RU" u="sng" dirty="0" err="1" smtClean="0">
                <a:solidFill>
                  <a:srgbClr val="FFFAB1"/>
                </a:solidFill>
              </a:rPr>
              <a:t>моки</a:t>
            </a:r>
            <a:r>
              <a:rPr lang="ru-RU" u="sng" dirty="0" smtClean="0">
                <a:solidFill>
                  <a:srgbClr val="FFFAB1"/>
                </a:solidFill>
              </a:rPr>
              <a:t> без </a:t>
            </a:r>
            <a:r>
              <a:rPr lang="ru-RU" u="sng" dirty="0" err="1" smtClean="0">
                <a:solidFill>
                  <a:srgbClr val="FFFAB1"/>
                </a:solidFill>
              </a:rPr>
              <a:t>дженериков</a:t>
            </a:r>
            <a:r>
              <a:rPr lang="ru-RU" u="sng" dirty="0" smtClean="0">
                <a:solidFill>
                  <a:srgbClr val="FFFAB1"/>
                </a:solidFill>
              </a:rPr>
              <a:t>.</a:t>
            </a:r>
            <a:endParaRPr lang="ru-RU" u="sng" dirty="0">
              <a:solidFill>
                <a:srgbClr val="FFFAB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49135" y="365126"/>
            <a:ext cx="11720945" cy="854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FFFAB1"/>
                </a:solidFill>
                <a:latin typeface="+mn-lt"/>
              </a:rPr>
              <a:t>Зачем понадобился свой </a:t>
            </a:r>
            <a:r>
              <a:rPr lang="ru-RU" dirty="0" err="1">
                <a:solidFill>
                  <a:srgbClr val="FFFAB1"/>
                </a:solidFill>
                <a:latin typeface="+mn-lt"/>
              </a:rPr>
              <a:t>резолвер</a:t>
            </a:r>
            <a:r>
              <a:rPr lang="ru-RU" dirty="0">
                <a:solidFill>
                  <a:srgbClr val="FFFAB1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54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469571" cy="773719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План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452172"/>
            <a:ext cx="10515600" cy="5405828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Введение;</a:t>
            </a:r>
            <a:endParaRPr lang="en-US" dirty="0" smtClean="0">
              <a:solidFill>
                <a:srgbClr val="FFFAB1"/>
              </a:solidFill>
            </a:endParaRPr>
          </a:p>
          <a:p>
            <a:r>
              <a:rPr lang="ru-RU" dirty="0" smtClean="0">
                <a:solidFill>
                  <a:srgbClr val="FFFAB1"/>
                </a:solidFill>
              </a:rPr>
              <a:t>Как это тестировать?</a:t>
            </a:r>
          </a:p>
          <a:p>
            <a:r>
              <a:rPr lang="ru-RU" dirty="0" err="1" smtClean="0">
                <a:solidFill>
                  <a:srgbClr val="FFFAB1"/>
                </a:solidFill>
              </a:rPr>
              <a:t>Мокирование</a:t>
            </a:r>
            <a:r>
              <a:rPr lang="ru-RU" dirty="0" smtClean="0">
                <a:solidFill>
                  <a:srgbClr val="FFFAB1"/>
                </a:solidFill>
              </a:rPr>
              <a:t> </a:t>
            </a:r>
            <a:r>
              <a:rPr lang="ru-RU" dirty="0" err="1" smtClean="0">
                <a:solidFill>
                  <a:srgbClr val="FFFAB1"/>
                </a:solidFill>
              </a:rPr>
              <a:t>бинов</a:t>
            </a:r>
            <a:r>
              <a:rPr lang="ru-RU" dirty="0" smtClean="0">
                <a:solidFill>
                  <a:srgbClr val="FFFAB1"/>
                </a:solidFill>
              </a:rPr>
              <a:t> в тестах:</a:t>
            </a:r>
          </a:p>
          <a:p>
            <a:pPr lvl="1"/>
            <a:r>
              <a:rPr lang="en-US" dirty="0" smtClean="0">
                <a:solidFill>
                  <a:srgbClr val="91CCFF"/>
                </a:solidFill>
              </a:rPr>
              <a:t>Java </a:t>
            </a:r>
            <a:r>
              <a:rPr lang="en-US" dirty="0" err="1" smtClean="0">
                <a:solidFill>
                  <a:srgbClr val="91CCFF"/>
                </a:solidFill>
              </a:rPr>
              <a:t>config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MockBean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Automocked</a:t>
            </a:r>
            <a:r>
              <a:rPr lang="en-US" dirty="0" smtClean="0">
                <a:solidFill>
                  <a:srgbClr val="FFFAB1"/>
                </a:solidFill>
              </a:rPr>
              <a:t> (DIY);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Определение порядка инъекции (на примере декораторов):</a:t>
            </a:r>
          </a:p>
          <a:p>
            <a:pPr lvl="1"/>
            <a:r>
              <a:rPr lang="en-US" dirty="0" smtClean="0">
                <a:solidFill>
                  <a:srgbClr val="91CCFF"/>
                </a:solidFill>
              </a:rPr>
              <a:t>Java </a:t>
            </a:r>
            <a:r>
              <a:rPr lang="en-US" dirty="0" err="1" smtClean="0">
                <a:solidFill>
                  <a:srgbClr val="91CCFF"/>
                </a:solidFill>
              </a:rPr>
              <a:t>config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@Qualifier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@Decorator</a:t>
            </a:r>
            <a:r>
              <a:rPr lang="en-US" dirty="0" smtClean="0">
                <a:solidFill>
                  <a:srgbClr val="FFFAB1"/>
                </a:solidFill>
              </a:rPr>
              <a:t> (custom qualifier);</a:t>
            </a:r>
          </a:p>
          <a:p>
            <a:pPr lvl="1"/>
            <a:r>
              <a:rPr lang="en-US" dirty="0" err="1" smtClean="0">
                <a:solidFill>
                  <a:srgbClr val="91CCFF"/>
                </a:solidFill>
              </a:rPr>
              <a:t>DecoratorAutowireCandidateResolver</a:t>
            </a:r>
            <a:r>
              <a:rPr lang="en-US" dirty="0" smtClean="0">
                <a:solidFill>
                  <a:srgbClr val="FFFAB1"/>
                </a:solidFill>
              </a:rPr>
              <a:t> (DIY);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Выводы.</a:t>
            </a:r>
          </a:p>
        </p:txBody>
      </p:sp>
    </p:spTree>
    <p:extLst>
      <p:ext uri="{BB962C8B-B14F-4D97-AF65-F5344CB8AC3E}">
        <p14:creationId xmlns:p14="http://schemas.microsoft.com/office/powerpoint/2010/main" val="3237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56962"/>
            <a:ext cx="9256734" cy="970797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 err="1" smtClean="0">
                <a:solidFill>
                  <a:srgbClr val="91CCFF"/>
                </a:solidFill>
              </a:rPr>
              <a:t>Autom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ockedBeanByNameAutowireCandidateResolver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AutowireCandidateResolver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38200" y="2157952"/>
            <a:ext cx="10515600" cy="833322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FFFAB1"/>
                </a:solidFill>
              </a:rPr>
              <a:t>в </a:t>
            </a:r>
            <a:r>
              <a:rPr lang="en-US" dirty="0" err="1" smtClean="0">
                <a:solidFill>
                  <a:srgbClr val="91CCFF"/>
                </a:solidFill>
              </a:rPr>
              <a:t>AutomockTestExecutionListener</a:t>
            </a:r>
            <a:r>
              <a:rPr lang="ru-RU" dirty="0" smtClean="0">
                <a:solidFill>
                  <a:srgbClr val="FFFAB1"/>
                </a:solidFill>
              </a:rPr>
              <a:t> использовали в качестве имени </a:t>
            </a:r>
            <a:r>
              <a:rPr lang="ru-RU" dirty="0" err="1" smtClean="0">
                <a:solidFill>
                  <a:srgbClr val="FFFAB1"/>
                </a:solidFill>
              </a:rPr>
              <a:t>бина</a:t>
            </a:r>
            <a:r>
              <a:rPr lang="ru-RU" dirty="0" smtClean="0">
                <a:solidFill>
                  <a:srgbClr val="FFFAB1"/>
                </a:solidFill>
              </a:rPr>
              <a:t> тип с </a:t>
            </a:r>
            <a:r>
              <a:rPr lang="ru-RU" dirty="0" err="1" smtClean="0">
                <a:solidFill>
                  <a:srgbClr val="FFFAB1"/>
                </a:solidFill>
              </a:rPr>
              <a:t>дженериками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  <a:endParaRPr lang="en-US" dirty="0" smtClean="0">
              <a:solidFill>
                <a:srgbClr val="FFFAB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2644" y="3003450"/>
            <a:ext cx="9668865" cy="400110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packages.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-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packages.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Function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&lt;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java.lang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java.lang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&gt;"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4135743"/>
            <a:ext cx="10515600" cy="906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FAB1"/>
                </a:solidFill>
              </a:rPr>
              <a:t>в </a:t>
            </a:r>
            <a:r>
              <a:rPr lang="en-US" dirty="0" err="1" smtClean="0">
                <a:solidFill>
                  <a:srgbClr val="EAEAEB"/>
                </a:solidFill>
              </a:rPr>
              <a:t>isAutowireCandidate</a:t>
            </a:r>
            <a:r>
              <a:rPr lang="en-US" dirty="0" smtClean="0">
                <a:solidFill>
                  <a:srgbClr val="FFFAB1"/>
                </a:solidFill>
              </a:rPr>
              <a:t> </a:t>
            </a:r>
            <a:r>
              <a:rPr lang="ru-RU" dirty="0" smtClean="0">
                <a:solidFill>
                  <a:srgbClr val="FFFAB1"/>
                </a:solidFill>
              </a:rPr>
              <a:t>получаем из дескриптора тип зависимости с </a:t>
            </a:r>
            <a:r>
              <a:rPr lang="ru-RU" dirty="0" err="1" smtClean="0">
                <a:solidFill>
                  <a:srgbClr val="FFFAB1"/>
                </a:solidFill>
              </a:rPr>
              <a:t>дженериками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62644" y="4973477"/>
            <a:ext cx="9350317" cy="1015663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boolean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isAutowireCandidate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BeanDefinitionHolder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bdh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DependencyDescriptor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desc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&lt;?&gt;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dependencyType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desc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.getResolvableType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resolve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6784" y="5582750"/>
            <a:ext cx="7309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F5F5F5"/>
                </a:solidFill>
              </a:rPr>
              <a:t> </a:t>
            </a:r>
            <a:r>
              <a:rPr lang="ru-RU" altLang="ru-RU" sz="2000" dirty="0" err="1">
                <a:solidFill>
                  <a:srgbClr val="91CCFF"/>
                </a:solidFill>
              </a:rPr>
              <a:t>String</a:t>
            </a:r>
            <a:r>
              <a:rPr lang="ru-RU" altLang="ru-RU" sz="2000" dirty="0">
                <a:solidFill>
                  <a:srgbClr val="91CCFF"/>
                </a:solidFill>
              </a:rPr>
              <a:t> </a:t>
            </a:r>
            <a:r>
              <a:rPr lang="ru-RU" altLang="ru-RU" sz="2000" dirty="0" err="1">
                <a:solidFill>
                  <a:srgbClr val="FFFAB1"/>
                </a:solidFill>
              </a:rPr>
              <a:t>dependencyTypeName</a:t>
            </a:r>
            <a:r>
              <a:rPr lang="ru-RU" altLang="ru-RU" sz="2000" dirty="0">
                <a:solidFill>
                  <a:srgbClr val="FFFAB1"/>
                </a:solidFill>
              </a:rPr>
              <a:t> </a:t>
            </a:r>
            <a:r>
              <a:rPr lang="ru-RU" altLang="ru-RU" sz="2000" dirty="0">
                <a:solidFill>
                  <a:srgbClr val="F5F5F5"/>
                </a:solidFill>
              </a:rPr>
              <a:t>= </a:t>
            </a:r>
            <a:r>
              <a:rPr lang="ru-RU" altLang="ru-RU" sz="2000" dirty="0" err="1">
                <a:solidFill>
                  <a:srgbClr val="FFFAB1"/>
                </a:solidFill>
              </a:rPr>
              <a:t>desc</a:t>
            </a:r>
            <a:r>
              <a:rPr lang="ru-RU" altLang="ru-RU" sz="2000" dirty="0" err="1">
                <a:solidFill>
                  <a:srgbClr val="F5F5F5"/>
                </a:solidFill>
              </a:rPr>
              <a:t>.getResolvableType</a:t>
            </a:r>
            <a:r>
              <a:rPr lang="ru-RU" altLang="ru-RU" sz="2000" dirty="0">
                <a:solidFill>
                  <a:srgbClr val="F5F5F5"/>
                </a:solidFill>
              </a:rPr>
              <a:t>().</a:t>
            </a:r>
            <a:r>
              <a:rPr lang="ru-RU" altLang="ru-RU" sz="2000" dirty="0" err="1">
                <a:solidFill>
                  <a:srgbClr val="F5F5F5"/>
                </a:solidFill>
              </a:rPr>
              <a:t>toString</a:t>
            </a:r>
            <a:r>
              <a:rPr lang="ru-RU" altLang="ru-RU" sz="2000" dirty="0">
                <a:solidFill>
                  <a:srgbClr val="F5F5F5"/>
                </a:solidFill>
              </a:rPr>
              <a:t>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516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animBg="1"/>
      <p:bldP spid="7" grpId="0"/>
      <p:bldP spid="10" grpId="0" animBg="1"/>
      <p:bldP spid="5" grpId="0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266" y="3005859"/>
            <a:ext cx="9494587" cy="1631216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boolean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isAutowireCandidate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BeanDefinitionHolder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bdh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DependencyDescriptor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desc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…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…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838200" y="4892702"/>
            <a:ext cx="10515600" cy="1557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FAB1"/>
                </a:solidFill>
              </a:rPr>
              <a:t>если имена совпали – мы нашли нужный бин;</a:t>
            </a:r>
          </a:p>
          <a:p>
            <a:r>
              <a:rPr lang="ru-RU" dirty="0">
                <a:solidFill>
                  <a:srgbClr val="FFFAB1"/>
                </a:solidFill>
              </a:rPr>
              <a:t>е</a:t>
            </a:r>
            <a:r>
              <a:rPr lang="ru-RU" dirty="0" smtClean="0">
                <a:solidFill>
                  <a:srgbClr val="FFFAB1"/>
                </a:solidFill>
              </a:rPr>
              <a:t>сли не совпали – делегируем дальнейший поиск внутреннему </a:t>
            </a:r>
            <a:r>
              <a:rPr lang="ru-RU" dirty="0" err="1" smtClean="0">
                <a:solidFill>
                  <a:srgbClr val="FFFAB1"/>
                </a:solidFill>
              </a:rPr>
              <a:t>резолверу</a:t>
            </a:r>
            <a:r>
              <a:rPr lang="ru-RU" dirty="0">
                <a:solidFill>
                  <a:srgbClr val="FFFAB1"/>
                </a:solidFill>
              </a:rPr>
              <a:t>.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838200" y="2157952"/>
            <a:ext cx="10515600" cy="833322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FAB1"/>
                </a:solidFill>
              </a:rPr>
              <a:t>сравниваем имя </a:t>
            </a:r>
            <a:r>
              <a:rPr lang="ru-RU" dirty="0" err="1">
                <a:solidFill>
                  <a:srgbClr val="FFFAB1"/>
                </a:solidFill>
              </a:rPr>
              <a:t>бина</a:t>
            </a:r>
            <a:r>
              <a:rPr lang="ru-RU" dirty="0">
                <a:solidFill>
                  <a:srgbClr val="FFFAB1"/>
                </a:solidFill>
              </a:rPr>
              <a:t> в </a:t>
            </a:r>
            <a:r>
              <a:rPr lang="en-US" dirty="0" err="1">
                <a:solidFill>
                  <a:srgbClr val="91CCFF"/>
                </a:solidFill>
              </a:rPr>
              <a:t>BeanDefinitionHolder</a:t>
            </a:r>
            <a:r>
              <a:rPr lang="en-US" dirty="0">
                <a:solidFill>
                  <a:srgbClr val="FFFAB1"/>
                </a:solidFill>
              </a:rPr>
              <a:t>’</a:t>
            </a:r>
            <a:r>
              <a:rPr lang="ru-RU" dirty="0">
                <a:solidFill>
                  <a:srgbClr val="FFFAB1"/>
                </a:solidFill>
              </a:rPr>
              <a:t>е </a:t>
            </a:r>
            <a:r>
              <a:rPr lang="ru-RU" dirty="0" smtClean="0">
                <a:solidFill>
                  <a:srgbClr val="FFFAB1"/>
                </a:solidFill>
              </a:rPr>
              <a:t>с типом зависимости;</a:t>
            </a:r>
            <a:endParaRPr lang="ru-RU" dirty="0">
              <a:solidFill>
                <a:srgbClr val="FFFAB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4393" y="3621412"/>
            <a:ext cx="6786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000" dirty="0">
                <a:solidFill>
                  <a:srgbClr val="F5F5F5"/>
                </a:solidFill>
              </a:rPr>
              <a:t> </a:t>
            </a:r>
            <a:r>
              <a:rPr lang="ru-RU" altLang="ru-RU" sz="2000" b="1" dirty="0" err="1">
                <a:solidFill>
                  <a:srgbClr val="0099FF"/>
                </a:solidFill>
              </a:rPr>
              <a:t>if</a:t>
            </a:r>
            <a:r>
              <a:rPr lang="ru-RU" altLang="ru-RU" sz="2000" b="1" dirty="0">
                <a:solidFill>
                  <a:srgbClr val="0099FF"/>
                </a:solidFill>
              </a:rPr>
              <a:t> </a:t>
            </a:r>
            <a:r>
              <a:rPr lang="ru-RU" altLang="ru-RU" sz="2000" dirty="0">
                <a:solidFill>
                  <a:srgbClr val="F5F5F5"/>
                </a:solidFill>
              </a:rPr>
              <a:t>(</a:t>
            </a:r>
            <a:r>
              <a:rPr lang="ru-RU" altLang="ru-RU" sz="2000" dirty="0" err="1">
                <a:solidFill>
                  <a:srgbClr val="FFFAB1"/>
                </a:solidFill>
              </a:rPr>
              <a:t>bdh</a:t>
            </a:r>
            <a:r>
              <a:rPr lang="ru-RU" altLang="ru-RU" sz="2000" dirty="0" err="1">
                <a:solidFill>
                  <a:srgbClr val="F5F5F5"/>
                </a:solidFill>
              </a:rPr>
              <a:t>.getBeanName</a:t>
            </a:r>
            <a:r>
              <a:rPr lang="ru-RU" altLang="ru-RU" sz="2000" dirty="0">
                <a:solidFill>
                  <a:srgbClr val="F5F5F5"/>
                </a:solidFill>
              </a:rPr>
              <a:t>().</a:t>
            </a:r>
            <a:r>
              <a:rPr lang="ru-RU" altLang="ru-RU" sz="2000" dirty="0" err="1">
                <a:solidFill>
                  <a:srgbClr val="F5F5F5"/>
                </a:solidFill>
              </a:rPr>
              <a:t>equals</a:t>
            </a:r>
            <a:r>
              <a:rPr lang="ru-RU" altLang="ru-RU" sz="2000" dirty="0">
                <a:solidFill>
                  <a:srgbClr val="F5F5F5"/>
                </a:solidFill>
              </a:rPr>
              <a:t>(</a:t>
            </a:r>
            <a:r>
              <a:rPr lang="ru-RU" altLang="ru-RU" sz="2000" dirty="0" err="1">
                <a:solidFill>
                  <a:srgbClr val="FFFAB1"/>
                </a:solidFill>
              </a:rPr>
              <a:t>dependencyTypeName</a:t>
            </a:r>
            <a:r>
              <a:rPr lang="ru-RU" altLang="ru-RU" sz="2000" dirty="0">
                <a:solidFill>
                  <a:srgbClr val="F5F5F5"/>
                </a:solidFill>
              </a:rPr>
              <a:t>)</a:t>
            </a:r>
            <a:r>
              <a:rPr lang="en-US" altLang="ru-RU" sz="2000" dirty="0">
                <a:solidFill>
                  <a:srgbClr val="F5F5F5"/>
                </a:solidFill>
              </a:rPr>
              <a:t> &amp;&amp; …</a:t>
            </a:r>
            <a:r>
              <a:rPr lang="ru-RU" altLang="ru-RU" sz="2000" dirty="0">
                <a:solidFill>
                  <a:srgbClr val="F5F5F5"/>
                </a:solidFill>
              </a:rPr>
              <a:t>) {</a:t>
            </a:r>
            <a:endParaRPr lang="ru-RU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356962"/>
            <a:ext cx="9256734" cy="970797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 err="1" smtClean="0">
                <a:solidFill>
                  <a:srgbClr val="91CCFF"/>
                </a:solidFill>
              </a:rPr>
              <a:t>Autom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ockedBeanByNameAutowireCandidateResolver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AutowireCandidateResolver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6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1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 build="p"/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err="1" smtClean="0">
                <a:solidFill>
                  <a:srgbClr val="FFFAB1"/>
                </a:solidFill>
                <a:latin typeface="+mn-lt"/>
              </a:rPr>
              <a:t>Демо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21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Варианты </a:t>
            </a:r>
            <a:r>
              <a:rPr lang="ru-RU" dirty="0" err="1" smtClean="0">
                <a:solidFill>
                  <a:srgbClr val="FFFAB1"/>
                </a:solidFill>
                <a:latin typeface="+mn-lt"/>
              </a:rPr>
              <a:t>мокирования</a:t>
            </a:r>
            <a:r>
              <a:rPr lang="ru-RU" dirty="0" smtClean="0">
                <a:solidFill>
                  <a:srgbClr val="FFFAB1"/>
                </a:solidFill>
                <a:latin typeface="+mn-lt"/>
              </a:rPr>
              <a:t> </a:t>
            </a:r>
            <a:r>
              <a:rPr lang="ru-RU" dirty="0" err="1" smtClean="0">
                <a:solidFill>
                  <a:srgbClr val="FFFAB1"/>
                </a:solidFill>
                <a:latin typeface="+mn-lt"/>
              </a:rPr>
              <a:t>бинов</a:t>
            </a:r>
            <a:r>
              <a:rPr lang="ru-RU" dirty="0" smtClean="0">
                <a:solidFill>
                  <a:srgbClr val="FFFAB1"/>
                </a:solidFill>
                <a:latin typeface="+mn-lt"/>
              </a:rPr>
              <a:t> в тестах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2173"/>
            <a:ext cx="10515600" cy="3244114"/>
          </a:xfrm>
        </p:spPr>
        <p:txBody>
          <a:bodyPr/>
          <a:lstStyle/>
          <a:p>
            <a:r>
              <a:rPr lang="en-US" dirty="0" smtClean="0">
                <a:solidFill>
                  <a:srgbClr val="91CCFF"/>
                </a:solidFill>
              </a:rPr>
              <a:t>Java </a:t>
            </a:r>
            <a:r>
              <a:rPr lang="ru-RU" dirty="0" err="1">
                <a:solidFill>
                  <a:srgbClr val="91CCFF"/>
                </a:solidFill>
              </a:rPr>
              <a:t>с</a:t>
            </a:r>
            <a:r>
              <a:rPr lang="en-US" dirty="0" err="1" smtClean="0">
                <a:solidFill>
                  <a:srgbClr val="91CCFF"/>
                </a:solidFill>
              </a:rPr>
              <a:t>onfig</a:t>
            </a:r>
            <a:r>
              <a:rPr lang="en-US" dirty="0" smtClean="0">
                <a:solidFill>
                  <a:srgbClr val="FFFAB1"/>
                </a:solidFill>
              </a:rPr>
              <a:t> – </a:t>
            </a:r>
            <a:r>
              <a:rPr lang="ru-RU" dirty="0" smtClean="0">
                <a:solidFill>
                  <a:srgbClr val="FFFAB1"/>
                </a:solidFill>
              </a:rPr>
              <a:t>императивно, громоздко, </a:t>
            </a:r>
            <a:r>
              <a:rPr lang="en-US" dirty="0" smtClean="0">
                <a:solidFill>
                  <a:srgbClr val="FFFAB1"/>
                </a:solidFill>
              </a:rPr>
              <a:t>boilerplate.</a:t>
            </a:r>
          </a:p>
          <a:p>
            <a:r>
              <a:rPr lang="en-US" dirty="0" smtClean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MockBean</a:t>
            </a:r>
            <a:r>
              <a:rPr lang="en-US" dirty="0" smtClean="0">
                <a:solidFill>
                  <a:srgbClr val="FFFAB1"/>
                </a:solidFill>
              </a:rPr>
              <a:t> – </a:t>
            </a:r>
            <a:r>
              <a:rPr lang="ru-RU" dirty="0" smtClean="0">
                <a:solidFill>
                  <a:srgbClr val="FFFAB1"/>
                </a:solidFill>
              </a:rPr>
              <a:t>декларативно, менее громоздко, по прежнему </a:t>
            </a:r>
            <a:r>
              <a:rPr lang="en-US" dirty="0" smtClean="0">
                <a:solidFill>
                  <a:srgbClr val="FFFAB1"/>
                </a:solidFill>
              </a:rPr>
              <a:t>boilerplate.</a:t>
            </a:r>
          </a:p>
          <a:p>
            <a:r>
              <a:rPr lang="en-US" dirty="0" smtClean="0">
                <a:solidFill>
                  <a:srgbClr val="FFCC33"/>
                </a:solidFill>
              </a:rPr>
              <a:t>@</a:t>
            </a:r>
            <a:r>
              <a:rPr lang="en-US" dirty="0" err="1" smtClean="0">
                <a:solidFill>
                  <a:srgbClr val="FFCC33"/>
                </a:solidFill>
              </a:rPr>
              <a:t>Automocked</a:t>
            </a:r>
            <a:r>
              <a:rPr lang="en-US" dirty="0" smtClean="0">
                <a:solidFill>
                  <a:srgbClr val="FFFAB1"/>
                </a:solidFill>
              </a:rPr>
              <a:t> – </a:t>
            </a:r>
            <a:r>
              <a:rPr lang="ru-RU" dirty="0" smtClean="0">
                <a:solidFill>
                  <a:srgbClr val="FFFAB1"/>
                </a:solidFill>
              </a:rPr>
              <a:t>минимум кода в тестах, нет </a:t>
            </a:r>
            <a:r>
              <a:rPr lang="en-US" dirty="0" smtClean="0">
                <a:solidFill>
                  <a:srgbClr val="FFFAB1"/>
                </a:solidFill>
              </a:rPr>
              <a:t>boilerplate’</a:t>
            </a:r>
            <a:r>
              <a:rPr lang="ru-RU" dirty="0" smtClean="0">
                <a:solidFill>
                  <a:srgbClr val="FFFAB1"/>
                </a:solidFill>
              </a:rPr>
              <a:t>а. </a:t>
            </a:r>
            <a:r>
              <a:rPr lang="ru-RU" u="sng" dirty="0" smtClean="0">
                <a:solidFill>
                  <a:srgbClr val="FFFAB1"/>
                </a:solidFill>
              </a:rPr>
              <a:t>Нужно сопровождать </a:t>
            </a:r>
            <a:r>
              <a:rPr lang="en-US" u="sng" dirty="0" smtClean="0">
                <a:solidFill>
                  <a:srgbClr val="FFFAB1"/>
                </a:solidFill>
              </a:rPr>
              <a:t>Listener </a:t>
            </a:r>
            <a:r>
              <a:rPr lang="ru-RU" u="sng" dirty="0" smtClean="0">
                <a:solidFill>
                  <a:srgbClr val="FFFAB1"/>
                </a:solidFill>
              </a:rPr>
              <a:t>и </a:t>
            </a:r>
            <a:r>
              <a:rPr lang="en-US" u="sng" dirty="0" smtClean="0">
                <a:solidFill>
                  <a:srgbClr val="FFFAB1"/>
                </a:solidFill>
              </a:rPr>
              <a:t>Resolver</a:t>
            </a:r>
            <a:r>
              <a:rPr lang="ru-RU" u="sng" dirty="0" smtClean="0">
                <a:solidFill>
                  <a:srgbClr val="FFFAB1"/>
                </a:solidFill>
              </a:rPr>
              <a:t>.</a:t>
            </a:r>
            <a:endParaRPr lang="en-US" u="sng" dirty="0" smtClean="0">
              <a:solidFill>
                <a:srgbClr val="FFFAB1"/>
              </a:solidFill>
            </a:endParaRPr>
          </a:p>
          <a:p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469571" cy="773719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План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452172"/>
            <a:ext cx="10515600" cy="5405828"/>
          </a:xfrm>
        </p:spPr>
        <p:txBody>
          <a:bodyPr/>
          <a:lstStyle/>
          <a:p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Введение;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Как это тестировать?</a:t>
            </a:r>
          </a:p>
          <a:p>
            <a:r>
              <a:rPr lang="ru-RU" strike="sngStrike" dirty="0" err="1" smtClean="0">
                <a:solidFill>
                  <a:schemeClr val="bg1">
                    <a:lumMod val="50000"/>
                  </a:schemeClr>
                </a:solidFill>
              </a:rPr>
              <a:t>Мокирование</a:t>
            </a:r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trike="sngStrike" dirty="0" err="1" smtClean="0">
                <a:solidFill>
                  <a:schemeClr val="bg1">
                    <a:lumMod val="50000"/>
                  </a:schemeClr>
                </a:solidFill>
              </a:rPr>
              <a:t>бинов</a:t>
            </a:r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 в тестах: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en-US" strike="sngStrike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trike="sngStrike" dirty="0" err="1" smtClean="0">
                <a:solidFill>
                  <a:schemeClr val="bg1">
                    <a:lumMod val="50000"/>
                  </a:schemeClr>
                </a:solidFill>
              </a:rPr>
              <a:t>MockBean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trike="sngStrike" dirty="0" err="1" smtClean="0">
                <a:solidFill>
                  <a:schemeClr val="bg1">
                    <a:lumMod val="50000"/>
                  </a:schemeClr>
                </a:solidFill>
              </a:rPr>
              <a:t>Automocked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 (DIY);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Определение порядка </a:t>
            </a:r>
            <a:r>
              <a:rPr lang="ru-RU" dirty="0">
                <a:solidFill>
                  <a:srgbClr val="FFFAB1"/>
                </a:solidFill>
              </a:rPr>
              <a:t>инъекции </a:t>
            </a:r>
            <a:r>
              <a:rPr lang="ru-RU" dirty="0" smtClean="0">
                <a:solidFill>
                  <a:srgbClr val="FFFAB1"/>
                </a:solidFill>
              </a:rPr>
              <a:t>(на примере декораторов):</a:t>
            </a:r>
          </a:p>
          <a:p>
            <a:pPr lvl="1"/>
            <a:r>
              <a:rPr lang="en-US" dirty="0" smtClean="0">
                <a:solidFill>
                  <a:srgbClr val="91CCFF"/>
                </a:solidFill>
              </a:rPr>
              <a:t>Java </a:t>
            </a:r>
            <a:r>
              <a:rPr lang="en-US" dirty="0" err="1" smtClean="0">
                <a:solidFill>
                  <a:srgbClr val="91CCFF"/>
                </a:solidFill>
              </a:rPr>
              <a:t>config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@Qualifier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FFCC33"/>
                </a:solidFill>
              </a:rPr>
              <a:t>@Decorator</a:t>
            </a:r>
            <a:r>
              <a:rPr lang="en-US" dirty="0" smtClean="0">
                <a:solidFill>
                  <a:srgbClr val="FFFAB1"/>
                </a:solidFill>
              </a:rPr>
              <a:t> (custom qualifier);</a:t>
            </a:r>
          </a:p>
          <a:p>
            <a:pPr lvl="1"/>
            <a:r>
              <a:rPr lang="en-US" dirty="0" err="1" smtClean="0">
                <a:solidFill>
                  <a:srgbClr val="91CCFF"/>
                </a:solidFill>
              </a:rPr>
              <a:t>DecoratorAutowireCandidateResolver</a:t>
            </a:r>
            <a:r>
              <a:rPr lang="en-US" dirty="0" smtClean="0">
                <a:solidFill>
                  <a:srgbClr val="FFFAB1"/>
                </a:solidFill>
              </a:rPr>
              <a:t> (DIY);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Выводы.</a:t>
            </a:r>
          </a:p>
        </p:txBody>
      </p:sp>
    </p:spTree>
    <p:extLst>
      <p:ext uri="{BB962C8B-B14F-4D97-AF65-F5344CB8AC3E}">
        <p14:creationId xmlns:p14="http://schemas.microsoft.com/office/powerpoint/2010/main" val="31433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1700001"/>
            <a:ext cx="11995265" cy="331588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Добавим в приложение декораторы для кэширования и </a:t>
            </a:r>
            <a:r>
              <a:rPr lang="ru-RU" sz="6000" dirty="0" err="1" smtClean="0">
                <a:solidFill>
                  <a:srgbClr val="FFFAB1"/>
                </a:solidFill>
                <a:latin typeface="+mn-lt"/>
              </a:rPr>
              <a:t>логирования</a:t>
            </a:r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 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94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35" y="365126"/>
            <a:ext cx="11720945" cy="85473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Декораторы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509727" y="1612175"/>
            <a:ext cx="4209770" cy="2791296"/>
            <a:chOff x="838200" y="2002793"/>
            <a:chExt cx="4209770" cy="2791296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838200" y="2002793"/>
              <a:ext cx="1850635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FortuneTeller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202287" y="2828650"/>
              <a:ext cx="920445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Globa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217900" y="3580537"/>
              <a:ext cx="2830070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CachingFortuneTeller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198606" y="4332424"/>
              <a:ext cx="2810513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LoggingFortuneTeller</a:t>
              </a:r>
              <a:endPara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0" name="Соединительная линия уступом 9"/>
            <p:cNvCxnSpPr>
              <a:endCxn id="6" idx="1"/>
            </p:cNvCxnSpPr>
            <p:nvPr/>
          </p:nvCxnSpPr>
          <p:spPr>
            <a:xfrm rot="16200000" flipH="1">
              <a:off x="1603362" y="2460558"/>
              <a:ext cx="636472" cy="5613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ная линия уступом 10"/>
            <p:cNvCxnSpPr>
              <a:endCxn id="8" idx="1"/>
            </p:cNvCxnSpPr>
            <p:nvPr/>
          </p:nvCxnSpPr>
          <p:spPr>
            <a:xfrm rot="16200000" flipH="1">
              <a:off x="1529835" y="3123305"/>
              <a:ext cx="799140" cy="57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ная линия уступом 11"/>
            <p:cNvCxnSpPr/>
            <p:nvPr/>
          </p:nvCxnSpPr>
          <p:spPr>
            <a:xfrm rot="16200000" flipH="1">
              <a:off x="1529835" y="3872959"/>
              <a:ext cx="799140" cy="57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6334958" y="1612175"/>
            <a:ext cx="4567176" cy="2791296"/>
            <a:chOff x="838200" y="2002793"/>
            <a:chExt cx="4567176" cy="2791296"/>
          </a:xfrm>
        </p:grpSpPr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838200" y="2002793"/>
              <a:ext cx="2208040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HoroscopeTeller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2202287" y="2828650"/>
              <a:ext cx="928139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Gypsy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2217900" y="3580537"/>
              <a:ext cx="3187476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Caching</a:t>
              </a:r>
              <a:r>
                <a:rPr kumimoji="0" lang="en-US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HoroscopeTeller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198606" y="4332424"/>
              <a:ext cx="3167919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Logging</a:t>
              </a:r>
              <a:r>
                <a:rPr kumimoji="0" lang="en-US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HoroscopeTeller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" name="Соединительная линия уступом 17"/>
            <p:cNvCxnSpPr>
              <a:endCxn id="15" idx="1"/>
            </p:cNvCxnSpPr>
            <p:nvPr/>
          </p:nvCxnSpPr>
          <p:spPr>
            <a:xfrm rot="16200000" flipH="1">
              <a:off x="1603362" y="2460558"/>
              <a:ext cx="636472" cy="5613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Соединительная линия уступом 18"/>
            <p:cNvCxnSpPr>
              <a:endCxn id="16" idx="1"/>
            </p:cNvCxnSpPr>
            <p:nvPr/>
          </p:nvCxnSpPr>
          <p:spPr>
            <a:xfrm rot="16200000" flipH="1">
              <a:off x="1529835" y="3123305"/>
              <a:ext cx="799140" cy="57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Соединительная линия уступом 19"/>
            <p:cNvCxnSpPr/>
            <p:nvPr/>
          </p:nvCxnSpPr>
          <p:spPr>
            <a:xfrm rot="16200000" flipH="1">
              <a:off x="1529835" y="3872959"/>
              <a:ext cx="799140" cy="57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8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err="1" smtClean="0">
                <a:solidFill>
                  <a:srgbClr val="FFFAB1"/>
                </a:solidFill>
                <a:latin typeface="+mn-lt"/>
              </a:rPr>
              <a:t>Демо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74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138" y="365126"/>
            <a:ext cx="8137917" cy="854730"/>
          </a:xfrm>
        </p:spPr>
        <p:txBody>
          <a:bodyPr>
            <a:noAutofit/>
          </a:bodyPr>
          <a:lstStyle/>
          <a:p>
            <a:r>
              <a:rPr lang="ru-RU" dirty="0" err="1">
                <a:solidFill>
                  <a:srgbClr val="E87677"/>
                </a:solidFill>
                <a:latin typeface="+mn-lt"/>
              </a:rPr>
              <a:t>NoUniqueBeanDefinitionException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838200" y="1452173"/>
            <a:ext cx="10515600" cy="1532014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Несколько </a:t>
            </a:r>
            <a:r>
              <a:rPr lang="ru-RU" dirty="0" err="1" smtClean="0">
                <a:solidFill>
                  <a:srgbClr val="FFFAB1"/>
                </a:solidFill>
              </a:rPr>
              <a:t>бинов</a:t>
            </a:r>
            <a:r>
              <a:rPr lang="ru-RU" dirty="0" smtClean="0">
                <a:solidFill>
                  <a:srgbClr val="FFFAB1"/>
                </a:solidFill>
              </a:rPr>
              <a:t>, имплементирующих один и тот же интерфейс.</a:t>
            </a:r>
          </a:p>
          <a:p>
            <a:r>
              <a:rPr lang="en-US" dirty="0" smtClean="0">
                <a:solidFill>
                  <a:srgbClr val="FFFAB1"/>
                </a:solidFill>
              </a:rPr>
              <a:t>Spring </a:t>
            </a:r>
            <a:r>
              <a:rPr lang="ru-RU" dirty="0" smtClean="0">
                <a:solidFill>
                  <a:srgbClr val="FFFAB1"/>
                </a:solidFill>
              </a:rPr>
              <a:t>не знает, в каком порядке </a:t>
            </a:r>
            <a:r>
              <a:rPr lang="ru-RU" dirty="0" err="1" smtClean="0">
                <a:solidFill>
                  <a:srgbClr val="FFFAB1"/>
                </a:solidFill>
              </a:rPr>
              <a:t>инжектить</a:t>
            </a:r>
            <a:r>
              <a:rPr lang="ru-RU" dirty="0" smtClean="0">
                <a:solidFill>
                  <a:srgbClr val="FFFAB1"/>
                </a:solidFill>
              </a:rPr>
              <a:t> </a:t>
            </a:r>
            <a:r>
              <a:rPr lang="ru-RU" dirty="0" err="1" smtClean="0">
                <a:solidFill>
                  <a:srgbClr val="FFFAB1"/>
                </a:solidFill>
              </a:rPr>
              <a:t>бины</a:t>
            </a:r>
            <a:r>
              <a:rPr lang="ru-RU" dirty="0" smtClean="0">
                <a:solidFill>
                  <a:srgbClr val="FFFAB1"/>
                </a:solidFill>
              </a:rPr>
              <a:t>.</a:t>
            </a:r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Варианты решения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Введение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2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>
                <a:solidFill>
                  <a:srgbClr val="91CCFF"/>
                </a:solidFill>
                <a:latin typeface="+mn-lt"/>
              </a:rPr>
              <a:t>Java </a:t>
            </a:r>
            <a:r>
              <a:rPr lang="en-US" dirty="0" err="1" smtClean="0">
                <a:solidFill>
                  <a:srgbClr val="91CCFF"/>
                </a:solidFill>
                <a:latin typeface="+mn-lt"/>
              </a:rPr>
              <a:t>Config</a:t>
            </a:r>
            <a:r>
              <a:rPr lang="ru-RU" dirty="0">
                <a:solidFill>
                  <a:srgbClr val="FFFAB1"/>
                </a:solidFill>
                <a:latin typeface="+mn-lt"/>
              </a:rPr>
              <a:t> </a:t>
            </a:r>
            <a:r>
              <a:rPr lang="ru-RU" dirty="0" smtClean="0">
                <a:solidFill>
                  <a:srgbClr val="FFFAB1"/>
                </a:solidFill>
                <a:latin typeface="+mn-lt"/>
              </a:rPr>
              <a:t>с </a:t>
            </a:r>
            <a:r>
              <a:rPr lang="ru-RU" dirty="0" err="1" smtClean="0">
                <a:solidFill>
                  <a:srgbClr val="FFFAB1"/>
                </a:solidFill>
                <a:latin typeface="+mn-lt"/>
              </a:rPr>
              <a:t>верхнеуровневым</a:t>
            </a:r>
            <a:r>
              <a:rPr lang="ru-RU" dirty="0" smtClean="0">
                <a:solidFill>
                  <a:srgbClr val="FFFAB1"/>
                </a:solidFill>
                <a:latin typeface="+mn-lt"/>
              </a:rPr>
              <a:t> декоратором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762891"/>
            <a:ext cx="10515600" cy="4682297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императивный способ объявления </a:t>
            </a:r>
            <a:r>
              <a:rPr lang="ru-RU" dirty="0" err="1" smtClean="0">
                <a:solidFill>
                  <a:srgbClr val="FFFAB1"/>
                </a:solidFill>
              </a:rPr>
              <a:t>бинов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  <a:endParaRPr lang="en-US" dirty="0" smtClean="0">
              <a:solidFill>
                <a:srgbClr val="FFFAB1"/>
              </a:solidFill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ru-RU" dirty="0" smtClean="0">
                <a:solidFill>
                  <a:srgbClr val="FFFAB1"/>
                </a:solidFill>
              </a:rPr>
              <a:t>в аргументах метода должны быть все зависимости </a:t>
            </a:r>
            <a:r>
              <a:rPr lang="ru-RU" dirty="0" err="1" smtClean="0">
                <a:solidFill>
                  <a:srgbClr val="FFFAB1"/>
                </a:solidFill>
              </a:rPr>
              <a:t>бина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dirty="0" smtClean="0">
                <a:solidFill>
                  <a:srgbClr val="FFFAB1"/>
                </a:solidFill>
              </a:rPr>
              <a:t>в случае изменения зависимостей </a:t>
            </a:r>
            <a:r>
              <a:rPr lang="ru-RU" dirty="0" err="1" smtClean="0">
                <a:solidFill>
                  <a:srgbClr val="FFFAB1"/>
                </a:solidFill>
              </a:rPr>
              <a:t>бина</a:t>
            </a:r>
            <a:r>
              <a:rPr lang="ru-RU" dirty="0">
                <a:solidFill>
                  <a:srgbClr val="FFFAB1"/>
                </a:solidFill>
              </a:rPr>
              <a:t> </a:t>
            </a:r>
            <a:r>
              <a:rPr lang="ru-RU" dirty="0" smtClean="0">
                <a:solidFill>
                  <a:srgbClr val="FFFAB1"/>
                </a:solidFill>
              </a:rPr>
              <a:t>придётся менять и </a:t>
            </a:r>
            <a:r>
              <a:rPr lang="ru-RU" dirty="0" err="1" smtClean="0">
                <a:solidFill>
                  <a:srgbClr val="FFFAB1"/>
                </a:solidFill>
              </a:rPr>
              <a:t>конфиг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ru-RU" dirty="0" smtClean="0">
                <a:solidFill>
                  <a:srgbClr val="FFFAB1"/>
                </a:solidFill>
              </a:rPr>
              <a:t>низкая связность между декораторами;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ru-RU" dirty="0" smtClean="0">
                <a:solidFill>
                  <a:srgbClr val="FFFAB1"/>
                </a:solidFill>
              </a:rPr>
              <a:t>изменения порядка декораторов локализованы в одном месте.</a:t>
            </a:r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>
                <a:solidFill>
                  <a:srgbClr val="91CCFF"/>
                </a:solidFill>
                <a:latin typeface="+mn-lt"/>
              </a:rPr>
              <a:t>Java </a:t>
            </a:r>
            <a:r>
              <a:rPr lang="en-US" dirty="0" err="1">
                <a:solidFill>
                  <a:srgbClr val="91CCFF"/>
                </a:solidFill>
                <a:latin typeface="+mn-lt"/>
              </a:rPr>
              <a:t>Config</a:t>
            </a:r>
            <a:r>
              <a:rPr lang="ru-RU" dirty="0">
                <a:solidFill>
                  <a:srgbClr val="FFFAB1"/>
                </a:solidFill>
                <a:latin typeface="+mn-lt"/>
              </a:rPr>
              <a:t> с </a:t>
            </a:r>
            <a:r>
              <a:rPr lang="ru-RU" dirty="0" err="1">
                <a:solidFill>
                  <a:srgbClr val="FFFAB1"/>
                </a:solidFill>
                <a:latin typeface="+mn-lt"/>
              </a:rPr>
              <a:t>верхнеуровневым</a:t>
            </a:r>
            <a:r>
              <a:rPr lang="ru-RU" dirty="0">
                <a:solidFill>
                  <a:srgbClr val="FFFAB1"/>
                </a:solidFill>
                <a:latin typeface="+mn-lt"/>
              </a:rPr>
              <a:t> декоратором</a:t>
            </a:r>
          </a:p>
        </p:txBody>
      </p:sp>
      <p:pic>
        <p:nvPicPr>
          <p:cNvPr id="11" name="Рисунок 10" descr="Sticker de Siropalafraise sur drake non refuser main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4619" y="3826883"/>
            <a:ext cx="4017381" cy="303111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11610"/>
            <a:ext cx="5915594" cy="4708981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Configuration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DomainConfig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Bean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Map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ZodiacSign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Horoscope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cache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HoroscopeRepository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horoscopeRepository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LoggingHoroscopeTeller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CachingHoroscopeTeller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Gypsy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horoscopeRepository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      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cache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   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8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 smtClean="0">
                <a:solidFill>
                  <a:srgbClr val="FFCC33"/>
                </a:solidFill>
                <a:latin typeface="+mn-lt"/>
              </a:rPr>
              <a:t>@Qualifier</a:t>
            </a:r>
            <a:endParaRPr lang="ru-RU" dirty="0">
              <a:solidFill>
                <a:srgbClr val="FFCC33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762891"/>
            <a:ext cx="10515600" cy="4147458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декларативный способ «уточнения» зависимостей;</a:t>
            </a:r>
            <a:endParaRPr lang="en-US" dirty="0" smtClean="0">
              <a:solidFill>
                <a:srgbClr val="FFFAB1"/>
              </a:solidFill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ru-RU" dirty="0" smtClean="0">
                <a:solidFill>
                  <a:srgbClr val="FFFAB1"/>
                </a:solidFill>
              </a:rPr>
              <a:t>нужно явно указать имя </a:t>
            </a:r>
            <a:r>
              <a:rPr lang="ru-RU" dirty="0" err="1" smtClean="0">
                <a:solidFill>
                  <a:srgbClr val="FFFAB1"/>
                </a:solidFill>
              </a:rPr>
              <a:t>бина</a:t>
            </a:r>
            <a:r>
              <a:rPr lang="ru-RU" dirty="0" smtClean="0">
                <a:solidFill>
                  <a:srgbClr val="FFFAB1"/>
                </a:solidFill>
              </a:rPr>
              <a:t>-зависимости;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dirty="0">
                <a:solidFill>
                  <a:srgbClr val="FFFAB1"/>
                </a:solidFill>
              </a:rPr>
              <a:t>в</a:t>
            </a:r>
            <a:r>
              <a:rPr lang="ru-RU" dirty="0" smtClean="0">
                <a:solidFill>
                  <a:srgbClr val="FFFAB1"/>
                </a:solidFill>
              </a:rPr>
              <a:t>ысокая связность между </a:t>
            </a:r>
            <a:r>
              <a:rPr lang="ru-RU" dirty="0" err="1" smtClean="0">
                <a:solidFill>
                  <a:srgbClr val="FFFAB1"/>
                </a:solidFill>
              </a:rPr>
              <a:t>бинами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dirty="0">
                <a:solidFill>
                  <a:srgbClr val="FFFAB1"/>
                </a:solidFill>
              </a:rPr>
              <a:t>и</a:t>
            </a:r>
            <a:r>
              <a:rPr lang="ru-RU" dirty="0" smtClean="0">
                <a:solidFill>
                  <a:srgbClr val="FFFAB1"/>
                </a:solidFill>
              </a:rPr>
              <a:t>зменения порядка декораторов размазаны ровным слоем по коду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ru-RU" dirty="0">
                <a:solidFill>
                  <a:srgbClr val="FFFAB1"/>
                </a:solidFill>
              </a:rPr>
              <a:t>в случае изменения зависимостей </a:t>
            </a:r>
            <a:r>
              <a:rPr lang="ru-RU" dirty="0" err="1">
                <a:solidFill>
                  <a:srgbClr val="FFFAB1"/>
                </a:solidFill>
              </a:rPr>
              <a:t>бина</a:t>
            </a:r>
            <a:r>
              <a:rPr lang="ru-RU" dirty="0">
                <a:solidFill>
                  <a:srgbClr val="FFFAB1"/>
                </a:solidFill>
              </a:rPr>
              <a:t> </a:t>
            </a:r>
            <a:r>
              <a:rPr lang="ru-RU" dirty="0" smtClean="0">
                <a:solidFill>
                  <a:srgbClr val="FFFAB1"/>
                </a:solidFill>
              </a:rPr>
              <a:t>ничего менять не нужно</a:t>
            </a:r>
            <a:r>
              <a:rPr lang="en-US" dirty="0" smtClean="0">
                <a:solidFill>
                  <a:srgbClr val="FFFAB1"/>
                </a:solidFill>
              </a:rPr>
              <a:t>.</a:t>
            </a:r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>
                <a:solidFill>
                  <a:srgbClr val="FFCC33"/>
                </a:solidFill>
                <a:latin typeface="+mn-lt"/>
              </a:rPr>
              <a:t>@Qualifier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798066"/>
            <a:ext cx="6437724" cy="3785652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Primary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Component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LoggingHoroscopeTeller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internal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LoggingHoroscopeTeller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Qualifier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cachingHoroscopeTeller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internal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internal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internal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Рисунок 10" descr="Sticker de Siropalafraise sur drake non refuser main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4619" y="3826883"/>
            <a:ext cx="4017381" cy="3031117"/>
          </a:xfrm>
          <a:prstGeom prst="rect">
            <a:avLst/>
          </a:prstGeom>
        </p:spPr>
      </p:pic>
      <p:sp>
        <p:nvSpPr>
          <p:cNvPr id="5" name="Стрелка влево 4"/>
          <p:cNvSpPr/>
          <p:nvPr/>
        </p:nvSpPr>
        <p:spPr>
          <a:xfrm>
            <a:off x="2069869" y="1798066"/>
            <a:ext cx="1255222" cy="434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>
            <a:off x="5696989" y="3937208"/>
            <a:ext cx="1255222" cy="434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 smtClean="0">
                <a:solidFill>
                  <a:srgbClr val="FFCC33"/>
                </a:solidFill>
                <a:latin typeface="+mn-lt"/>
              </a:rPr>
              <a:t>@Decorator</a:t>
            </a:r>
            <a:r>
              <a:rPr lang="en-US" dirty="0" smtClean="0">
                <a:solidFill>
                  <a:srgbClr val="FFFAB1"/>
                </a:solidFill>
                <a:latin typeface="+mn-lt"/>
              </a:rPr>
              <a:t> (custom qualifier)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762891"/>
            <a:ext cx="10515600" cy="4469233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возможность появилась в </a:t>
            </a:r>
            <a:r>
              <a:rPr lang="en-US" dirty="0" smtClean="0">
                <a:solidFill>
                  <a:srgbClr val="FFFAB1"/>
                </a:solidFill>
              </a:rPr>
              <a:t>Spring 2.5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декларативный способ «уточнения» зависимостей;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dirty="0" smtClean="0">
                <a:solidFill>
                  <a:srgbClr val="FFFAB1"/>
                </a:solidFill>
              </a:rPr>
              <a:t>аннотацию нужно поставить и над классом </a:t>
            </a:r>
            <a:r>
              <a:rPr lang="ru-RU" dirty="0" err="1" smtClean="0">
                <a:solidFill>
                  <a:srgbClr val="FFFAB1"/>
                </a:solidFill>
              </a:rPr>
              <a:t>бина</a:t>
            </a:r>
            <a:r>
              <a:rPr lang="ru-RU" dirty="0" smtClean="0">
                <a:solidFill>
                  <a:srgbClr val="FFFAB1"/>
                </a:solidFill>
              </a:rPr>
              <a:t>-зависимости, и в конструкторе зависимого </a:t>
            </a:r>
            <a:r>
              <a:rPr lang="ru-RU" dirty="0" err="1" smtClean="0">
                <a:solidFill>
                  <a:srgbClr val="FFFAB1"/>
                </a:solidFill>
              </a:rPr>
              <a:t>бина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ru-RU" dirty="0" smtClean="0">
                <a:solidFill>
                  <a:srgbClr val="FFFAB1"/>
                </a:solidFill>
              </a:rPr>
              <a:t>изменения порядка декораторов размазаны ровным слоем по коду;</a:t>
            </a:r>
            <a:endParaRPr lang="en-US" dirty="0" smtClean="0">
              <a:solidFill>
                <a:srgbClr val="FFFAB1"/>
              </a:solidFill>
            </a:endParaRPr>
          </a:p>
          <a:p>
            <a:pPr>
              <a:buFont typeface="Calibri" panose="020F0502020204030204" pitchFamily="34" charset="0"/>
              <a:buChar char="+"/>
            </a:pPr>
            <a:r>
              <a:rPr lang="ru-RU" dirty="0">
                <a:solidFill>
                  <a:srgbClr val="FFFAB1"/>
                </a:solidFill>
              </a:rPr>
              <a:t>связность ниже, чем у </a:t>
            </a:r>
            <a:r>
              <a:rPr lang="en-US" dirty="0">
                <a:solidFill>
                  <a:srgbClr val="FFCC33"/>
                </a:solidFill>
              </a:rPr>
              <a:t>@Qualifier</a:t>
            </a:r>
            <a:r>
              <a:rPr lang="ru-RU" dirty="0">
                <a:solidFill>
                  <a:srgbClr val="FFFAB1"/>
                </a:solidFill>
              </a:rPr>
              <a:t>, т.к. указывается не имя </a:t>
            </a:r>
            <a:r>
              <a:rPr lang="ru-RU" dirty="0" err="1">
                <a:solidFill>
                  <a:srgbClr val="FFFAB1"/>
                </a:solidFill>
              </a:rPr>
              <a:t>бина</a:t>
            </a:r>
            <a:r>
              <a:rPr lang="ru-RU" dirty="0">
                <a:solidFill>
                  <a:srgbClr val="FFFAB1"/>
                </a:solidFill>
              </a:rPr>
              <a:t>, а только его тип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ru-RU" dirty="0" smtClean="0">
                <a:solidFill>
                  <a:srgbClr val="FFFAB1"/>
                </a:solidFill>
              </a:rPr>
              <a:t>в </a:t>
            </a:r>
            <a:r>
              <a:rPr lang="ru-RU" dirty="0">
                <a:solidFill>
                  <a:srgbClr val="FFFAB1"/>
                </a:solidFill>
              </a:rPr>
              <a:t>случае изменения зависимостей </a:t>
            </a:r>
            <a:r>
              <a:rPr lang="ru-RU" dirty="0" err="1">
                <a:solidFill>
                  <a:srgbClr val="FFFAB1"/>
                </a:solidFill>
              </a:rPr>
              <a:t>бина</a:t>
            </a:r>
            <a:r>
              <a:rPr lang="ru-RU" dirty="0">
                <a:solidFill>
                  <a:srgbClr val="FFFAB1"/>
                </a:solidFill>
              </a:rPr>
              <a:t> ничего менять не нужно</a:t>
            </a:r>
            <a:r>
              <a:rPr lang="en-US" dirty="0" smtClean="0">
                <a:solidFill>
                  <a:srgbClr val="FFFAB1"/>
                </a:solidFill>
              </a:rPr>
              <a:t>.</a:t>
            </a:r>
            <a:endParaRPr lang="ru-RU" dirty="0" smtClean="0">
              <a:solidFill>
                <a:srgbClr val="FFFAB1"/>
              </a:solidFill>
            </a:endParaRPr>
          </a:p>
          <a:p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Sticker de Siropalafraise sur drake non refuser main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4619" y="3826883"/>
            <a:ext cx="4017381" cy="3031117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 smtClean="0">
                <a:solidFill>
                  <a:srgbClr val="FFCC33"/>
                </a:solidFill>
                <a:latin typeface="+mn-lt"/>
              </a:rPr>
              <a:t>@Decorator</a:t>
            </a:r>
            <a:r>
              <a:rPr lang="en-US" dirty="0" smtClean="0">
                <a:solidFill>
                  <a:srgbClr val="FFFAB1"/>
                </a:solidFill>
                <a:latin typeface="+mn-lt"/>
              </a:rPr>
              <a:t> (custom qualifier)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309763"/>
            <a:ext cx="4528932" cy="1015663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enum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DecoratorType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LOGGING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CACHING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NOT_DECORATOR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2459198"/>
            <a:ext cx="6594049" cy="4093428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Decorator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CACHING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</a:t>
            </a:r>
            <a:b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Component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CachingHoroscopeTeller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internal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CachingHoroscopeTeller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Decorator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1" i="1" u="sng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NOT_DECORATOR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</a:t>
            </a:r>
            <a:b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internal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…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internal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internal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…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Стрелка влево 8"/>
          <p:cNvSpPr/>
          <p:nvPr/>
        </p:nvSpPr>
        <p:spPr>
          <a:xfrm>
            <a:off x="3441469" y="2459198"/>
            <a:ext cx="1255222" cy="434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>
            <a:off x="5003569" y="4599455"/>
            <a:ext cx="1255222" cy="434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56962"/>
            <a:ext cx="10515601" cy="970797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 smtClean="0">
                <a:solidFill>
                  <a:srgbClr val="91CCFF"/>
                </a:solidFill>
              </a:rPr>
              <a:t>Decorator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AutowireCandidateResolver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AutowireCandidateResolver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62891"/>
            <a:ext cx="10515600" cy="4682297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декларативный способ «уточнения» зависимостей;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ru-RU" dirty="0" smtClean="0">
                <a:solidFill>
                  <a:srgbClr val="FFFAB1"/>
                </a:solidFill>
              </a:rPr>
              <a:t>никаких изменений в классах декораторов не требуется;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ru-RU" dirty="0" smtClean="0">
                <a:solidFill>
                  <a:srgbClr val="FFFAB1"/>
                </a:solidFill>
              </a:rPr>
              <a:t>изменения порядка декораторов локализованы в одном месте;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ru-RU" dirty="0">
                <a:solidFill>
                  <a:srgbClr val="FFFAB1"/>
                </a:solidFill>
              </a:rPr>
              <a:t>в случае изменения зависимостей </a:t>
            </a:r>
            <a:r>
              <a:rPr lang="ru-RU" dirty="0" err="1">
                <a:solidFill>
                  <a:srgbClr val="FFFAB1"/>
                </a:solidFill>
              </a:rPr>
              <a:t>бина</a:t>
            </a:r>
            <a:r>
              <a:rPr lang="ru-RU" dirty="0">
                <a:solidFill>
                  <a:srgbClr val="FFFAB1"/>
                </a:solidFill>
              </a:rPr>
              <a:t> ничего менять не нужно</a:t>
            </a:r>
            <a:r>
              <a:rPr lang="en-US" dirty="0" smtClean="0">
                <a:solidFill>
                  <a:srgbClr val="FFFAB1"/>
                </a:solidFill>
              </a:rPr>
              <a:t>.</a:t>
            </a:r>
            <a:endParaRPr lang="ru-RU" dirty="0" smtClean="0">
              <a:solidFill>
                <a:srgbClr val="FFFAB1"/>
              </a:solidFill>
            </a:endParaRPr>
          </a:p>
          <a:p>
            <a:endParaRPr lang="ru-RU" dirty="0">
              <a:solidFill>
                <a:srgbClr val="FFFAB1"/>
              </a:solidFill>
            </a:endParaRPr>
          </a:p>
        </p:txBody>
      </p:sp>
      <p:pic>
        <p:nvPicPr>
          <p:cNvPr id="5" name="Рисунок 4" descr="Sticker de SoumisEnMarche sur other drake meme hotlin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6544" y="3826884"/>
            <a:ext cx="4035456" cy="30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Как это работает?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9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35" y="365126"/>
            <a:ext cx="11720945" cy="85473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Декораторы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509727" y="1612175"/>
            <a:ext cx="4209770" cy="2791296"/>
            <a:chOff x="838200" y="2002793"/>
            <a:chExt cx="4209770" cy="2791296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838200" y="2002793"/>
              <a:ext cx="1850635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FortuneTeller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202287" y="2828650"/>
              <a:ext cx="920445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Globa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217900" y="3580537"/>
              <a:ext cx="2830070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i="0" u="sng" strike="noStrike" cap="none" normalizeH="0" baseline="0" dirty="0" err="1" smtClean="0">
                  <a:ln>
                    <a:noFill/>
                  </a:ln>
                  <a:solidFill>
                    <a:srgbClr val="92D050"/>
                  </a:solidFill>
                  <a:effectLst/>
                </a:rPr>
                <a:t>Caching</a:t>
              </a: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FortuneTeller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198606" y="4332424"/>
              <a:ext cx="2810513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sng" strike="noStrike" cap="none" normalizeH="0" baseline="0" dirty="0" err="1" smtClean="0">
                  <a:ln>
                    <a:noFill/>
                  </a:ln>
                  <a:solidFill>
                    <a:srgbClr val="92D050"/>
                  </a:solidFill>
                  <a:effectLst/>
                </a:rPr>
                <a:t>Logging</a:t>
              </a: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FortuneTeller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0" name="Соединительная линия уступом 9"/>
            <p:cNvCxnSpPr>
              <a:endCxn id="6" idx="1"/>
            </p:cNvCxnSpPr>
            <p:nvPr/>
          </p:nvCxnSpPr>
          <p:spPr>
            <a:xfrm rot="16200000" flipH="1">
              <a:off x="1603362" y="2460558"/>
              <a:ext cx="636472" cy="5613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Соединительная линия уступом 10"/>
            <p:cNvCxnSpPr>
              <a:endCxn id="8" idx="1"/>
            </p:cNvCxnSpPr>
            <p:nvPr/>
          </p:nvCxnSpPr>
          <p:spPr>
            <a:xfrm rot="16200000" flipH="1">
              <a:off x="1529835" y="3123305"/>
              <a:ext cx="799140" cy="57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оединительная линия уступом 11"/>
            <p:cNvCxnSpPr/>
            <p:nvPr/>
          </p:nvCxnSpPr>
          <p:spPr>
            <a:xfrm rot="16200000" flipH="1">
              <a:off x="1529835" y="3872959"/>
              <a:ext cx="799140" cy="57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6334958" y="1612175"/>
            <a:ext cx="4567176" cy="2791296"/>
            <a:chOff x="838200" y="2002793"/>
            <a:chExt cx="4567176" cy="2791296"/>
          </a:xfrm>
        </p:grpSpPr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838200" y="2002793"/>
              <a:ext cx="2208040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FFCC33"/>
                  </a:solidFill>
                  <a:effectLst/>
                </a:rPr>
                <a:t>HoroscopeTeller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2202287" y="2828650"/>
              <a:ext cx="928139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Gypsy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2217900" y="3580537"/>
              <a:ext cx="3187476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sng" strike="noStrike" cap="none" normalizeH="0" baseline="0" dirty="0" err="1" smtClean="0">
                  <a:ln>
                    <a:noFill/>
                  </a:ln>
                  <a:solidFill>
                    <a:srgbClr val="92D050"/>
                  </a:solidFill>
                  <a:effectLst/>
                </a:rPr>
                <a:t>Caching</a:t>
              </a:r>
              <a:r>
                <a:rPr kumimoji="0" lang="en-US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HoroscopeTeller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198606" y="4332424"/>
              <a:ext cx="3167919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sng" strike="noStrike" cap="none" normalizeH="0" baseline="0" dirty="0" err="1" smtClean="0">
                  <a:ln>
                    <a:noFill/>
                  </a:ln>
                  <a:solidFill>
                    <a:srgbClr val="92D050"/>
                  </a:solidFill>
                  <a:effectLst/>
                </a:rPr>
                <a:t>Logging</a:t>
              </a:r>
              <a:r>
                <a:rPr kumimoji="0" lang="en-US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HoroscopeTeller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8" name="Соединительная линия уступом 17"/>
            <p:cNvCxnSpPr>
              <a:endCxn id="15" idx="1"/>
            </p:cNvCxnSpPr>
            <p:nvPr/>
          </p:nvCxnSpPr>
          <p:spPr>
            <a:xfrm rot="16200000" flipH="1">
              <a:off x="1603362" y="2460558"/>
              <a:ext cx="636472" cy="5613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Соединительная линия уступом 18"/>
            <p:cNvCxnSpPr>
              <a:endCxn id="16" idx="1"/>
            </p:cNvCxnSpPr>
            <p:nvPr/>
          </p:nvCxnSpPr>
          <p:spPr>
            <a:xfrm rot="16200000" flipH="1">
              <a:off x="1529835" y="3123305"/>
              <a:ext cx="799140" cy="57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Соединительная линия уступом 19"/>
            <p:cNvCxnSpPr/>
            <p:nvPr/>
          </p:nvCxnSpPr>
          <p:spPr>
            <a:xfrm rot="16200000" flipH="1">
              <a:off x="1529835" y="3872959"/>
              <a:ext cx="799140" cy="5769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6334958" y="4791327"/>
            <a:ext cx="4353218" cy="1820061"/>
          </a:xfrm>
        </p:spPr>
        <p:txBody>
          <a:bodyPr/>
          <a:lstStyle/>
          <a:p>
            <a:endParaRPr lang="ru-RU" dirty="0" smtClean="0">
              <a:solidFill>
                <a:srgbClr val="FFFAB1"/>
              </a:solidFill>
            </a:endParaRPr>
          </a:p>
          <a:p>
            <a:r>
              <a:rPr lang="ru-RU" dirty="0" err="1" smtClean="0">
                <a:solidFill>
                  <a:srgbClr val="FFFAB1"/>
                </a:solidFill>
              </a:rPr>
              <a:t>логирующий</a:t>
            </a:r>
            <a:r>
              <a:rPr lang="ru-RU" dirty="0" smtClean="0">
                <a:solidFill>
                  <a:srgbClr val="FFFAB1"/>
                </a:solidFill>
              </a:rPr>
              <a:t> декоратор.</a:t>
            </a:r>
            <a:endParaRPr lang="ru-RU" dirty="0">
              <a:solidFill>
                <a:srgbClr val="FFFAB1"/>
              </a:solidFill>
            </a:endParaRPr>
          </a:p>
        </p:txBody>
      </p:sp>
      <p:sp>
        <p:nvSpPr>
          <p:cNvPr id="22" name="Объект 2"/>
          <p:cNvSpPr txBox="1">
            <a:spLocks/>
          </p:cNvSpPr>
          <p:nvPr/>
        </p:nvSpPr>
        <p:spPr>
          <a:xfrm>
            <a:off x="662127" y="4791328"/>
            <a:ext cx="4353218" cy="18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FFFAB1"/>
                </a:solidFill>
              </a:rPr>
              <a:t>3 типа имплементаций: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сервис;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кэширующий декоратор;</a:t>
            </a:r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Нам понадобятся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762891"/>
            <a:ext cx="10515600" cy="4682297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способ объявления префиксов декораторов и их порядка;</a:t>
            </a:r>
          </a:p>
          <a:p>
            <a:r>
              <a:rPr lang="en-US" dirty="0" err="1" smtClean="0">
                <a:solidFill>
                  <a:srgbClr val="FFFAB1"/>
                </a:solidFill>
              </a:rPr>
              <a:t>BeanFactoryPostProcessor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r>
              <a:rPr lang="en-US" dirty="0" err="1" smtClean="0">
                <a:solidFill>
                  <a:srgbClr val="FFFAB1"/>
                </a:solidFill>
              </a:rPr>
              <a:t>AutowireCandidateResolver</a:t>
            </a:r>
            <a:r>
              <a:rPr lang="en-US" dirty="0">
                <a:solidFill>
                  <a:srgbClr val="FFFAB1"/>
                </a:solidFill>
              </a:rPr>
              <a:t>.</a:t>
            </a:r>
            <a:endParaRPr lang="ru-RU" dirty="0" smtClean="0">
              <a:solidFill>
                <a:srgbClr val="FFFAB1"/>
              </a:solidFill>
            </a:endParaRPr>
          </a:p>
          <a:p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rgbClr val="FFFAB1"/>
                </a:solidFill>
                <a:latin typeface="+mn-lt"/>
              </a:rPr>
              <a:t>Сервис для предсказания судьбы и гороскопов 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9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 err="1">
                <a:solidFill>
                  <a:srgbClr val="91CCFF"/>
                </a:solidFill>
                <a:latin typeface="+mn-lt"/>
              </a:rPr>
              <a:t>DecoratorType</a:t>
            </a:r>
            <a:endParaRPr lang="ru-RU" dirty="0">
              <a:solidFill>
                <a:srgbClr val="91CCFF"/>
              </a:solidFill>
              <a:latin typeface="+mn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443348"/>
            <a:ext cx="4034374" cy="4708981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enum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DecoratorType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LOGGING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Logging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CACHING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Caching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NOT_DECORATOR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private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prefix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DecoratorType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final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prefix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this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prefix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prefix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getPrefix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prefix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5501640" y="1443348"/>
            <a:ext cx="6177742" cy="4682297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содержит префиксы декораторов;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определяет их порядок;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может быть заменён массивом.</a:t>
            </a:r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841182" cy="854730"/>
          </a:xfrm>
        </p:spPr>
        <p:txBody>
          <a:bodyPr/>
          <a:lstStyle/>
          <a:p>
            <a:r>
              <a:rPr lang="en-US" dirty="0" err="1" smtClean="0">
                <a:solidFill>
                  <a:srgbClr val="FFCC33"/>
                </a:solidFill>
                <a:latin typeface="+mn-lt"/>
              </a:rPr>
              <a:t>BeanFactoryPostProcessor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762892"/>
            <a:ext cx="10515600" cy="2110840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позволяет выполнять манипуляции с </a:t>
            </a:r>
            <a:r>
              <a:rPr lang="en-US" dirty="0" err="1" smtClean="0">
                <a:solidFill>
                  <a:srgbClr val="91CCFF"/>
                </a:solidFill>
              </a:rPr>
              <a:t>BeanDefinition</a:t>
            </a:r>
            <a:r>
              <a:rPr lang="en-US" dirty="0" smtClean="0">
                <a:solidFill>
                  <a:srgbClr val="FFFAB1"/>
                </a:solidFill>
              </a:rPr>
              <a:t>’</a:t>
            </a:r>
            <a:r>
              <a:rPr lang="ru-RU" dirty="0" err="1" smtClean="0">
                <a:solidFill>
                  <a:srgbClr val="FFFAB1"/>
                </a:solidFill>
              </a:rPr>
              <a:t>ами</a:t>
            </a:r>
            <a:r>
              <a:rPr lang="ru-RU" dirty="0" smtClean="0">
                <a:solidFill>
                  <a:srgbClr val="FFFAB1"/>
                </a:solidFill>
              </a:rPr>
              <a:t> до инициализации </a:t>
            </a:r>
            <a:r>
              <a:rPr lang="ru-RU" dirty="0" err="1" smtClean="0">
                <a:solidFill>
                  <a:srgbClr val="FFFAB1"/>
                </a:solidFill>
              </a:rPr>
              <a:t>бинов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написан </a:t>
            </a:r>
            <a:r>
              <a:rPr lang="en-US" dirty="0" err="1">
                <a:solidFill>
                  <a:srgbClr val="FFFAB1"/>
                </a:solidFill>
              </a:rPr>
              <a:t>Juergen</a:t>
            </a:r>
            <a:r>
              <a:rPr lang="en-US" dirty="0">
                <a:solidFill>
                  <a:srgbClr val="FFFAB1"/>
                </a:solidFill>
              </a:rPr>
              <a:t> </a:t>
            </a:r>
            <a:r>
              <a:rPr lang="en-US" dirty="0" err="1" smtClean="0">
                <a:solidFill>
                  <a:srgbClr val="FFFAB1"/>
                </a:solidFill>
              </a:rPr>
              <a:t>Hoeller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жертва </a:t>
            </a:r>
            <a:r>
              <a:rPr lang="en-US" dirty="0" smtClean="0">
                <a:solidFill>
                  <a:srgbClr val="FFFAB1"/>
                </a:solidFill>
              </a:rPr>
              <a:t>Spring</a:t>
            </a:r>
            <a:r>
              <a:rPr lang="ru-RU" dirty="0">
                <a:solidFill>
                  <a:srgbClr val="FFFAB1"/>
                </a:solidFill>
              </a:rPr>
              <a:t>-</a:t>
            </a:r>
            <a:r>
              <a:rPr lang="ru-RU" dirty="0" err="1" smtClean="0">
                <a:solidFill>
                  <a:srgbClr val="FFFAB1"/>
                </a:solidFill>
              </a:rPr>
              <a:t>потрошителя</a:t>
            </a:r>
            <a:r>
              <a:rPr lang="ru-RU" dirty="0" smtClean="0">
                <a:solidFill>
                  <a:srgbClr val="FFFAB1"/>
                </a:solidFill>
              </a:rPr>
              <a:t>.</a:t>
            </a:r>
            <a:endParaRPr lang="ru-RU" dirty="0">
              <a:solidFill>
                <a:srgbClr val="FFFAB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5267" y="2911876"/>
            <a:ext cx="3946124" cy="39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76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56962"/>
            <a:ext cx="10515601" cy="970797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err="1">
                <a:solidFill>
                  <a:srgbClr val="91CCFF"/>
                </a:solidFill>
              </a:rPr>
              <a:t>DecoratorAutowireCandidateResolverConfigurer</a:t>
            </a:r>
            <a:r>
              <a:rPr lang="en-US" altLang="ru-RU" sz="2800" dirty="0">
                <a:solidFill>
                  <a:srgbClr val="91CCFF"/>
                </a:solidFill>
              </a:rPr>
              <a:t> </a:t>
            </a:r>
            <a:r>
              <a:rPr lang="en-US" altLang="ru-RU" sz="2800" dirty="0">
                <a:solidFill>
                  <a:srgbClr val="0099FF"/>
                </a:solidFill>
              </a:rPr>
              <a:t>implements</a:t>
            </a:r>
            <a:r>
              <a:rPr lang="en-US" altLang="ru-RU" sz="2800" dirty="0">
                <a:solidFill>
                  <a:srgbClr val="91CCFF"/>
                </a:solidFill>
              </a:rPr>
              <a:t> </a:t>
            </a:r>
            <a:r>
              <a:rPr lang="en-US" altLang="ru-RU" sz="2800" dirty="0" err="1">
                <a:solidFill>
                  <a:srgbClr val="FFCC33"/>
                </a:solidFill>
              </a:rPr>
              <a:t>BeanFactoryPostProcessor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FFCC33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62891"/>
            <a:ext cx="10515600" cy="2699041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</a:rPr>
              <a:t>пройдётся по списку </a:t>
            </a:r>
            <a:r>
              <a:rPr lang="en-US" dirty="0" err="1" smtClean="0">
                <a:solidFill>
                  <a:srgbClr val="91CCFF"/>
                </a:solidFill>
              </a:rPr>
              <a:t>BeanDefinition</a:t>
            </a:r>
            <a:r>
              <a:rPr lang="en-US" dirty="0" smtClean="0">
                <a:solidFill>
                  <a:srgbClr val="FFFAB1"/>
                </a:solidFill>
              </a:rPr>
              <a:t>’</a:t>
            </a:r>
            <a:r>
              <a:rPr lang="ru-RU" dirty="0" err="1" smtClean="0">
                <a:solidFill>
                  <a:srgbClr val="FFFAB1"/>
                </a:solidFill>
              </a:rPr>
              <a:t>ов</a:t>
            </a:r>
            <a:r>
              <a:rPr lang="ru-RU" dirty="0" smtClean="0">
                <a:solidFill>
                  <a:srgbClr val="FFFAB1"/>
                </a:solidFill>
              </a:rPr>
              <a:t> и пометит </a:t>
            </a:r>
            <a:r>
              <a:rPr lang="ru-RU" dirty="0" err="1" smtClean="0">
                <a:solidFill>
                  <a:srgbClr val="FFFAB1"/>
                </a:solidFill>
              </a:rPr>
              <a:t>верхнеуровневые</a:t>
            </a:r>
            <a:r>
              <a:rPr lang="ru-RU" dirty="0" smtClean="0">
                <a:solidFill>
                  <a:srgbClr val="FFFAB1"/>
                </a:solidFill>
              </a:rPr>
              <a:t> декораторы (</a:t>
            </a:r>
            <a:r>
              <a:rPr lang="en-US" dirty="0" smtClean="0">
                <a:solidFill>
                  <a:srgbClr val="92D050"/>
                </a:solidFill>
              </a:rPr>
              <a:t>Logging</a:t>
            </a:r>
            <a:r>
              <a:rPr lang="ru-RU" dirty="0" smtClean="0">
                <a:solidFill>
                  <a:srgbClr val="FFFAB1"/>
                </a:solidFill>
              </a:rPr>
              <a:t>)</a:t>
            </a:r>
            <a:r>
              <a:rPr lang="en-US" dirty="0" smtClean="0">
                <a:solidFill>
                  <a:srgbClr val="FFFAB1"/>
                </a:solidFill>
              </a:rPr>
              <a:t> </a:t>
            </a:r>
            <a:r>
              <a:rPr lang="ru-RU" dirty="0" smtClean="0">
                <a:solidFill>
                  <a:srgbClr val="FFFAB1"/>
                </a:solidFill>
              </a:rPr>
              <a:t>как </a:t>
            </a:r>
            <a:r>
              <a:rPr lang="en-US" dirty="0" smtClean="0">
                <a:solidFill>
                  <a:srgbClr val="FFFAB1"/>
                </a:solidFill>
              </a:rPr>
              <a:t>Primary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  <a:endParaRPr lang="en-US" dirty="0" smtClean="0">
              <a:solidFill>
                <a:srgbClr val="FFFAB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FAB1"/>
              </a:solidFill>
            </a:endParaRPr>
          </a:p>
          <a:p>
            <a:r>
              <a:rPr lang="ru-RU" dirty="0" smtClean="0">
                <a:solidFill>
                  <a:srgbClr val="FFFAB1"/>
                </a:solidFill>
              </a:rPr>
              <a:t>построит иерархию </a:t>
            </a:r>
            <a:r>
              <a:rPr lang="ru-RU" dirty="0" err="1" smtClean="0">
                <a:solidFill>
                  <a:srgbClr val="FFFAB1"/>
                </a:solidFill>
              </a:rPr>
              <a:t>бинов</a:t>
            </a:r>
            <a:r>
              <a:rPr lang="ru-RU" dirty="0" smtClean="0">
                <a:solidFill>
                  <a:srgbClr val="FFFAB1"/>
                </a:solidFill>
              </a:rPr>
              <a:t> в соответствии с </a:t>
            </a:r>
            <a:r>
              <a:rPr lang="en-US" dirty="0" err="1" smtClean="0">
                <a:solidFill>
                  <a:srgbClr val="91CCFF"/>
                </a:solidFill>
              </a:rPr>
              <a:t>DecoratorType</a:t>
            </a:r>
            <a:r>
              <a:rPr lang="ru-RU" dirty="0" smtClean="0">
                <a:solidFill>
                  <a:srgbClr val="FFFAB1"/>
                </a:solidFill>
              </a:rPr>
              <a:t> (с ней будет работать </a:t>
            </a:r>
            <a:r>
              <a:rPr lang="en-US" dirty="0" err="1" smtClean="0">
                <a:solidFill>
                  <a:srgbClr val="FFCC33"/>
                </a:solidFill>
              </a:rPr>
              <a:t>DependencyManager</a:t>
            </a:r>
            <a:r>
              <a:rPr lang="ru-RU" dirty="0" smtClean="0">
                <a:solidFill>
                  <a:srgbClr val="FFFAB1"/>
                </a:solidFill>
              </a:rPr>
              <a:t>)</a:t>
            </a:r>
            <a:r>
              <a:rPr lang="en-US" dirty="0" smtClean="0">
                <a:solidFill>
                  <a:srgbClr val="FFFAB1"/>
                </a:solidFill>
              </a:rPr>
              <a:t>.</a:t>
            </a:r>
            <a:endParaRPr lang="ru-RU" dirty="0" smtClean="0">
              <a:solidFill>
                <a:srgbClr val="FFFAB1"/>
              </a:solidFill>
            </a:endParaRPr>
          </a:p>
          <a:p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7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56962"/>
            <a:ext cx="10515601" cy="970797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800" dirty="0" err="1">
                <a:solidFill>
                  <a:srgbClr val="91CCFF"/>
                </a:solidFill>
              </a:rPr>
              <a:t>DecoratorAutowireCandidateResolverConfigurer</a:t>
            </a:r>
            <a:r>
              <a:rPr lang="en-US" altLang="ru-RU" sz="2800" dirty="0">
                <a:solidFill>
                  <a:srgbClr val="91CCFF"/>
                </a:solidFill>
              </a:rPr>
              <a:t> </a:t>
            </a:r>
            <a:r>
              <a:rPr lang="en-US" altLang="ru-RU" sz="2800" dirty="0">
                <a:solidFill>
                  <a:srgbClr val="0099FF"/>
                </a:solidFill>
              </a:rPr>
              <a:t>implements</a:t>
            </a:r>
            <a:r>
              <a:rPr lang="en-US" altLang="ru-RU" sz="2800" dirty="0">
                <a:solidFill>
                  <a:srgbClr val="91CCFF"/>
                </a:solidFill>
              </a:rPr>
              <a:t> </a:t>
            </a:r>
            <a:r>
              <a:rPr lang="en-US" altLang="ru-RU" sz="2800" dirty="0" err="1">
                <a:solidFill>
                  <a:srgbClr val="FFCC33"/>
                </a:solidFill>
              </a:rPr>
              <a:t>BeanFactoryPostProcessor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FFCC33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62892"/>
            <a:ext cx="10515600" cy="1063436"/>
          </a:xfrm>
        </p:spPr>
        <p:txBody>
          <a:bodyPr/>
          <a:lstStyle/>
          <a:p>
            <a:r>
              <a:rPr lang="ru-RU" dirty="0" err="1" smtClean="0">
                <a:solidFill>
                  <a:srgbClr val="FFFAB1"/>
                </a:solidFill>
              </a:rPr>
              <a:t>инстанцирует</a:t>
            </a:r>
            <a:r>
              <a:rPr lang="ru-RU" dirty="0" smtClean="0">
                <a:solidFill>
                  <a:srgbClr val="FFFAB1"/>
                </a:solidFill>
              </a:rPr>
              <a:t> </a:t>
            </a:r>
            <a:r>
              <a:rPr lang="en-US" dirty="0" err="1" smtClean="0">
                <a:solidFill>
                  <a:srgbClr val="91CCFF"/>
                </a:solidFill>
              </a:rPr>
              <a:t>DecoratorAutowireCandidateResolver</a:t>
            </a:r>
            <a:r>
              <a:rPr lang="ru-RU" dirty="0" smtClean="0">
                <a:solidFill>
                  <a:srgbClr val="FFFAB1"/>
                </a:solidFill>
              </a:rPr>
              <a:t>, поместит в него текущий </a:t>
            </a:r>
            <a:r>
              <a:rPr lang="en-US" dirty="0" smtClean="0">
                <a:solidFill>
                  <a:srgbClr val="FFCC33"/>
                </a:solidFill>
              </a:rPr>
              <a:t>Resolver</a:t>
            </a:r>
            <a:r>
              <a:rPr lang="ru-RU" dirty="0" smtClean="0">
                <a:solidFill>
                  <a:srgbClr val="FFFAB1"/>
                </a:solidFill>
              </a:rPr>
              <a:t> из фабрики, а его – в фабрику.</a:t>
            </a:r>
          </a:p>
          <a:p>
            <a:endParaRPr lang="ru-RU" dirty="0">
              <a:solidFill>
                <a:srgbClr val="FFFAB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80808" y="2826328"/>
            <a:ext cx="5904309" cy="1938992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FFFAB1"/>
                </a:solidFill>
              </a:rPr>
              <a:t>b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eanFactory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.setAutowireCandidateResolver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DecoratorAutowireCandidateResolver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    </a:t>
            </a:r>
            <a:r>
              <a:rPr lang="en-US" altLang="ru-RU" sz="2000" dirty="0">
                <a:solidFill>
                  <a:srgbClr val="FFFAB1"/>
                </a:solidFill>
              </a:rPr>
              <a:t>b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eanFactory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.getAutowireCandidateResolver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    …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93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56962"/>
            <a:ext cx="8538557" cy="970797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 smtClean="0">
                <a:solidFill>
                  <a:srgbClr val="91CCFF"/>
                </a:solidFill>
              </a:rPr>
              <a:t>Decorator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AutowireCandidateResolver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AutowireCandidateResolver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2157951"/>
            <a:ext cx="10515600" cy="1832157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FAB1"/>
                </a:solidFill>
              </a:rPr>
              <a:t>п</a:t>
            </a:r>
            <a:r>
              <a:rPr lang="ru-RU" dirty="0" smtClean="0">
                <a:solidFill>
                  <a:srgbClr val="FFFAB1"/>
                </a:solidFill>
              </a:rPr>
              <a:t>роверяет, совпадают ли тип зависимости и зависимого класса:</a:t>
            </a:r>
          </a:p>
          <a:p>
            <a:pPr lvl="1"/>
            <a:r>
              <a:rPr lang="ru-RU" dirty="0">
                <a:solidFill>
                  <a:srgbClr val="FFFAB1"/>
                </a:solidFill>
              </a:rPr>
              <a:t>е</a:t>
            </a:r>
            <a:r>
              <a:rPr lang="ru-RU" dirty="0" smtClean="0">
                <a:solidFill>
                  <a:srgbClr val="FFFAB1"/>
                </a:solidFill>
              </a:rPr>
              <a:t>сли не совпадают – делегирует дальнейший поиск зависимостей внутреннему </a:t>
            </a:r>
            <a:r>
              <a:rPr lang="ru-RU" dirty="0" err="1" smtClean="0">
                <a:solidFill>
                  <a:srgbClr val="FFFAB1"/>
                </a:solidFill>
              </a:rPr>
              <a:t>резолверу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ru-RU" dirty="0" smtClean="0">
                <a:solidFill>
                  <a:srgbClr val="FFFAB1"/>
                </a:solidFill>
              </a:rPr>
              <a:t>если совпадают – </a:t>
            </a:r>
            <a:r>
              <a:rPr lang="ru-RU" dirty="0" smtClean="0">
                <a:solidFill>
                  <a:srgbClr val="FFFAB1"/>
                </a:solidFill>
              </a:rPr>
              <a:t>значит декораторы, продолжает работу.</a:t>
            </a:r>
            <a:endParaRPr lang="ru-RU" dirty="0" smtClean="0">
              <a:solidFill>
                <a:srgbClr val="FFFAB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9215" y="4328800"/>
            <a:ext cx="10491590" cy="1631216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boolean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isAutowireCandidate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BeanDefinitionHolder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bdHolder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DependencyDescriptor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descriptor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en-US" altLang="ru-RU" sz="2000" b="0" i="0" u="sng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isNotSameTypeAsDependent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descriptor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2000" b="1" i="0" u="sng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en-US" altLang="ru-RU" sz="2000" b="1" i="0" u="sng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internalR</a:t>
            </a:r>
            <a:r>
              <a:rPr kumimoji="0" lang="ru-RU" altLang="ru-RU" sz="2000" b="1" i="0" u="sng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esolver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.isAutowireCandidate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bdHolder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sng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descriptor</a:t>
            </a:r>
            <a:r>
              <a:rPr kumimoji="0" lang="ru-RU" altLang="ru-RU" sz="2000" b="0" i="0" u="sng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);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F5F5F5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solidFill>
                  <a:srgbClr val="F5F5F5"/>
                </a:solidFill>
              </a:rPr>
              <a:t>…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202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56962"/>
            <a:ext cx="8538557" cy="970797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 smtClean="0">
                <a:solidFill>
                  <a:srgbClr val="91CCFF"/>
                </a:solidFill>
              </a:rPr>
              <a:t>Decorator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AutowireCandidateResolver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AutowireCandidateResolver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2157952"/>
            <a:ext cx="10515600" cy="876194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FAB1"/>
                </a:solidFill>
              </a:rPr>
              <a:t>п</a:t>
            </a:r>
            <a:r>
              <a:rPr lang="ru-RU" dirty="0" smtClean="0">
                <a:solidFill>
                  <a:srgbClr val="FFFAB1"/>
                </a:solidFill>
              </a:rPr>
              <a:t>роверяет, был ли уже найден подходящий бин для такой зависимости;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0956" y="3206879"/>
            <a:ext cx="6254404" cy="1015663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dependencyManager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.alreadyFound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dependentClass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199" y="4995363"/>
            <a:ext cx="10515600" cy="87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solidFill>
                  <a:srgbClr val="FFFAB1"/>
                </a:solidFill>
              </a:rPr>
              <a:t>(</a:t>
            </a:r>
            <a:r>
              <a:rPr lang="en-US" dirty="0" smtClean="0">
                <a:solidFill>
                  <a:srgbClr val="FFFAB1"/>
                </a:solidFill>
              </a:rPr>
              <a:t>Spring </a:t>
            </a:r>
            <a:r>
              <a:rPr lang="ru-RU" dirty="0" smtClean="0">
                <a:solidFill>
                  <a:srgbClr val="FFFAB1"/>
                </a:solidFill>
              </a:rPr>
              <a:t>проверяет всех кандидатов для инъекции </a:t>
            </a:r>
            <a:r>
              <a:rPr lang="ru-RU" dirty="0" smtClean="0">
                <a:solidFill>
                  <a:srgbClr val="FFFAB1"/>
                </a:solidFill>
              </a:rPr>
              <a:t>даже если подходящий бин уже был найден ранее)</a:t>
            </a:r>
            <a:endParaRPr lang="ru-RU" dirty="0" smtClean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56962"/>
            <a:ext cx="8538557" cy="970797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 smtClean="0">
                <a:solidFill>
                  <a:srgbClr val="91CCFF"/>
                </a:solidFill>
              </a:rPr>
              <a:t>Decorator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AutowireCandidateResolver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AutowireCandidateResolver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2157952"/>
            <a:ext cx="10515600" cy="876194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FAB1"/>
                </a:solidFill>
              </a:rPr>
              <a:t>п</a:t>
            </a:r>
            <a:r>
              <a:rPr lang="ru-RU" dirty="0" smtClean="0">
                <a:solidFill>
                  <a:srgbClr val="FFFAB1"/>
                </a:solidFill>
              </a:rPr>
              <a:t>роверяет, является ли </a:t>
            </a:r>
            <a:r>
              <a:rPr lang="en-US" dirty="0" err="1" smtClean="0">
                <a:solidFill>
                  <a:srgbClr val="91CCFF"/>
                </a:solidFill>
              </a:rPr>
              <a:t>BeanDefinition</a:t>
            </a:r>
            <a:r>
              <a:rPr lang="en-US" dirty="0" smtClean="0">
                <a:solidFill>
                  <a:srgbClr val="FFFAB1"/>
                </a:solidFill>
              </a:rPr>
              <a:t> </a:t>
            </a:r>
            <a:r>
              <a:rPr lang="ru-RU" dirty="0" smtClean="0">
                <a:solidFill>
                  <a:srgbClr val="FFFAB1"/>
                </a:solidFill>
              </a:rPr>
              <a:t>дочерним декоратором для зависимого класса;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5876" y="3356507"/>
            <a:ext cx="7631256" cy="1015663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dependencyManager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.isChildDecorator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bdHolder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dependentClass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40970" y="5036920"/>
            <a:ext cx="10515600" cy="876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FAB1"/>
                </a:solidFill>
              </a:rPr>
              <a:t>если является – возвращает </a:t>
            </a:r>
            <a:r>
              <a:rPr lang="en-US" dirty="0" smtClean="0">
                <a:solidFill>
                  <a:srgbClr val="FFFAB1"/>
                </a:solidFill>
              </a:rPr>
              <a:t>true</a:t>
            </a:r>
            <a:r>
              <a:rPr lang="ru-RU" dirty="0" smtClean="0">
                <a:solidFill>
                  <a:srgbClr val="FFFAB1"/>
                </a:solidFill>
              </a:rPr>
              <a:t>;</a:t>
            </a:r>
            <a:endParaRPr lang="ru-RU" dirty="0" smtClean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56962"/>
            <a:ext cx="8538557" cy="970797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800" dirty="0" smtClean="0">
                <a:solidFill>
                  <a:srgbClr val="91CCFF"/>
                </a:solidFill>
              </a:rPr>
              <a:t>Decorator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AutowireCandidateResolver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AutowireCandidateResolver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2157952"/>
            <a:ext cx="10515600" cy="876194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FFFAB1"/>
                </a:solidFill>
              </a:rPr>
              <a:t>если </a:t>
            </a:r>
            <a:r>
              <a:rPr lang="en-US" dirty="0" err="1" smtClean="0">
                <a:solidFill>
                  <a:srgbClr val="91CCFF"/>
                </a:solidFill>
              </a:rPr>
              <a:t>BeanDefinition</a:t>
            </a:r>
            <a:r>
              <a:rPr lang="en-US" dirty="0" smtClean="0">
                <a:solidFill>
                  <a:srgbClr val="FFFAB1"/>
                </a:solidFill>
              </a:rPr>
              <a:t> </a:t>
            </a:r>
            <a:r>
              <a:rPr lang="ru-RU" dirty="0" smtClean="0">
                <a:solidFill>
                  <a:srgbClr val="FFFAB1"/>
                </a:solidFill>
              </a:rPr>
              <a:t>не является дочерним декоратором для зависимого класса, то делегирует внутреннему </a:t>
            </a:r>
            <a:r>
              <a:rPr lang="ru-RU" dirty="0" err="1" smtClean="0">
                <a:solidFill>
                  <a:srgbClr val="FFFAB1"/>
                </a:solidFill>
              </a:rPr>
              <a:t>резолверу</a:t>
            </a:r>
            <a:r>
              <a:rPr lang="ru-RU" dirty="0" smtClean="0">
                <a:solidFill>
                  <a:srgbClr val="FFFAB1"/>
                </a:solidFill>
              </a:rPr>
              <a:t>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3733" y="3237411"/>
            <a:ext cx="6380721" cy="400110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return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resolver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.isAutowireCandidate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bdHolder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descriptor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7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err="1" smtClean="0">
                <a:solidFill>
                  <a:srgbClr val="FFFAB1"/>
                </a:solidFill>
                <a:latin typeface="+mn-lt"/>
              </a:rPr>
              <a:t>Демо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6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8877" cy="1380548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Варианты определения порядка</a:t>
            </a:r>
            <a:br>
              <a:rPr lang="ru-RU" dirty="0" smtClean="0">
                <a:solidFill>
                  <a:srgbClr val="FFFAB1"/>
                </a:solidFill>
                <a:latin typeface="+mn-lt"/>
              </a:rPr>
            </a:br>
            <a:r>
              <a:rPr lang="ru-RU" dirty="0">
                <a:solidFill>
                  <a:srgbClr val="FFFAB1"/>
                </a:solidFill>
                <a:latin typeface="+mn-lt"/>
              </a:rPr>
              <a:t>инъекции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975875"/>
            <a:ext cx="10515600" cy="4391674"/>
          </a:xfrm>
        </p:spPr>
        <p:txBody>
          <a:bodyPr/>
          <a:lstStyle/>
          <a:p>
            <a:r>
              <a:rPr lang="en-US" dirty="0" smtClean="0">
                <a:solidFill>
                  <a:srgbClr val="91CCFF"/>
                </a:solidFill>
              </a:rPr>
              <a:t>Java </a:t>
            </a:r>
            <a:r>
              <a:rPr lang="ru-RU" dirty="0" err="1">
                <a:solidFill>
                  <a:srgbClr val="91CCFF"/>
                </a:solidFill>
              </a:rPr>
              <a:t>с</a:t>
            </a:r>
            <a:r>
              <a:rPr lang="en-US" dirty="0" err="1" smtClean="0">
                <a:solidFill>
                  <a:srgbClr val="91CCFF"/>
                </a:solidFill>
              </a:rPr>
              <a:t>onfig</a:t>
            </a:r>
            <a:r>
              <a:rPr lang="en-US" dirty="0" smtClean="0">
                <a:solidFill>
                  <a:srgbClr val="FFFAB1"/>
                </a:solidFill>
              </a:rPr>
              <a:t> – </a:t>
            </a:r>
            <a:r>
              <a:rPr lang="ru-RU" dirty="0" smtClean="0">
                <a:solidFill>
                  <a:srgbClr val="FFFAB1"/>
                </a:solidFill>
              </a:rPr>
              <a:t>императивно, громоздко, нужно поддерживать, низкая связность, изменения в одном месте;</a:t>
            </a:r>
            <a:endParaRPr lang="en-US" dirty="0" smtClean="0">
              <a:solidFill>
                <a:srgbClr val="FFFAB1"/>
              </a:solidFill>
            </a:endParaRPr>
          </a:p>
          <a:p>
            <a:r>
              <a:rPr lang="en-US" dirty="0" smtClean="0">
                <a:solidFill>
                  <a:srgbClr val="FFCC33"/>
                </a:solidFill>
              </a:rPr>
              <a:t>@Qualifier</a:t>
            </a:r>
            <a:r>
              <a:rPr lang="en-US" dirty="0" smtClean="0">
                <a:solidFill>
                  <a:srgbClr val="FFFAB1"/>
                </a:solidFill>
              </a:rPr>
              <a:t> – </a:t>
            </a:r>
            <a:r>
              <a:rPr lang="ru-RU" dirty="0" smtClean="0">
                <a:solidFill>
                  <a:srgbClr val="FFFAB1"/>
                </a:solidFill>
              </a:rPr>
              <a:t>декларативно, высокая связность, изменения размазаны по коду;</a:t>
            </a:r>
            <a:endParaRPr lang="en-US" dirty="0" smtClean="0">
              <a:solidFill>
                <a:srgbClr val="FFFAB1"/>
              </a:solidFill>
            </a:endParaRPr>
          </a:p>
          <a:p>
            <a:r>
              <a:rPr lang="en-US" dirty="0" smtClean="0">
                <a:solidFill>
                  <a:srgbClr val="FFCC33"/>
                </a:solidFill>
              </a:rPr>
              <a:t>@Decorator</a:t>
            </a:r>
            <a:r>
              <a:rPr lang="en-US" dirty="0" smtClean="0">
                <a:solidFill>
                  <a:srgbClr val="FFFAB1"/>
                </a:solidFill>
              </a:rPr>
              <a:t> (custom qualifier) – </a:t>
            </a:r>
            <a:r>
              <a:rPr lang="ru-RU" dirty="0" smtClean="0">
                <a:solidFill>
                  <a:srgbClr val="FFFAB1"/>
                </a:solidFill>
              </a:rPr>
              <a:t>декларативно, связность ниже, чем у обычных </a:t>
            </a:r>
            <a:r>
              <a:rPr lang="en-US" dirty="0" smtClean="0">
                <a:solidFill>
                  <a:srgbClr val="FFFAB1"/>
                </a:solidFill>
              </a:rPr>
              <a:t>Qualifier’</a:t>
            </a:r>
            <a:r>
              <a:rPr lang="ru-RU" dirty="0" err="1" smtClean="0">
                <a:solidFill>
                  <a:srgbClr val="FFFAB1"/>
                </a:solidFill>
              </a:rPr>
              <a:t>ов</a:t>
            </a:r>
            <a:r>
              <a:rPr lang="ru-RU" dirty="0" smtClean="0">
                <a:solidFill>
                  <a:srgbClr val="FFFAB1"/>
                </a:solidFill>
              </a:rPr>
              <a:t>, изменения размазаны по коду;</a:t>
            </a:r>
          </a:p>
          <a:p>
            <a:r>
              <a:rPr lang="en-US" dirty="0" err="1" smtClean="0">
                <a:solidFill>
                  <a:srgbClr val="91CCFF"/>
                </a:solidFill>
              </a:rPr>
              <a:t>DecoratorAutowireCandidateResolver</a:t>
            </a:r>
            <a:r>
              <a:rPr lang="en-US" dirty="0" smtClean="0">
                <a:solidFill>
                  <a:srgbClr val="FFFAB1"/>
                </a:solidFill>
              </a:rPr>
              <a:t> – </a:t>
            </a:r>
            <a:r>
              <a:rPr lang="ru-RU" dirty="0" smtClean="0">
                <a:solidFill>
                  <a:srgbClr val="FFFAB1"/>
                </a:solidFill>
              </a:rPr>
              <a:t>декларативно, низкая связность, изменения в одном месте, </a:t>
            </a:r>
            <a:r>
              <a:rPr lang="en-US" dirty="0" smtClean="0">
                <a:solidFill>
                  <a:srgbClr val="FFFAB1"/>
                </a:solidFill>
              </a:rPr>
              <a:t>configuration by convention</a:t>
            </a:r>
            <a:r>
              <a:rPr lang="ru-RU" dirty="0" smtClean="0">
                <a:solidFill>
                  <a:srgbClr val="FFFAB1"/>
                </a:solidFill>
              </a:rPr>
              <a:t>. Нужно поддерживать </a:t>
            </a:r>
            <a:r>
              <a:rPr lang="en-US" dirty="0" smtClean="0">
                <a:solidFill>
                  <a:srgbClr val="91CCFF"/>
                </a:solidFill>
              </a:rPr>
              <a:t>Resolver</a:t>
            </a:r>
            <a:r>
              <a:rPr lang="ru-RU" dirty="0" smtClean="0">
                <a:solidFill>
                  <a:srgbClr val="FFFAB1"/>
                </a:solidFill>
              </a:rPr>
              <a:t> и всё, что с ним связано. Менее очевидно, чем другие варианты.</a:t>
            </a:r>
            <a:endParaRPr lang="en-US" dirty="0" smtClean="0">
              <a:solidFill>
                <a:srgbClr val="FFFAB1"/>
              </a:solidFill>
            </a:endParaRPr>
          </a:p>
          <a:p>
            <a:endParaRPr lang="ru-RU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597" y="1482866"/>
            <a:ext cx="3703703" cy="45719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57" y="1482867"/>
            <a:ext cx="3706225" cy="4571999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AB1"/>
                </a:solidFill>
                <a:latin typeface="+mn-lt"/>
              </a:rPr>
              <a:t>Компоненты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7969" y="6184669"/>
            <a:ext cx="4915000" cy="523220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Globa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FortuneTeller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382556" y="6184669"/>
            <a:ext cx="5341783" cy="523220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91CCFF"/>
                </a:solidFill>
                <a:effectLst/>
              </a:rPr>
              <a:t>Gypsy </a:t>
            </a:r>
            <a:r>
              <a:rPr kumimoji="0" lang="ru-RU" altLang="ru-RU" sz="2800" b="1" i="0" u="none" strike="noStrike" cap="none" normalizeH="0" baseline="0" smtClean="0">
                <a:ln>
                  <a:noFill/>
                </a:ln>
                <a:solidFill>
                  <a:srgbClr val="0099FF"/>
                </a:solidFill>
                <a:effectLst/>
              </a:rPr>
              <a:t>implements </a:t>
            </a:r>
            <a:r>
              <a:rPr kumimoji="0" lang="ru-RU" altLang="ru-RU" sz="2800" b="0" i="0" u="none" strike="noStrike" cap="none" normalizeH="0" baseline="0" smtClean="0">
                <a:ln>
                  <a:noFill/>
                </a:ln>
                <a:solidFill>
                  <a:srgbClr val="FFCC33"/>
                </a:solidFill>
                <a:effectLst/>
              </a:rPr>
              <a:t>HoroscopeTeller</a:t>
            </a:r>
            <a:endParaRPr kumimoji="0" lang="ru-RU" altLang="ru-RU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033246" y="1308847"/>
            <a:ext cx="0" cy="5325035"/>
          </a:xfrm>
          <a:prstGeom prst="line">
            <a:avLst/>
          </a:prstGeom>
          <a:ln w="38100">
            <a:solidFill>
              <a:srgbClr val="FFFA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469571" cy="773719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План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452172"/>
            <a:ext cx="10515600" cy="5405828"/>
          </a:xfrm>
        </p:spPr>
        <p:txBody>
          <a:bodyPr/>
          <a:lstStyle/>
          <a:p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Введение;</a:t>
            </a:r>
            <a:endParaRPr lang="en-US" strike="sngStrike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Как это тестировать?</a:t>
            </a:r>
          </a:p>
          <a:p>
            <a:r>
              <a:rPr lang="ru-RU" strike="sngStrike" dirty="0" err="1" smtClean="0">
                <a:solidFill>
                  <a:schemeClr val="bg1">
                    <a:lumMod val="50000"/>
                  </a:schemeClr>
                </a:solidFill>
              </a:rPr>
              <a:t>Мокирование</a:t>
            </a:r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trike="sngStrike" dirty="0" err="1" smtClean="0">
                <a:solidFill>
                  <a:schemeClr val="bg1">
                    <a:lumMod val="50000"/>
                  </a:schemeClr>
                </a:solidFill>
              </a:rPr>
              <a:t>бинов</a:t>
            </a:r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 в тестах: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en-US" strike="sngStrike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trike="sngStrike" dirty="0" err="1" smtClean="0">
                <a:solidFill>
                  <a:schemeClr val="bg1">
                    <a:lumMod val="50000"/>
                  </a:schemeClr>
                </a:solidFill>
              </a:rPr>
              <a:t>MockBean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trike="sngStrike" dirty="0" err="1" smtClean="0">
                <a:solidFill>
                  <a:schemeClr val="bg1">
                    <a:lumMod val="50000"/>
                  </a:schemeClr>
                </a:solidFill>
              </a:rPr>
              <a:t>Automocked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 (DIY);</a:t>
            </a:r>
          </a:p>
          <a:p>
            <a:r>
              <a:rPr lang="ru-RU" strike="sngStrike" dirty="0" smtClean="0">
                <a:solidFill>
                  <a:schemeClr val="bg1">
                    <a:lumMod val="50000"/>
                  </a:schemeClr>
                </a:solidFill>
              </a:rPr>
              <a:t>Определение порядка инъекции (на примере декораторов):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en-US" strike="sngStrike" dirty="0" err="1" smtClean="0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@Qualifier;</a:t>
            </a:r>
          </a:p>
          <a:p>
            <a:pPr lvl="1"/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@Decorator (custom qualifier);</a:t>
            </a:r>
          </a:p>
          <a:p>
            <a:pPr lvl="1"/>
            <a:r>
              <a:rPr lang="en-US" strike="sngStrike" dirty="0" err="1" smtClean="0">
                <a:solidFill>
                  <a:schemeClr val="bg1">
                    <a:lumMod val="50000"/>
                  </a:schemeClr>
                </a:solidFill>
              </a:rPr>
              <a:t>DecoratorAutowireCandidateResolver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 (DIY);</a:t>
            </a:r>
          </a:p>
          <a:p>
            <a:r>
              <a:rPr lang="ru-RU" dirty="0" smtClean="0">
                <a:solidFill>
                  <a:srgbClr val="FFFAB1"/>
                </a:solidFill>
              </a:rPr>
              <a:t>Выводы.</a:t>
            </a:r>
          </a:p>
        </p:txBody>
      </p:sp>
    </p:spTree>
    <p:extLst>
      <p:ext uri="{BB962C8B-B14F-4D97-AF65-F5344CB8AC3E}">
        <p14:creationId xmlns:p14="http://schemas.microsoft.com/office/powerpoint/2010/main" val="386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Выводы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8390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FFFAB1"/>
                </a:solidFill>
              </a:rPr>
              <a:t>Кастомные</a:t>
            </a:r>
            <a:r>
              <a:rPr lang="ru-RU" dirty="0" smtClean="0">
                <a:solidFill>
                  <a:srgbClr val="FFFAB1"/>
                </a:solidFill>
              </a:rPr>
              <a:t> </a:t>
            </a:r>
            <a:r>
              <a:rPr lang="ru-RU" dirty="0" err="1" smtClean="0">
                <a:solidFill>
                  <a:srgbClr val="FFFAB1"/>
                </a:solidFill>
              </a:rPr>
              <a:t>резолверы</a:t>
            </a:r>
            <a:r>
              <a:rPr lang="ru-RU" dirty="0" smtClean="0">
                <a:solidFill>
                  <a:srgbClr val="FFFAB1"/>
                </a:solidFill>
              </a:rPr>
              <a:t> могут позволить:</a:t>
            </a:r>
          </a:p>
          <a:p>
            <a:pPr lvl="1"/>
            <a:r>
              <a:rPr lang="ru-RU" dirty="0" smtClean="0">
                <a:solidFill>
                  <a:srgbClr val="FFFAB1"/>
                </a:solidFill>
              </a:rPr>
              <a:t>писать меньше </a:t>
            </a:r>
            <a:r>
              <a:rPr lang="en-US" dirty="0" smtClean="0">
                <a:solidFill>
                  <a:srgbClr val="FFFAB1"/>
                </a:solidFill>
              </a:rPr>
              <a:t>boilerplate </a:t>
            </a:r>
            <a:r>
              <a:rPr lang="ru-RU" dirty="0" smtClean="0">
                <a:solidFill>
                  <a:srgbClr val="FFFAB1"/>
                </a:solidFill>
              </a:rPr>
              <a:t>кода в тестах;</a:t>
            </a:r>
          </a:p>
          <a:p>
            <a:pPr lvl="1"/>
            <a:r>
              <a:rPr lang="ru-RU" dirty="0" smtClean="0">
                <a:solidFill>
                  <a:srgbClr val="FFFAB1"/>
                </a:solidFill>
              </a:rPr>
              <a:t>писать меньше кода в самих компонентах/</a:t>
            </a:r>
            <a:r>
              <a:rPr lang="ru-RU" dirty="0" err="1" smtClean="0">
                <a:solidFill>
                  <a:srgbClr val="FFFAB1"/>
                </a:solidFill>
              </a:rPr>
              <a:t>конфигах</a:t>
            </a:r>
            <a:r>
              <a:rPr lang="en-US" dirty="0" smtClean="0">
                <a:solidFill>
                  <a:srgbClr val="FFFAB1"/>
                </a:solidFill>
              </a:rPr>
              <a:t>;</a:t>
            </a:r>
          </a:p>
          <a:p>
            <a:pPr lvl="1"/>
            <a:r>
              <a:rPr lang="ru-RU" dirty="0">
                <a:solidFill>
                  <a:srgbClr val="FFFAB1"/>
                </a:solidFill>
              </a:rPr>
              <a:t>уменьшить связность кода</a:t>
            </a:r>
            <a:r>
              <a:rPr lang="ru-RU" dirty="0" smtClean="0">
                <a:solidFill>
                  <a:srgbClr val="FFFAB1"/>
                </a:solidFill>
              </a:rPr>
              <a:t>.</a:t>
            </a:r>
            <a:endParaRPr lang="ru-RU" dirty="0">
              <a:solidFill>
                <a:srgbClr val="FFFAB1"/>
              </a:solidFill>
            </a:endParaRPr>
          </a:p>
          <a:p>
            <a:pPr lvl="1"/>
            <a:endParaRPr lang="ru-RU" dirty="0" smtClean="0">
              <a:solidFill>
                <a:srgbClr val="FFFAB1"/>
              </a:solidFill>
            </a:endParaRPr>
          </a:p>
          <a:p>
            <a:r>
              <a:rPr lang="ru-RU" dirty="0" err="1" smtClean="0">
                <a:solidFill>
                  <a:srgbClr val="FFFAB1"/>
                </a:solidFill>
              </a:rPr>
              <a:t>Кастомные</a:t>
            </a:r>
            <a:r>
              <a:rPr lang="ru-RU" dirty="0" smtClean="0">
                <a:solidFill>
                  <a:srgbClr val="FFFAB1"/>
                </a:solidFill>
              </a:rPr>
              <a:t> </a:t>
            </a:r>
            <a:r>
              <a:rPr lang="ru-RU" dirty="0" err="1" smtClean="0">
                <a:solidFill>
                  <a:srgbClr val="FFFAB1"/>
                </a:solidFill>
              </a:rPr>
              <a:t>резолверы</a:t>
            </a:r>
            <a:r>
              <a:rPr lang="ru-RU" dirty="0" smtClean="0">
                <a:solidFill>
                  <a:srgbClr val="FFFAB1"/>
                </a:solidFill>
              </a:rPr>
              <a:t> придётся написать.</a:t>
            </a:r>
          </a:p>
          <a:p>
            <a:r>
              <a:rPr lang="ru-RU" dirty="0" err="1" smtClean="0">
                <a:solidFill>
                  <a:srgbClr val="FFFAB1"/>
                </a:solidFill>
              </a:rPr>
              <a:t>Кастомные</a:t>
            </a:r>
            <a:r>
              <a:rPr lang="ru-RU" dirty="0" smtClean="0">
                <a:solidFill>
                  <a:srgbClr val="FFFAB1"/>
                </a:solidFill>
              </a:rPr>
              <a:t> </a:t>
            </a:r>
            <a:r>
              <a:rPr lang="ru-RU" dirty="0" err="1" smtClean="0">
                <a:solidFill>
                  <a:srgbClr val="FFFAB1"/>
                </a:solidFill>
              </a:rPr>
              <a:t>резолверы</a:t>
            </a:r>
            <a:r>
              <a:rPr lang="ru-RU" dirty="0" smtClean="0">
                <a:solidFill>
                  <a:srgbClr val="FFFAB1"/>
                </a:solidFill>
              </a:rPr>
              <a:t> придётся поддерживать.</a:t>
            </a:r>
          </a:p>
        </p:txBody>
      </p:sp>
    </p:spTree>
    <p:extLst>
      <p:ext uri="{BB962C8B-B14F-4D97-AF65-F5344CB8AC3E}">
        <p14:creationId xmlns:p14="http://schemas.microsoft.com/office/powerpoint/2010/main" val="7640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0463" y="369952"/>
            <a:ext cx="5612704" cy="1325563"/>
          </a:xfrm>
        </p:spPr>
        <p:txBody>
          <a:bodyPr/>
          <a:lstStyle/>
          <a:p>
            <a:r>
              <a:rPr lang="ru-RU" dirty="0" smtClean="0">
                <a:solidFill>
                  <a:srgbClr val="FFFAB1"/>
                </a:solidFill>
                <a:latin typeface="+mn-lt"/>
              </a:rPr>
              <a:t>Спасибо за внимание!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pic>
        <p:nvPicPr>
          <p:cNvPr id="21506" name="Picture 2" descr="http://res.cloudinary.com/hcdkt0ybc/image/upload/v1538219064/5e709013-ed63-487e-91a5-62ce216c61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15" y="1695515"/>
            <a:ext cx="37338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res.cloudinary.com/hcdkt0ybc/image/upload/v1537981917/cc0ef050-ecdf-4196-9bcd-572f2837044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09" y="304690"/>
            <a:ext cx="4993818" cy="49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585" y="5498926"/>
            <a:ext cx="11493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FAB1"/>
                </a:solidFill>
              </a:rPr>
              <a:t>https://github.com/monosoul/spring-di-customization</a:t>
            </a:r>
            <a:endParaRPr lang="ru-RU" sz="4000" dirty="0">
              <a:solidFill>
                <a:srgbClr val="FFFA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rgbClr val="FFFAB1"/>
                </a:solidFill>
                <a:latin typeface="+mn-lt"/>
              </a:rPr>
              <a:t>Эндпойнты</a:t>
            </a:r>
            <a:r>
              <a:rPr lang="ru-RU" dirty="0" smtClean="0">
                <a:solidFill>
                  <a:srgbClr val="FFFAB1"/>
                </a:solidFill>
                <a:latin typeface="+mn-lt"/>
              </a:rPr>
              <a:t> (контроллеры) сервиса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081" y="1601961"/>
            <a:ext cx="808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rgbClr val="FFFAB1"/>
                </a:solidFill>
              </a:rPr>
              <a:t>1)</a:t>
            </a:r>
            <a:endParaRPr lang="ru-RU" sz="6000" dirty="0">
              <a:solidFill>
                <a:srgbClr val="FFFAB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082" y="3524796"/>
            <a:ext cx="808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rgbClr val="FFFAB1"/>
                </a:solidFill>
              </a:rPr>
              <a:t>2</a:t>
            </a:r>
            <a:r>
              <a:rPr lang="ru-RU" sz="6000" dirty="0" smtClean="0">
                <a:solidFill>
                  <a:srgbClr val="FFFAB1"/>
                </a:solidFill>
              </a:rPr>
              <a:t>)</a:t>
            </a:r>
            <a:endParaRPr lang="ru-RU" sz="6000" dirty="0">
              <a:solidFill>
                <a:srgbClr val="FFFAB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081" y="5003576"/>
            <a:ext cx="808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rgbClr val="FFFAB1"/>
                </a:solidFill>
              </a:rPr>
              <a:t>3)</a:t>
            </a:r>
            <a:endParaRPr lang="ru-RU" sz="6000" dirty="0">
              <a:solidFill>
                <a:srgbClr val="FFFAB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287089" y="1226869"/>
            <a:ext cx="5155129" cy="1969770"/>
            <a:chOff x="1287089" y="1226869"/>
            <a:chExt cx="5155129" cy="1969770"/>
          </a:xfrm>
        </p:grpSpPr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1287089" y="1626979"/>
              <a:ext cx="5155129" cy="1569660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POST 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http://localhost:8080/fortune/tell</a:t>
              </a:r>
              <a:b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{</a:t>
              </a:r>
              <a:b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  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"</a:t>
              </a:r>
              <a:r>
                <a:rPr kumimoji="0" lang="en-US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request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FFAB1"/>
                  </a:solidFill>
                  <a:effectLst/>
                </a:rPr>
                <a:t>"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/>
              </a:r>
              <a:b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</a:b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}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287089" y="1226869"/>
              <a:ext cx="2963568" cy="400110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class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FortuneTellController</a:t>
              </a:r>
              <a:endPara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287089" y="3601739"/>
            <a:ext cx="6554167" cy="861775"/>
            <a:chOff x="1287089" y="3401686"/>
            <a:chExt cx="6554167" cy="861775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287089" y="3801796"/>
              <a:ext cx="6554167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GET 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http://localhost:8080/horoscope/tell/aquarius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1287089" y="3401686"/>
              <a:ext cx="3260636" cy="400110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class </a:t>
              </a:r>
              <a:r>
                <a:rPr kumimoji="0" lang="ru-RU" altLang="ru-RU" sz="2000" b="0" i="0" u="none" strike="noStrike" cap="none" normalizeH="0" baseline="0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HoroscopeTellController</a:t>
              </a:r>
              <a:endParaRPr kumimoji="0" lang="ru-RU" alt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287089" y="5080519"/>
            <a:ext cx="8681223" cy="861775"/>
            <a:chOff x="1287089" y="4880466"/>
            <a:chExt cx="8681223" cy="861775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1287089" y="5280576"/>
              <a:ext cx="8681223" cy="461665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GET 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http://localhost:8080/horoscope/tell/personal/</a:t>
              </a:r>
              <a:r>
                <a:rPr kumimoji="0" lang="en-US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Petrov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/</a:t>
              </a: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F5F5F5"/>
                  </a:solidFill>
                  <a:effectLst/>
                </a:rPr>
                <a:t>aquarius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287089" y="4880466"/>
              <a:ext cx="4572662" cy="400110"/>
            </a:xfrm>
            <a:prstGeom prst="rect">
              <a:avLst/>
            </a:prstGeom>
            <a:solidFill>
              <a:srgbClr val="141F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class</a:t>
              </a:r>
              <a:r>
                <a:rPr kumimoji="0" lang="ru-RU" altLang="ru-RU" sz="2000" b="1" i="0" u="none" strike="noStrike" cap="none" normalizeH="0" baseline="0" dirty="0" smtClean="0">
                  <a:ln>
                    <a:noFill/>
                  </a:ln>
                  <a:solidFill>
                    <a:srgbClr val="0099FF"/>
                  </a:solidFill>
                  <a:effectLst/>
                </a:rPr>
                <a:t> </a:t>
              </a:r>
              <a:r>
                <a:rPr kumimoji="0" lang="ru-RU" altLang="ru-RU" sz="2000" b="0" i="0" u="none" strike="noStrike" cap="none" normalizeH="0" baseline="0" dirty="0" err="1" smtClean="0">
                  <a:ln>
                    <a:noFill/>
                  </a:ln>
                  <a:solidFill>
                    <a:srgbClr val="91CCFF"/>
                  </a:solidFill>
                  <a:effectLst/>
                </a:rPr>
                <a:t>PersonalizedHoroscopeTellController</a:t>
              </a:r>
              <a:endPara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AB1"/>
                </a:solidFill>
                <a:latin typeface="+mn-lt"/>
              </a:rPr>
              <a:t>Аспект для контроля доступа</a:t>
            </a:r>
            <a:r>
              <a:rPr lang="en-US" dirty="0" smtClean="0">
                <a:solidFill>
                  <a:srgbClr val="FFFAB1"/>
                </a:solidFill>
                <a:latin typeface="+mn-lt"/>
              </a:rPr>
              <a:t> </a:t>
            </a:r>
            <a:r>
              <a:rPr lang="ru-RU" dirty="0" smtClean="0">
                <a:solidFill>
                  <a:srgbClr val="FFFAB1"/>
                </a:solidFill>
                <a:latin typeface="+mn-lt"/>
              </a:rPr>
              <a:t>по </a:t>
            </a:r>
            <a:r>
              <a:rPr lang="en-US" dirty="0" smtClean="0">
                <a:solidFill>
                  <a:srgbClr val="FFFAB1"/>
                </a:solidFill>
                <a:latin typeface="+mn-lt"/>
              </a:rPr>
              <a:t>IP</a:t>
            </a:r>
            <a:endParaRPr lang="ru-RU" dirty="0">
              <a:solidFill>
                <a:srgbClr val="FFFAB1"/>
              </a:solidFill>
              <a:latin typeface="+mn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838200" y="1138844"/>
            <a:ext cx="7050713" cy="5262979"/>
          </a:xfrm>
          <a:prstGeom prst="rect">
            <a:avLst/>
          </a:prstGeom>
          <a:solidFill>
            <a:srgbClr val="141F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Aspect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/>
            </a:r>
            <a:b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</a:b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class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RestrictionAspect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91CC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CC33"/>
                </a:solidFill>
                <a:effectLst/>
              </a:rPr>
              <a:t>@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FFCC33"/>
                </a:solidFill>
                <a:effectLst/>
              </a:rPr>
              <a:t>Before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"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execution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(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public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 * </a:t>
            </a:r>
            <a:r>
              <a:rPr lang="en-US" altLang="ru-RU" sz="2800" dirty="0">
                <a:solidFill>
                  <a:srgbClr val="A0FFA0"/>
                </a:solidFill>
              </a:rPr>
              <a:t>.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.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A0FFA0"/>
                </a:solidFill>
                <a:effectLst/>
              </a:rPr>
              <a:t>web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A0FFA0"/>
                </a:solidFill>
                <a:effectLst/>
              </a:rPr>
              <a:t>.*.*(..))"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)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public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void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checkAccess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 {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en-US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</a:t>
            </a:r>
            <a:r>
              <a:rPr lang="en-US" altLang="ru-RU" sz="2800" dirty="0" smtClean="0">
                <a:solidFill>
                  <a:srgbClr val="F5F5F5"/>
                </a:solidFill>
              </a:rPr>
              <a:t> </a:t>
            </a:r>
            <a:r>
              <a:rPr lang="en-US" altLang="ru-RU" sz="2800" b="1" dirty="0" smtClean="0">
                <a:solidFill>
                  <a:srgbClr val="0099FF"/>
                </a:solidFill>
              </a:rPr>
              <a:t>final</a:t>
            </a:r>
            <a:r>
              <a:rPr lang="ru-RU" altLang="ru-RU" sz="2800" b="1" dirty="0" smtClean="0">
                <a:solidFill>
                  <a:srgbClr val="0099FF"/>
                </a:solidFill>
              </a:rPr>
              <a:t> </a:t>
            </a:r>
            <a:r>
              <a:rPr lang="en-US" altLang="ru-RU" sz="2800" dirty="0" smtClean="0">
                <a:solidFill>
                  <a:srgbClr val="91CCFF"/>
                </a:solidFill>
              </a:rPr>
              <a:t>String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FFAB1"/>
                </a:solidFill>
                <a:effectLst/>
              </a:rPr>
              <a:t>ip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FAB1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=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F5F5F5"/>
                </a:solidFill>
                <a:effectLst/>
              </a:rPr>
              <a:t>getRequestSourceIp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/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   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throw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rgbClr val="0099FF"/>
                </a:solidFill>
                <a:effectLst/>
              </a:rPr>
              <a:t>new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91CCFF"/>
                </a:solidFill>
                <a:effectLst/>
              </a:rPr>
              <a:t>AccessDeniedException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();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    }</a:t>
            </a:r>
            <a:b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</a:b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5F5F5"/>
                </a:solidFill>
                <a:effectLst/>
              </a:rPr>
              <a:t>    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409063" y="3725508"/>
            <a:ext cx="4536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800" dirty="0">
                <a:solidFill>
                  <a:srgbClr val="F5F5F5"/>
                </a:solidFill>
              </a:rPr>
              <a:t> </a:t>
            </a:r>
            <a:r>
              <a:rPr lang="ru-RU" altLang="ru-RU" sz="2800" b="1" i="1" dirty="0" err="1">
                <a:solidFill>
                  <a:srgbClr val="FFFAB1"/>
                </a:solidFill>
              </a:rPr>
              <a:t>log</a:t>
            </a:r>
            <a:r>
              <a:rPr lang="ru-RU" altLang="ru-RU" sz="2800" dirty="0" err="1">
                <a:solidFill>
                  <a:srgbClr val="F5F5F5"/>
                </a:solidFill>
              </a:rPr>
              <a:t>.debug</a:t>
            </a:r>
            <a:r>
              <a:rPr lang="ru-RU" altLang="ru-RU" sz="2800" dirty="0">
                <a:solidFill>
                  <a:srgbClr val="F5F5F5"/>
                </a:solidFill>
              </a:rPr>
              <a:t>(</a:t>
            </a:r>
            <a:r>
              <a:rPr lang="ru-RU" altLang="ru-RU" sz="2800" dirty="0">
                <a:solidFill>
                  <a:srgbClr val="A0FFA0"/>
                </a:solidFill>
              </a:rPr>
              <a:t>"</a:t>
            </a:r>
            <a:r>
              <a:rPr lang="ru-RU" altLang="ru-RU" sz="2800" dirty="0" err="1">
                <a:solidFill>
                  <a:srgbClr val="A0FFA0"/>
                </a:solidFill>
              </a:rPr>
              <a:t>Source</a:t>
            </a:r>
            <a:r>
              <a:rPr lang="ru-RU" altLang="ru-RU" sz="2800" dirty="0">
                <a:solidFill>
                  <a:srgbClr val="A0FFA0"/>
                </a:solidFill>
              </a:rPr>
              <a:t> IP: {}"</a:t>
            </a:r>
            <a:r>
              <a:rPr lang="ru-RU" altLang="ru-RU" sz="2800" dirty="0">
                <a:solidFill>
                  <a:srgbClr val="F5F5F5"/>
                </a:solidFill>
              </a:rPr>
              <a:t>, </a:t>
            </a:r>
            <a:r>
              <a:rPr lang="ru-RU" altLang="ru-RU" sz="2800" dirty="0" err="1">
                <a:solidFill>
                  <a:srgbClr val="FFFAB1"/>
                </a:solidFill>
              </a:rPr>
              <a:t>ip</a:t>
            </a:r>
            <a:r>
              <a:rPr lang="ru-RU" altLang="ru-RU" sz="2800" dirty="0">
                <a:solidFill>
                  <a:srgbClr val="F5F5F5"/>
                </a:solidFill>
              </a:rPr>
              <a:t>);</a:t>
            </a:r>
            <a:endParaRPr lang="ru-RU" sz="28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400098" y="4576305"/>
            <a:ext cx="367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800" dirty="0">
                <a:solidFill>
                  <a:srgbClr val="F5F5F5"/>
                </a:solidFill>
              </a:rPr>
              <a:t> </a:t>
            </a:r>
            <a:r>
              <a:rPr lang="ru-RU" altLang="ru-RU" sz="2800" b="1" dirty="0" err="1">
                <a:solidFill>
                  <a:srgbClr val="0099FF"/>
                </a:solidFill>
              </a:rPr>
              <a:t>if</a:t>
            </a:r>
            <a:r>
              <a:rPr lang="ru-RU" altLang="ru-RU" sz="2800" b="1" dirty="0">
                <a:solidFill>
                  <a:srgbClr val="0099FF"/>
                </a:solidFill>
              </a:rPr>
              <a:t> </a:t>
            </a:r>
            <a:r>
              <a:rPr lang="ru-RU" altLang="ru-RU" sz="2800" dirty="0">
                <a:solidFill>
                  <a:srgbClr val="F5F5F5"/>
                </a:solidFill>
              </a:rPr>
              <a:t>(</a:t>
            </a:r>
            <a:r>
              <a:rPr lang="en-US" altLang="ru-RU" sz="2800" dirty="0" err="1">
                <a:solidFill>
                  <a:srgbClr val="F5F5F5"/>
                </a:solidFill>
              </a:rPr>
              <a:t>ipIsNotAllowed</a:t>
            </a:r>
            <a:r>
              <a:rPr lang="ru-RU" altLang="ru-RU" sz="2800" dirty="0">
                <a:solidFill>
                  <a:srgbClr val="F5F5F5"/>
                </a:solidFill>
              </a:rPr>
              <a:t>(</a:t>
            </a:r>
            <a:r>
              <a:rPr lang="ru-RU" altLang="ru-RU" sz="2800" dirty="0" err="1">
                <a:solidFill>
                  <a:srgbClr val="FFFAB1"/>
                </a:solidFill>
              </a:rPr>
              <a:t>ip</a:t>
            </a:r>
            <a:r>
              <a:rPr lang="ru-RU" altLang="ru-RU" sz="2800" dirty="0">
                <a:solidFill>
                  <a:srgbClr val="F5F5F5"/>
                </a:solidFill>
              </a:rPr>
              <a:t>)) {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09063" y="4576305"/>
            <a:ext cx="6105642" cy="13756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7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0"/>
                            </p:stCondLst>
                            <p:childTnLst>
                              <p:par>
                                <p:cTn id="8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52" y="2277052"/>
            <a:ext cx="11995265" cy="2053879"/>
          </a:xfrm>
        </p:spPr>
        <p:txBody>
          <a:bodyPr>
            <a:noAutofit/>
          </a:bodyPr>
          <a:lstStyle/>
          <a:p>
            <a:pPr algn="ctr"/>
            <a:r>
              <a:rPr lang="ru-RU" sz="6000" dirty="0" err="1" smtClean="0">
                <a:solidFill>
                  <a:srgbClr val="FFFAB1"/>
                </a:solidFill>
                <a:latin typeface="+mn-lt"/>
              </a:rPr>
              <a:t>Демо</a:t>
            </a:r>
            <a:endParaRPr lang="ru-RU" sz="6000" dirty="0">
              <a:solidFill>
                <a:srgbClr val="FFFAB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90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1571</Words>
  <Application>Microsoft Office PowerPoint</Application>
  <PresentationFormat>Широкоэкранный</PresentationFormat>
  <Paragraphs>291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Fira Code Light</vt:lpstr>
      <vt:lpstr>Тема Office</vt:lpstr>
      <vt:lpstr>Презентация PowerPoint</vt:lpstr>
      <vt:lpstr>Дисклеймер: Всё, рассказанное в этом докладе, носит исключительно информационный характер и это не стоит воспринимать как лучшие практики.</vt:lpstr>
      <vt:lpstr>План</vt:lpstr>
      <vt:lpstr>Введение</vt:lpstr>
      <vt:lpstr>Сервис для предсказания судьбы и гороскопов </vt:lpstr>
      <vt:lpstr>Компоненты</vt:lpstr>
      <vt:lpstr>Эндпойнты (контроллеры) сервиса</vt:lpstr>
      <vt:lpstr>Аспект для контроля доступа по IP</vt:lpstr>
      <vt:lpstr>Демо</vt:lpstr>
      <vt:lpstr>План</vt:lpstr>
      <vt:lpstr>Как это тестировать?</vt:lpstr>
      <vt:lpstr>Как протестировать применение аспекта?</vt:lpstr>
      <vt:lpstr>План</vt:lpstr>
      <vt:lpstr>Как создавать бины-моки? </vt:lpstr>
      <vt:lpstr>Java Config с зависимостями в каждом тесте</vt:lpstr>
      <vt:lpstr>Java Config с зависимостями в каждом тесте</vt:lpstr>
      <vt:lpstr>@MockBean над каждым полем с зависимостью</vt:lpstr>
      <vt:lpstr>@MockBean над каждым полем с зависимостью</vt:lpstr>
      <vt:lpstr>Хотелось бы, чтобы это работало так…</vt:lpstr>
      <vt:lpstr>@Automocked над зависимым компонентом</vt:lpstr>
      <vt:lpstr>@Automocked над зависимым компонентом</vt:lpstr>
      <vt:lpstr>Как это работает?</vt:lpstr>
      <vt:lpstr>TestExecutionListener</vt:lpstr>
      <vt:lpstr>Презентация PowerPoint</vt:lpstr>
      <vt:lpstr>Презентация PowerPoint</vt:lpstr>
      <vt:lpstr>Ordered</vt:lpstr>
      <vt:lpstr>Презентация PowerPoint</vt:lpstr>
      <vt:lpstr>AutowireCandidateResolver</vt:lpstr>
      <vt:lpstr>Презентация PowerPoint</vt:lpstr>
      <vt:lpstr>Презентация PowerPoint</vt:lpstr>
      <vt:lpstr>Презентация PowerPoint</vt:lpstr>
      <vt:lpstr>Демо</vt:lpstr>
      <vt:lpstr>Варианты мокирования бинов в тестах</vt:lpstr>
      <vt:lpstr>План</vt:lpstr>
      <vt:lpstr>Добавим в приложение декораторы для кэширования и логирования </vt:lpstr>
      <vt:lpstr>Декораторы</vt:lpstr>
      <vt:lpstr>Демо</vt:lpstr>
      <vt:lpstr>NoUniqueBeanDefinitionException</vt:lpstr>
      <vt:lpstr>Варианты решения</vt:lpstr>
      <vt:lpstr>Java Config с верхнеуровневым декоратором</vt:lpstr>
      <vt:lpstr>Java Config с верхнеуровневым декоратором</vt:lpstr>
      <vt:lpstr>@Qualifier</vt:lpstr>
      <vt:lpstr>@Qualifier</vt:lpstr>
      <vt:lpstr>@Decorator (custom qualifier)</vt:lpstr>
      <vt:lpstr>@Decorator (custom qualifier)</vt:lpstr>
      <vt:lpstr>Презентация PowerPoint</vt:lpstr>
      <vt:lpstr>Как это работает?</vt:lpstr>
      <vt:lpstr>Декораторы</vt:lpstr>
      <vt:lpstr>Нам понадобятся</vt:lpstr>
      <vt:lpstr>DecoratorType</vt:lpstr>
      <vt:lpstr>BeanFactoryPostProcessor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</vt:lpstr>
      <vt:lpstr>Варианты определения порядка инъекции</vt:lpstr>
      <vt:lpstr>План</vt:lpstr>
      <vt:lpstr>Выводы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Nevedomskiy</dc:creator>
  <cp:lastModifiedBy>Andrey Nevedomskiy</cp:lastModifiedBy>
  <cp:revision>143</cp:revision>
  <dcterms:created xsi:type="dcterms:W3CDTF">2018-10-07T13:55:32Z</dcterms:created>
  <dcterms:modified xsi:type="dcterms:W3CDTF">2018-11-30T14:26:53Z</dcterms:modified>
</cp:coreProperties>
</file>