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7"/>
  </p:notesMasterIdLst>
  <p:sldIdLst>
    <p:sldId id="292" r:id="rId2"/>
    <p:sldId id="297" r:id="rId3"/>
    <p:sldId id="295" r:id="rId4"/>
    <p:sldId id="296" r:id="rId5"/>
    <p:sldId id="426" r:id="rId6"/>
    <p:sldId id="293" r:id="rId7"/>
    <p:sldId id="298" r:id="rId8"/>
    <p:sldId id="302" r:id="rId9"/>
    <p:sldId id="294" r:id="rId10"/>
    <p:sldId id="299" r:id="rId11"/>
    <p:sldId id="300" r:id="rId12"/>
    <p:sldId id="301" r:id="rId13"/>
    <p:sldId id="306" r:id="rId14"/>
    <p:sldId id="305" r:id="rId15"/>
    <p:sldId id="390" r:id="rId16"/>
    <p:sldId id="303" r:id="rId17"/>
    <p:sldId id="309" r:id="rId18"/>
    <p:sldId id="316" r:id="rId19"/>
    <p:sldId id="359" r:id="rId20"/>
    <p:sldId id="320" r:id="rId21"/>
    <p:sldId id="430" r:id="rId22"/>
    <p:sldId id="427" r:id="rId23"/>
    <p:sldId id="428" r:id="rId24"/>
    <p:sldId id="431" r:id="rId25"/>
    <p:sldId id="356" r:id="rId26"/>
    <p:sldId id="358" r:id="rId27"/>
    <p:sldId id="321" r:id="rId28"/>
    <p:sldId id="432" r:id="rId29"/>
    <p:sldId id="360" r:id="rId30"/>
    <p:sldId id="322" r:id="rId31"/>
    <p:sldId id="361" r:id="rId32"/>
    <p:sldId id="323" r:id="rId33"/>
    <p:sldId id="362" r:id="rId34"/>
    <p:sldId id="324" r:id="rId35"/>
    <p:sldId id="433" r:id="rId36"/>
    <p:sldId id="363" r:id="rId37"/>
    <p:sldId id="325" r:id="rId38"/>
    <p:sldId id="304" r:id="rId39"/>
    <p:sldId id="310" r:id="rId40"/>
    <p:sldId id="317" r:id="rId41"/>
    <p:sldId id="336" r:id="rId42"/>
    <p:sldId id="365" r:id="rId43"/>
    <p:sldId id="341" r:id="rId44"/>
    <p:sldId id="364" r:id="rId45"/>
    <p:sldId id="366" r:id="rId46"/>
    <p:sldId id="367" r:id="rId47"/>
    <p:sldId id="335" r:id="rId48"/>
    <p:sldId id="342" r:id="rId49"/>
    <p:sldId id="368" r:id="rId50"/>
    <p:sldId id="434" r:id="rId51"/>
    <p:sldId id="435" r:id="rId52"/>
    <p:sldId id="392" r:id="rId53"/>
    <p:sldId id="436" r:id="rId54"/>
    <p:sldId id="343" r:id="rId55"/>
    <p:sldId id="334" r:id="rId56"/>
    <p:sldId id="348" r:id="rId57"/>
    <p:sldId id="349" r:id="rId58"/>
    <p:sldId id="347" r:id="rId59"/>
    <p:sldId id="351" r:id="rId60"/>
    <p:sldId id="350" r:id="rId61"/>
    <p:sldId id="369" r:id="rId62"/>
    <p:sldId id="352" r:id="rId63"/>
    <p:sldId id="333" r:id="rId64"/>
    <p:sldId id="424" r:id="rId65"/>
    <p:sldId id="371" r:id="rId66"/>
    <p:sldId id="370" r:id="rId67"/>
    <p:sldId id="353" r:id="rId68"/>
    <p:sldId id="354" r:id="rId69"/>
    <p:sldId id="355" r:id="rId70"/>
    <p:sldId id="377" r:id="rId71"/>
    <p:sldId id="345" r:id="rId72"/>
    <p:sldId id="346" r:id="rId73"/>
    <p:sldId id="372" r:id="rId74"/>
    <p:sldId id="437" r:id="rId75"/>
    <p:sldId id="330" r:id="rId76"/>
    <p:sldId id="404" r:id="rId77"/>
    <p:sldId id="405" r:id="rId78"/>
    <p:sldId id="406" r:id="rId79"/>
    <p:sldId id="407" r:id="rId80"/>
    <p:sldId id="414" r:id="rId81"/>
    <p:sldId id="415" r:id="rId82"/>
    <p:sldId id="332" r:id="rId83"/>
    <p:sldId id="393" r:id="rId84"/>
    <p:sldId id="394" r:id="rId85"/>
    <p:sldId id="395" r:id="rId86"/>
    <p:sldId id="397" r:id="rId87"/>
    <p:sldId id="396" r:id="rId88"/>
    <p:sldId id="402" r:id="rId89"/>
    <p:sldId id="398" r:id="rId90"/>
    <p:sldId id="403" r:id="rId91"/>
    <p:sldId id="416" r:id="rId92"/>
    <p:sldId id="399" r:id="rId93"/>
    <p:sldId id="331" r:id="rId94"/>
    <p:sldId id="417" r:id="rId95"/>
    <p:sldId id="419" r:id="rId96"/>
    <p:sldId id="420" r:id="rId97"/>
    <p:sldId id="329" r:id="rId98"/>
    <p:sldId id="357" r:id="rId99"/>
    <p:sldId id="344" r:id="rId100"/>
    <p:sldId id="376" r:id="rId101"/>
    <p:sldId id="373" r:id="rId102"/>
    <p:sldId id="374" r:id="rId103"/>
    <p:sldId id="387" r:id="rId104"/>
    <p:sldId id="438" r:id="rId105"/>
    <p:sldId id="422" r:id="rId106"/>
    <p:sldId id="375" r:id="rId107"/>
    <p:sldId id="328" r:id="rId108"/>
    <p:sldId id="327" r:id="rId109"/>
    <p:sldId id="326" r:id="rId110"/>
    <p:sldId id="384" r:id="rId111"/>
    <p:sldId id="385" r:id="rId112"/>
    <p:sldId id="425" r:id="rId113"/>
    <p:sldId id="382" r:id="rId114"/>
    <p:sldId id="381" r:id="rId115"/>
    <p:sldId id="388" r:id="rId116"/>
    <p:sldId id="389" r:id="rId117"/>
    <p:sldId id="421" r:id="rId118"/>
    <p:sldId id="386" r:id="rId119"/>
    <p:sldId id="439" r:id="rId120"/>
    <p:sldId id="307" r:id="rId121"/>
    <p:sldId id="311" r:id="rId122"/>
    <p:sldId id="318" r:id="rId123"/>
    <p:sldId id="418" r:id="rId124"/>
    <p:sldId id="378" r:id="rId125"/>
    <p:sldId id="379" r:id="rId126"/>
    <p:sldId id="380" r:id="rId127"/>
    <p:sldId id="308" r:id="rId128"/>
    <p:sldId id="312" r:id="rId129"/>
    <p:sldId id="319" r:id="rId130"/>
    <p:sldId id="340" r:id="rId131"/>
    <p:sldId id="412" r:id="rId132"/>
    <p:sldId id="413" r:id="rId133"/>
    <p:sldId id="440" r:id="rId134"/>
    <p:sldId id="339" r:id="rId135"/>
    <p:sldId id="338" r:id="rId136"/>
    <p:sldId id="408" r:id="rId137"/>
    <p:sldId id="410" r:id="rId138"/>
    <p:sldId id="411" r:id="rId139"/>
    <p:sldId id="337" r:id="rId140"/>
    <p:sldId id="400" r:id="rId141"/>
    <p:sldId id="401" r:id="rId142"/>
    <p:sldId id="442" r:id="rId143"/>
    <p:sldId id="313" r:id="rId144"/>
    <p:sldId id="441" r:id="rId145"/>
    <p:sldId id="314" r:id="rId1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39A1-EF2F-4577-897C-DFAD43E3554C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D36D-9D55-4F66-BA42-2C89A0F90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C6AF-1240-4D98-AED5-203E7E19CEC3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1306-6CB2-4DE3-B53D-29BC095DDA42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2E8B-E11F-4EC9-9B95-C04605CBF79B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90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C592-B57D-416B-86BE-C4D305E0ED66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E505-D41E-4CBE-B1B6-90DE292C191F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1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BCED-5EE9-4A27-BAC7-B9B3564E6FCF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2AC9-54EB-408F-BCEB-8EA38B351BA5}" type="datetime1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F694-ED52-4CD4-9236-890AD13760FB}" type="datetime1">
              <a:rPr lang="ru-RU" smtClean="0"/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1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0230-D2F1-4913-99F6-A3934C7DABF2}" type="datetime1">
              <a:rPr lang="ru-RU" smtClean="0"/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D67-913D-4E4C-A3AA-33E0697A69FD}" type="datetime1">
              <a:rPr lang="ru-RU" smtClean="0"/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4C46-F5CA-4738-904D-17668DB79434}" type="datetime1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9F68-C084-4707-B82A-45235C4636FF}" type="datetime1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8535-23FD-4EBE-AA3A-4F525FEBA8EC}" type="datetime1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34ED-78D6-458A-9DF2-BCA75EE22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projects/jdk/10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268" TargetMode="External"/><Relationship Id="rId2" Type="http://schemas.openxmlformats.org/officeDocument/2006/relationships/hyperlink" Target="https://openjdk.java.net/jeps/2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projects/jdk/11/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268" TargetMode="External"/><Relationship Id="rId2" Type="http://schemas.openxmlformats.org/officeDocument/2006/relationships/hyperlink" Target="https://www.youtube.com/watch?v=ESs0bZw8h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jdk.java.net/jeps/193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jeps/268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289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gs.java.com/bugdatabase/view_bug.do?bug_id=4240589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282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222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1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3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28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28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28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jmc/" TargetMode="External"/><Relationship Id="rId2" Type="http://schemas.openxmlformats.org/officeDocument/2006/relationships/hyperlink" Target="https://wiki.openjdk.java.net/display/jmc/Main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1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jdk.java.net/display/zgc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corretto/" TargetMode="External"/><Relationship Id="rId2" Type="http://schemas.openxmlformats.org/officeDocument/2006/relationships/hyperlink" Target="https://habr.com/post/430362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java_ural_Meetu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witter.com/java/status/96928765701566464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projects/jdk9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3340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/>
              <a:t>java.ural.Meetup</a:t>
            </a:r>
            <a:r>
              <a:rPr lang="en-US" dirty="0" smtClean="0"/>
              <a:t> @2</a:t>
            </a:r>
          </a:p>
          <a:p>
            <a:pPr algn="r"/>
            <a:r>
              <a:rPr lang="ru-RU" dirty="0"/>
              <a:t>Григорий </a:t>
            </a:r>
            <a:r>
              <a:rPr lang="ru-RU" dirty="0" smtClean="0"/>
              <a:t>Кошелев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66079" y="6092479"/>
            <a:ext cx="345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Екатеринбург, 1 декабря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</a:t>
            </a:r>
            <a:r>
              <a:rPr lang="ru-RU" dirty="0" smtClean="0"/>
              <a:t> с </a:t>
            </a:r>
            <a:r>
              <a:rPr lang="en-US" dirty="0" smtClean="0"/>
              <a:t>20</a:t>
            </a:r>
            <a:r>
              <a:rPr lang="ru-RU" dirty="0" smtClean="0"/>
              <a:t> марта 2018</a:t>
            </a:r>
          </a:p>
          <a:p>
            <a:pPr marL="0" indent="0">
              <a:buNone/>
            </a:pPr>
            <a:r>
              <a:rPr lang="ru-RU" dirty="0" smtClean="0"/>
              <a:t>Всего </a:t>
            </a:r>
            <a:r>
              <a:rPr lang="en-US" dirty="0" smtClean="0"/>
              <a:t>JEP’</a:t>
            </a:r>
            <a:r>
              <a:rPr lang="ru-RU" dirty="0" err="1" smtClean="0"/>
              <a:t>ов</a:t>
            </a:r>
            <a:r>
              <a:rPr lang="ru-RU" dirty="0" smtClean="0"/>
              <a:t> – 12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Самое обсуждаемое: 6-месячный </a:t>
            </a:r>
            <a:r>
              <a:rPr lang="ru-RU" dirty="0" err="1" smtClean="0"/>
              <a:t>релизный</a:t>
            </a:r>
            <a:r>
              <a:rPr lang="ru-RU" dirty="0" smtClean="0"/>
              <a:t> цикл, </a:t>
            </a:r>
            <a:r>
              <a:rPr lang="en-US" dirty="0" err="1" smtClean="0"/>
              <a:t>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https://openjdk.java.net/projects/jdk/10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68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</a:t>
            </a:r>
            <a:r>
              <a:rPr lang="en-US" b="1" dirty="0" smtClean="0"/>
              <a:t>10</a:t>
            </a:r>
            <a:r>
              <a:rPr lang="en-US" dirty="0" smtClean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java.io.Reader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transferTo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java.nio.file.Path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Эквивалентно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java.nio.file.Paths</a:t>
            </a: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java.nio.file.Files</a:t>
            </a:r>
            <a:endParaRPr 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csq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OpenOption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csq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Charset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OpenOption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java.io.ByteArrayOutputStream</a:t>
            </a:r>
            <a:endParaRPr 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writeBytes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аналог метода из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java.io.OutputStream</a:t>
            </a:r>
            <a:endParaRPr lang="ru-RU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103</a:t>
            </a:fld>
            <a:endParaRPr lang="ru-RU"/>
          </a:p>
        </p:txBody>
      </p:sp>
      <p:pic>
        <p:nvPicPr>
          <p:cNvPr id="1026" name="Picture 2" descr="ÐÐ°ÑÑÐ¸Ð½ÐºÐ¸ Ð¿Ð¾ Ð·Ð°Ð¿ÑÐ¾ÑÑ troll face inverted col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99" y="4276164"/>
            <a:ext cx="914601" cy="8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smtClean="0"/>
              <a:t>Несколько </a:t>
            </a:r>
            <a:r>
              <a:rPr lang="ru-RU" altLang="ru-RU" dirty="0" smtClean="0"/>
              <a:t>новых кон</a:t>
            </a:r>
            <a:r>
              <a:rPr lang="en-US" altLang="ru-RU" dirty="0" smtClean="0"/>
              <a:t>c</a:t>
            </a:r>
            <a:r>
              <a:rPr lang="ru-RU" altLang="ru-RU" dirty="0" err="1" smtClean="0"/>
              <a:t>трукторов</a:t>
            </a:r>
            <a:r>
              <a:rPr lang="ru-RU" altLang="ru-RU" dirty="0" smtClean="0"/>
              <a:t> в классах </a:t>
            </a:r>
            <a:r>
              <a:rPr lang="en-US" altLang="ru-RU" dirty="0" err="1" smtClean="0"/>
              <a:t>java.io.FileReader</a:t>
            </a:r>
            <a:r>
              <a:rPr lang="en-US" altLang="ru-RU" dirty="0" smtClean="0"/>
              <a:t> </a:t>
            </a:r>
            <a:r>
              <a:rPr lang="ru-RU" altLang="ru-RU" dirty="0" smtClean="0"/>
              <a:t>и </a:t>
            </a:r>
            <a:r>
              <a:rPr lang="en-US" altLang="ru-RU" dirty="0" err="1" smtClean="0"/>
              <a:t>java.io.FileWriter</a:t>
            </a:r>
            <a:r>
              <a:rPr lang="ru-RU" altLang="ru-RU" dirty="0" smtClean="0"/>
              <a:t> для указания </a:t>
            </a:r>
            <a:r>
              <a:rPr lang="en-US" altLang="ru-RU" dirty="0" smtClean="0"/>
              <a:t>Charset</a:t>
            </a:r>
            <a:endParaRPr lang="en-US" altLang="ru-RU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filename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Charset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filename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Charset 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Charset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java.io.InputStream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nullInputStream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java.io.OutputStream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nullOutputStream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nullReader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java.io.Reader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nullWriter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java.io.Writer</a:t>
            </a:r>
            <a:endParaRPr lang="en-US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java.nio.channels.SelectionKey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interestOpsOr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interestOpsAnd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java.nio.channels.Selector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SelectionKey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SelectionKey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long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selectNow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SelectionKey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7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(9,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Удалены </a:t>
            </a:r>
            <a:r>
              <a:rPr lang="en-US" dirty="0" smtClean="0"/>
              <a:t>Java EE </a:t>
            </a:r>
            <a:r>
              <a:rPr lang="ru-RU" dirty="0" smtClean="0"/>
              <a:t>модули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CORBA (</a:t>
            </a:r>
            <a:r>
              <a:rPr lang="en-US" dirty="0" err="1" smtClean="0"/>
              <a:t>javax.activity</a:t>
            </a:r>
            <a:r>
              <a:rPr lang="en-US" dirty="0" smtClean="0"/>
              <a:t>.*, </a:t>
            </a:r>
            <a:r>
              <a:rPr lang="en-US" dirty="0" err="1" smtClean="0"/>
              <a:t>javax.rmi</a:t>
            </a:r>
            <a:r>
              <a:rPr lang="en-US" dirty="0" smtClean="0"/>
              <a:t>.*, </a:t>
            </a:r>
            <a:r>
              <a:rPr lang="en-US" dirty="0" err="1" smtClean="0"/>
              <a:t>org.omg</a:t>
            </a:r>
            <a:r>
              <a:rPr lang="en-US" dirty="0" smtClean="0"/>
              <a:t>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JTA (</a:t>
            </a:r>
            <a:r>
              <a:rPr lang="en-US" dirty="0" err="1" smtClean="0"/>
              <a:t>javax.transaction</a:t>
            </a:r>
            <a:r>
              <a:rPr lang="en-US" dirty="0" smtClean="0"/>
              <a:t>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JAXB (</a:t>
            </a:r>
            <a:r>
              <a:rPr lang="en-US" dirty="0" err="1" smtClean="0"/>
              <a:t>javax.xml.bind</a:t>
            </a:r>
            <a:r>
              <a:rPr lang="en-US" dirty="0" smtClean="0"/>
              <a:t>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JAX-WS (</a:t>
            </a:r>
            <a:r>
              <a:rPr lang="en-US" dirty="0" err="1" smtClean="0"/>
              <a:t>javax.jws</a:t>
            </a:r>
            <a:r>
              <a:rPr lang="en-US" dirty="0" smtClean="0"/>
              <a:t>.*, </a:t>
            </a:r>
            <a:r>
              <a:rPr lang="en-US" dirty="0" err="1" smtClean="0"/>
              <a:t>javax.xml.soap</a:t>
            </a:r>
            <a:r>
              <a:rPr lang="en-US" dirty="0" smtClean="0"/>
              <a:t>.*, javax.xml.ws.*)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/>
              <a:t> </a:t>
            </a:r>
            <a:r>
              <a:rPr lang="en-US" dirty="0" smtClean="0"/>
              <a:t>Common Annotations (</a:t>
            </a:r>
            <a:r>
              <a:rPr lang="en-US" dirty="0" err="1" smtClean="0"/>
              <a:t>javax.annotation</a:t>
            </a:r>
            <a:r>
              <a:rPr lang="en-US" dirty="0" smtClean="0"/>
              <a:t>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JAF (</a:t>
            </a:r>
            <a:r>
              <a:rPr lang="en-US" dirty="0" err="1" smtClean="0"/>
              <a:t>javax.activation</a:t>
            </a:r>
            <a:r>
              <a:rPr lang="en-US" dirty="0" smtClean="0"/>
              <a:t>.*)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6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API (</a:t>
            </a:r>
            <a:r>
              <a:rPr lang="en-US" dirty="0"/>
              <a:t>9, </a:t>
            </a:r>
            <a:r>
              <a:rPr lang="en-US" dirty="0" smtClean="0"/>
              <a:t>10, 11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Рефакторинг</a:t>
            </a:r>
            <a:r>
              <a:rPr lang="ru-RU" dirty="0" smtClean="0"/>
              <a:t> внутреннего </a:t>
            </a:r>
            <a:r>
              <a:rPr lang="en-US" dirty="0" smtClean="0"/>
              <a:t>API (</a:t>
            </a:r>
            <a:r>
              <a:rPr lang="en-US" dirty="0" err="1" smtClean="0"/>
              <a:t>com.sun</a:t>
            </a:r>
            <a:r>
              <a:rPr lang="en-US" dirty="0" smtClean="0"/>
              <a:t>.*, sun.*)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</a:t>
            </a:r>
            <a:r>
              <a:rPr lang="ru-RU" dirty="0" smtClean="0"/>
              <a:t>Перенесено в </a:t>
            </a:r>
            <a:r>
              <a:rPr lang="en-US" dirty="0" smtClean="0"/>
              <a:t>jdk.internal.*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например, </a:t>
            </a:r>
            <a:r>
              <a:rPr lang="en-US" dirty="0" err="1" smtClean="0"/>
              <a:t>jdk.internal.misc.Unsafe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Font typeface="Segoe UI" panose="020B0502040204020203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Удалено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например, </a:t>
            </a:r>
            <a:r>
              <a:rPr lang="en-US" dirty="0" smtClean="0"/>
              <a:t>com.sun.image.codec.jpeg</a:t>
            </a:r>
            <a:r>
              <a:rPr lang="ru-RU" dirty="0" smtClean="0"/>
              <a:t>, </a:t>
            </a:r>
            <a:r>
              <a:rPr lang="en-US" dirty="0" err="1" smtClean="0"/>
              <a:t>com.sun.tracing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</a:t>
            </a:r>
            <a:r>
              <a:rPr lang="en-US" b="1" dirty="0" smtClean="0"/>
              <a:t>9</a:t>
            </a:r>
            <a:r>
              <a:rPr lang="en-US" dirty="0" smtClean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JEP 255: Merge Selected </a:t>
            </a:r>
            <a:r>
              <a:rPr lang="en-US" dirty="0" err="1"/>
              <a:t>Xerces</a:t>
            </a:r>
            <a:r>
              <a:rPr lang="en-US" dirty="0"/>
              <a:t> 2.11.0 Updates into </a:t>
            </a:r>
            <a:r>
              <a:rPr lang="en-US" dirty="0" smtClean="0"/>
              <a:t>JAXP</a:t>
            </a:r>
          </a:p>
          <a:p>
            <a:pPr marL="0" indent="0">
              <a:buNone/>
            </a:pPr>
            <a:r>
              <a:rPr lang="en-US" dirty="0"/>
              <a:t>JEP 268: XML Catalogs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openjdk.java.net/jeps/255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openjdk.java.net/jeps/268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</a:t>
            </a:r>
            <a:r>
              <a:rPr lang="ru-RU" dirty="0" smtClean="0"/>
              <a:t> с </a:t>
            </a:r>
            <a:r>
              <a:rPr lang="en-US" dirty="0" smtClean="0"/>
              <a:t>25</a:t>
            </a:r>
            <a:r>
              <a:rPr lang="ru-RU" dirty="0" smtClean="0"/>
              <a:t> сентября 2018</a:t>
            </a:r>
          </a:p>
          <a:p>
            <a:pPr marL="0" indent="0">
              <a:buNone/>
            </a:pPr>
            <a:r>
              <a:rPr lang="ru-RU" dirty="0" smtClean="0"/>
              <a:t>Всего </a:t>
            </a:r>
            <a:r>
              <a:rPr lang="en-US" dirty="0" smtClean="0"/>
              <a:t>JEP’</a:t>
            </a:r>
            <a:r>
              <a:rPr lang="ru-RU" dirty="0" err="1" smtClean="0"/>
              <a:t>ов</a:t>
            </a:r>
            <a:r>
              <a:rPr lang="ru-RU" dirty="0" smtClean="0"/>
              <a:t> – 1</a:t>
            </a: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Самое обсуждаемое: платный </a:t>
            </a:r>
            <a:r>
              <a:rPr lang="en-US" dirty="0" smtClean="0"/>
              <a:t>Oracle JDK 11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https://openjdk.java.net/projects/jdk/11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0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</a:t>
            </a:r>
            <a:r>
              <a:rPr lang="en-US" b="1" dirty="0" smtClean="0"/>
              <a:t>9</a:t>
            </a:r>
            <a:r>
              <a:rPr lang="en-US" dirty="0" smtClean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JEP 193: Variable </a:t>
            </a:r>
            <a:r>
              <a:rPr lang="en-US" dirty="0" smtClean="0"/>
              <a:t>Handles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Алексей </a:t>
            </a:r>
            <a:r>
              <a:rPr lang="ru-RU" dirty="0" err="1" smtClean="0"/>
              <a:t>Шипилёв</a:t>
            </a:r>
            <a:r>
              <a:rPr lang="ru-RU" dirty="0" smtClean="0"/>
              <a:t> (Если не </a:t>
            </a:r>
            <a:r>
              <a:rPr lang="en-US" dirty="0" smtClean="0"/>
              <a:t>Unsafe, </a:t>
            </a:r>
            <a:r>
              <a:rPr lang="ru-RU" dirty="0" smtClean="0"/>
              <a:t>то кто: восход </a:t>
            </a:r>
            <a:r>
              <a:rPr lang="en-US" dirty="0" err="1" smtClean="0"/>
              <a:t>VarHandles</a:t>
            </a:r>
            <a:r>
              <a:rPr lang="en-US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www.youtube.com/watch?v=ESs0bZw8hsA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hlinkClick r:id="rId3"/>
            </a:endParaRPr>
          </a:p>
          <a:p>
            <a:pPr marL="0" indent="0">
              <a:buNone/>
            </a:pPr>
            <a:endParaRPr lang="ru-RU" dirty="0" smtClean="0">
              <a:hlinkClick r:id="rId3"/>
            </a:endParaRPr>
          </a:p>
          <a:p>
            <a:pPr marL="0" indent="0">
              <a:buNone/>
            </a:pPr>
            <a:endParaRPr lang="ru-RU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openjdk.java.net/jeps/193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6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</a:t>
            </a:r>
            <a:r>
              <a:rPr lang="en-US" b="1" dirty="0" smtClean="0"/>
              <a:t>9</a:t>
            </a:r>
            <a:r>
              <a:rPr lang="en-US" dirty="0" smtClean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JEP 236: Parser API for </a:t>
            </a:r>
            <a:r>
              <a:rPr lang="en-US" dirty="0" err="1" smtClean="0"/>
              <a:t>Nashorn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JEP 292: Implement Selected ECMAScript 6 Features in </a:t>
            </a:r>
            <a:r>
              <a:rPr lang="en-US" dirty="0" err="1"/>
              <a:t>Nashorn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JEP </a:t>
            </a:r>
            <a:r>
              <a:rPr lang="en-US" dirty="0"/>
              <a:t>335: Deprecate the </a:t>
            </a:r>
            <a:r>
              <a:rPr lang="en-US" dirty="0" err="1"/>
              <a:t>Nashorn</a:t>
            </a:r>
            <a:r>
              <a:rPr lang="en-US" dirty="0"/>
              <a:t> JavaScript </a:t>
            </a:r>
            <a:r>
              <a:rPr lang="en-US" dirty="0" smtClean="0"/>
              <a:t>Engine</a:t>
            </a:r>
            <a:r>
              <a:rPr lang="ru-RU" dirty="0" smtClean="0"/>
              <a:t> (</a:t>
            </a:r>
            <a:r>
              <a:rPr lang="en-US" dirty="0" smtClean="0"/>
              <a:t>Java 11)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openjdk.java.net/jeps/236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openjdk.java.net/jeps/292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openjdk.java.net/jeps/335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</a:t>
            </a:r>
            <a:r>
              <a:rPr lang="en-US" b="1" dirty="0" smtClean="0"/>
              <a:t>9</a:t>
            </a:r>
            <a:r>
              <a:rPr lang="en-US" dirty="0" smtClean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JEP 289: Deprecate the Applet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https://openjdk.java.net/jeps/289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</a:t>
            </a:r>
            <a:r>
              <a:rPr lang="en-US" b="1" dirty="0" smtClean="0"/>
              <a:t>10</a:t>
            </a:r>
            <a:r>
              <a:rPr lang="en-US" dirty="0" smtClean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DateTimeFormatter.localizedBy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(Locale locale)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java.lang.Character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java.lang.CharSequence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cs1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cs2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/>
              <a:t>Сравнение в </a:t>
            </a:r>
            <a:r>
              <a:rPr lang="ru-RU" altLang="ru-RU" dirty="0" err="1" smtClean="0"/>
              <a:t>лексикрографическом</a:t>
            </a:r>
            <a:r>
              <a:rPr lang="ru-RU" altLang="ru-RU" dirty="0" smtClean="0"/>
              <a:t> порядке</a:t>
            </a:r>
            <a:r>
              <a:rPr lang="en-US" altLang="ru-RU" dirty="0"/>
              <a:t>:</a:t>
            </a:r>
            <a:endParaRPr lang="ru-RU" altLang="ru-RU" dirty="0" smtClean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cs1&lt;cs2 =&gt; &lt;0,  cs1=cs2 =&gt; 0,  cs1&gt;cs2 =&gt; &gt;0</a:t>
            </a:r>
            <a:endParaRPr lang="en-US" altLang="ru-RU" dirty="0">
              <a:solidFill>
                <a:srgbClr val="CC7832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java.lang.StringBuilder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another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java.lang.StringBuffer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ru-RU" altLang="ru-RU" dirty="0" smtClean="0"/>
              <a:t>Сравнение в </a:t>
            </a:r>
            <a:r>
              <a:rPr lang="ru-RU" altLang="ru-RU" dirty="0" err="1" smtClean="0"/>
              <a:t>лексикрографическом</a:t>
            </a:r>
            <a:r>
              <a:rPr lang="ru-RU" altLang="ru-RU" dirty="0" smtClean="0"/>
              <a:t> порядке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en-US" altLang="ru-RU" dirty="0" smtClean="0"/>
              <a:t>(</a:t>
            </a:r>
            <a:r>
              <a:rPr lang="ru-RU" altLang="ru-RU" dirty="0" smtClean="0"/>
              <a:t>аналогично сравнению </a:t>
            </a:r>
            <a:r>
              <a:rPr lang="en-US" altLang="ru-RU" dirty="0" err="1" smtClean="0"/>
              <a:t>CharSequence</a:t>
            </a:r>
            <a:r>
              <a:rPr lang="en-US" altLang="ru-RU" dirty="0" smtClean="0"/>
              <a:t>)</a:t>
            </a:r>
            <a:endParaRPr lang="ru-RU" alt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java.nio.ByteBuffer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/>
              <a:t>ZIP </a:t>
            </a:r>
            <a:r>
              <a:rPr lang="en-US" altLang="ru-RU" dirty="0" err="1" smtClean="0"/>
              <a:t>Inflater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ZIP </a:t>
            </a:r>
            <a:r>
              <a:rPr lang="en-US" altLang="ru-RU" dirty="0" err="1" smtClean="0"/>
              <a:t>Deflater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научились работать с </a:t>
            </a:r>
            <a:r>
              <a:rPr lang="en-US" altLang="ru-RU" dirty="0" err="1" smtClean="0"/>
              <a:t>ByteBuffer</a:t>
            </a:r>
            <a:endParaRPr lang="en-US" altLang="ru-RU" dirty="0" smtClean="0"/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java.util.zip.Inflater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java.util.zip.Deflater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deflate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runFinalizersOnExit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Удалён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runFinalizersOnExit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Удалён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/>
              <a:t>Закрыт баг 1999-года! </a:t>
            </a: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endParaRPr lang="ru-RU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bugs.java.com/bugdatabase/view_bug.do?bug_id=4240589</a:t>
            </a: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118</a:t>
            </a:fld>
            <a:endParaRPr lang="ru-RU"/>
          </a:p>
        </p:txBody>
      </p:sp>
      <p:pic>
        <p:nvPicPr>
          <p:cNvPr id="6" name="Picture 2" descr="ÐÐ°ÑÑÐ¸Ð½ÐºÐ¸ Ð¿Ð¾ Ð·Ð°Ð¿ÑÐ¾ÑÑ troll face inverted col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87" y="3583970"/>
            <a:ext cx="914601" cy="8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и другие изменения</a:t>
            </a:r>
            <a:r>
              <a:rPr lang="en-US" dirty="0" smtClean="0"/>
              <a:t> (9, 10, </a:t>
            </a:r>
            <a:r>
              <a:rPr lang="en-US" b="1" dirty="0" smtClean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Thread.destroy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Удалён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Thread.stop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Удалён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NoSuchMethodError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119</a:t>
            </a:fld>
            <a:endParaRPr lang="ru-RU"/>
          </a:p>
        </p:txBody>
      </p:sp>
      <p:pic>
        <p:nvPicPr>
          <p:cNvPr id="7" name="Picture 2" descr="ÐÐ°ÑÑÐ¸Ð½ÐºÐ¸ Ð¿Ð¾ Ð·Ð°Ð¿ÑÐ¾ÑÑ troll face inverted col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83970"/>
            <a:ext cx="914601" cy="8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для развития </a:t>
            </a:r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Новые возможности языка</a:t>
            </a:r>
          </a:p>
          <a:p>
            <a:pPr marL="0" indent="0">
              <a:buNone/>
            </a:pPr>
            <a:r>
              <a:rPr lang="ru-RU" dirty="0" smtClean="0"/>
              <a:t>Новые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r>
              <a:rPr lang="ru-RU" dirty="0" smtClean="0"/>
              <a:t>Изменения в старых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r>
              <a:rPr lang="en-US" dirty="0" smtClean="0"/>
              <a:t>JVM</a:t>
            </a:r>
          </a:p>
          <a:p>
            <a:pPr marL="0" indent="0">
              <a:buNone/>
            </a:pPr>
            <a:r>
              <a:rPr lang="ru-RU" dirty="0" err="1" smtClean="0"/>
              <a:t>Тулинг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Рефакторинг</a:t>
            </a:r>
            <a:r>
              <a:rPr lang="ru-RU" dirty="0" smtClean="0"/>
              <a:t> (</a:t>
            </a:r>
            <a:r>
              <a:rPr lang="ru-RU" dirty="0" err="1" smtClean="0"/>
              <a:t>тех.долг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Новые возможности языка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ru-RU" dirty="0"/>
              <a:t>Изменения в классах из </a:t>
            </a:r>
            <a:r>
              <a:rPr lang="en-US" dirty="0"/>
              <a:t>JDK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4.</a:t>
            </a:r>
            <a:r>
              <a:rPr lang="ru-RU" b="1" dirty="0" smtClean="0"/>
              <a:t> Изменения в </a:t>
            </a:r>
            <a:r>
              <a:rPr lang="ru-RU" b="1" dirty="0" err="1" smtClean="0"/>
              <a:t>тулинге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</a:t>
            </a:r>
            <a:r>
              <a:rPr lang="ru-RU" dirty="0" err="1" smtClean="0"/>
              <a:t>тулинге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</a:t>
            </a:r>
            <a:r>
              <a:rPr lang="ru-RU" dirty="0" err="1" smtClean="0"/>
              <a:t>тулинге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jlink</a:t>
            </a:r>
            <a:r>
              <a:rPr lang="en-US" dirty="0" smtClean="0"/>
              <a:t> (9)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JShell</a:t>
            </a:r>
            <a:r>
              <a:rPr lang="ru-RU" dirty="0" smtClean="0"/>
              <a:t> (9)</a:t>
            </a:r>
            <a:endParaRPr lang="en-US" dirty="0" smtClean="0"/>
          </a:p>
          <a:p>
            <a:pPr marL="0" indent="0">
              <a:buNone/>
            </a:pPr>
            <a:r>
              <a:rPr lang="en-US" strike="sngStrike" dirty="0" err="1" smtClean="0"/>
              <a:t>javah</a:t>
            </a:r>
            <a:r>
              <a:rPr lang="ru-RU" dirty="0" smtClean="0"/>
              <a:t> (9, 10)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HelloWorld.java (11)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jlink</a:t>
            </a:r>
            <a:r>
              <a:rPr lang="en-US" dirty="0" smtClean="0"/>
              <a:t>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JEP </a:t>
            </a:r>
            <a:r>
              <a:rPr lang="en-US" dirty="0" smtClean="0"/>
              <a:t>282</a:t>
            </a:r>
            <a:r>
              <a:rPr lang="en-US" dirty="0"/>
              <a:t>: </a:t>
            </a:r>
            <a:r>
              <a:rPr lang="en-US" dirty="0" err="1"/>
              <a:t>jlink</a:t>
            </a:r>
            <a:r>
              <a:rPr lang="en-US" dirty="0"/>
              <a:t>: The Java </a:t>
            </a:r>
            <a:r>
              <a:rPr lang="en-US" dirty="0" smtClean="0"/>
              <a:t>Linker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Это про модули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Можно собрать свой </a:t>
            </a:r>
            <a:r>
              <a:rPr lang="ru-RU" dirty="0" err="1" smtClean="0"/>
              <a:t>рантайм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–module-path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&lt;module-path&gt;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–add-modules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myModule,java.base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myJre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https://openjdk.java.net/jeps/282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JShell</a:t>
            </a:r>
            <a:r>
              <a:rPr lang="ru-RU" dirty="0" smtClean="0"/>
              <a:t> (</a:t>
            </a:r>
            <a:r>
              <a:rPr lang="ru-RU" b="1" dirty="0" smtClean="0"/>
              <a:t>9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JEP 222: </a:t>
            </a:r>
            <a:r>
              <a:rPr lang="en-US" dirty="0" err="1"/>
              <a:t>jshell</a:t>
            </a:r>
            <a:r>
              <a:rPr lang="en-US" dirty="0"/>
              <a:t>: The Java Shell (Read-</a:t>
            </a:r>
            <a:r>
              <a:rPr lang="en-US" dirty="0" err="1"/>
              <a:t>Eval</a:t>
            </a:r>
            <a:r>
              <a:rPr lang="en-US" dirty="0"/>
              <a:t>-Print Loop)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ДЕМО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openjdk.java.net/jeps/222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2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javah</a:t>
            </a:r>
            <a:r>
              <a:rPr lang="ru-RU" dirty="0" smtClean="0"/>
              <a:t> (9, </a:t>
            </a:r>
            <a:r>
              <a:rPr lang="ru-RU" b="1" dirty="0" smtClean="0"/>
              <a:t>10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JEP 313: Remove the Native-Header Generation Tool (</a:t>
            </a:r>
            <a:r>
              <a:rPr lang="en-US" dirty="0" err="1"/>
              <a:t>javah</a:t>
            </a:r>
            <a:r>
              <a:rPr lang="en-US" dirty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[options] fully-qualified-class-name …</a:t>
            </a:r>
            <a:endParaRPr lang="ru-RU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openjdk.java.net/jeps/313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2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HelloWorld.java</a:t>
            </a:r>
            <a:r>
              <a:rPr lang="ru-RU" dirty="0" smtClean="0"/>
              <a:t> (</a:t>
            </a:r>
            <a:r>
              <a:rPr lang="ru-RU" b="1" dirty="0" smtClean="0"/>
              <a:t>11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JEP 330: Launch Single-File Source-Code Programs</a:t>
            </a:r>
            <a:r>
              <a:rPr lang="ru-RU" dirty="0"/>
              <a:t> (11)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HelloWorld.java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Компилирует на лету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ДЕМО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openjdk.java.net/jeps/330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Новые возможности языка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ru-RU" dirty="0"/>
              <a:t>Изменения в классах из </a:t>
            </a:r>
            <a:r>
              <a:rPr lang="en-US" dirty="0"/>
              <a:t>JDK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ru-RU" dirty="0" smtClean="0"/>
              <a:t> Изменения в </a:t>
            </a:r>
            <a:r>
              <a:rPr lang="ru-RU" dirty="0" err="1" smtClean="0"/>
              <a:t>тулинге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5.</a:t>
            </a:r>
            <a:r>
              <a:rPr lang="ru-RU" b="1" dirty="0" smtClean="0"/>
              <a:t> </a:t>
            </a:r>
            <a:r>
              <a:rPr lang="en-US" b="1" dirty="0" smtClean="0"/>
              <a:t>Oracle JDK </a:t>
            </a:r>
            <a:r>
              <a:rPr lang="en-US" b="1" dirty="0" smtClean="0">
                <a:sym typeface="Symbol" panose="05050102010706020507" pitchFamily="18" charset="2"/>
              </a:rPr>
              <a:t></a:t>
            </a:r>
            <a:r>
              <a:rPr lang="ru-RU" b="1" dirty="0" smtClean="0">
                <a:sym typeface="Symbol" panose="05050102010706020507" pitchFamily="18" charset="2"/>
              </a:rPr>
              <a:t> </a:t>
            </a:r>
            <a:r>
              <a:rPr lang="en-US" b="1" dirty="0" err="1" smtClean="0">
                <a:sym typeface="Symbol" panose="05050102010706020507" pitchFamily="18" charset="2"/>
              </a:rPr>
              <a:t>OpenJDK</a:t>
            </a:r>
            <a:endParaRPr lang="en-US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JDK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err="1">
                <a:sym typeface="Symbol" panose="05050102010706020507" pitchFamily="18" charset="2"/>
              </a:rPr>
              <a:t>OpenJDK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Flight Recorder</a:t>
            </a:r>
            <a:r>
              <a:rPr lang="ru-RU" dirty="0" smtClean="0"/>
              <a:t> (11)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Mission Control</a:t>
            </a:r>
            <a:r>
              <a:rPr lang="ru-RU" dirty="0" smtClean="0"/>
              <a:t> (11)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Class-Data Sharing</a:t>
            </a:r>
            <a:r>
              <a:rPr lang="ru-RU" dirty="0" smtClean="0"/>
              <a:t> (10)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ZGC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для развития </a:t>
            </a:r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Новые возможности языка</a:t>
            </a:r>
          </a:p>
          <a:p>
            <a:pPr marL="0" indent="0">
              <a:buNone/>
            </a:pPr>
            <a:r>
              <a:rPr lang="ru-RU" dirty="0"/>
              <a:t>Новые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r>
              <a:rPr lang="ru-RU" dirty="0" smtClean="0"/>
              <a:t>Изменения </a:t>
            </a:r>
            <a:r>
              <a:rPr lang="ru-RU" dirty="0"/>
              <a:t>в старых </a:t>
            </a:r>
            <a:r>
              <a:rPr lang="en-US" dirty="0"/>
              <a:t>API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JVM</a:t>
            </a:r>
          </a:p>
          <a:p>
            <a:pPr marL="0" indent="0">
              <a:buNone/>
            </a:pPr>
            <a:r>
              <a:rPr lang="ru-RU" b="1" dirty="0" err="1" smtClean="0"/>
              <a:t>Тулинг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err="1" smtClean="0"/>
              <a:t>Рефакторинг</a:t>
            </a:r>
            <a:r>
              <a:rPr lang="ru-RU" b="1" dirty="0" smtClean="0"/>
              <a:t> (</a:t>
            </a:r>
            <a:r>
              <a:rPr lang="ru-RU" b="1" dirty="0" err="1" smtClean="0"/>
              <a:t>тех.долг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Flight </a:t>
            </a:r>
            <a:r>
              <a:rPr lang="en-US" dirty="0" smtClean="0"/>
              <a:t>Recorder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 </a:t>
            </a:r>
            <a:r>
              <a:rPr lang="en-US" dirty="0" smtClean="0"/>
              <a:t>Java 11 </a:t>
            </a:r>
            <a:r>
              <a:rPr lang="ru-RU" dirty="0" smtClean="0"/>
              <a:t>доступно только в </a:t>
            </a:r>
            <a:r>
              <a:rPr lang="en-US" dirty="0" smtClean="0"/>
              <a:t>Oracle JDK: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UnlockCommercialFeatures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FlightRecorder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Если не платишь, то а-та-та!</a:t>
            </a:r>
          </a:p>
          <a:p>
            <a:pPr marL="0" indent="0">
              <a:buNone/>
            </a:pPr>
            <a:r>
              <a:rPr lang="ru-RU" dirty="0" smtClean="0">
                <a:cs typeface="Courier New" panose="02070309020205020404" pitchFamily="49" charset="0"/>
              </a:rPr>
              <a:t>(Но можно использовать в целях тестирования)</a:t>
            </a:r>
          </a:p>
          <a:p>
            <a:pPr marL="0" indent="0">
              <a:buNone/>
            </a:pP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openjdk.java.net/jeps/328</a:t>
            </a:r>
            <a:endParaRPr lang="ru-RU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Flight </a:t>
            </a:r>
            <a:r>
              <a:rPr lang="en-US" dirty="0" smtClean="0"/>
              <a:t>Recorder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XX:StartFlightRecording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delay=20s,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duration=60s,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filename=./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recording.jfr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settings=profile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Flight Recorder</a:t>
            </a:r>
            <a:r>
              <a:rPr lang="ru-RU" dirty="0"/>
              <a:t> (11)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Модуль </a:t>
            </a:r>
            <a:r>
              <a:rPr lang="en-US" dirty="0" err="1" smtClean="0"/>
              <a:t>jdk.jfr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пакеты </a:t>
            </a:r>
            <a:r>
              <a:rPr lang="en-US" dirty="0" err="1" smtClean="0"/>
              <a:t>jdk.jfr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jdk.jfr.consumer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запись событий (</a:t>
            </a:r>
            <a:r>
              <a:rPr lang="en-US" dirty="0" err="1" smtClean="0"/>
              <a:t>jdk.jfr.Event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 чтение событий </a:t>
            </a:r>
            <a:r>
              <a:rPr lang="en-US" dirty="0" smtClean="0"/>
              <a:t> (</a:t>
            </a:r>
            <a:r>
              <a:rPr lang="en-US" dirty="0" err="1" smtClean="0"/>
              <a:t>jdk.jfr.consumer.RecordedEvent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openjdk.java.net/jeps/328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Flight Recorder</a:t>
            </a:r>
            <a:r>
              <a:rPr lang="ru-RU" dirty="0"/>
              <a:t> (11)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Модуль </a:t>
            </a:r>
            <a:r>
              <a:rPr lang="en-US" dirty="0" err="1" smtClean="0"/>
              <a:t>jdk.management.jfr</a:t>
            </a:r>
            <a:r>
              <a:rPr lang="en-US" dirty="0" smtClean="0"/>
              <a:t> (</a:t>
            </a:r>
            <a:r>
              <a:rPr lang="ru-RU" dirty="0" smtClean="0"/>
              <a:t>пакет </a:t>
            </a:r>
            <a:r>
              <a:rPr lang="en-US" dirty="0" err="1" smtClean="0"/>
              <a:t>jdk.management.jfr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Управление и мониторинг </a:t>
            </a:r>
            <a:r>
              <a:rPr lang="en-US" dirty="0" smtClean="0"/>
              <a:t>JFR </a:t>
            </a:r>
            <a:r>
              <a:rPr lang="ru-RU" dirty="0" smtClean="0"/>
              <a:t>посредством </a:t>
            </a:r>
            <a:r>
              <a:rPr lang="en-US" dirty="0" smtClean="0"/>
              <a:t>JMX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openjdk.java.net/jeps/328</a:t>
            </a:r>
            <a:endParaRPr lang="ru-RU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Mission </a:t>
            </a:r>
            <a:r>
              <a:rPr lang="en-US" dirty="0" smtClean="0"/>
              <a:t>Control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Flight Recorder</a:t>
            </a:r>
          </a:p>
          <a:p>
            <a:r>
              <a:rPr lang="en-US" dirty="0" smtClean="0"/>
              <a:t>JMX Console</a:t>
            </a:r>
          </a:p>
          <a:p>
            <a:r>
              <a:rPr lang="en-US" dirty="0" smtClean="0"/>
              <a:t>H</a:t>
            </a:r>
            <a:r>
              <a:rPr lang="en-US" dirty="0"/>
              <a:t>P</a:t>
            </a:r>
            <a:r>
              <a:rPr lang="en-US" dirty="0" smtClean="0"/>
              <a:t>ROF-dump analyzer</a:t>
            </a:r>
          </a:p>
          <a:p>
            <a:pPr marL="0" indent="0">
              <a:buNone/>
            </a:pPr>
            <a:r>
              <a:rPr lang="ru-RU" dirty="0" smtClean="0"/>
              <a:t>… и другие инструменты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JMC 7: Early-Access Builds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wiki.openjdk.java.net/display/jmc/Main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://jdk.java.net/jmc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Class-Data </a:t>
            </a:r>
            <a:r>
              <a:rPr lang="en-US" dirty="0" smtClean="0"/>
              <a:t>Sharing</a:t>
            </a:r>
            <a:r>
              <a:rPr lang="ru-RU" dirty="0" smtClean="0"/>
              <a:t> (10)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AppCDS</a:t>
            </a:r>
            <a:r>
              <a:rPr lang="en-US" dirty="0"/>
              <a:t> – </a:t>
            </a:r>
            <a:r>
              <a:rPr lang="ru-RU" dirty="0"/>
              <a:t>создание и </a:t>
            </a:r>
            <a:r>
              <a:rPr lang="ru-RU" dirty="0" err="1"/>
              <a:t>переиспользование</a:t>
            </a:r>
            <a:r>
              <a:rPr lang="ru-RU" dirty="0"/>
              <a:t> архива с данными классов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Ускоряет запуск </a:t>
            </a:r>
            <a:r>
              <a:rPr lang="en-US" dirty="0" smtClean="0"/>
              <a:t>JVM </a:t>
            </a:r>
            <a:r>
              <a:rPr lang="ru-RU" dirty="0" smtClean="0"/>
              <a:t>на этапе загрузки классов (</a:t>
            </a:r>
            <a:r>
              <a:rPr lang="en-US" dirty="0" smtClean="0"/>
              <a:t>Class Loading)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openjdk.java.net/jeps/310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5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Class-Data </a:t>
            </a:r>
            <a:r>
              <a:rPr lang="en-US" dirty="0" smtClean="0"/>
              <a:t>Sharing</a:t>
            </a:r>
            <a:r>
              <a:rPr lang="ru-RU" dirty="0" smtClean="0"/>
              <a:t> (10)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списка классов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UseAppCDS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XX:DumpLoadedClassList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-jar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app.jar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Class-Data </a:t>
            </a:r>
            <a:r>
              <a:rPr lang="en-US" dirty="0" smtClean="0"/>
              <a:t>Sharing</a:t>
            </a:r>
            <a:r>
              <a:rPr lang="ru-RU" dirty="0" smtClean="0"/>
              <a:t> (10)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 smtClean="0"/>
              <a:t>Создание архива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UseAppCDS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Xshare:dump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XX:SharedClassListFile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XX:SharedArchiveFile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=app-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cds.jsa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app.jar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Class-Data </a:t>
            </a:r>
            <a:r>
              <a:rPr lang="en-US" dirty="0" smtClean="0"/>
              <a:t>Sharing</a:t>
            </a:r>
            <a:r>
              <a:rPr lang="ru-RU" dirty="0" smtClean="0"/>
              <a:t> (10)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 smtClean="0"/>
              <a:t>Использование архива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UseAppCDS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Xshare:on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XX:SharedArchiveFile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=app-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cds.jsa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jar app.jar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ZGC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scalable low latency </a:t>
            </a:r>
            <a:r>
              <a:rPr lang="en-US" dirty="0" err="1" smtClean="0"/>
              <a:t>gc</a:t>
            </a:r>
            <a:endParaRPr lang="en-US" dirty="0"/>
          </a:p>
          <a:p>
            <a:r>
              <a:rPr lang="ru-RU" dirty="0" smtClean="0"/>
              <a:t>Время паузы не превышает 10мс</a:t>
            </a:r>
          </a:p>
          <a:p>
            <a:r>
              <a:rPr lang="ru-RU" dirty="0" smtClean="0"/>
              <a:t>Время паузы не растёт с увеличением </a:t>
            </a:r>
            <a:r>
              <a:rPr lang="en-US" dirty="0" smtClean="0"/>
              <a:t>heap </a:t>
            </a:r>
            <a:r>
              <a:rPr lang="ru-RU" dirty="0" smtClean="0"/>
              <a:t>или </a:t>
            </a:r>
            <a:r>
              <a:rPr lang="en-US" dirty="0" smtClean="0"/>
              <a:t>live-set</a:t>
            </a:r>
          </a:p>
          <a:p>
            <a:r>
              <a:rPr lang="ru-RU" dirty="0" smtClean="0"/>
              <a:t>Работает с </a:t>
            </a:r>
            <a:r>
              <a:rPr lang="en-US" dirty="0" smtClean="0"/>
              <a:t>heap </a:t>
            </a:r>
            <a:r>
              <a:rPr lang="ru-RU" dirty="0" smtClean="0"/>
              <a:t>от нескольких сотен мегабайт до нескольких терабайт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wiki.openjdk.java.net/display/zgc/Main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для развития </a:t>
            </a:r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Новые возможности языка</a:t>
            </a:r>
          </a:p>
          <a:p>
            <a:pPr marL="0" indent="0">
              <a:buNone/>
            </a:pPr>
            <a:r>
              <a:rPr lang="ru-RU" b="1" dirty="0" smtClean="0"/>
              <a:t>Новые </a:t>
            </a:r>
            <a:r>
              <a:rPr lang="en-US" b="1" dirty="0" smtClean="0"/>
              <a:t>API</a:t>
            </a:r>
          </a:p>
          <a:p>
            <a:pPr marL="0" indent="0">
              <a:buNone/>
            </a:pPr>
            <a:r>
              <a:rPr lang="ru-RU" b="1" dirty="0" smtClean="0"/>
              <a:t>Изменения в старых </a:t>
            </a:r>
            <a:r>
              <a:rPr lang="en-US" b="1" dirty="0" smtClean="0"/>
              <a:t>API</a:t>
            </a:r>
          </a:p>
          <a:p>
            <a:pPr marL="0" indent="0">
              <a:buNone/>
            </a:pPr>
            <a:r>
              <a:rPr lang="en-US" dirty="0" smtClean="0"/>
              <a:t>JVM</a:t>
            </a:r>
          </a:p>
          <a:p>
            <a:pPr marL="0" indent="0">
              <a:buNone/>
            </a:pPr>
            <a:r>
              <a:rPr lang="ru-RU" dirty="0" err="1" smtClean="0"/>
              <a:t>Тулинг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Рефакторинг</a:t>
            </a:r>
            <a:r>
              <a:rPr lang="ru-RU" dirty="0" smtClean="0"/>
              <a:t> (</a:t>
            </a:r>
            <a:r>
              <a:rPr lang="ru-RU" dirty="0" err="1" smtClean="0"/>
              <a:t>тех.долг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ZGC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Параллельный (С</a:t>
            </a:r>
            <a:r>
              <a:rPr lang="en-US" dirty="0" err="1" smtClean="0"/>
              <a:t>oncurrent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На основе регионов (</a:t>
            </a:r>
            <a:r>
              <a:rPr lang="en-US" dirty="0" smtClean="0"/>
              <a:t>Region-based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Одно поколение (</a:t>
            </a:r>
            <a:r>
              <a:rPr lang="en-US" dirty="0" smtClean="0"/>
              <a:t>Single Generation)</a:t>
            </a:r>
            <a:endParaRPr lang="en-US" dirty="0" smtClean="0"/>
          </a:p>
          <a:p>
            <a:r>
              <a:rPr lang="ru-RU" dirty="0" err="1" smtClean="0"/>
              <a:t>Дефрагментирует</a:t>
            </a:r>
            <a:r>
              <a:rPr lang="ru-RU" dirty="0" smtClean="0"/>
              <a:t> кучу (</a:t>
            </a:r>
            <a:r>
              <a:rPr lang="en-US" dirty="0" smtClean="0"/>
              <a:t>Heap Compaction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Подходит для </a:t>
            </a:r>
            <a:r>
              <a:rPr lang="en-US" dirty="0" smtClean="0"/>
              <a:t>NUMA-</a:t>
            </a:r>
            <a:r>
              <a:rPr lang="ru-RU" dirty="0" smtClean="0"/>
              <a:t>архитектур</a:t>
            </a:r>
          </a:p>
          <a:p>
            <a:r>
              <a:rPr lang="ru-RU" dirty="0" smtClean="0"/>
              <a:t>Использует цветные указатели</a:t>
            </a:r>
            <a:r>
              <a:rPr lang="en-US" dirty="0" smtClean="0"/>
              <a:t> (Colored Pointers)</a:t>
            </a:r>
            <a:endParaRPr lang="ru-RU" dirty="0" smtClean="0"/>
          </a:p>
          <a:p>
            <a:r>
              <a:rPr lang="ru-RU" dirty="0" smtClean="0"/>
              <a:t>Использует </a:t>
            </a:r>
            <a:r>
              <a:rPr lang="en-US" dirty="0" smtClean="0"/>
              <a:t>load-</a:t>
            </a:r>
            <a:r>
              <a:rPr lang="ru-RU" dirty="0" smtClean="0"/>
              <a:t>барьеры (</a:t>
            </a:r>
            <a:r>
              <a:rPr lang="en-US" dirty="0" smtClean="0"/>
              <a:t>Load Barrier)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ZGC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UnlockExperimentalVMOptions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XX:+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UseZGC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Xlog:gc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ZGC</a:t>
            </a:r>
            <a:r>
              <a:rPr lang="ru-RU" dirty="0" smtClean="0"/>
              <a:t> (11)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Экспериментальный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Работает только под </a:t>
            </a:r>
            <a:r>
              <a:rPr lang="en-US" dirty="0" smtClean="0"/>
              <a:t>Linux/x64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Выводы, вопросы, обсуждение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OpenJDK</a:t>
            </a:r>
            <a:r>
              <a:rPr lang="en-US" dirty="0" smtClean="0"/>
              <a:t> 11 LTS?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Amazon </a:t>
            </a:r>
            <a:r>
              <a:rPr lang="en-US" dirty="0" err="1" smtClean="0"/>
              <a:t>Corretto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LTS </a:t>
            </a:r>
            <a:r>
              <a:rPr lang="ru-RU" dirty="0" smtClean="0"/>
              <a:t>сборка </a:t>
            </a:r>
            <a:r>
              <a:rPr lang="en-US" dirty="0" err="1" smtClean="0"/>
              <a:t>OpenJDK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Amazon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 smtClean="0"/>
              <a:t> no-cost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/>
              <a:t> </a:t>
            </a:r>
            <a:r>
              <a:rPr lang="en-US" dirty="0" smtClean="0"/>
              <a:t>multiplatform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en-US" dirty="0"/>
              <a:t> </a:t>
            </a:r>
            <a:r>
              <a:rPr lang="en-US" dirty="0" smtClean="0"/>
              <a:t>production-ready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https://habr.com/post/430362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https://aws.amazon.com/ru/corretto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9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github.com/gnkoshelev</a:t>
            </a:r>
            <a:r>
              <a:rPr lang="en-US" dirty="0" smtClean="0"/>
              <a:t> (ASAP)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t.me/java_ural_Meetup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будет про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egoe UI" panose="020B0502040204020203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-модули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ru-RU" dirty="0"/>
              <a:t> </a:t>
            </a:r>
            <a:r>
              <a:rPr lang="en-US" dirty="0" smtClean="0"/>
              <a:t>Swing / AWT </a:t>
            </a:r>
            <a:r>
              <a:rPr lang="ru-RU" dirty="0" smtClean="0"/>
              <a:t>и прочий десктоп</a:t>
            </a:r>
          </a:p>
          <a:p>
            <a:pPr>
              <a:buFont typeface="Segoe UI" panose="020B0502040204020203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Узкопрофильный </a:t>
            </a:r>
            <a:r>
              <a:rPr lang="en-US" dirty="0" smtClean="0"/>
              <a:t>API (</a:t>
            </a:r>
            <a:r>
              <a:rPr lang="ru-RU" dirty="0" smtClean="0"/>
              <a:t>шифрование и вот это всё)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ru-RU" b="1" dirty="0" smtClean="0"/>
              <a:t>Новые возможности языка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ru-RU" dirty="0"/>
              <a:t>Изменения в классах из </a:t>
            </a:r>
            <a:r>
              <a:rPr lang="en-US" dirty="0"/>
              <a:t>JDK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ru-RU" dirty="0" smtClean="0"/>
              <a:t> Изменения в </a:t>
            </a:r>
            <a:r>
              <a:rPr lang="ru-RU" dirty="0" err="1" smtClean="0"/>
              <a:t>тулинге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докладчике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 smtClean="0"/>
              <a:t>продакшене</a:t>
            </a:r>
            <a:r>
              <a:rPr lang="ru-RU" dirty="0" smtClean="0"/>
              <a:t> </a:t>
            </a:r>
            <a:r>
              <a:rPr lang="en-US" dirty="0" smtClean="0"/>
              <a:t>Java 8 (Oracle JDK)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Опыт использования </a:t>
            </a:r>
            <a:r>
              <a:rPr lang="en-US" dirty="0" smtClean="0"/>
              <a:t>Java</a:t>
            </a:r>
            <a:r>
              <a:rPr lang="ru-RU" dirty="0"/>
              <a:t> </a:t>
            </a:r>
            <a:r>
              <a:rPr lang="ru-RU" dirty="0" smtClean="0"/>
              <a:t>с версии 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6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58L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+ (i - 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/>
              <a:t>Тип выводится на этапе компиляции из правой части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Работает с </a:t>
            </a:r>
            <a:r>
              <a:rPr lang="en-US" dirty="0" smtClean="0"/>
              <a:t>Generic-</a:t>
            </a:r>
            <a:r>
              <a:rPr lang="ru-RU" dirty="0" smtClean="0"/>
              <a:t>типами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58L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+ (i - 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– </a:t>
            </a:r>
            <a:r>
              <a:rPr lang="ru-RU" dirty="0"/>
              <a:t>не ключевое слово!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к этому относиться?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Против?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40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org.aspetj.weaver.patterns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HasThisTypePatternTriedToSneakInSomeGenericOrParameterizedTypePatternMatchingStuffAnywhereVisitor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visitor =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HasThisTypePatternTriedToSneakInSomeGenericOrParameterizedTypePatternMatchingStuffAnywhereVisitor()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4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org.aspetj.weaver.patterns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visitor = new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HasThisTypePatternTriedToSneakInSomeGenericOrParameterizedTypePatternMatchingStuffAnywhereVisitor()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Local-Variable Type Inference (10,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 -&gt;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(s)).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-&gt; x + 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Теперь можно использовать аннотации в параметрах</a:t>
            </a:r>
            <a:br>
              <a:rPr lang="ru-RU" dirty="0" smtClean="0"/>
            </a:br>
            <a:r>
              <a:rPr lang="en-US" dirty="0" smtClean="0"/>
              <a:t>λ</a:t>
            </a:r>
            <a:r>
              <a:rPr lang="ru-RU" dirty="0" smtClean="0"/>
              <a:t>-выражений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b="1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(9)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amnenorm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connection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amnenorm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connection.open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использования в блоке </a:t>
            </a:r>
            <a:r>
              <a:rPr lang="en-US" dirty="0" smtClean="0"/>
              <a:t>try-with-resources </a:t>
            </a:r>
            <a:r>
              <a:rPr lang="ru-RU" dirty="0" smtClean="0"/>
              <a:t>объект должен быть </a:t>
            </a:r>
            <a:r>
              <a:rPr lang="en-US" i="1" dirty="0" smtClean="0"/>
              <a:t>final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effectively final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b="1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версии </a:t>
            </a:r>
            <a:r>
              <a:rPr lang="en-US" dirty="0" smtClean="0"/>
              <a:t>Java</a:t>
            </a:r>
            <a:r>
              <a:rPr lang="ru-RU" dirty="0" smtClean="0"/>
              <a:t> используются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≤7</a:t>
            </a:r>
          </a:p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  <a:p>
            <a:pPr marL="0" indent="0">
              <a:buNone/>
            </a:pP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Operator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stringHandler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использовать </a:t>
            </a:r>
            <a:r>
              <a:rPr lang="en-US" dirty="0" smtClean="0"/>
              <a:t>&lt;&gt; </a:t>
            </a:r>
            <a:r>
              <a:rPr lang="ru-RU" dirty="0" smtClean="0"/>
              <a:t>с анонимными классами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b="1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Interface Methods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logic *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latin typeface="Arial" panose="020B0604020202020204" pitchFamily="34" charset="0"/>
              </a:rPr>
              <a:t>Переиспользуемый</a:t>
            </a:r>
            <a:r>
              <a:rPr lang="ru-RU" altLang="ru-RU" dirty="0" smtClean="0">
                <a:latin typeface="Arial" panose="020B0604020202020204" pitchFamily="34" charset="0"/>
              </a:rPr>
              <a:t> метод без нарушения инкапсуляции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 smtClean="0"/>
              <a:t>SafeVarargs</a:t>
            </a:r>
            <a:r>
              <a:rPr lang="en-US" b="1" dirty="0" smtClean="0"/>
              <a:t> (9)</a:t>
            </a:r>
          </a:p>
          <a:p>
            <a:pPr marL="0" indent="0">
              <a:buNone/>
            </a:pPr>
            <a:r>
              <a:rPr lang="en-US" dirty="0" smtClean="0"/>
              <a:t>Deprecation Warnings (9)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3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SafeVarargs</a:t>
            </a:r>
            <a:r>
              <a:rPr lang="en-US" dirty="0"/>
              <a:t> (9)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Possible heap pollution from parametrized </a:t>
            </a:r>
            <a:r>
              <a:rPr lang="en-US" dirty="0" err="1" smtClean="0"/>
              <a:t>vararg</a:t>
            </a:r>
            <a:r>
              <a:rPr lang="en-US" dirty="0" smtClean="0"/>
              <a:t> type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7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SafeVarargs</a:t>
            </a:r>
            <a:r>
              <a:rPr lang="en-US" dirty="0"/>
              <a:t>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SafeVarargs</a:t>
            </a:r>
            <a:endParaRPr lang="en-US" altLang="ru-RU" dirty="0" smtClean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&gt;...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en-US" dirty="0" smtClean="0"/>
              <a:t>Java 9 @</a:t>
            </a:r>
            <a:r>
              <a:rPr lang="en-US" dirty="0" err="1" smtClean="0"/>
              <a:t>SafeVarargs</a:t>
            </a:r>
            <a:r>
              <a:rPr lang="en-US" dirty="0" smtClean="0"/>
              <a:t> </a:t>
            </a:r>
            <a:r>
              <a:rPr lang="ru-RU" dirty="0" smtClean="0"/>
              <a:t>только над </a:t>
            </a:r>
            <a:r>
              <a:rPr lang="en-US" i="1" dirty="0" smtClean="0"/>
              <a:t>final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static</a:t>
            </a:r>
            <a:r>
              <a:rPr lang="en-US" dirty="0" smtClean="0"/>
              <a:t> </a:t>
            </a:r>
            <a:r>
              <a:rPr lang="ru-RU" dirty="0" smtClean="0"/>
              <a:t>методами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Local-Variable Type Inference (10, 11)</a:t>
            </a:r>
          </a:p>
          <a:p>
            <a:pPr marL="0" indent="0">
              <a:buNone/>
            </a:pPr>
            <a:r>
              <a:rPr lang="en-US" dirty="0" smtClean="0"/>
              <a:t>Try-With-Resources (9)</a:t>
            </a:r>
          </a:p>
          <a:p>
            <a:pPr marL="0" indent="0">
              <a:buNone/>
            </a:pPr>
            <a:r>
              <a:rPr lang="en-US" dirty="0" smtClean="0"/>
              <a:t>Diamond Operator (9)</a:t>
            </a:r>
          </a:p>
          <a:p>
            <a:pPr marL="0" indent="0">
              <a:buNone/>
            </a:pPr>
            <a:r>
              <a:rPr lang="en-US" dirty="0" smtClean="0"/>
              <a:t>Private Interface Methods (9)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SafeVarargs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b="1" dirty="0" smtClean="0"/>
              <a:t>Deprecation Warnings (9)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Deprecation Warnings (9)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java.util.Observer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Deprecated since 9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Deprecated</a:t>
            </a:r>
            <a:r>
              <a:rPr lang="ru-RU" altLang="ru-RU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Больше нет предупреждения при импорте </a:t>
            </a:r>
            <a:r>
              <a:rPr lang="en-US" dirty="0" smtClean="0"/>
              <a:t>Deprecated-</a:t>
            </a:r>
            <a:r>
              <a:rPr lang="ru-RU" dirty="0" smtClean="0"/>
              <a:t>класса в </a:t>
            </a:r>
            <a:r>
              <a:rPr lang="en-US" dirty="0" smtClean="0"/>
              <a:t>Deprecated-</a:t>
            </a:r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Новые возможности языка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</a:t>
            </a:r>
            <a:r>
              <a:rPr lang="ru-RU" b="1" dirty="0"/>
              <a:t> Изменения в классах из JDK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ru-RU" dirty="0" smtClean="0"/>
              <a:t> Изменения в </a:t>
            </a:r>
            <a:r>
              <a:rPr lang="ru-RU" dirty="0" err="1" smtClean="0"/>
              <a:t>тулинге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классах из </a:t>
            </a:r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Java 11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twitter.com/java/status/969287657015664640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64911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классах из </a:t>
            </a:r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 (9, 11)</a:t>
            </a:r>
          </a:p>
          <a:p>
            <a:pPr marL="0" indent="0">
              <a:buNone/>
            </a:pPr>
            <a:r>
              <a:rPr lang="ru-RU" dirty="0" smtClean="0"/>
              <a:t>Коллекции</a:t>
            </a:r>
            <a:r>
              <a:rPr lang="en-US" dirty="0" smtClean="0"/>
              <a:t> (9, 10, 11)</a:t>
            </a:r>
          </a:p>
          <a:p>
            <a:pPr marL="0" indent="0">
              <a:buNone/>
            </a:pPr>
            <a:r>
              <a:rPr lang="en-US" dirty="0" smtClean="0"/>
              <a:t>Stream (9, 10)</a:t>
            </a:r>
          </a:p>
          <a:p>
            <a:pPr marL="0" indent="0">
              <a:buNone/>
            </a:pPr>
            <a:r>
              <a:rPr lang="en-US" dirty="0" smtClean="0"/>
              <a:t>Collectors (10)</a:t>
            </a:r>
          </a:p>
          <a:p>
            <a:pPr marL="0" indent="0">
              <a:buNone/>
            </a:pPr>
            <a:r>
              <a:rPr lang="en-US" dirty="0" smtClean="0"/>
              <a:t>Optional (9, 10, 11)</a:t>
            </a:r>
          </a:p>
          <a:p>
            <a:pPr marL="0" indent="0">
              <a:buNone/>
            </a:pPr>
            <a:r>
              <a:rPr lang="en-US" dirty="0" smtClean="0"/>
              <a:t>Predicate (11)</a:t>
            </a:r>
          </a:p>
          <a:p>
            <a:pPr marL="0" indent="0">
              <a:buNone/>
            </a:pPr>
            <a:r>
              <a:rPr lang="en-US" dirty="0"/>
              <a:t>Pattern (11)</a:t>
            </a:r>
          </a:p>
          <a:p>
            <a:pPr marL="0" indent="0">
              <a:buNone/>
            </a:pPr>
            <a:r>
              <a:rPr lang="en-US" dirty="0" err="1" smtClean="0"/>
              <a:t>CompletableFuture</a:t>
            </a:r>
            <a:r>
              <a:rPr lang="en-US" dirty="0" smtClean="0"/>
              <a:t> (9)</a:t>
            </a:r>
          </a:p>
          <a:p>
            <a:pPr marL="0" indent="0">
              <a:buNone/>
            </a:pPr>
            <a:r>
              <a:rPr lang="en-US" dirty="0"/>
              <a:t>Flow API (9)</a:t>
            </a:r>
          </a:p>
          <a:p>
            <a:pPr marL="0" indent="0">
              <a:buNone/>
            </a:pPr>
            <a:r>
              <a:rPr lang="en-US" dirty="0" smtClean="0"/>
              <a:t>HTTP/2</a:t>
            </a:r>
            <a:r>
              <a:rPr lang="ru-RU" dirty="0" smtClean="0"/>
              <a:t>-клиент</a:t>
            </a:r>
            <a:r>
              <a:rPr lang="en-US" dirty="0" smtClean="0"/>
              <a:t> (9, 11)</a:t>
            </a:r>
          </a:p>
          <a:p>
            <a:pPr marL="0" indent="0">
              <a:buNone/>
            </a:pPr>
            <a:r>
              <a:rPr lang="en-US" dirty="0" smtClean="0"/>
              <a:t>Process API (9)</a:t>
            </a:r>
          </a:p>
          <a:p>
            <a:pPr marL="0" indent="0">
              <a:buNone/>
            </a:pPr>
            <a:r>
              <a:rPr lang="en-US" dirty="0" err="1" smtClean="0"/>
              <a:t>StackWalker</a:t>
            </a:r>
            <a:r>
              <a:rPr lang="en-US" dirty="0" smtClean="0"/>
              <a:t> (9, 10)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IO API (9, 10, 11)</a:t>
            </a:r>
          </a:p>
          <a:p>
            <a:pPr marL="0" indent="0">
              <a:buNone/>
            </a:pPr>
            <a:r>
              <a:rPr lang="en-US" dirty="0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EE (9, 11)</a:t>
            </a:r>
          </a:p>
          <a:p>
            <a:pPr marL="0" indent="0">
              <a:buNone/>
            </a:pPr>
            <a:r>
              <a:rPr lang="en-US" dirty="0" smtClean="0"/>
              <a:t>Internal API (9, 10, 11)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ru-RU" dirty="0" smtClean="0"/>
              <a:t> и многое другое </a:t>
            </a:r>
            <a:r>
              <a:rPr lang="en-US" dirty="0" smtClean="0"/>
              <a:t>(9, 10</a:t>
            </a:r>
            <a:r>
              <a:rPr lang="ru-RU" dirty="0" smtClean="0"/>
              <a:t>, 11)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</a:t>
            </a:r>
            <a:r>
              <a:rPr lang="en-US" b="1" dirty="0"/>
              <a:t>9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sym typeface="Symbol" panose="05050102010706020507" pitchFamily="18" charset="2"/>
              </a:rPr>
              <a:t> 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coder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ru-RU" altLang="ru-RU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LATIN1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ru-RU" altLang="ru-RU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UTF16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Trailing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a  "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/>
              <a:t>Зачем</a:t>
            </a:r>
            <a:r>
              <a:rPr lang="en-US" altLang="ru-RU" dirty="0" smtClean="0"/>
              <a:t> </a:t>
            </a:r>
            <a:r>
              <a:rPr lang="en-US" altLang="ru-RU" dirty="0" err="1" smtClean="0"/>
              <a:t>String.strip</a:t>
            </a:r>
            <a:r>
              <a:rPr lang="en-US" altLang="ru-RU" dirty="0" smtClean="0"/>
              <a:t>()</a:t>
            </a:r>
            <a:r>
              <a:rPr lang="ru-RU" altLang="ru-RU" dirty="0" smtClean="0"/>
              <a:t>, </a:t>
            </a:r>
            <a:r>
              <a:rPr lang="ru-RU" altLang="ru-RU" dirty="0"/>
              <a:t>если </a:t>
            </a:r>
            <a:r>
              <a:rPr lang="ru-RU" altLang="ru-RU" dirty="0" smtClean="0"/>
              <a:t>есть </a:t>
            </a:r>
            <a:r>
              <a:rPr lang="en-US" altLang="ru-RU" dirty="0" err="1" smtClean="0"/>
              <a:t>String.trim</a:t>
            </a:r>
            <a:r>
              <a:rPr lang="en-US" altLang="ru-RU" dirty="0" smtClean="0"/>
              <a:t>()?</a:t>
            </a:r>
            <a:endParaRPr lang="ru-RU" altLang="ru-RU" dirty="0"/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a 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6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/>
              <a:t>Полагается на </a:t>
            </a:r>
            <a:r>
              <a:rPr lang="en-US" altLang="ru-RU" dirty="0" err="1"/>
              <a:t>codePoint</a:t>
            </a:r>
            <a:r>
              <a:rPr lang="en-US" altLang="ru-RU" dirty="0"/>
              <a:t> &lt;= U+0020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/>
              <a:t>Полагается на </a:t>
            </a:r>
            <a:r>
              <a:rPr lang="en-US" altLang="ru-RU" dirty="0" err="1" smtClean="0"/>
              <a:t>Character.isWhiteSpace</a:t>
            </a:r>
            <a:r>
              <a:rPr lang="en-US" altLang="ru-RU" dirty="0" smtClean="0"/>
              <a:t>: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isWhitespace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/>
              <a:t>(</a:t>
            </a:r>
            <a:r>
              <a:rPr lang="ru-RU" altLang="ru-RU" dirty="0" smtClean="0"/>
              <a:t>пробельных символов значительно больше)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ru-RU" altLang="ru-RU" dirty="0" smtClean="0"/>
              <a:t>Полагается </a:t>
            </a:r>
            <a:r>
              <a:rPr lang="ru-RU" altLang="ru-RU" dirty="0"/>
              <a:t>на </a:t>
            </a:r>
            <a:r>
              <a:rPr lang="en-US" altLang="ru-RU" dirty="0" err="1"/>
              <a:t>Character.isWhiteSpace</a:t>
            </a:r>
            <a:r>
              <a:rPr lang="en-US" altLang="ru-RU" dirty="0"/>
              <a:t>: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isWhitespace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\n \r\n \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\u2009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4"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.lines().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*/</a:t>
            </a:r>
            <a:endParaRPr lang="en-US" altLang="ru-RU" dirty="0" smtClean="0">
              <a:sym typeface="Symbol" panose="05050102010706020507" pitchFamily="18" charset="2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9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sss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s.repeat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abcabcabc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</a:t>
            </a:r>
            <a:r>
              <a:rPr lang="en-US" b="1" dirty="0"/>
              <a:t>9</a:t>
            </a:r>
            <a:r>
              <a:rPr lang="en-US" dirty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ofEntries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unmodifiableList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[1, 2, 3]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3]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ym typeface="Wingdings" panose="05000000000000000000" pitchFamily="2" charset="2"/>
              </a:rPr>
              <a:t>Это не </a:t>
            </a:r>
            <a:r>
              <a:rPr lang="ru-RU" dirty="0" err="1">
                <a:sym typeface="Wingdings" panose="05000000000000000000" pitchFamily="2" charset="2"/>
              </a:rPr>
              <a:t>туториал</a:t>
            </a:r>
            <a:r>
              <a:rPr lang="ru-RU" dirty="0">
                <a:sym typeface="Wingdings" panose="05000000000000000000" pitchFamily="2" charset="2"/>
              </a:rPr>
              <a:t> (но будет много </a:t>
            </a:r>
            <a:r>
              <a:rPr lang="en-US" dirty="0">
                <a:sym typeface="Wingdings" panose="05000000000000000000" pitchFamily="2" charset="2"/>
              </a:rPr>
              <a:t>use-case</a:t>
            </a:r>
            <a:r>
              <a:rPr lang="ru-RU" dirty="0">
                <a:sym typeface="Wingdings" panose="05000000000000000000" pitchFamily="2" charset="2"/>
              </a:rPr>
              <a:t>)</a:t>
            </a:r>
          </a:p>
          <a:p>
            <a:r>
              <a:rPr lang="ru-RU" dirty="0" smtClean="0"/>
              <a:t>Материала очень много (всё не осилим </a:t>
            </a:r>
            <a:r>
              <a:rPr lang="ru-RU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Вопросы можно задавать по ходу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Если какая-то тема не интересная – пропускаем её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После доклада будет перерыв для обсуждения и/или отдыха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nmbrs.set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42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ClassCastException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nmbrs.set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pollution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5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nmbrs.set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ints.get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nmbrs.set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UnsupportedOperationEx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r>
              <a:rPr lang="en-US" dirty="0"/>
              <a:t> (9, 10,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IntFunction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list.toArray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[]::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 капотом вызов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-&gt; i &gt;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i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-&gt; i &lt;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-&gt; i +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7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 (</a:t>
            </a:r>
            <a:r>
              <a:rPr lang="en-US" b="1" dirty="0" smtClean="0"/>
              <a:t>9</a:t>
            </a:r>
            <a:r>
              <a:rPr lang="en-US" dirty="0" smtClean="0"/>
              <a:t>, 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flatMapping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 (</a:t>
            </a:r>
            <a:r>
              <a:rPr lang="en-US" b="1" dirty="0" smtClean="0"/>
              <a:t>9</a:t>
            </a:r>
            <a:r>
              <a:rPr lang="en-US" dirty="0" smtClean="0"/>
              <a:t>, 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 smtClean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/>
              <a:t>ДЕМО</a:t>
            </a:r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Новые возможности языка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 Изменения в классах из </a:t>
            </a:r>
            <a:r>
              <a:rPr lang="en-US" dirty="0" smtClean="0"/>
              <a:t>JDK</a:t>
            </a:r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ru-RU" dirty="0" smtClean="0"/>
              <a:t> Изменения в </a:t>
            </a:r>
            <a:r>
              <a:rPr lang="ru-RU" dirty="0" err="1" smtClean="0"/>
              <a:t>тулинге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JEP = JDK </a:t>
            </a:r>
            <a:r>
              <a:rPr lang="en-US" dirty="0"/>
              <a:t>Enhancement </a:t>
            </a:r>
            <a:r>
              <a:rPr lang="en-US" dirty="0" smtClean="0"/>
              <a:t>Proposal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 (9, </a:t>
            </a:r>
            <a:r>
              <a:rPr lang="en-US" b="1" dirty="0" smtClean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887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 (9, </a:t>
            </a:r>
            <a:r>
              <a:rPr lang="en-US" b="1" dirty="0" smtClean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887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</a:t>
            </a: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 (9, </a:t>
            </a:r>
            <a:r>
              <a:rPr lang="en-US" b="1" dirty="0" smtClean="0"/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887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toUnmodifiableMap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keyMapper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valueMapper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i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toUnmodifiableMap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i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-&gt;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{3=6, 1=2, 2=4}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</a:t>
            </a:r>
            <a:r>
              <a:rPr lang="en-US" b="1" dirty="0"/>
              <a:t>9</a:t>
            </a:r>
            <a:r>
              <a:rPr lang="en-US" dirty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OptionalInt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OptionalLong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</a:t>
            </a:r>
            <a:r>
              <a:rPr lang="en-US" b="1" dirty="0"/>
              <a:t>9</a:t>
            </a:r>
            <a:r>
              <a:rPr lang="en-US" dirty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ifPresentOrElse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emptyAction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optional.ifPresentOrElse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</a:t>
            </a:r>
            <a:r>
              <a:rPr lang="en-US" b="1" dirty="0"/>
              <a:t>9</a:t>
            </a:r>
            <a:r>
              <a:rPr lang="en-US" dirty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Только в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</a:t>
            </a: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</a:t>
            </a:r>
            <a:r>
              <a:rPr lang="en-US" b="1" dirty="0"/>
              <a:t>9</a:t>
            </a:r>
            <a:r>
              <a:rPr lang="en-US" dirty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Превращает </a:t>
            </a:r>
            <a:r>
              <a:rPr lang="en-US" dirty="0" smtClean="0"/>
              <a:t>Optional </a:t>
            </a:r>
            <a:r>
              <a:rPr lang="ru-RU" dirty="0" smtClean="0"/>
              <a:t>в </a:t>
            </a:r>
            <a:r>
              <a:rPr lang="en-US" dirty="0" smtClean="0"/>
              <a:t>Stream </a:t>
            </a:r>
            <a:r>
              <a:rPr lang="ru-RU" dirty="0" smtClean="0"/>
              <a:t>из 0 или 1 элемента</a:t>
            </a:r>
          </a:p>
          <a:p>
            <a:pPr marL="0" indent="0">
              <a:buNone/>
            </a:pPr>
            <a:r>
              <a:rPr lang="ru-RU" dirty="0" smtClean="0"/>
              <a:t>Удобно использовать в </a:t>
            </a:r>
            <a:r>
              <a:rPr lang="en-US" dirty="0" smtClean="0"/>
              <a:t>List/Stream of Optional:</a:t>
            </a: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listOfOptionals.stream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(9, </a:t>
            </a:r>
            <a:r>
              <a:rPr lang="en-US" b="1" dirty="0"/>
              <a:t>10</a:t>
            </a:r>
            <a:r>
              <a:rPr lang="en-US" dirty="0"/>
              <a:t>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Вернуть </a:t>
            </a:r>
            <a:r>
              <a:rPr lang="en-US" dirty="0" smtClean="0"/>
              <a:t>value </a:t>
            </a:r>
            <a:r>
              <a:rPr lang="ru-RU" dirty="0" smtClean="0"/>
              <a:t>или кинуть </a:t>
            </a:r>
            <a:r>
              <a:rPr lang="en-US" dirty="0" err="1" smtClean="0"/>
              <a:t>NoSuchElementException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Функционально эквивалентно</a:t>
            </a:r>
            <a:endParaRPr lang="en-US" dirty="0" smtClean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-&gt;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xception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(9, 10,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Никаких больше </a:t>
            </a:r>
            <a:endParaRPr lang="en-US" dirty="0" smtClean="0"/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ptional.isPresent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Функционально эквивалентн</a:t>
            </a:r>
            <a:r>
              <a:rPr lang="ru-RU" dirty="0"/>
              <a:t>ы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(</a:t>
            </a:r>
            <a:r>
              <a:rPr lang="en-US" b="1" dirty="0" smtClean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-&gt; x &lt; 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nonNegative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JEP’</a:t>
            </a:r>
            <a:r>
              <a:rPr lang="ru-RU" b="1" dirty="0" smtClean="0"/>
              <a:t>ы </a:t>
            </a:r>
            <a:r>
              <a:rPr lang="en-US" b="1" dirty="0" smtClean="0"/>
              <a:t>Java 9-11</a:t>
            </a:r>
            <a:endParaRPr lang="ru-RU" b="1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Новые возможности языка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 Изменения в </a:t>
            </a:r>
            <a:r>
              <a:rPr lang="ru-RU" dirty="0"/>
              <a:t>классах из </a:t>
            </a:r>
            <a:r>
              <a:rPr lang="en-US" dirty="0"/>
              <a:t>JDK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ru-RU" dirty="0" smtClean="0"/>
              <a:t> Изменения в </a:t>
            </a:r>
            <a:r>
              <a:rPr lang="ru-RU" dirty="0" err="1" smtClean="0"/>
              <a:t>тулинге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 smtClean="0"/>
              <a:t>Oracle JDK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OpenJDK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(</a:t>
            </a:r>
            <a:r>
              <a:rPr lang="en-US" b="1" dirty="0" smtClean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s-&gt; matcher(s).matches();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asMatchPredicate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/>
              <a:t>Не путать с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s-&gt; matcher(s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).find();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asPredicate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d{4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asMatchPredicate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</a:t>
            </a:r>
            <a:r>
              <a:rPr lang="en-US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orTimeout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completeOnTimeout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completeAsync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completeAsync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Executor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</a:t>
            </a:r>
            <a:r>
              <a:rPr lang="ru-RU" dirty="0" smtClean="0"/>
              <a:t>щё несколько методов…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newIncompleteFuture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ompletionStage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minimalCompletionStage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CompletableFuture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 smtClean="0"/>
              <a:t>несколько </a:t>
            </a:r>
            <a:r>
              <a:rPr lang="ru-RU" dirty="0" smtClean="0"/>
              <a:t>статических </a:t>
            </a:r>
            <a:r>
              <a:rPr lang="en-US" dirty="0" smtClean="0"/>
              <a:t>utility-</a:t>
            </a:r>
            <a:r>
              <a:rPr lang="ru-RU" dirty="0" smtClean="0"/>
              <a:t>методов…</a:t>
            </a:r>
            <a:endParaRPr lang="en-US" dirty="0" smtClean="0"/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ionStage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completedStage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ionStage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failedStage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failedFuture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4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</a:t>
            </a:r>
            <a:r>
              <a:rPr lang="en-US" dirty="0" smtClean="0"/>
              <a:t>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java.util.concurrent.Flow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(Subscriber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ru-RU" altLang="ru-RU" dirty="0" smtClean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(Subscription subscription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507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7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Подписка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sub = 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pub.subscribe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subscribe(Sub sub) {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S10n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s10n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S10n(sub)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sub.onSubscription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s10n)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JEP’</a:t>
            </a:r>
            <a:r>
              <a:rPr lang="ru-RU" dirty="0" smtClean="0"/>
              <a:t>ы </a:t>
            </a:r>
            <a:r>
              <a:rPr lang="en-US" dirty="0" smtClean="0"/>
              <a:t>Java 9-11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Стриминг</a:t>
            </a:r>
            <a:endParaRPr lang="en-US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Subscriber:</a:t>
            </a:r>
            <a:endParaRPr lang="en-US" dirty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s10n.request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(limit)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Backpressure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Publisher/Subscription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sub.onNext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</a:t>
            </a:r>
            <a:r>
              <a:rPr lang="en-US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более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Завершение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Publisher/Subscription: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sub.onError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случае ошибки</a:t>
            </a:r>
            <a:endParaRPr lang="en-US" altLang="ru-RU" dirty="0"/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sub.onComplete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поток завершён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Subscriber:</a:t>
            </a:r>
            <a:endParaRPr lang="en-US" dirty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s10n.cancel()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может остановить поток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42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java.net.http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endParaRPr lang="en-US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6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newHttpClient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"https://tech.kontur.ru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response 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client.send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HttpResponse.BodyHandlers.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response.body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HTTP_2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connectTimeout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followRedirects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ProxySelector.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proxyAddre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HttpClient.Builder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SSL context / parameters</a:t>
            </a:r>
          </a:p>
          <a:p>
            <a:pPr marL="0" indent="0">
              <a:buNone/>
            </a:pPr>
            <a:r>
              <a:rPr lang="en-US" dirty="0" smtClean="0"/>
              <a:t>+ Authenticator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CookieHandler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GET().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POST, PUT, DELETE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HTTP_2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name,value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-пары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ofSeconds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response 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client.send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HttpResponse.BodyHandlers.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future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client.sendAsync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HttpResponse.BodyHandlers.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thenAccept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Реактивный!</a:t>
            </a:r>
          </a:p>
          <a:p>
            <a:r>
              <a:rPr lang="ru-RU" dirty="0" smtClean="0"/>
              <a:t>асинхронная отправка </a:t>
            </a:r>
            <a:r>
              <a:rPr lang="en-US" dirty="0" smtClean="0"/>
              <a:t>HTTP-</a:t>
            </a:r>
            <a:r>
              <a:rPr lang="ru-RU" dirty="0" smtClean="0"/>
              <a:t>запроса</a:t>
            </a:r>
          </a:p>
          <a:p>
            <a:r>
              <a:rPr lang="en-US" dirty="0" smtClean="0"/>
              <a:t>Publisher&lt;</a:t>
            </a:r>
            <a:r>
              <a:rPr lang="en-US" dirty="0" err="1" smtClean="0"/>
              <a:t>ByteBuffer</a:t>
            </a:r>
            <a:r>
              <a:rPr lang="en-US" dirty="0" smtClean="0"/>
              <a:t>&gt; </a:t>
            </a:r>
            <a:r>
              <a:rPr lang="ru-RU" dirty="0" smtClean="0"/>
              <a:t>для тела запроса</a:t>
            </a:r>
          </a:p>
          <a:p>
            <a:r>
              <a:rPr lang="en-US" dirty="0" smtClean="0"/>
              <a:t>Subscriber&lt;String&gt; </a:t>
            </a:r>
            <a:r>
              <a:rPr lang="ru-RU" dirty="0" smtClean="0"/>
              <a:t>или </a:t>
            </a:r>
            <a:r>
              <a:rPr lang="en-US" dirty="0" smtClean="0"/>
              <a:t>Sub</a:t>
            </a:r>
            <a:r>
              <a:rPr lang="en-US" dirty="0"/>
              <a:t>s</a:t>
            </a:r>
            <a:r>
              <a:rPr lang="en-US" dirty="0" smtClean="0"/>
              <a:t>criber&lt;List&lt;</a:t>
            </a:r>
            <a:r>
              <a:rPr lang="en-US" dirty="0" err="1" smtClean="0"/>
              <a:t>ByteBuffer</a:t>
            </a:r>
            <a:r>
              <a:rPr lang="en-US" dirty="0" smtClean="0"/>
              <a:t>&gt;&gt; </a:t>
            </a:r>
            <a:r>
              <a:rPr lang="ru-RU" dirty="0" smtClean="0"/>
              <a:t>для тела ответа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GA</a:t>
            </a:r>
            <a:r>
              <a:rPr lang="ru-RU" dirty="0" smtClean="0"/>
              <a:t> с 21 сентября 2017</a:t>
            </a:r>
          </a:p>
          <a:p>
            <a:pPr marL="0" indent="0">
              <a:buNone/>
            </a:pPr>
            <a:r>
              <a:rPr lang="ru-RU" dirty="0" smtClean="0"/>
              <a:t>Всего </a:t>
            </a:r>
            <a:r>
              <a:rPr lang="en-US" dirty="0" smtClean="0"/>
              <a:t>JEP’</a:t>
            </a:r>
            <a:r>
              <a:rPr lang="ru-RU" dirty="0" err="1" smtClean="0"/>
              <a:t>ов</a:t>
            </a:r>
            <a:r>
              <a:rPr lang="ru-RU" dirty="0" smtClean="0"/>
              <a:t> – 91!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Самое обсуждаемое: модули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https://openjdk.java.net/projects/jdk9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4435" y="6176963"/>
            <a:ext cx="3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23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body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 content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=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BodyPublishers.fromPublisher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другие параметры 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client.send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(post,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BodyHandlers.ofString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8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Subscriber&lt;String&gt; body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 content</a:t>
            </a: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&lt;Void&gt; post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client.send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BodyHandlers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fromLineSubscriber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>
              <a:solidFill>
                <a:srgbClr val="CC783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A9B7C6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4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  <a:r>
              <a:rPr lang="ru-RU" dirty="0"/>
              <a:t>-клиент</a:t>
            </a:r>
            <a:r>
              <a:rPr lang="en-US" dirty="0"/>
              <a:t> (9, </a:t>
            </a:r>
            <a:r>
              <a:rPr lang="en-US" b="1" dirty="0"/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</a:t>
            </a:r>
            <a:r>
              <a:rPr lang="ru-RU" altLang="ru-RU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newHttpClient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client.newWebSocketBuilder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buildAsync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wss</a:t>
            </a:r>
            <a:r>
              <a:rPr lang="ru-RU" altLang="ru-RU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://echo.websocket.org</a:t>
            </a:r>
            <a:r>
              <a:rPr lang="ru-RU" altLang="ru-RU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ru-RU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listener).</a:t>
            </a:r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join()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API (</a:t>
            </a:r>
            <a:r>
              <a:rPr lang="en-US" b="1" dirty="0"/>
              <a:t>9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java.lang.Process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&lt;Process&gt;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onExit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toHandle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ProcessHandle.Info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en-US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descendants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/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supportsNormalTermination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API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java.lang.ProcessHandle</a:t>
            </a: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allProcesses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ProcessHandle</a:t>
            </a:r>
            <a:r>
              <a:rPr lang="en-US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аналогичные методы из 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ru-RU" dirty="0"/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6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API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java.lang.ProcessHandle.Info</a:t>
            </a: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Optional&lt;String[]&gt;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Optional&lt;Instant&gt;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startInstant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Optional&lt;Duration&gt;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totalCpuDuration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</a:t>
            </a:r>
            <a:r>
              <a:rPr lang="en-US" altLang="ru-RU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API (</a:t>
            </a:r>
            <a:r>
              <a:rPr lang="en-US" b="1" dirty="0" smtClean="0"/>
              <a:t>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java.lang.ProcessBuilder</a:t>
            </a:r>
            <a:endParaRPr lang="en-US" altLang="ru-RU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List&lt;Process&gt;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startPipeline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List&lt;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builders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StackWalker</a:t>
            </a:r>
            <a:r>
              <a:rPr lang="en-US" dirty="0"/>
              <a:t> (</a:t>
            </a:r>
            <a:r>
              <a:rPr lang="en-US" b="1" dirty="0" smtClean="0"/>
              <a:t>9</a:t>
            </a:r>
            <a:r>
              <a:rPr lang="en-US" dirty="0" smtClean="0"/>
              <a:t>, 10)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StackWalker.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 err="1" smtClean="0"/>
              <a:t>Example.two</a:t>
            </a:r>
            <a:r>
              <a:rPr lang="en-US" dirty="0" smtClean="0"/>
              <a:t>(Example.java:10)</a:t>
            </a:r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smtClean="0"/>
              <a:t>Example.one(Example.java:8)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 err="1" smtClean="0"/>
              <a:t>Example.main</a:t>
            </a:r>
            <a:r>
              <a:rPr lang="en-US" dirty="0" smtClean="0"/>
              <a:t>(Example.java:7)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StackWalker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9, </a:t>
            </a:r>
            <a:r>
              <a:rPr lang="en-US" b="1" dirty="0" smtClean="0"/>
              <a:t>10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Пара вспомогательных методов в интерфейсе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StackWalker.StackFrame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MethodType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getMethodType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getDescriptor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Ljava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/String;)V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sz="5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API (</a:t>
            </a:r>
            <a:r>
              <a:rPr lang="en-US" b="1" dirty="0" smtClean="0"/>
              <a:t>9</a:t>
            </a:r>
            <a:r>
              <a:rPr lang="en-US" dirty="0" smtClean="0"/>
              <a:t>, 10, 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java.io.InputStream</a:t>
            </a:r>
            <a:endParaRPr lang="en-US" altLang="ru-RU" dirty="0" smtClean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transferTo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34ED-78D6-458A-9DF2-BCA75EE22FF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3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10855</TotalTime>
  <Words>4223</Words>
  <Application>Microsoft Office PowerPoint</Application>
  <PresentationFormat>Широкоэкранный</PresentationFormat>
  <Paragraphs>1140</Paragraphs>
  <Slides>145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145</vt:i4>
      </vt:variant>
    </vt:vector>
  </HeadingPairs>
  <TitlesOfParts>
    <vt:vector size="152" baseType="lpstr">
      <vt:lpstr>Arial</vt:lpstr>
      <vt:lpstr>Calibri</vt:lpstr>
      <vt:lpstr>Courier New</vt:lpstr>
      <vt:lpstr>Segoe UI</vt:lpstr>
      <vt:lpstr>Symbol</vt:lpstr>
      <vt:lpstr>Wingdings</vt:lpstr>
      <vt:lpstr>Office Theme</vt:lpstr>
      <vt:lpstr>Java 11</vt:lpstr>
      <vt:lpstr>О докладчике</vt:lpstr>
      <vt:lpstr>Какие версии Java используются?</vt:lpstr>
      <vt:lpstr>Java 8  Java 11</vt:lpstr>
      <vt:lpstr>Формат доклада</vt:lpstr>
      <vt:lpstr>План</vt:lpstr>
      <vt:lpstr>План</vt:lpstr>
      <vt:lpstr>1. JEP’ы Java 9-11</vt:lpstr>
      <vt:lpstr>Java 9</vt:lpstr>
      <vt:lpstr>Java 10</vt:lpstr>
      <vt:lpstr>Java 11</vt:lpstr>
      <vt:lpstr>Направления для развития JDK</vt:lpstr>
      <vt:lpstr>Направления для развития JDK</vt:lpstr>
      <vt:lpstr>Направления для развития JDK</vt:lpstr>
      <vt:lpstr>Не будет про</vt:lpstr>
      <vt:lpstr>План</vt:lpstr>
      <vt:lpstr>Новые возможности языка</vt:lpstr>
      <vt:lpstr>Новые возможности языка</vt:lpstr>
      <vt:lpstr>Новые возможности языка</vt:lpstr>
      <vt:lpstr>Local-Variable Type Inference (10, 11)</vt:lpstr>
      <vt:lpstr>Local-Variable Type Inference (10, 11)</vt:lpstr>
      <vt:lpstr>Local-Variable Type Inference (10, 11)</vt:lpstr>
      <vt:lpstr>Local-Variable Type Inference (10, 11)</vt:lpstr>
      <vt:lpstr>Local-Variable Type Inference (10, 11)</vt:lpstr>
      <vt:lpstr>Local-Variable Type Inference (10, 11)</vt:lpstr>
      <vt:lpstr>Новые возможности языка</vt:lpstr>
      <vt:lpstr>Try-With-Resources (9)</vt:lpstr>
      <vt:lpstr>Try-With-Resources (9)</vt:lpstr>
      <vt:lpstr>Новые возможности языка</vt:lpstr>
      <vt:lpstr>Diamond Operator (9)</vt:lpstr>
      <vt:lpstr>Новые возможности языка</vt:lpstr>
      <vt:lpstr>Private Interface Methods (9)</vt:lpstr>
      <vt:lpstr>Новые возможности языка</vt:lpstr>
      <vt:lpstr>@SafeVarargs (9)</vt:lpstr>
      <vt:lpstr>@SafeVarargs (9)</vt:lpstr>
      <vt:lpstr>Новые возможности языка</vt:lpstr>
      <vt:lpstr>Deprecation Warnings (9)</vt:lpstr>
      <vt:lpstr>План</vt:lpstr>
      <vt:lpstr>Изменения в классах из JDK</vt:lpstr>
      <vt:lpstr>Изменения в классах из JDK</vt:lpstr>
      <vt:lpstr>String (9, 11)</vt:lpstr>
      <vt:lpstr>String (9, 11)</vt:lpstr>
      <vt:lpstr>String (9, 11)</vt:lpstr>
      <vt:lpstr>String (9, 11)</vt:lpstr>
      <vt:lpstr>String (9, 11)</vt:lpstr>
      <vt:lpstr>String (9, 11)</vt:lpstr>
      <vt:lpstr>Коллекции (9, 10, 11)</vt:lpstr>
      <vt:lpstr>Коллекции (9, 10, 11)</vt:lpstr>
      <vt:lpstr>Коллекции (9, 10, 11)</vt:lpstr>
      <vt:lpstr>Коллекции (9, 10, 11)</vt:lpstr>
      <vt:lpstr>Коллекции (9, 10, 11)</vt:lpstr>
      <vt:lpstr>Коллекции (9, 10, 11)</vt:lpstr>
      <vt:lpstr>Коллекции (9, 10, 11)</vt:lpstr>
      <vt:lpstr>Коллекции (9, 10, 11)</vt:lpstr>
      <vt:lpstr>Stream (9)</vt:lpstr>
      <vt:lpstr>Stream (9)</vt:lpstr>
      <vt:lpstr>Stream (9)</vt:lpstr>
      <vt:lpstr>Collectors (9, 10)</vt:lpstr>
      <vt:lpstr>Collectors (9, 10)</vt:lpstr>
      <vt:lpstr>Collectors (9, 10)</vt:lpstr>
      <vt:lpstr>Collectors (9, 10)</vt:lpstr>
      <vt:lpstr>Collectors (9, 10)</vt:lpstr>
      <vt:lpstr>Optional (9, 10, 11)</vt:lpstr>
      <vt:lpstr>Optional (9, 10, 11)</vt:lpstr>
      <vt:lpstr>Optional (9, 10, 11)</vt:lpstr>
      <vt:lpstr>Optional (9, 10, 11)</vt:lpstr>
      <vt:lpstr>Optional (9, 10, 11)</vt:lpstr>
      <vt:lpstr>Optional (9, 10, 11)</vt:lpstr>
      <vt:lpstr>Predicate (11)</vt:lpstr>
      <vt:lpstr>Pattern (11)</vt:lpstr>
      <vt:lpstr>CompletableFuture (9)</vt:lpstr>
      <vt:lpstr>CompletableFuture (9)</vt:lpstr>
      <vt:lpstr>CompletableFuture (9)</vt:lpstr>
      <vt:lpstr>CompletableFuture (9)</vt:lpstr>
      <vt:lpstr>Flow API (9)</vt:lpstr>
      <vt:lpstr>Flow API (9)</vt:lpstr>
      <vt:lpstr>Flow API (9)</vt:lpstr>
      <vt:lpstr>Flow API (9)</vt:lpstr>
      <vt:lpstr>Flow API (9)</vt:lpstr>
      <vt:lpstr>Flow API (9)</vt:lpstr>
      <vt:lpstr>Flow API (9)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HTTP/2-клиент (9, 11)</vt:lpstr>
      <vt:lpstr>Process API (9)</vt:lpstr>
      <vt:lpstr>Process API (9)</vt:lpstr>
      <vt:lpstr>Process API (9)</vt:lpstr>
      <vt:lpstr>Process API (9)</vt:lpstr>
      <vt:lpstr>StackWalker (9, 10)</vt:lpstr>
      <vt:lpstr>StackWalker (9, 10)</vt:lpstr>
      <vt:lpstr>IO API (9, 10, 11)</vt:lpstr>
      <vt:lpstr>IO API (9, 10, 11)</vt:lpstr>
      <vt:lpstr>IO API (9, 10, 11)</vt:lpstr>
      <vt:lpstr>IO API (9, 10, 11)</vt:lpstr>
      <vt:lpstr>IO API (9, 10, 11)</vt:lpstr>
      <vt:lpstr>IO API (9, 10, 11)</vt:lpstr>
      <vt:lpstr>IO API (9, 10, 11)</vt:lpstr>
      <vt:lpstr>IO API (9, 10, 11)</vt:lpstr>
      <vt:lpstr>Java EE (9, 11)</vt:lpstr>
      <vt:lpstr>Internal API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… и другие изменения (9, 10, 11)</vt:lpstr>
      <vt:lpstr>План</vt:lpstr>
      <vt:lpstr>Изменения в тулинге</vt:lpstr>
      <vt:lpstr>Изменения в тулинге</vt:lpstr>
      <vt:lpstr>jlink (9)</vt:lpstr>
      <vt:lpstr>JShell (9)</vt:lpstr>
      <vt:lpstr>javah (9, 10)</vt:lpstr>
      <vt:lpstr>java HelloWorld.java (11)</vt:lpstr>
      <vt:lpstr>План</vt:lpstr>
      <vt:lpstr>Oracle JDK  OpenJDK</vt:lpstr>
      <vt:lpstr>Oracle JDK  OpenJDK</vt:lpstr>
      <vt:lpstr>Java Flight Recorder (11)</vt:lpstr>
      <vt:lpstr>Java Flight Recorder (11)</vt:lpstr>
      <vt:lpstr>Java Flight Recorder (11)</vt:lpstr>
      <vt:lpstr>Java Flight Recorder (11)</vt:lpstr>
      <vt:lpstr>Java Mission Control (11)</vt:lpstr>
      <vt:lpstr>Application Class-Data Sharing (10)</vt:lpstr>
      <vt:lpstr>Application Class-Data Sharing (10)</vt:lpstr>
      <vt:lpstr>Application Class-Data Sharing (10)</vt:lpstr>
      <vt:lpstr>Application Class-Data Sharing (10)</vt:lpstr>
      <vt:lpstr>ZGC (11)</vt:lpstr>
      <vt:lpstr>ZGC (11)</vt:lpstr>
      <vt:lpstr>ZGC (11)</vt:lpstr>
      <vt:lpstr>ZGC (11)</vt:lpstr>
      <vt:lpstr>Выводы, вопросы, обсуждение</vt:lpstr>
      <vt:lpstr>OpenJDK 11 LTS?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Кошелев Григорий Николаевич</dc:creator>
  <cp:lastModifiedBy>Кошелев Григорий Николаевич</cp:lastModifiedBy>
  <cp:revision>474</cp:revision>
  <dcterms:created xsi:type="dcterms:W3CDTF">2018-08-01T07:06:02Z</dcterms:created>
  <dcterms:modified xsi:type="dcterms:W3CDTF">2018-11-30T20:36:30Z</dcterms:modified>
</cp:coreProperties>
</file>