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92" r:id="rId4"/>
    <p:sldId id="293" r:id="rId5"/>
    <p:sldId id="271" r:id="rId6"/>
    <p:sldId id="273" r:id="rId7"/>
    <p:sldId id="301" r:id="rId8"/>
    <p:sldId id="274" r:id="rId9"/>
    <p:sldId id="275" r:id="rId10"/>
    <p:sldId id="295" r:id="rId11"/>
    <p:sldId id="276" r:id="rId12"/>
    <p:sldId id="277" r:id="rId13"/>
    <p:sldId id="278" r:id="rId14"/>
    <p:sldId id="326" r:id="rId15"/>
    <p:sldId id="296" r:id="rId16"/>
    <p:sldId id="327" r:id="rId17"/>
    <p:sldId id="328" r:id="rId18"/>
    <p:sldId id="329" r:id="rId19"/>
    <p:sldId id="333" r:id="rId20"/>
    <p:sldId id="330" r:id="rId21"/>
    <p:sldId id="309" r:id="rId22"/>
    <p:sldId id="279" r:id="rId23"/>
    <p:sldId id="280" r:id="rId24"/>
    <p:sldId id="285" r:id="rId25"/>
    <p:sldId id="332" r:id="rId26"/>
    <p:sldId id="331" r:id="rId27"/>
    <p:sldId id="286" r:id="rId28"/>
    <p:sldId id="294" r:id="rId29"/>
    <p:sldId id="304" r:id="rId30"/>
    <p:sldId id="334" r:id="rId31"/>
    <p:sldId id="298" r:id="rId32"/>
    <p:sldId id="281" r:id="rId33"/>
    <p:sldId id="270" r:id="rId34"/>
    <p:sldId id="282" r:id="rId35"/>
    <p:sldId id="283" r:id="rId36"/>
    <p:sldId id="284" r:id="rId37"/>
    <p:sldId id="335" r:id="rId38"/>
    <p:sldId id="299" r:id="rId39"/>
    <p:sldId id="315" r:id="rId40"/>
    <p:sldId id="287" r:id="rId41"/>
    <p:sldId id="316" r:id="rId42"/>
    <p:sldId id="317" r:id="rId43"/>
    <p:sldId id="325" r:id="rId44"/>
    <p:sldId id="336" r:id="rId45"/>
    <p:sldId id="288" r:id="rId46"/>
    <p:sldId id="300" r:id="rId47"/>
    <p:sldId id="302" r:id="rId48"/>
    <p:sldId id="303" r:id="rId49"/>
    <p:sldId id="313" r:id="rId50"/>
    <p:sldId id="306" r:id="rId51"/>
    <p:sldId id="338" r:id="rId52"/>
    <p:sldId id="337" r:id="rId53"/>
    <p:sldId id="339" r:id="rId54"/>
    <p:sldId id="307" r:id="rId55"/>
    <p:sldId id="310" r:id="rId56"/>
    <p:sldId id="311" r:id="rId57"/>
    <p:sldId id="312" r:id="rId58"/>
    <p:sldId id="340" r:id="rId59"/>
    <p:sldId id="314" r:id="rId60"/>
    <p:sldId id="318" r:id="rId61"/>
    <p:sldId id="319" r:id="rId62"/>
    <p:sldId id="320" r:id="rId63"/>
    <p:sldId id="289" r:id="rId64"/>
    <p:sldId id="322" r:id="rId65"/>
    <p:sldId id="321" r:id="rId66"/>
    <p:sldId id="323" r:id="rId67"/>
    <p:sldId id="324" r:id="rId68"/>
    <p:sldId id="305" r:id="rId69"/>
    <p:sldId id="290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AA2"/>
    <a:srgbClr val="EF4F99"/>
    <a:srgbClr val="19BCB1"/>
    <a:srgbClr val="92C83E"/>
    <a:srgbClr val="FCD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0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62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15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20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3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08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99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25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4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28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90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C9EB-B21B-4EB1-947E-56792539784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0E26-A80A-4F71-8438-85D62F759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250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1224" y="2150041"/>
            <a:ext cx="7121535" cy="125568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117AA2"/>
                </a:solidFill>
              </a:rPr>
              <a:t>Весом в петабайт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 txBox="1">
            <a:spLocks/>
          </p:cNvSpPr>
          <p:nvPr/>
        </p:nvSpPr>
        <p:spPr>
          <a:xfrm>
            <a:off x="6591992" y="4626632"/>
            <a:ext cx="2975957" cy="532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117AA2"/>
                </a:solidFill>
              </a:rPr>
              <a:t>Владимир Лила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4486102"/>
            <a:ext cx="1679171" cy="167917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 txBox="1">
            <a:spLocks/>
          </p:cNvSpPr>
          <p:nvPr/>
        </p:nvSpPr>
        <p:spPr>
          <a:xfrm>
            <a:off x="6621087" y="5633258"/>
            <a:ext cx="3366655" cy="532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/>
              <a:t>СКБ Контур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 txBox="1">
            <a:spLocks/>
          </p:cNvSpPr>
          <p:nvPr/>
        </p:nvSpPr>
        <p:spPr>
          <a:xfrm>
            <a:off x="6591993" y="5101243"/>
            <a:ext cx="3366655" cy="532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117AA2"/>
                </a:solidFill>
              </a:rPr>
              <a:t>Инженер - программист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177107-3010-462C-8586-97B7E725C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8" y="827898"/>
            <a:ext cx="4623310" cy="15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0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462624" y="213932"/>
            <a:ext cx="7558699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>
                <a:solidFill>
                  <a:srgbClr val="117AA2"/>
                </a:solidFill>
              </a:rPr>
              <a:t>Отправка логов</a:t>
            </a:r>
            <a:r>
              <a:rPr lang="en-US" sz="4000" dirty="0">
                <a:solidFill>
                  <a:srgbClr val="117AA2"/>
                </a:solidFill>
              </a:rPr>
              <a:t> </a:t>
            </a:r>
            <a:r>
              <a:rPr lang="ru-RU" sz="4000" dirty="0">
                <a:solidFill>
                  <a:srgbClr val="117AA2"/>
                </a:solidFill>
              </a:rPr>
              <a:t>из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28DBE3-C2F4-49C8-9747-0A7B550E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27" y="1325973"/>
            <a:ext cx="91059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620566" y="302005"/>
            <a:ext cx="7860704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>
                <a:solidFill>
                  <a:srgbClr val="117AA2"/>
                </a:solidFill>
              </a:rPr>
              <a:t>Отправка логов через </a:t>
            </a:r>
            <a:r>
              <a:rPr lang="en-US" sz="4000" dirty="0">
                <a:solidFill>
                  <a:srgbClr val="117AA2"/>
                </a:solidFill>
              </a:rPr>
              <a:t>RabbitMQ</a:t>
            </a:r>
            <a:endParaRPr lang="ru-RU" sz="4000" dirty="0">
              <a:solidFill>
                <a:srgbClr val="117AA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53F69-6B8B-4EB8-9C03-A318E655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38" y="1567431"/>
            <a:ext cx="88106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2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620567" y="302005"/>
            <a:ext cx="7483198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>
                <a:solidFill>
                  <a:srgbClr val="117AA2"/>
                </a:solidFill>
              </a:rPr>
              <a:t>Отправка логов</a:t>
            </a:r>
            <a:r>
              <a:rPr lang="en-US" sz="4000" dirty="0">
                <a:solidFill>
                  <a:srgbClr val="117AA2"/>
                </a:solidFill>
              </a:rPr>
              <a:t> </a:t>
            </a:r>
            <a:r>
              <a:rPr lang="ru-RU" sz="4000" dirty="0">
                <a:solidFill>
                  <a:srgbClr val="117AA2"/>
                </a:solidFill>
              </a:rPr>
              <a:t>через </a:t>
            </a:r>
            <a:r>
              <a:rPr lang="en-US" sz="4000" dirty="0">
                <a:solidFill>
                  <a:srgbClr val="117AA2"/>
                </a:solidFill>
              </a:rPr>
              <a:t>Hercules</a:t>
            </a:r>
            <a:endParaRPr lang="ru-RU" sz="4000" dirty="0">
              <a:solidFill>
                <a:srgbClr val="117AA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8B915B-EC42-4BC0-A694-4FD8CEB3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726" y="1752469"/>
            <a:ext cx="84867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8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620567" y="302005"/>
            <a:ext cx="5964792" cy="9886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>
                <a:solidFill>
                  <a:srgbClr val="117AA2"/>
                </a:solidFill>
              </a:rPr>
              <a:t>Устройство </a:t>
            </a:r>
            <a:r>
              <a:rPr lang="en-US" sz="4000" dirty="0">
                <a:solidFill>
                  <a:srgbClr val="117AA2"/>
                </a:solidFill>
              </a:rPr>
              <a:t>Hercules</a:t>
            </a:r>
            <a:endParaRPr lang="ru-RU" sz="4000" dirty="0">
              <a:solidFill>
                <a:srgbClr val="117AA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772A52-7EFB-4402-A728-A86DD925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6577"/>
            <a:ext cx="9144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4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83565-A63B-45DC-9183-383D1C70927E}"/>
              </a:ext>
            </a:extLst>
          </p:cNvPr>
          <p:cNvSpPr txBox="1">
            <a:spLocks/>
          </p:cNvSpPr>
          <p:nvPr/>
        </p:nvSpPr>
        <p:spPr>
          <a:xfrm>
            <a:off x="3288266" y="2642533"/>
            <a:ext cx="5964792" cy="9886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4800" dirty="0" err="1">
                <a:solidFill>
                  <a:srgbClr val="117AA2"/>
                </a:solidFill>
              </a:rPr>
              <a:t>Логи</a:t>
            </a:r>
            <a:r>
              <a:rPr lang="ru-RU" sz="4800" dirty="0">
                <a:solidFill>
                  <a:srgbClr val="117AA2"/>
                </a:solidFill>
              </a:rPr>
              <a:t> доставили</a:t>
            </a:r>
          </a:p>
        </p:txBody>
      </p:sp>
    </p:spTree>
    <p:extLst>
      <p:ext uri="{BB962C8B-B14F-4D97-AF65-F5344CB8AC3E}">
        <p14:creationId xmlns:p14="http://schemas.microsoft.com/office/powerpoint/2010/main" val="111098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3255700" y="1828801"/>
            <a:ext cx="5264845" cy="2152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4800" dirty="0">
                <a:solidFill>
                  <a:srgbClr val="EF4F99"/>
                </a:solidFill>
              </a:rPr>
              <a:t>Проблема </a:t>
            </a:r>
            <a:r>
              <a:rPr lang="en-US" sz="4800" dirty="0">
                <a:solidFill>
                  <a:srgbClr val="EF4F99"/>
                </a:solidFill>
              </a:rPr>
              <a:t>2</a:t>
            </a:r>
            <a:endParaRPr lang="ru-RU" sz="4800" dirty="0">
              <a:solidFill>
                <a:srgbClr val="EF4F9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117AA2"/>
                </a:solidFill>
              </a:rPr>
              <a:t>X-Pack</a:t>
            </a:r>
            <a:endParaRPr lang="ru-RU" sz="4800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9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2332911" y="1031846"/>
            <a:ext cx="7087926" cy="4353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rgbClr val="117AA2"/>
                </a:solidFill>
              </a:rPr>
              <a:t>OSS</a:t>
            </a:r>
            <a:endParaRPr lang="en-US" sz="6000" dirty="0">
              <a:solidFill>
                <a:srgbClr val="EF4F9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rgbClr val="EF4F99"/>
                </a:solidFill>
              </a:rPr>
              <a:t>VS</a:t>
            </a:r>
          </a:p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rgbClr val="117AA2"/>
                </a:solidFill>
              </a:rPr>
              <a:t>Basic License</a:t>
            </a:r>
            <a:endParaRPr lang="en-US" sz="6000" dirty="0">
              <a:solidFill>
                <a:srgbClr val="EF4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1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860957-0A4C-40FA-B2FA-FA141591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455402"/>
            <a:ext cx="10906125" cy="4819650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B3A13C1-EFC0-4DBC-9E54-C1062B6C535C}"/>
              </a:ext>
            </a:extLst>
          </p:cNvPr>
          <p:cNvSpPr txBox="1">
            <a:spLocks/>
          </p:cNvSpPr>
          <p:nvPr/>
        </p:nvSpPr>
        <p:spPr>
          <a:xfrm>
            <a:off x="402672" y="83803"/>
            <a:ext cx="4194495" cy="1166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EF4F99"/>
                </a:solidFill>
              </a:rPr>
              <a:t>Autocomplete</a:t>
            </a:r>
            <a:endParaRPr lang="ru-RU" sz="4800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3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5A62A4-7AE1-4E03-9BC6-301B07909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108" y="1937157"/>
            <a:ext cx="8810032" cy="3876414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0BBF1DC-DD10-4B77-AC85-282A8AF98FB4}"/>
              </a:ext>
            </a:extLst>
          </p:cNvPr>
          <p:cNvSpPr txBox="1">
            <a:spLocks/>
          </p:cNvSpPr>
          <p:nvPr/>
        </p:nvSpPr>
        <p:spPr>
          <a:xfrm>
            <a:off x="343950" y="218027"/>
            <a:ext cx="4102216" cy="10731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EF4F99"/>
                </a:solidFill>
              </a:rPr>
              <a:t>Export to CSV</a:t>
            </a:r>
            <a:endParaRPr lang="ru-RU" sz="4800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47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E4101-351F-4E38-85C3-363FAD588514}"/>
              </a:ext>
            </a:extLst>
          </p:cNvPr>
          <p:cNvSpPr txBox="1">
            <a:spLocks/>
          </p:cNvSpPr>
          <p:nvPr/>
        </p:nvSpPr>
        <p:spPr>
          <a:xfrm>
            <a:off x="1670180" y="2267125"/>
            <a:ext cx="9285841" cy="15918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6000" dirty="0">
                <a:solidFill>
                  <a:srgbClr val="117AA2"/>
                </a:solidFill>
              </a:rPr>
              <a:t>Разобрались с лицензией</a:t>
            </a:r>
            <a:endParaRPr lang="en-US" sz="6000" dirty="0">
              <a:solidFill>
                <a:srgbClr val="EF4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0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8614F9-2DF4-41B5-B8DF-68345E6E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81" y="2400562"/>
            <a:ext cx="9552007" cy="205687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00F4242-DE39-41BE-AAF3-9A73410DFA39}"/>
              </a:ext>
            </a:extLst>
          </p:cNvPr>
          <p:cNvSpPr txBox="1">
            <a:spLocks/>
          </p:cNvSpPr>
          <p:nvPr/>
        </p:nvSpPr>
        <p:spPr>
          <a:xfrm>
            <a:off x="-83588" y="277402"/>
            <a:ext cx="7121535" cy="12556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17AA2"/>
                </a:solidFill>
              </a:rPr>
              <a:t>Grafana dashboard</a:t>
            </a:r>
            <a:endParaRPr lang="ru-RU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10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460FE-3D33-4FF0-A7A4-D80795A7B1A0}"/>
              </a:ext>
            </a:extLst>
          </p:cNvPr>
          <p:cNvSpPr txBox="1">
            <a:spLocks/>
          </p:cNvSpPr>
          <p:nvPr/>
        </p:nvSpPr>
        <p:spPr>
          <a:xfrm>
            <a:off x="3255700" y="1828801"/>
            <a:ext cx="5264845" cy="2152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4800" dirty="0">
                <a:solidFill>
                  <a:srgbClr val="EF4F99"/>
                </a:solidFill>
              </a:rPr>
              <a:t>Проблема </a:t>
            </a:r>
            <a:r>
              <a:rPr lang="en-US" sz="4800" dirty="0">
                <a:solidFill>
                  <a:srgbClr val="EF4F99"/>
                </a:solidFill>
              </a:rPr>
              <a:t>3</a:t>
            </a:r>
            <a:endParaRPr lang="en-US" sz="4800" dirty="0">
              <a:solidFill>
                <a:srgbClr val="117AA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4800" dirty="0">
                <a:solidFill>
                  <a:srgbClr val="117AA2"/>
                </a:solidFill>
              </a:rPr>
              <a:t>Авторизация</a:t>
            </a:r>
            <a:endParaRPr lang="ru-RU" sz="4800" dirty="0">
              <a:solidFill>
                <a:srgbClr val="EF4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9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kibana">
            <a:extLst>
              <a:ext uri="{FF2B5EF4-FFF2-40B4-BE49-F238E27FC236}">
                <a16:creationId xmlns:a16="http://schemas.microsoft.com/office/drawing/2014/main" id="{B3AAE84A-7950-4B52-8048-20BB69CA1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32" y="1438386"/>
            <a:ext cx="8246510" cy="499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F2ED971-3A6C-4A78-A9B7-241CD8F3EA39}"/>
              </a:ext>
            </a:extLst>
          </p:cNvPr>
          <p:cNvSpPr txBox="1">
            <a:spLocks/>
          </p:cNvSpPr>
          <p:nvPr/>
        </p:nvSpPr>
        <p:spPr>
          <a:xfrm>
            <a:off x="2650702" y="268449"/>
            <a:ext cx="7139251" cy="1023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dirty="0">
                <a:solidFill>
                  <a:srgbClr val="EF4F99"/>
                </a:solidFill>
              </a:rPr>
              <a:t>В </a:t>
            </a:r>
            <a:r>
              <a:rPr lang="en-US" dirty="0">
                <a:solidFill>
                  <a:srgbClr val="EF4F99"/>
                </a:solidFill>
              </a:rPr>
              <a:t>Elk </a:t>
            </a:r>
            <a:r>
              <a:rPr lang="en-US" dirty="0" err="1">
                <a:solidFill>
                  <a:srgbClr val="EF4F99"/>
                </a:solidFill>
              </a:rPr>
              <a:t>oss</a:t>
            </a:r>
            <a:r>
              <a:rPr lang="en-US" dirty="0">
                <a:solidFill>
                  <a:srgbClr val="EF4F99"/>
                </a:solidFill>
              </a:rPr>
              <a:t> </a:t>
            </a:r>
            <a:r>
              <a:rPr lang="ru-RU" dirty="0">
                <a:solidFill>
                  <a:srgbClr val="EF4F99"/>
                </a:solidFill>
              </a:rPr>
              <a:t>нет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28051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620566" y="302004"/>
            <a:ext cx="8414377" cy="9479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>
                <a:solidFill>
                  <a:srgbClr val="117AA2"/>
                </a:solidFill>
              </a:rPr>
              <a:t>Сторонние плагины авторизации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982DB6-2BE9-4BCD-9725-DF1BFB2FA91B}"/>
              </a:ext>
            </a:extLst>
          </p:cNvPr>
          <p:cNvSpPr txBox="1">
            <a:spLocks/>
          </p:cNvSpPr>
          <p:nvPr/>
        </p:nvSpPr>
        <p:spPr>
          <a:xfrm>
            <a:off x="1682982" y="1744910"/>
            <a:ext cx="8325083" cy="36680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60000"/>
              </a:lnSpc>
              <a:buFontTx/>
              <a:buChar char="-"/>
            </a:pPr>
            <a:r>
              <a:rPr lang="en-US" sz="4000" dirty="0"/>
              <a:t>X-Pack </a:t>
            </a:r>
            <a:r>
              <a:rPr lang="en-US" sz="4000" dirty="0">
                <a:solidFill>
                  <a:srgbClr val="EF4F99"/>
                </a:solidFill>
              </a:rPr>
              <a:t>($$$)</a:t>
            </a:r>
          </a:p>
          <a:p>
            <a:pPr marL="571500" indent="-571500" algn="just">
              <a:lnSpc>
                <a:spcPct val="160000"/>
              </a:lnSpc>
              <a:buFontTx/>
              <a:buChar char="-"/>
            </a:pPr>
            <a:r>
              <a:rPr lang="en-US" sz="4000" dirty="0"/>
              <a:t>Search Guard </a:t>
            </a:r>
            <a:r>
              <a:rPr lang="en-US" sz="4000" dirty="0">
                <a:solidFill>
                  <a:srgbClr val="EF4F99"/>
                </a:solidFill>
              </a:rPr>
              <a:t>($)</a:t>
            </a:r>
          </a:p>
          <a:p>
            <a:pPr marL="571500" indent="-571500" algn="just">
              <a:lnSpc>
                <a:spcPct val="160000"/>
              </a:lnSpc>
              <a:buFontTx/>
              <a:buChar char="-"/>
            </a:pPr>
            <a:r>
              <a:rPr lang="en-US" sz="4000" dirty="0" err="1"/>
              <a:t>Readonlyrest</a:t>
            </a:r>
            <a:r>
              <a:rPr lang="en-US" sz="4000" dirty="0"/>
              <a:t> (</a:t>
            </a:r>
            <a:r>
              <a:rPr lang="ru-RU" sz="4000" dirty="0"/>
              <a:t>Яндекс)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EF4F99"/>
                </a:solidFill>
              </a:rPr>
              <a:t>($)</a:t>
            </a:r>
            <a:endParaRPr lang="ru-RU" sz="4000" dirty="0">
              <a:solidFill>
                <a:srgbClr val="EF4F99"/>
              </a:solidFill>
            </a:endParaRPr>
          </a:p>
          <a:p>
            <a:pPr marL="571500" indent="-571500" algn="just">
              <a:lnSpc>
                <a:spcPct val="160000"/>
              </a:lnSpc>
              <a:buFontTx/>
              <a:buChar char="-"/>
            </a:pPr>
            <a:r>
              <a:rPr lang="en-US" sz="4000" dirty="0" err="1"/>
              <a:t>OpenDistro</a:t>
            </a:r>
            <a:endParaRPr lang="en-US" sz="4000" dirty="0"/>
          </a:p>
          <a:p>
            <a:pPr marL="571500" indent="-571500" algn="l">
              <a:buFontTx/>
              <a:buChar char="-"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78643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620567" y="302005"/>
            <a:ext cx="5964792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>
                <a:solidFill>
                  <a:srgbClr val="117AA2"/>
                </a:solidFill>
              </a:rPr>
              <a:t>Авторизация </a:t>
            </a:r>
            <a:r>
              <a:rPr lang="en-US" sz="4000" dirty="0">
                <a:solidFill>
                  <a:srgbClr val="117AA2"/>
                </a:solidFill>
              </a:rPr>
              <a:t>Hercules</a:t>
            </a:r>
            <a:endParaRPr lang="ru-RU" sz="4000" dirty="0">
              <a:solidFill>
                <a:srgbClr val="117AA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2BBED5-D626-42DC-BFC4-B014048A9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70" y="2296312"/>
            <a:ext cx="8327770" cy="287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05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673757" y="593066"/>
            <a:ext cx="6594159" cy="712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117AA2"/>
                </a:solidFill>
              </a:rPr>
              <a:t>Индексы на каждый день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2039815" y="2241757"/>
            <a:ext cx="8126650" cy="27708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- team-env-service-2019.04.02</a:t>
            </a:r>
          </a:p>
          <a:p>
            <a:r>
              <a:rPr lang="ru-RU" dirty="0"/>
              <a:t>- </a:t>
            </a:r>
            <a:r>
              <a:rPr lang="en-US" dirty="0"/>
              <a:t>team-env-service-2019.04.03</a:t>
            </a:r>
            <a:endParaRPr lang="ru-RU" dirty="0"/>
          </a:p>
          <a:p>
            <a:r>
              <a:rPr lang="ru-RU" dirty="0"/>
              <a:t>- </a:t>
            </a:r>
            <a:r>
              <a:rPr lang="en-US" dirty="0"/>
              <a:t>team-env-service-2019.04.04</a:t>
            </a:r>
            <a:endParaRPr lang="ru-RU" dirty="0"/>
          </a:p>
          <a:p>
            <a:r>
              <a:rPr lang="ru-RU" dirty="0"/>
              <a:t>- </a:t>
            </a:r>
            <a:r>
              <a:rPr lang="en-US" dirty="0"/>
              <a:t>team-env-service-2019.04.05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4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B926C-4428-415B-968B-CAAD0EF376F2}"/>
              </a:ext>
            </a:extLst>
          </p:cNvPr>
          <p:cNvSpPr txBox="1">
            <a:spLocks/>
          </p:cNvSpPr>
          <p:nvPr/>
        </p:nvSpPr>
        <p:spPr>
          <a:xfrm>
            <a:off x="2393499" y="2918304"/>
            <a:ext cx="7983681" cy="13097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solidFill>
                  <a:srgbClr val="117AA2"/>
                </a:solidFill>
              </a:rPr>
              <a:t>Разобрались с авторизацией</a:t>
            </a:r>
          </a:p>
        </p:txBody>
      </p:sp>
    </p:spTree>
    <p:extLst>
      <p:ext uri="{BB962C8B-B14F-4D97-AF65-F5344CB8AC3E}">
        <p14:creationId xmlns:p14="http://schemas.microsoft.com/office/powerpoint/2010/main" val="3691164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2308049" y="2019993"/>
            <a:ext cx="7708787" cy="2152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dirty="0">
                <a:solidFill>
                  <a:srgbClr val="EF4F99"/>
                </a:solidFill>
              </a:rPr>
              <a:t>Проблема 4</a:t>
            </a: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rgbClr val="117AA2"/>
                </a:solidFill>
              </a:rPr>
              <a:t>Большое количество индексов</a:t>
            </a:r>
          </a:p>
        </p:txBody>
      </p:sp>
    </p:spTree>
    <p:extLst>
      <p:ext uri="{BB962C8B-B14F-4D97-AF65-F5344CB8AC3E}">
        <p14:creationId xmlns:p14="http://schemas.microsoft.com/office/powerpoint/2010/main" val="2362452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731947" y="584754"/>
            <a:ext cx="6225806" cy="712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117AA2"/>
                </a:solidFill>
              </a:rPr>
              <a:t>Слишком много индексов</a:t>
            </a:r>
            <a:endParaRPr lang="en-US" sz="4000" dirty="0">
              <a:solidFill>
                <a:srgbClr val="117AA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04" y="1862292"/>
            <a:ext cx="6988192" cy="37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33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634964" y="534191"/>
            <a:ext cx="7661748" cy="712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Открытые и закрытые индексы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2834740" y="1984002"/>
            <a:ext cx="6522517" cy="7014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Храним открытыми месяц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221" y="2992784"/>
            <a:ext cx="5429341" cy="26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07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3678"/>
          <a:stretch/>
        </p:blipFill>
        <p:spPr>
          <a:xfrm>
            <a:off x="3131709" y="1281095"/>
            <a:ext cx="6563195" cy="477186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192638" y="6220290"/>
            <a:ext cx="372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https://github.com/skbkontur/elopen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1C00D9-3351-4821-8D40-D8688E19F5E1}"/>
              </a:ext>
            </a:extLst>
          </p:cNvPr>
          <p:cNvSpPr txBox="1">
            <a:spLocks/>
          </p:cNvSpPr>
          <p:nvPr/>
        </p:nvSpPr>
        <p:spPr>
          <a:xfrm>
            <a:off x="502928" y="307689"/>
            <a:ext cx="5461035" cy="712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17AA2"/>
                </a:solidFill>
              </a:rPr>
              <a:t>Elopen</a:t>
            </a:r>
            <a:r>
              <a:rPr lang="en-US" dirty="0">
                <a:solidFill>
                  <a:srgbClr val="117AA2"/>
                </a:solidFill>
              </a:rPr>
              <a:t> – </a:t>
            </a:r>
            <a:r>
              <a:rPr lang="en-US" dirty="0" err="1">
                <a:solidFill>
                  <a:srgbClr val="117AA2"/>
                </a:solidFill>
              </a:rPr>
              <a:t>kibana</a:t>
            </a:r>
            <a:r>
              <a:rPr lang="en-US" dirty="0">
                <a:solidFill>
                  <a:srgbClr val="117AA2"/>
                </a:solidFill>
              </a:rPr>
              <a:t> plugin</a:t>
            </a:r>
            <a:endParaRPr lang="ru-RU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14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ÐÐ°ÑÑÐ¸Ð½ÐºÐ¸ Ð¿Ð¾ Ð·Ð°Ð¿ÑÐ¾ÑÑ elasticsearch">
            <a:extLst>
              <a:ext uri="{FF2B5EF4-FFF2-40B4-BE49-F238E27FC236}">
                <a16:creationId xmlns:a16="http://schemas.microsoft.com/office/drawing/2014/main" id="{5E86BC50-0D5D-43CF-A4AE-FE293B762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7" t="18847" r="58321" b="13096"/>
          <a:stretch/>
        </p:blipFill>
        <p:spPr bwMode="auto">
          <a:xfrm>
            <a:off x="731519" y="407324"/>
            <a:ext cx="1762299" cy="203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451" y="1057210"/>
            <a:ext cx="6595365" cy="92732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Elasticsearch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 txBox="1">
            <a:spLocks/>
          </p:cNvSpPr>
          <p:nvPr/>
        </p:nvSpPr>
        <p:spPr>
          <a:xfrm>
            <a:off x="980900" y="2665190"/>
            <a:ext cx="10183091" cy="809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Elasticsearch</a:t>
            </a:r>
            <a:r>
              <a:rPr lang="en-US" dirty="0"/>
              <a:t> – </a:t>
            </a:r>
            <a:r>
              <a:rPr lang="ru-RU" dirty="0" err="1"/>
              <a:t>кластеризуемая</a:t>
            </a:r>
            <a:r>
              <a:rPr lang="ru-RU" dirty="0"/>
              <a:t>, кроссплатформенная поисковая система с открытым исходным кодом.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 txBox="1">
            <a:spLocks/>
          </p:cNvSpPr>
          <p:nvPr/>
        </p:nvSpPr>
        <p:spPr>
          <a:xfrm>
            <a:off x="543097" y="4355444"/>
            <a:ext cx="3766436" cy="42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Лицензия</a:t>
            </a:r>
            <a:r>
              <a:rPr lang="en-US" dirty="0"/>
              <a:t>: </a:t>
            </a:r>
            <a:r>
              <a:rPr lang="en-US" dirty="0">
                <a:solidFill>
                  <a:srgbClr val="19BCB1"/>
                </a:solidFill>
              </a:rPr>
              <a:t>Apache 2.0*</a:t>
            </a:r>
            <a:endParaRPr lang="ru-RU" dirty="0">
              <a:solidFill>
                <a:srgbClr val="19BCB1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 txBox="1">
            <a:spLocks/>
          </p:cNvSpPr>
          <p:nvPr/>
        </p:nvSpPr>
        <p:spPr>
          <a:xfrm>
            <a:off x="543097" y="4838968"/>
            <a:ext cx="2659860" cy="42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Внутри</a:t>
            </a:r>
            <a:r>
              <a:rPr lang="en-US" dirty="0"/>
              <a:t>: </a:t>
            </a:r>
            <a:r>
              <a:rPr lang="en-US" dirty="0" err="1">
                <a:solidFill>
                  <a:srgbClr val="19BCB1"/>
                </a:solidFill>
              </a:rPr>
              <a:t>Lucene</a:t>
            </a:r>
            <a:endParaRPr lang="ru-RU" dirty="0">
              <a:solidFill>
                <a:srgbClr val="19BCB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 txBox="1">
            <a:spLocks/>
          </p:cNvSpPr>
          <p:nvPr/>
        </p:nvSpPr>
        <p:spPr>
          <a:xfrm>
            <a:off x="543097" y="5322492"/>
            <a:ext cx="2659860" cy="42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Написана на </a:t>
            </a:r>
            <a:r>
              <a:rPr lang="en-US" dirty="0">
                <a:solidFill>
                  <a:srgbClr val="19BCB1"/>
                </a:solidFill>
              </a:rPr>
              <a:t>Java</a:t>
            </a:r>
            <a:endParaRPr lang="ru-RU" dirty="0">
              <a:solidFill>
                <a:srgbClr val="19B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5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B926C-4428-415B-968B-CAAD0EF376F2}"/>
              </a:ext>
            </a:extLst>
          </p:cNvPr>
          <p:cNvSpPr txBox="1">
            <a:spLocks/>
          </p:cNvSpPr>
          <p:nvPr/>
        </p:nvSpPr>
        <p:spPr>
          <a:xfrm>
            <a:off x="2393499" y="2918304"/>
            <a:ext cx="7983681" cy="13097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solidFill>
                  <a:srgbClr val="117AA2"/>
                </a:solidFill>
              </a:rPr>
              <a:t>Разобрались с индексами</a:t>
            </a:r>
          </a:p>
        </p:txBody>
      </p:sp>
    </p:spTree>
    <p:extLst>
      <p:ext uri="{BB962C8B-B14F-4D97-AF65-F5344CB8AC3E}">
        <p14:creationId xmlns:p14="http://schemas.microsoft.com/office/powerpoint/2010/main" val="136898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2241606" y="2133779"/>
            <a:ext cx="7708787" cy="1055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6000" dirty="0">
                <a:solidFill>
                  <a:srgbClr val="19BCB1"/>
                </a:solidFill>
              </a:rPr>
              <a:t>Железо</a:t>
            </a:r>
          </a:p>
        </p:txBody>
      </p:sp>
    </p:spTree>
    <p:extLst>
      <p:ext uri="{BB962C8B-B14F-4D97-AF65-F5344CB8AC3E}">
        <p14:creationId xmlns:p14="http://schemas.microsoft.com/office/powerpoint/2010/main" val="274727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815074" y="609692"/>
            <a:ext cx="5410073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Железный сервер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18CB319-234A-47A8-B270-27DF0A808A45}"/>
              </a:ext>
            </a:extLst>
          </p:cNvPr>
          <p:cNvSpPr/>
          <p:nvPr/>
        </p:nvSpPr>
        <p:spPr>
          <a:xfrm>
            <a:off x="1097559" y="2453427"/>
            <a:ext cx="99968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- 2x </a:t>
            </a:r>
            <a:r>
              <a:rPr lang="ru-RU" sz="2800" dirty="0" err="1"/>
              <a:t>Intel</a:t>
            </a:r>
            <a:r>
              <a:rPr lang="ru-RU" sz="2800" dirty="0"/>
              <a:t> </a:t>
            </a:r>
            <a:r>
              <a:rPr lang="ru-RU" sz="2800" dirty="0" err="1"/>
              <a:t>Xeon</a:t>
            </a:r>
            <a:r>
              <a:rPr lang="en-US" sz="2800" dirty="0"/>
              <a:t> </a:t>
            </a:r>
            <a:r>
              <a:rPr lang="ru-RU" sz="2800" dirty="0"/>
              <a:t>E5-2630v</a:t>
            </a:r>
            <a:r>
              <a:rPr lang="en-US" sz="2800" dirty="0"/>
              <a:t>4</a:t>
            </a:r>
            <a:r>
              <a:rPr lang="ru-RU" sz="2800" dirty="0"/>
              <a:t> 2.20GHz 10 ядер 20 потоков</a:t>
            </a:r>
          </a:p>
          <a:p>
            <a:r>
              <a:rPr lang="ru-RU" sz="2800" dirty="0"/>
              <a:t>- 300gb RAM</a:t>
            </a:r>
          </a:p>
          <a:p>
            <a:r>
              <a:rPr lang="en-US" sz="2800" dirty="0"/>
              <a:t>- </a:t>
            </a:r>
            <a:r>
              <a:rPr lang="ru-RU" sz="2800" dirty="0"/>
              <a:t>12 </a:t>
            </a:r>
            <a:r>
              <a:rPr lang="en-US" sz="2800" dirty="0"/>
              <a:t>HDD</a:t>
            </a:r>
            <a:r>
              <a:rPr lang="ru-RU" sz="2800" dirty="0"/>
              <a:t> 8тб </a:t>
            </a:r>
            <a:endParaRPr lang="en-US" sz="2800" dirty="0"/>
          </a:p>
          <a:p>
            <a:r>
              <a:rPr lang="en-US" sz="2800" dirty="0"/>
              <a:t>- </a:t>
            </a:r>
            <a:r>
              <a:rPr lang="ru-RU" sz="2800" dirty="0"/>
              <a:t>2 </a:t>
            </a:r>
            <a:r>
              <a:rPr lang="en-US" sz="2800" dirty="0"/>
              <a:t>SSD</a:t>
            </a:r>
            <a:r>
              <a:rPr lang="ru-RU" sz="2800" dirty="0"/>
              <a:t> на 2tb</a:t>
            </a:r>
          </a:p>
        </p:txBody>
      </p:sp>
    </p:spTree>
    <p:extLst>
      <p:ext uri="{BB962C8B-B14F-4D97-AF65-F5344CB8AC3E}">
        <p14:creationId xmlns:p14="http://schemas.microsoft.com/office/powerpoint/2010/main" val="583904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762377" y="426281"/>
            <a:ext cx="5410073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Кластер = 2 кластера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87BB6B-BF56-4FAF-BB7C-3956B760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01" y="1410206"/>
            <a:ext cx="7287098" cy="47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25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405920" y="255788"/>
            <a:ext cx="8855526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rgbClr val="117AA2"/>
                </a:solidFill>
              </a:rPr>
              <a:t>Внутреннее устройство сервера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3CE23D-81B0-4D61-A9DD-10CA9EA5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31" y="913065"/>
            <a:ext cx="7967927" cy="568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90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2CEDA4-7634-40F0-8B67-863D0D6F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88" y="871537"/>
            <a:ext cx="8763000" cy="51149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685927" y="482138"/>
            <a:ext cx="6969546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17AA2"/>
                </a:solidFill>
              </a:rPr>
              <a:t>Hot/warm</a:t>
            </a:r>
            <a:r>
              <a:rPr lang="ru-RU" dirty="0">
                <a:solidFill>
                  <a:srgbClr val="117AA2"/>
                </a:solidFill>
              </a:rPr>
              <a:t> архитектура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06538" y="6334536"/>
            <a:ext cx="6985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https://www.elastic.co/blog/hot-warm-architecture-in-elasticsearch-5-x</a:t>
            </a:r>
          </a:p>
        </p:txBody>
      </p:sp>
    </p:spTree>
    <p:extLst>
      <p:ext uri="{BB962C8B-B14F-4D97-AF65-F5344CB8AC3E}">
        <p14:creationId xmlns:p14="http://schemas.microsoft.com/office/powerpoint/2010/main" val="3733779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006267" y="609692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Общая схема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6DA9-8AF3-4F3C-B239-C79115102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94" y="1495949"/>
            <a:ext cx="94583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82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B926C-4428-415B-968B-CAAD0EF376F2}"/>
              </a:ext>
            </a:extLst>
          </p:cNvPr>
          <p:cNvSpPr txBox="1">
            <a:spLocks/>
          </p:cNvSpPr>
          <p:nvPr/>
        </p:nvSpPr>
        <p:spPr>
          <a:xfrm>
            <a:off x="2393499" y="2918304"/>
            <a:ext cx="7983681" cy="848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solidFill>
                  <a:srgbClr val="117AA2"/>
                </a:solidFill>
              </a:rPr>
              <a:t>С железом закончили</a:t>
            </a:r>
          </a:p>
        </p:txBody>
      </p:sp>
    </p:spTree>
    <p:extLst>
      <p:ext uri="{BB962C8B-B14F-4D97-AF65-F5344CB8AC3E}">
        <p14:creationId xmlns:p14="http://schemas.microsoft.com/office/powerpoint/2010/main" val="553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2149192" y="2373284"/>
            <a:ext cx="7708787" cy="1055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5400" dirty="0">
                <a:solidFill>
                  <a:srgbClr val="117AA2"/>
                </a:solidFill>
              </a:rPr>
              <a:t>Куратор</a:t>
            </a:r>
          </a:p>
        </p:txBody>
      </p:sp>
    </p:spTree>
    <p:extLst>
      <p:ext uri="{BB962C8B-B14F-4D97-AF65-F5344CB8AC3E}">
        <p14:creationId xmlns:p14="http://schemas.microsoft.com/office/powerpoint/2010/main" val="3032036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881576" y="412445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Куратор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083854" y="2025627"/>
            <a:ext cx="4070038" cy="90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dirty="0">
                <a:solidFill>
                  <a:srgbClr val="EF4F99"/>
                </a:solidFill>
              </a:rPr>
              <a:t>Move 06:00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479496" y="6361607"/>
            <a:ext cx="341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https://github.com/elastic/curator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994CAD-7679-48EC-B31F-AC13285B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636" y="1107851"/>
            <a:ext cx="6785788" cy="396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3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8F8DFD-65F2-425D-912A-287C9A3DC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421" y="2595063"/>
            <a:ext cx="6595365" cy="927321"/>
          </a:xfrm>
        </p:spPr>
        <p:txBody>
          <a:bodyPr/>
          <a:lstStyle/>
          <a:p>
            <a:r>
              <a:rPr lang="ru-RU" dirty="0">
                <a:solidFill>
                  <a:srgbClr val="19BCB1"/>
                </a:solidFill>
              </a:rPr>
              <a:t>Почему </a:t>
            </a:r>
            <a:r>
              <a:rPr lang="en-US" dirty="0">
                <a:solidFill>
                  <a:srgbClr val="19BCB1"/>
                </a:solidFill>
              </a:rPr>
              <a:t>1pb?</a:t>
            </a:r>
            <a:endParaRPr lang="ru-RU" dirty="0">
              <a:solidFill>
                <a:srgbClr val="19B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106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881576" y="534877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Куратор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133729" y="1892623"/>
            <a:ext cx="3862220" cy="90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F4F99"/>
                </a:solidFill>
              </a:rPr>
              <a:t>-   Close  10:00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462871" y="6236916"/>
            <a:ext cx="341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https://github.com/elastic/curator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92005" y="3084023"/>
            <a:ext cx="102757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dirty="0" err="1">
                <a:solidFill>
                  <a:srgbClr val="EF4F99"/>
                </a:solidFill>
              </a:rPr>
              <a:t>close</a:t>
            </a:r>
            <a:r>
              <a:rPr lang="ru-RU" dirty="0"/>
              <a:t> devops-logs-2019.</a:t>
            </a:r>
            <a:r>
              <a:rPr lang="ru-RU" dirty="0">
                <a:solidFill>
                  <a:srgbClr val="EF4F99"/>
                </a:solidFill>
              </a:rPr>
              <a:t>03</a:t>
            </a:r>
            <a:r>
              <a:rPr lang="ru-RU" dirty="0"/>
              <a:t>.29 TQpiWfdaQhy53a8ZejoHCA</a:t>
            </a:r>
          </a:p>
          <a:p>
            <a:r>
              <a:rPr lang="ru-RU" dirty="0"/>
              <a:t> </a:t>
            </a:r>
            <a:r>
              <a:rPr lang="ru-RU" dirty="0" err="1">
                <a:solidFill>
                  <a:srgbClr val="EF4F99"/>
                </a:solidFill>
              </a:rPr>
              <a:t>close</a:t>
            </a:r>
            <a:r>
              <a:rPr lang="ru-RU" dirty="0"/>
              <a:t> devops-logs-2019.</a:t>
            </a:r>
            <a:r>
              <a:rPr lang="ru-RU" dirty="0">
                <a:solidFill>
                  <a:srgbClr val="EF4F99"/>
                </a:solidFill>
              </a:rPr>
              <a:t>03</a:t>
            </a:r>
            <a:r>
              <a:rPr lang="ru-RU" dirty="0"/>
              <a:t>.30 O-j_fy1tRg6ocz4osgq-gQ</a:t>
            </a:r>
            <a:endParaRPr lang="en-US" dirty="0"/>
          </a:p>
          <a:p>
            <a:endParaRPr lang="ru-RU" dirty="0"/>
          </a:p>
          <a:p>
            <a:r>
              <a:rPr lang="en-US" dirty="0"/>
              <a:t>green</a:t>
            </a:r>
            <a:r>
              <a:rPr lang="ru-RU" dirty="0"/>
              <a:t> </a:t>
            </a:r>
            <a:r>
              <a:rPr lang="ru-RU" dirty="0" err="1">
                <a:solidFill>
                  <a:srgbClr val="92C83E"/>
                </a:solidFill>
              </a:rPr>
              <a:t>open</a:t>
            </a:r>
            <a:r>
              <a:rPr lang="ru-RU" dirty="0"/>
              <a:t>  devops-logs-2019.</a:t>
            </a:r>
            <a:r>
              <a:rPr lang="ru-RU" dirty="0">
                <a:solidFill>
                  <a:srgbClr val="92C83E"/>
                </a:solidFill>
              </a:rPr>
              <a:t>04</a:t>
            </a:r>
            <a:r>
              <a:rPr lang="ru-RU" dirty="0"/>
              <a:t>.01 qRVYgZsLQKKlVd4tETUx0Q 5 1 0 0 1.1kb </a:t>
            </a:r>
            <a:r>
              <a:rPr lang="ru-RU" dirty="0" err="1"/>
              <a:t>1.1kb</a:t>
            </a:r>
            <a:endParaRPr lang="ru-RU" dirty="0"/>
          </a:p>
          <a:p>
            <a:r>
              <a:rPr lang="en-US" dirty="0"/>
              <a:t>green</a:t>
            </a:r>
            <a:r>
              <a:rPr lang="ru-RU" dirty="0"/>
              <a:t> </a:t>
            </a:r>
            <a:r>
              <a:rPr lang="ru-RU" dirty="0" err="1">
                <a:solidFill>
                  <a:srgbClr val="92C83E"/>
                </a:solidFill>
              </a:rPr>
              <a:t>open</a:t>
            </a:r>
            <a:r>
              <a:rPr lang="ru-RU" dirty="0"/>
              <a:t>  devops-logs-2019.</a:t>
            </a:r>
            <a:r>
              <a:rPr lang="ru-RU" dirty="0">
                <a:solidFill>
                  <a:srgbClr val="92C83E"/>
                </a:solidFill>
              </a:rPr>
              <a:t>04</a:t>
            </a:r>
            <a:r>
              <a:rPr lang="ru-RU" dirty="0"/>
              <a:t>.02 Me9YnxKDQwCPX_9arh38Jg 5 1 0 0 1.1kb </a:t>
            </a:r>
            <a:r>
              <a:rPr lang="ru-RU" dirty="0" err="1"/>
              <a:t>1.1kb</a:t>
            </a:r>
            <a:endParaRPr lang="ru-RU" dirty="0"/>
          </a:p>
          <a:p>
            <a:r>
              <a:rPr lang="en-US" dirty="0"/>
              <a:t>green</a:t>
            </a:r>
            <a:r>
              <a:rPr lang="ru-RU" dirty="0"/>
              <a:t> </a:t>
            </a:r>
            <a:r>
              <a:rPr lang="ru-RU" dirty="0" err="1">
                <a:solidFill>
                  <a:srgbClr val="92C83E"/>
                </a:solidFill>
              </a:rPr>
              <a:t>open</a:t>
            </a:r>
            <a:r>
              <a:rPr lang="ru-RU" dirty="0"/>
              <a:t>  devops-logs-2019.</a:t>
            </a:r>
            <a:r>
              <a:rPr lang="ru-RU" dirty="0">
                <a:solidFill>
                  <a:srgbClr val="92C83E"/>
                </a:solidFill>
              </a:rPr>
              <a:t>04</a:t>
            </a:r>
            <a:r>
              <a:rPr lang="ru-RU" dirty="0"/>
              <a:t>.03 EQYuWst3QWCb1tOKVoBySw 5 1 0 0 1.1kb </a:t>
            </a:r>
            <a:r>
              <a:rPr lang="ru-RU" dirty="0" err="1"/>
              <a:t>1.1kb</a:t>
            </a:r>
            <a:endParaRPr lang="ru-RU" dirty="0"/>
          </a:p>
          <a:p>
            <a:r>
              <a:rPr lang="en-US" dirty="0"/>
              <a:t>green</a:t>
            </a:r>
            <a:r>
              <a:rPr lang="ru-RU" dirty="0"/>
              <a:t> </a:t>
            </a:r>
            <a:r>
              <a:rPr lang="ru-RU" dirty="0" err="1">
                <a:solidFill>
                  <a:srgbClr val="92C83E"/>
                </a:solidFill>
              </a:rPr>
              <a:t>open</a:t>
            </a:r>
            <a:r>
              <a:rPr lang="ru-RU" dirty="0"/>
              <a:t>  devops-logs-2019.</a:t>
            </a:r>
            <a:r>
              <a:rPr lang="ru-RU" dirty="0">
                <a:solidFill>
                  <a:srgbClr val="92C83E"/>
                </a:solidFill>
              </a:rPr>
              <a:t>04</a:t>
            </a:r>
            <a:r>
              <a:rPr lang="ru-RU" dirty="0"/>
              <a:t>.04 t0v_SXaAQZu6mzNQZD99Hg 5 1 0 0 1.1kb </a:t>
            </a:r>
            <a:r>
              <a:rPr lang="ru-RU" dirty="0" err="1"/>
              <a:t>1.1kb</a:t>
            </a:r>
            <a:endParaRPr lang="ru-RU" dirty="0"/>
          </a:p>
          <a:p>
            <a:r>
              <a:rPr lang="en-US" dirty="0"/>
              <a:t>green </a:t>
            </a:r>
            <a:r>
              <a:rPr lang="ru-RU" dirty="0" err="1">
                <a:solidFill>
                  <a:srgbClr val="92C83E"/>
                </a:solidFill>
              </a:rPr>
              <a:t>open</a:t>
            </a:r>
            <a:r>
              <a:rPr lang="ru-RU" dirty="0"/>
              <a:t>  devops-logs-2019.</a:t>
            </a:r>
            <a:r>
              <a:rPr lang="ru-RU" dirty="0">
                <a:solidFill>
                  <a:srgbClr val="92C83E"/>
                </a:solidFill>
              </a:rPr>
              <a:t>04</a:t>
            </a:r>
            <a:r>
              <a:rPr lang="ru-RU" dirty="0"/>
              <a:t>.05 RkgOKiK7S9KmI4JD_JU2Nw 5 1 0 0 1.1kb </a:t>
            </a:r>
            <a:r>
              <a:rPr lang="ru-RU" dirty="0" err="1"/>
              <a:t>1.1kb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432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006267" y="609692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Куратор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690683" y="2042252"/>
            <a:ext cx="4527237" cy="7009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dirty="0">
                <a:solidFill>
                  <a:srgbClr val="EF4F99"/>
                </a:solidFill>
              </a:rPr>
              <a:t>Delete 15:00</a:t>
            </a:r>
            <a:endParaRPr lang="ru-RU" dirty="0">
              <a:solidFill>
                <a:srgbClr val="EF4F9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9991" y="6029098"/>
            <a:ext cx="341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https://github.com/elastic/curator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690683" y="3007961"/>
            <a:ext cx="7228875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Удаляет все что старше года</a:t>
            </a:r>
          </a:p>
        </p:txBody>
      </p:sp>
    </p:spTree>
    <p:extLst>
      <p:ext uri="{BB962C8B-B14F-4D97-AF65-F5344CB8AC3E}">
        <p14:creationId xmlns:p14="http://schemas.microsoft.com/office/powerpoint/2010/main" val="3733820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006267" y="609692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Куратор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649119" y="1925874"/>
            <a:ext cx="5225507" cy="750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dirty="0">
                <a:solidFill>
                  <a:srgbClr val="EF4F99"/>
                </a:solidFill>
              </a:rPr>
              <a:t>Create       21:00</a:t>
            </a:r>
            <a:endParaRPr lang="ru-RU" dirty="0">
              <a:solidFill>
                <a:srgbClr val="EF4F9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9991" y="6029098"/>
            <a:ext cx="341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https://github.com/elastic/curator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690683" y="3007961"/>
            <a:ext cx="9198990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Создает индексы на завтра </a:t>
            </a:r>
          </a:p>
        </p:txBody>
      </p:sp>
    </p:spTree>
    <p:extLst>
      <p:ext uri="{BB962C8B-B14F-4D97-AF65-F5344CB8AC3E}">
        <p14:creationId xmlns:p14="http://schemas.microsoft.com/office/powerpoint/2010/main" val="275479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762428" y="519196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Все кураторы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279991" y="6029098"/>
            <a:ext cx="341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https://github.com/elastic/curator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391425" y="1582372"/>
            <a:ext cx="4070038" cy="900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dirty="0">
                <a:solidFill>
                  <a:srgbClr val="EF4F99"/>
                </a:solidFill>
              </a:rPr>
              <a:t>Move 06:00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341547" y="3045412"/>
            <a:ext cx="4527237" cy="7009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dirty="0">
                <a:solidFill>
                  <a:srgbClr val="EF4F99"/>
                </a:solidFill>
              </a:rPr>
              <a:t>Delete 15:00</a:t>
            </a:r>
            <a:endParaRPr lang="ru-RU" dirty="0">
              <a:solidFill>
                <a:srgbClr val="EF4F99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341547" y="3746910"/>
            <a:ext cx="5225507" cy="750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dirty="0">
                <a:solidFill>
                  <a:srgbClr val="EF4F99"/>
                </a:solidFill>
              </a:rPr>
              <a:t>Create 21:00</a:t>
            </a:r>
            <a:endParaRPr lang="ru-RU" dirty="0">
              <a:solidFill>
                <a:srgbClr val="EF4F99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391425" y="2309872"/>
            <a:ext cx="3862220" cy="90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F4F99"/>
                </a:solidFill>
              </a:rPr>
              <a:t>-   Close  10:00</a:t>
            </a:r>
          </a:p>
        </p:txBody>
      </p:sp>
    </p:spTree>
    <p:extLst>
      <p:ext uri="{BB962C8B-B14F-4D97-AF65-F5344CB8AC3E}">
        <p14:creationId xmlns:p14="http://schemas.microsoft.com/office/powerpoint/2010/main" val="4025906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B926C-4428-415B-968B-CAAD0EF376F2}"/>
              </a:ext>
            </a:extLst>
          </p:cNvPr>
          <p:cNvSpPr txBox="1">
            <a:spLocks/>
          </p:cNvSpPr>
          <p:nvPr/>
        </p:nvSpPr>
        <p:spPr>
          <a:xfrm>
            <a:off x="2393499" y="2918304"/>
            <a:ext cx="7983681" cy="848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solidFill>
                  <a:srgbClr val="117AA2"/>
                </a:solidFill>
              </a:rPr>
              <a:t>С куратором закончили</a:t>
            </a:r>
          </a:p>
        </p:txBody>
      </p:sp>
    </p:spTree>
    <p:extLst>
      <p:ext uri="{BB962C8B-B14F-4D97-AF65-F5344CB8AC3E}">
        <p14:creationId xmlns:p14="http://schemas.microsoft.com/office/powerpoint/2010/main" val="2990276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4363467" y="2347146"/>
            <a:ext cx="3146284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Мониторинг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4816268" y="3042552"/>
            <a:ext cx="2440743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17AA2"/>
                </a:solidFill>
              </a:rPr>
              <a:t>Diamond</a:t>
            </a:r>
            <a:endParaRPr lang="ru-RU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7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006267" y="609692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Мониторинг </a:t>
            </a:r>
            <a:r>
              <a:rPr lang="en-US" dirty="0">
                <a:solidFill>
                  <a:srgbClr val="117AA2"/>
                </a:solidFill>
              </a:rPr>
              <a:t>diamond</a:t>
            </a:r>
            <a:endParaRPr lang="ru-RU" dirty="0">
              <a:solidFill>
                <a:srgbClr val="117AA2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2325007" y="2286095"/>
            <a:ext cx="8018582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Localhost:9200/_cluster/health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2325006" y="3267092"/>
            <a:ext cx="851478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Localhost:9200/_nodes/_local/stats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2325005" y="4333892"/>
            <a:ext cx="851478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Localhost:9200/_stats/_all *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220002" y="6197023"/>
            <a:ext cx="2480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diamond.readthedocs.io</a:t>
            </a:r>
          </a:p>
        </p:txBody>
      </p:sp>
    </p:spTree>
    <p:extLst>
      <p:ext uri="{BB962C8B-B14F-4D97-AF65-F5344CB8AC3E}">
        <p14:creationId xmlns:p14="http://schemas.microsoft.com/office/powerpoint/2010/main" val="2000641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055EF-29A7-4445-83F8-554394405486}"/>
              </a:ext>
            </a:extLst>
          </p:cNvPr>
          <p:cNvSpPr txBox="1">
            <a:spLocks/>
          </p:cNvSpPr>
          <p:nvPr/>
        </p:nvSpPr>
        <p:spPr>
          <a:xfrm>
            <a:off x="790136" y="534878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17AA2"/>
                </a:solidFill>
              </a:rPr>
              <a:t>Жирный запрос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251065" y="3558036"/>
            <a:ext cx="10166466" cy="565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Localhost:9200/_nodes/_local/stats/</a:t>
            </a:r>
            <a:r>
              <a:rPr lang="en-US" sz="2400" dirty="0" err="1"/>
              <a:t>fs,http,jvm,os,process,thread_pool,transport</a:t>
            </a:r>
            <a:endParaRPr lang="en-US" sz="24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251065" y="2618700"/>
            <a:ext cx="851478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Localhost:9200/_nodes/_local/stats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10993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055EF-29A7-4445-83F8-554394405486}"/>
              </a:ext>
            </a:extLst>
          </p:cNvPr>
          <p:cNvSpPr txBox="1">
            <a:spLocks/>
          </p:cNvSpPr>
          <p:nvPr/>
        </p:nvSpPr>
        <p:spPr>
          <a:xfrm>
            <a:off x="316310" y="194056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117AA2"/>
                </a:solidFill>
              </a:rPr>
              <a:t>Python monitoring</a:t>
            </a:r>
            <a:endParaRPr lang="ru-RU" sz="3600" dirty="0">
              <a:solidFill>
                <a:srgbClr val="117AA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1" y="1042807"/>
            <a:ext cx="10901114" cy="53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703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4774323" y="2733594"/>
            <a:ext cx="2440743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EF4F99"/>
                </a:solidFill>
              </a:rPr>
              <a:t>Kibana</a:t>
            </a:r>
            <a:endParaRPr lang="ru-RU" sz="5400" dirty="0">
              <a:solidFill>
                <a:srgbClr val="EF4F99"/>
              </a:solidFill>
            </a:endParaRPr>
          </a:p>
        </p:txBody>
      </p:sp>
      <p:pic>
        <p:nvPicPr>
          <p:cNvPr id="2050" name="Picture 2" descr="ÐÐ°ÑÑÐ¸Ð½ÐºÐ¸ Ð¿Ð¾ Ð·Ð°Ð¿ÑÐ¾ÑÑ kiban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620" y="2532951"/>
            <a:ext cx="826175" cy="109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15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8" r="56021"/>
          <a:stretch/>
        </p:blipFill>
        <p:spPr>
          <a:xfrm>
            <a:off x="4387442" y="2517816"/>
            <a:ext cx="1442907" cy="1203497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462B796-D7C6-42CC-9C6F-41617884C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910" y="2165943"/>
            <a:ext cx="7474374" cy="1555370"/>
          </a:xfrm>
        </p:spPr>
        <p:txBody>
          <a:bodyPr>
            <a:normAutofit/>
          </a:bodyPr>
          <a:lstStyle/>
          <a:p>
            <a:r>
              <a:rPr lang="ru-RU" sz="8000" b="1" dirty="0">
                <a:latin typeface="+mn-lt"/>
              </a:rPr>
              <a:t>К      НТУР</a:t>
            </a:r>
          </a:p>
        </p:txBody>
      </p:sp>
    </p:spTree>
    <p:extLst>
      <p:ext uri="{BB962C8B-B14F-4D97-AF65-F5344CB8AC3E}">
        <p14:creationId xmlns:p14="http://schemas.microsoft.com/office/powerpoint/2010/main" val="2120509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83611" y="135180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Kibana space</a:t>
            </a:r>
            <a:endParaRPr lang="ru-RU" sz="4000" dirty="0">
              <a:solidFill>
                <a:srgbClr val="117AA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4B5E85-71F8-471A-A087-FB70398D0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49" y="1110365"/>
            <a:ext cx="7916860" cy="517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70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435281" y="361683"/>
            <a:ext cx="6233967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Kibana cross-cluster search</a:t>
            </a:r>
            <a:endParaRPr lang="ru-RU" sz="4000" dirty="0">
              <a:solidFill>
                <a:srgbClr val="117AA2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C369781-9EC9-4795-BB80-42450FB4C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89" y="1515028"/>
            <a:ext cx="10893222" cy="41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950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435281" y="361683"/>
            <a:ext cx="6233967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Kibana cross-cluster search</a:t>
            </a:r>
            <a:endParaRPr lang="ru-RU" sz="4000" dirty="0">
              <a:solidFill>
                <a:srgbClr val="117AA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1D0126-B801-4A1A-AE63-097414684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8" y="855535"/>
            <a:ext cx="5441180" cy="57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94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435281" y="361683"/>
            <a:ext cx="6233967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Kibana k8s</a:t>
            </a:r>
            <a:endParaRPr lang="ru-RU" sz="4000" dirty="0">
              <a:solidFill>
                <a:srgbClr val="117AA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E65141-51A0-4E11-BC34-4104E4BB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56" y="1842098"/>
            <a:ext cx="10679185" cy="33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72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2947524" y="2299540"/>
            <a:ext cx="7131894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17AA2"/>
                </a:solidFill>
              </a:rPr>
              <a:t>Open Distro for </a:t>
            </a:r>
            <a:r>
              <a:rPr lang="en-US" dirty="0" err="1">
                <a:solidFill>
                  <a:srgbClr val="117AA2"/>
                </a:solidFill>
              </a:rPr>
              <a:t>Elasticsearch</a:t>
            </a:r>
            <a:endParaRPr lang="ru-RU" dirty="0">
              <a:solidFill>
                <a:srgbClr val="117AA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71297" y="3244334"/>
            <a:ext cx="344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https://habr.com/ru/post/443528/</a:t>
            </a:r>
          </a:p>
        </p:txBody>
      </p:sp>
    </p:spTree>
    <p:extLst>
      <p:ext uri="{BB962C8B-B14F-4D97-AF65-F5344CB8AC3E}">
        <p14:creationId xmlns:p14="http://schemas.microsoft.com/office/powerpoint/2010/main" val="647142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50055" y="210681"/>
            <a:ext cx="7131894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17AA2"/>
                </a:solidFill>
              </a:rPr>
              <a:t>Open Distro Auth</a:t>
            </a:r>
            <a:endParaRPr lang="ru-RU" dirty="0">
              <a:solidFill>
                <a:srgbClr val="117AA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54715" y="6251393"/>
            <a:ext cx="344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https://habr.com/ru/post/443528/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87B37F-CF04-412D-ADBF-9A1024819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28" y="1057821"/>
            <a:ext cx="8277225" cy="50006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7B73B70-47AF-4804-8F4C-59AE86CD28EE}"/>
              </a:ext>
            </a:extLst>
          </p:cNvPr>
          <p:cNvSpPr/>
          <p:nvPr/>
        </p:nvSpPr>
        <p:spPr>
          <a:xfrm>
            <a:off x="299737" y="1526657"/>
            <a:ext cx="3272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- LDAP/AD, SAML, Kerberos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E04FEC-25F1-4E7A-8AA4-34518911F675}"/>
              </a:ext>
            </a:extLst>
          </p:cNvPr>
          <p:cNvSpPr/>
          <p:nvPr/>
        </p:nvSpPr>
        <p:spPr>
          <a:xfrm>
            <a:off x="299738" y="2002764"/>
            <a:ext cx="2970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"/>
              </a:rPr>
              <a:t>- Role-based access control</a:t>
            </a:r>
            <a:endParaRPr lang="en-US" b="0" i="0" dirty="0">
              <a:effectLst/>
              <a:latin typeface="Open San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B2BD4F-00AE-47EA-A601-FD08595ABD39}"/>
              </a:ext>
            </a:extLst>
          </p:cNvPr>
          <p:cNvSpPr/>
          <p:nvPr/>
        </p:nvSpPr>
        <p:spPr>
          <a:xfrm>
            <a:off x="342410" y="2478871"/>
            <a:ext cx="2048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effectLst/>
                <a:latin typeface="Open Sans"/>
              </a:rPr>
              <a:t>- Журнал доступа</a:t>
            </a:r>
            <a:endParaRPr lang="en-US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03741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150055" y="210681"/>
            <a:ext cx="7131894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17AA2"/>
                </a:solidFill>
              </a:rPr>
              <a:t>Open Distro Alerting</a:t>
            </a:r>
            <a:endParaRPr lang="ru-RU" dirty="0">
              <a:solidFill>
                <a:srgbClr val="117AA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54715" y="6251393"/>
            <a:ext cx="344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https://habr.com/ru/post/443528/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7B73B70-47AF-4804-8F4C-59AE86CD28EE}"/>
              </a:ext>
            </a:extLst>
          </p:cNvPr>
          <p:cNvSpPr/>
          <p:nvPr/>
        </p:nvSpPr>
        <p:spPr>
          <a:xfrm>
            <a:off x="299738" y="1526657"/>
            <a:ext cx="334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"/>
              </a:rPr>
              <a:t>-</a:t>
            </a:r>
            <a:r>
              <a:rPr lang="ru-RU" dirty="0">
                <a:latin typeface="Open Sans"/>
              </a:rPr>
              <a:t> </a:t>
            </a:r>
            <a:r>
              <a:rPr lang="en-US" dirty="0">
                <a:latin typeface="Open Sans"/>
              </a:rPr>
              <a:t>Web </a:t>
            </a:r>
            <a:r>
              <a:rPr lang="en-US" dirty="0" err="1">
                <a:latin typeface="Open Sans"/>
              </a:rPr>
              <a:t>gui</a:t>
            </a:r>
            <a:r>
              <a:rPr lang="ru-RU" dirty="0">
                <a:latin typeface="Open Sans"/>
              </a:rPr>
              <a:t> создание триггеров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E04FEC-25F1-4E7A-8AA4-34518911F675}"/>
              </a:ext>
            </a:extLst>
          </p:cNvPr>
          <p:cNvSpPr/>
          <p:nvPr/>
        </p:nvSpPr>
        <p:spPr>
          <a:xfrm>
            <a:off x="299738" y="2002764"/>
            <a:ext cx="3224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"/>
              </a:rPr>
              <a:t>-</a:t>
            </a:r>
            <a:r>
              <a:rPr lang="ru-RU" dirty="0">
                <a:latin typeface="Open Sans"/>
              </a:rPr>
              <a:t> </a:t>
            </a:r>
            <a:r>
              <a:rPr lang="en-US" dirty="0">
                <a:latin typeface="Open Sans"/>
              </a:rPr>
              <a:t>Slack, Webhook </a:t>
            </a:r>
            <a:r>
              <a:rPr lang="ru-RU" dirty="0">
                <a:latin typeface="Open Sans"/>
              </a:rPr>
              <a:t>из коробки</a:t>
            </a:r>
            <a:endParaRPr lang="en-US" b="0" i="0" dirty="0">
              <a:effectLst/>
              <a:latin typeface="Open San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B2BD4F-00AE-47EA-A601-FD08595ABD39}"/>
              </a:ext>
            </a:extLst>
          </p:cNvPr>
          <p:cNvSpPr/>
          <p:nvPr/>
        </p:nvSpPr>
        <p:spPr>
          <a:xfrm>
            <a:off x="299738" y="2476403"/>
            <a:ext cx="234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effectLst/>
                <a:latin typeface="Open Sans"/>
              </a:rPr>
              <a:t>- История триггеров</a:t>
            </a:r>
            <a:endParaRPr lang="en-US" b="0" i="0" dirty="0">
              <a:effectLst/>
              <a:latin typeface="Open Sans"/>
            </a:endParaRPr>
          </a:p>
        </p:txBody>
      </p:sp>
      <p:pic>
        <p:nvPicPr>
          <p:cNvPr id="5122" name="Picture 2" descr="https://opendistro.github.io/for-elasticsearch/assets/media/screenshots/alert_screen_1.png">
            <a:extLst>
              <a:ext uri="{FF2B5EF4-FFF2-40B4-BE49-F238E27FC236}">
                <a16:creationId xmlns:a16="http://schemas.microsoft.com/office/drawing/2014/main" id="{CD756978-56C8-4BC1-9AE0-204BC510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105" y="1222193"/>
            <a:ext cx="800364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75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299738" y="328502"/>
            <a:ext cx="7131894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17AA2"/>
                </a:solidFill>
              </a:rPr>
              <a:t>Open Distro SQL</a:t>
            </a:r>
            <a:endParaRPr lang="ru-RU" dirty="0">
              <a:solidFill>
                <a:srgbClr val="117AA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54715" y="6251393"/>
            <a:ext cx="344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https://habr.com/ru/post/443528/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7B73B70-47AF-4804-8F4C-59AE86CD28EE}"/>
              </a:ext>
            </a:extLst>
          </p:cNvPr>
          <p:cNvSpPr/>
          <p:nvPr/>
        </p:nvSpPr>
        <p:spPr>
          <a:xfrm>
            <a:off x="299738" y="1526657"/>
            <a:ext cx="411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"/>
              </a:rPr>
              <a:t>-</a:t>
            </a:r>
            <a:r>
              <a:rPr lang="ru-RU" dirty="0">
                <a:latin typeface="Open Sans"/>
              </a:rPr>
              <a:t>Более 40 функций </a:t>
            </a:r>
            <a:r>
              <a:rPr lang="en-US" dirty="0">
                <a:latin typeface="Open Sans"/>
              </a:rPr>
              <a:t>SQL </a:t>
            </a:r>
            <a:r>
              <a:rPr lang="ru-RU" dirty="0">
                <a:latin typeface="Open Sans"/>
              </a:rPr>
              <a:t>включая </a:t>
            </a:r>
            <a:r>
              <a:rPr lang="en-US" dirty="0">
                <a:latin typeface="Open Sans"/>
              </a:rPr>
              <a:t>Join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E04FEC-25F1-4E7A-8AA4-34518911F675}"/>
              </a:ext>
            </a:extLst>
          </p:cNvPr>
          <p:cNvSpPr/>
          <p:nvPr/>
        </p:nvSpPr>
        <p:spPr>
          <a:xfrm>
            <a:off x="299738" y="2002764"/>
            <a:ext cx="2544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"/>
              </a:rPr>
              <a:t>-</a:t>
            </a:r>
            <a:r>
              <a:rPr lang="ru-RU" dirty="0">
                <a:latin typeface="Open Sans"/>
              </a:rPr>
              <a:t> </a:t>
            </a:r>
            <a:r>
              <a:rPr lang="en-US" dirty="0">
                <a:latin typeface="Open Sans"/>
              </a:rPr>
              <a:t>SQL to json convertor</a:t>
            </a:r>
            <a:endParaRPr lang="en-US" b="0" i="0" dirty="0">
              <a:effectLst/>
              <a:latin typeface="Open San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B2BD4F-00AE-47EA-A601-FD08595ABD39}"/>
              </a:ext>
            </a:extLst>
          </p:cNvPr>
          <p:cNvSpPr/>
          <p:nvPr/>
        </p:nvSpPr>
        <p:spPr>
          <a:xfrm>
            <a:off x="299738" y="2476403"/>
            <a:ext cx="1722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effectLst/>
                <a:latin typeface="Open Sans"/>
              </a:rPr>
              <a:t>-</a:t>
            </a:r>
            <a:r>
              <a:rPr lang="en-US" b="0" i="0" dirty="0">
                <a:effectLst/>
                <a:latin typeface="Open Sans"/>
              </a:rPr>
              <a:t> JDBC </a:t>
            </a:r>
            <a:r>
              <a:rPr lang="en-US" dirty="0">
                <a:latin typeface="Open Sans"/>
              </a:rPr>
              <a:t>support</a:t>
            </a:r>
            <a:endParaRPr lang="en-US" b="0" i="0" dirty="0">
              <a:effectLst/>
              <a:latin typeface="Open Sans"/>
            </a:endParaRPr>
          </a:p>
        </p:txBody>
      </p:sp>
      <p:pic>
        <p:nvPicPr>
          <p:cNvPr id="6146" name="Picture 2" descr="https://opendistro.github.io/for-elasticsearch/assets/media/screenshots/sql_devtools.png">
            <a:extLst>
              <a:ext uri="{FF2B5EF4-FFF2-40B4-BE49-F238E27FC236}">
                <a16:creationId xmlns:a16="http://schemas.microsoft.com/office/drawing/2014/main" id="{BBC681C1-6DE8-4F34-B466-B98BAACF0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57" y="1222194"/>
            <a:ext cx="8003644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44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24FFC-D706-43AD-B1FB-5F18A16A9ED4}"/>
              </a:ext>
            </a:extLst>
          </p:cNvPr>
          <p:cNvSpPr txBox="1">
            <a:spLocks/>
          </p:cNvSpPr>
          <p:nvPr/>
        </p:nvSpPr>
        <p:spPr>
          <a:xfrm>
            <a:off x="2648656" y="2417361"/>
            <a:ext cx="670506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>
                <a:solidFill>
                  <a:srgbClr val="117AA2"/>
                </a:solidFill>
              </a:rPr>
              <a:t>Финал</a:t>
            </a:r>
            <a:endParaRPr lang="ru-RU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980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35762-1961-41D2-8EAF-8FF359786061}"/>
              </a:ext>
            </a:extLst>
          </p:cNvPr>
          <p:cNvSpPr txBox="1">
            <a:spLocks/>
          </p:cNvSpPr>
          <p:nvPr/>
        </p:nvSpPr>
        <p:spPr>
          <a:xfrm>
            <a:off x="455339" y="383877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Минусы: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B8F6CD9-6EA4-4F81-A740-01A84B349995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Обязательный брокер сообщений</a:t>
            </a:r>
            <a:endParaRPr lang="en-US" sz="4000" dirty="0">
              <a:solidFill>
                <a:srgbClr val="117AA2"/>
              </a:solidFill>
            </a:endParaRPr>
          </a:p>
          <a:p>
            <a:endParaRPr lang="ru-RU" sz="4000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7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DC03DA-49BC-4DFA-81C6-69F4843C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00" y="0"/>
            <a:ext cx="7517999" cy="688225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702698-4BAB-4223-9875-D87DEA2683F4}"/>
              </a:ext>
            </a:extLst>
          </p:cNvPr>
          <p:cNvSpPr/>
          <p:nvPr/>
        </p:nvSpPr>
        <p:spPr>
          <a:xfrm>
            <a:off x="8951057" y="6155314"/>
            <a:ext cx="2678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https://kontur.ru/products</a:t>
            </a:r>
          </a:p>
        </p:txBody>
      </p:sp>
    </p:spTree>
    <p:extLst>
      <p:ext uri="{BB962C8B-B14F-4D97-AF65-F5344CB8AC3E}">
        <p14:creationId xmlns:p14="http://schemas.microsoft.com/office/powerpoint/2010/main" val="303460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35762-1961-41D2-8EAF-8FF359786061}"/>
              </a:ext>
            </a:extLst>
          </p:cNvPr>
          <p:cNvSpPr txBox="1">
            <a:spLocks/>
          </p:cNvSpPr>
          <p:nvPr/>
        </p:nvSpPr>
        <p:spPr>
          <a:xfrm>
            <a:off x="455339" y="383877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Минусы: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B8F6CD9-6EA4-4F81-A740-01A84B349995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Обязательный брокер сообщений</a:t>
            </a:r>
            <a:endParaRPr lang="en-US" sz="4000" dirty="0">
              <a:solidFill>
                <a:srgbClr val="117AA2"/>
              </a:solidFill>
            </a:endParaRPr>
          </a:p>
          <a:p>
            <a:r>
              <a:rPr lang="ru-RU" sz="4000" dirty="0">
                <a:solidFill>
                  <a:srgbClr val="117AA2"/>
                </a:solidFill>
              </a:rPr>
              <a:t>- Куратор</a:t>
            </a:r>
          </a:p>
          <a:p>
            <a:pPr marL="571500" indent="-571500">
              <a:buFontTx/>
              <a:buChar char="-"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909248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35762-1961-41D2-8EAF-8FF359786061}"/>
              </a:ext>
            </a:extLst>
          </p:cNvPr>
          <p:cNvSpPr txBox="1">
            <a:spLocks/>
          </p:cNvSpPr>
          <p:nvPr/>
        </p:nvSpPr>
        <p:spPr>
          <a:xfrm>
            <a:off x="455339" y="383877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Минусы: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B8F6CD9-6EA4-4F81-A740-01A84B349995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Обязательный брокер сообщений</a:t>
            </a:r>
            <a:endParaRPr lang="en-US" sz="4000" dirty="0">
              <a:solidFill>
                <a:srgbClr val="117AA2"/>
              </a:solidFill>
            </a:endParaRPr>
          </a:p>
          <a:p>
            <a:r>
              <a:rPr lang="ru-RU" sz="4000" dirty="0">
                <a:solidFill>
                  <a:srgbClr val="117AA2"/>
                </a:solidFill>
              </a:rPr>
              <a:t>- Куратор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Дорогое железо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75450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35762-1961-41D2-8EAF-8FF359786061}"/>
              </a:ext>
            </a:extLst>
          </p:cNvPr>
          <p:cNvSpPr txBox="1">
            <a:spLocks/>
          </p:cNvSpPr>
          <p:nvPr/>
        </p:nvSpPr>
        <p:spPr>
          <a:xfrm>
            <a:off x="455339" y="383877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Минусы: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B8F6CD9-6EA4-4F81-A740-01A84B349995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Обязательный брокер сообщений</a:t>
            </a:r>
            <a:endParaRPr lang="en-US" sz="4000" dirty="0">
              <a:solidFill>
                <a:srgbClr val="117AA2"/>
              </a:solidFill>
            </a:endParaRPr>
          </a:p>
          <a:p>
            <a:r>
              <a:rPr lang="ru-RU" sz="4000" dirty="0">
                <a:solidFill>
                  <a:srgbClr val="117AA2"/>
                </a:solidFill>
              </a:rPr>
              <a:t>- Куратор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Дорогое железо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Авторизация</a:t>
            </a:r>
          </a:p>
          <a:p>
            <a:pPr marL="571500" indent="-571500">
              <a:buFontTx/>
              <a:buChar char="-"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185259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665445" y="443438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Польза: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Все </a:t>
            </a:r>
            <a:r>
              <a:rPr lang="ru-RU" sz="4000" dirty="0" err="1">
                <a:solidFill>
                  <a:srgbClr val="117AA2"/>
                </a:solidFill>
              </a:rPr>
              <a:t>логи</a:t>
            </a:r>
            <a:r>
              <a:rPr lang="ru-RU" sz="4000" dirty="0">
                <a:solidFill>
                  <a:srgbClr val="117AA2"/>
                </a:solidFill>
              </a:rPr>
              <a:t> в одном месте</a:t>
            </a:r>
            <a:endParaRPr lang="en-US" sz="4000" dirty="0">
              <a:solidFill>
                <a:srgbClr val="11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884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665445" y="443438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Польза: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Все </a:t>
            </a:r>
            <a:r>
              <a:rPr lang="ru-RU" sz="4000" dirty="0" err="1">
                <a:solidFill>
                  <a:srgbClr val="117AA2"/>
                </a:solidFill>
              </a:rPr>
              <a:t>логи</a:t>
            </a:r>
            <a:r>
              <a:rPr lang="ru-RU" sz="4000" dirty="0">
                <a:solidFill>
                  <a:srgbClr val="117AA2"/>
                </a:solidFill>
              </a:rPr>
              <a:t> в одном месте</a:t>
            </a:r>
            <a:endParaRPr lang="en-US" sz="4000" dirty="0">
              <a:solidFill>
                <a:srgbClr val="117AA2"/>
              </a:solidFill>
            </a:endParaRPr>
          </a:p>
          <a:p>
            <a:r>
              <a:rPr lang="ru-RU" sz="4000" dirty="0">
                <a:solidFill>
                  <a:srgbClr val="117AA2"/>
                </a:solidFill>
              </a:rPr>
              <a:t>- Доступ ко всем логам без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6131890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665445" y="443438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Польза: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Все </a:t>
            </a:r>
            <a:r>
              <a:rPr lang="ru-RU" sz="4000" dirty="0" err="1">
                <a:solidFill>
                  <a:srgbClr val="117AA2"/>
                </a:solidFill>
              </a:rPr>
              <a:t>логи</a:t>
            </a:r>
            <a:r>
              <a:rPr lang="ru-RU" sz="4000" dirty="0">
                <a:solidFill>
                  <a:srgbClr val="117AA2"/>
                </a:solidFill>
              </a:rPr>
              <a:t> в одном месте</a:t>
            </a:r>
            <a:endParaRPr lang="en-US" sz="4000" dirty="0">
              <a:solidFill>
                <a:srgbClr val="117AA2"/>
              </a:solidFill>
            </a:endParaRPr>
          </a:p>
          <a:p>
            <a:r>
              <a:rPr lang="ru-RU" sz="4000" dirty="0">
                <a:solidFill>
                  <a:srgbClr val="117AA2"/>
                </a:solidFill>
              </a:rPr>
              <a:t>- Доступ ко всем логам без запросов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Возможности для анализа в разрезе года</a:t>
            </a:r>
          </a:p>
        </p:txBody>
      </p:sp>
    </p:spTree>
    <p:extLst>
      <p:ext uri="{BB962C8B-B14F-4D97-AF65-F5344CB8AC3E}">
        <p14:creationId xmlns:p14="http://schemas.microsoft.com/office/powerpoint/2010/main" val="23672671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665445" y="443438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Польза: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Все </a:t>
            </a:r>
            <a:r>
              <a:rPr lang="ru-RU" sz="4000" dirty="0" err="1">
                <a:solidFill>
                  <a:srgbClr val="117AA2"/>
                </a:solidFill>
              </a:rPr>
              <a:t>логи</a:t>
            </a:r>
            <a:r>
              <a:rPr lang="ru-RU" sz="4000" dirty="0">
                <a:solidFill>
                  <a:srgbClr val="117AA2"/>
                </a:solidFill>
              </a:rPr>
              <a:t> в одном месте</a:t>
            </a:r>
            <a:endParaRPr lang="en-US" sz="4000" dirty="0">
              <a:solidFill>
                <a:srgbClr val="117AA2"/>
              </a:solidFill>
            </a:endParaRPr>
          </a:p>
          <a:p>
            <a:r>
              <a:rPr lang="ru-RU" sz="4000" dirty="0">
                <a:solidFill>
                  <a:srgbClr val="117AA2"/>
                </a:solidFill>
              </a:rPr>
              <a:t>- Доступ ко всем логам без запросов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Возможности для анализа в разрезе года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Скорость разбора инцидентов</a:t>
            </a:r>
          </a:p>
        </p:txBody>
      </p:sp>
    </p:spTree>
    <p:extLst>
      <p:ext uri="{BB962C8B-B14F-4D97-AF65-F5344CB8AC3E}">
        <p14:creationId xmlns:p14="http://schemas.microsoft.com/office/powerpoint/2010/main" val="4087363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665445" y="443438"/>
            <a:ext cx="2975529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Польза: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999204" y="1665362"/>
            <a:ext cx="10781608" cy="3166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17AA2"/>
                </a:solidFill>
              </a:rPr>
              <a:t>- </a:t>
            </a:r>
            <a:r>
              <a:rPr lang="ru-RU" sz="4000" dirty="0">
                <a:solidFill>
                  <a:srgbClr val="117AA2"/>
                </a:solidFill>
              </a:rPr>
              <a:t>Все </a:t>
            </a:r>
            <a:r>
              <a:rPr lang="ru-RU" sz="4000" dirty="0" err="1">
                <a:solidFill>
                  <a:srgbClr val="117AA2"/>
                </a:solidFill>
              </a:rPr>
              <a:t>логи</a:t>
            </a:r>
            <a:r>
              <a:rPr lang="ru-RU" sz="4000" dirty="0">
                <a:solidFill>
                  <a:srgbClr val="117AA2"/>
                </a:solidFill>
              </a:rPr>
              <a:t> в одном месте</a:t>
            </a:r>
            <a:endParaRPr lang="en-US" sz="4000" dirty="0">
              <a:solidFill>
                <a:srgbClr val="117AA2"/>
              </a:solidFill>
            </a:endParaRPr>
          </a:p>
          <a:p>
            <a:r>
              <a:rPr lang="ru-RU" sz="4000" dirty="0">
                <a:solidFill>
                  <a:srgbClr val="117AA2"/>
                </a:solidFill>
              </a:rPr>
              <a:t>- Доступ ко всем логам без запросов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Возможности для анализа в разрезе года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Скорость разбора инцидентов</a:t>
            </a:r>
          </a:p>
          <a:p>
            <a:r>
              <a:rPr lang="ru-RU" sz="4000" dirty="0">
                <a:solidFill>
                  <a:srgbClr val="117AA2"/>
                </a:solidFill>
              </a:rPr>
              <a:t>- Визуализации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4415419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981329" y="543190"/>
            <a:ext cx="5328031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B45B4D-C028-4A68-8B50-3A6BA282AEF2}"/>
              </a:ext>
            </a:extLst>
          </p:cNvPr>
          <p:cNvSpPr txBox="1">
            <a:spLocks/>
          </p:cNvSpPr>
          <p:nvPr/>
        </p:nvSpPr>
        <p:spPr>
          <a:xfrm>
            <a:off x="816527" y="560887"/>
            <a:ext cx="6481895" cy="695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EF4F99"/>
                </a:solidFill>
              </a:rPr>
              <a:t>Спасибо за внимание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26F491-53AF-4348-B6C1-8A8B0D8EF69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000" y="4448030"/>
            <a:ext cx="6731997" cy="288814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A19433-ECE0-4700-9E18-C884EDE05811}"/>
              </a:ext>
            </a:extLst>
          </p:cNvPr>
          <p:cNvSpPr txBox="1">
            <a:spLocks/>
          </p:cNvSpPr>
          <p:nvPr/>
        </p:nvSpPr>
        <p:spPr>
          <a:xfrm>
            <a:off x="2004966" y="1817569"/>
            <a:ext cx="3984774" cy="497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117AA2"/>
                </a:solidFill>
                <a:latin typeface="+mn-lt"/>
              </a:rPr>
              <a:t>https://t.me/WeslyG</a:t>
            </a:r>
            <a:endParaRPr lang="ru-RU" sz="2800" dirty="0">
              <a:solidFill>
                <a:srgbClr val="117AA2"/>
              </a:solidFill>
              <a:latin typeface="+mn-lt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F4956B-77ED-41E3-B042-12EB29C436AB}"/>
              </a:ext>
            </a:extLst>
          </p:cNvPr>
          <p:cNvSpPr/>
          <p:nvPr/>
        </p:nvSpPr>
        <p:spPr>
          <a:xfrm>
            <a:off x="2004965" y="2568728"/>
            <a:ext cx="5066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117AA2"/>
                </a:solidFill>
              </a:rPr>
              <a:t>https://t.me/weslyg_channel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F5A6EC-FE58-4E0B-AC4E-E8FDA05370EE}"/>
              </a:ext>
            </a:extLst>
          </p:cNvPr>
          <p:cNvSpPr/>
          <p:nvPr/>
        </p:nvSpPr>
        <p:spPr>
          <a:xfrm>
            <a:off x="2004965" y="3345837"/>
            <a:ext cx="41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117AA2"/>
                </a:solidFill>
              </a:rPr>
              <a:t>https://github.com/WeslyG</a:t>
            </a:r>
          </a:p>
        </p:txBody>
      </p:sp>
      <p:pic>
        <p:nvPicPr>
          <p:cNvPr id="4098" name="Picture 2" descr="ÐÐ°ÑÑÐ¸Ð½ÐºÐ¸ Ð¿Ð¾ Ð·Ð°Ð¿ÑÐ¾ÑÑ telegram">
            <a:extLst>
              <a:ext uri="{FF2B5EF4-FFF2-40B4-BE49-F238E27FC236}">
                <a16:creationId xmlns:a16="http://schemas.microsoft.com/office/drawing/2014/main" id="{830A9A41-4AF7-4A9B-9A23-950C3843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26" y="1794296"/>
            <a:ext cx="543816" cy="54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ÐÐ°ÑÑÐ¸Ð½ÐºÐ¸ Ð¿Ð¾ Ð·Ð°Ð¿ÑÐ¾ÑÑ telegram">
            <a:extLst>
              <a:ext uri="{FF2B5EF4-FFF2-40B4-BE49-F238E27FC236}">
                <a16:creationId xmlns:a16="http://schemas.microsoft.com/office/drawing/2014/main" id="{228A11DF-FDB5-47D8-ABE2-61C559F18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65" y="2568728"/>
            <a:ext cx="534977" cy="53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0CE75E1-7A64-4339-97F1-3942B502E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65" y="3335539"/>
            <a:ext cx="543816" cy="54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570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97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4087B-6B81-8548-96C7-D766A225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62" y="2440265"/>
            <a:ext cx="9073147" cy="1325563"/>
          </a:xfrm>
        </p:spPr>
        <p:txBody>
          <a:bodyPr/>
          <a:lstStyle/>
          <a:p>
            <a:r>
              <a:rPr lang="ru-RU" dirty="0">
                <a:solidFill>
                  <a:srgbClr val="EF4F99"/>
                </a:solidFill>
              </a:rPr>
              <a:t>Храним данные всех команд за 1 год</a:t>
            </a:r>
          </a:p>
        </p:txBody>
      </p:sp>
    </p:spTree>
    <p:extLst>
      <p:ext uri="{BB962C8B-B14F-4D97-AF65-F5344CB8AC3E}">
        <p14:creationId xmlns:p14="http://schemas.microsoft.com/office/powerpoint/2010/main" val="428752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FF32C5B-E39D-4703-88CD-B3560ED4CAF2}"/>
              </a:ext>
            </a:extLst>
          </p:cNvPr>
          <p:cNvSpPr txBox="1">
            <a:spLocks/>
          </p:cNvSpPr>
          <p:nvPr/>
        </p:nvSpPr>
        <p:spPr>
          <a:xfrm>
            <a:off x="3106315" y="293023"/>
            <a:ext cx="2606587" cy="638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Большой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C87336B-BE13-48A1-AD1E-E8FE413FE84D}"/>
              </a:ext>
            </a:extLst>
          </p:cNvPr>
          <p:cNvSpPr/>
          <p:nvPr/>
        </p:nvSpPr>
        <p:spPr>
          <a:xfrm>
            <a:off x="771170" y="2890679"/>
            <a:ext cx="2465582" cy="2421191"/>
          </a:xfrm>
          <a:prstGeom prst="ellipse">
            <a:avLst/>
          </a:prstGeom>
          <a:solidFill>
            <a:srgbClr val="19BCB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90 </a:t>
            </a:r>
            <a:r>
              <a:rPr lang="ru-RU" sz="3200" dirty="0"/>
              <a:t>команд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8381366-DF99-44E4-B3D5-ED6ED4D2F174}"/>
              </a:ext>
            </a:extLst>
          </p:cNvPr>
          <p:cNvSpPr/>
          <p:nvPr/>
        </p:nvSpPr>
        <p:spPr>
          <a:xfrm>
            <a:off x="3461841" y="2890679"/>
            <a:ext cx="2465582" cy="2421191"/>
          </a:xfrm>
          <a:prstGeom prst="ellipse">
            <a:avLst/>
          </a:prstGeom>
          <a:solidFill>
            <a:srgbClr val="EF4F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5 </a:t>
            </a:r>
            <a:r>
              <a:rPr lang="en-US" sz="4800" dirty="0"/>
              <a:t>tb</a:t>
            </a:r>
            <a:r>
              <a:rPr lang="ru-RU" sz="4800" dirty="0"/>
              <a:t> </a:t>
            </a:r>
            <a:r>
              <a:rPr lang="ru-RU" sz="2400" dirty="0"/>
              <a:t>логов в день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F2C63D3-BE41-4358-A101-146AE7D3D8B0}"/>
              </a:ext>
            </a:extLst>
          </p:cNvPr>
          <p:cNvSpPr/>
          <p:nvPr/>
        </p:nvSpPr>
        <p:spPr>
          <a:xfrm>
            <a:off x="6152512" y="2890678"/>
            <a:ext cx="2465582" cy="2421191"/>
          </a:xfrm>
          <a:prstGeom prst="ellipse">
            <a:avLst/>
          </a:prstGeom>
          <a:solidFill>
            <a:srgbClr val="FCD20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Более</a:t>
            </a:r>
          </a:p>
          <a:p>
            <a:pPr algn="ctr"/>
            <a:r>
              <a:rPr lang="ru-RU" sz="3600" dirty="0"/>
              <a:t>115 000</a:t>
            </a:r>
          </a:p>
          <a:p>
            <a:pPr algn="ctr"/>
            <a:r>
              <a:rPr lang="ru-RU" sz="2400" dirty="0"/>
              <a:t>индексов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6C1BFA-131E-4047-9FD6-F29841006294}"/>
              </a:ext>
            </a:extLst>
          </p:cNvPr>
          <p:cNvSpPr/>
          <p:nvPr/>
        </p:nvSpPr>
        <p:spPr>
          <a:xfrm>
            <a:off x="9068272" y="2890678"/>
            <a:ext cx="2465582" cy="2421191"/>
          </a:xfrm>
          <a:prstGeom prst="ellipse">
            <a:avLst/>
          </a:prstGeom>
          <a:solidFill>
            <a:srgbClr val="117AA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60 к</a:t>
            </a:r>
          </a:p>
          <a:p>
            <a:pPr algn="ctr"/>
            <a:r>
              <a:rPr lang="ru-RU" sz="2000" dirty="0"/>
              <a:t>поисковых запросов в день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6E37B4B-1849-4897-9CAF-5F2FDA741275}"/>
              </a:ext>
            </a:extLst>
          </p:cNvPr>
          <p:cNvSpPr/>
          <p:nvPr/>
        </p:nvSpPr>
        <p:spPr>
          <a:xfrm>
            <a:off x="3639489" y="1647766"/>
            <a:ext cx="4575868" cy="79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ru-RU" sz="3200" dirty="0"/>
              <a:t>Версия </a:t>
            </a:r>
            <a:r>
              <a:rPr lang="en-US" sz="3200" dirty="0"/>
              <a:t>Elasticsearch 6.</a:t>
            </a:r>
            <a:r>
              <a:rPr lang="ru-RU" sz="3200" dirty="0"/>
              <a:t>8.1</a:t>
            </a:r>
            <a:endParaRPr lang="en-US" sz="3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93F599-C78A-4457-B612-D0143F48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0" y="200756"/>
            <a:ext cx="2396898" cy="8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2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8C630-890C-4115-8AA4-0F13CDD85B58}"/>
              </a:ext>
            </a:extLst>
          </p:cNvPr>
          <p:cNvSpPr txBox="1">
            <a:spLocks/>
          </p:cNvSpPr>
          <p:nvPr/>
        </p:nvSpPr>
        <p:spPr>
          <a:xfrm>
            <a:off x="3255700" y="1828801"/>
            <a:ext cx="5264845" cy="2152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dirty="0">
                <a:solidFill>
                  <a:srgbClr val="EF4F99"/>
                </a:solidFill>
              </a:rPr>
              <a:t>Проблема</a:t>
            </a:r>
            <a:r>
              <a:rPr lang="en-US" dirty="0">
                <a:solidFill>
                  <a:srgbClr val="EF4F99"/>
                </a:solidFill>
              </a:rPr>
              <a:t> 1</a:t>
            </a:r>
            <a:endParaRPr lang="ru-RU" dirty="0">
              <a:solidFill>
                <a:srgbClr val="EF4F99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117AA2"/>
                </a:solidFill>
              </a:rPr>
              <a:t>Как отправлять </a:t>
            </a:r>
            <a:r>
              <a:rPr lang="ru-RU" dirty="0" err="1">
                <a:solidFill>
                  <a:srgbClr val="117AA2"/>
                </a:solidFill>
              </a:rPr>
              <a:t>логи</a:t>
            </a:r>
            <a:r>
              <a:rPr lang="ru-RU" dirty="0">
                <a:solidFill>
                  <a:srgbClr val="117AA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93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1248</TotalTime>
  <Words>735</Words>
  <Application>Microsoft Office PowerPoint</Application>
  <PresentationFormat>Широкоэкранный</PresentationFormat>
  <Paragraphs>175</Paragraphs>
  <Slides>69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Open Sans</vt:lpstr>
      <vt:lpstr>Office Theme</vt:lpstr>
      <vt:lpstr>Весом в петабайт</vt:lpstr>
      <vt:lpstr>Презентация PowerPoint</vt:lpstr>
      <vt:lpstr>Elasticsearch</vt:lpstr>
      <vt:lpstr>Почему 1pb?</vt:lpstr>
      <vt:lpstr>К      НТУР</vt:lpstr>
      <vt:lpstr>Презентация PowerPoint</vt:lpstr>
      <vt:lpstr>Храним данные всех команд за 1 год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Gibson Wesly</dc:creator>
  <cp:lastModifiedBy>Gibson Wesly</cp:lastModifiedBy>
  <cp:revision>226</cp:revision>
  <dcterms:created xsi:type="dcterms:W3CDTF">2019-03-11T16:27:32Z</dcterms:created>
  <dcterms:modified xsi:type="dcterms:W3CDTF">2019-09-20T21:59:32Z</dcterms:modified>
</cp:coreProperties>
</file>