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77"/>
      <p:regular r:id="rId15"/>
      <p:bold r:id="rId16"/>
      <p:italic r:id="rId17"/>
      <p:boldItalic r:id="rId18"/>
    </p:embeddedFont>
    <p:embeddedFont>
      <p:font typeface="Raleway" panose="020B0503030101060003" pitchFamily="34"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E20A61-E480-4223-AAF8-A1F79D128A9E}">
  <a:tblStyle styleId="{AEE20A61-E480-4223-AAF8-A1F79D128A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91"/>
    <p:restoredTop sz="94633"/>
  </p:normalViewPr>
  <p:slideViewPr>
    <p:cSldViewPr snapToGrid="0">
      <p:cViewPr varScale="1">
        <p:scale>
          <a:sx n="84" d="100"/>
          <a:sy n="84" d="100"/>
        </p:scale>
        <p:origin x="192" y="13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5b89b0c20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5b89b0c2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5b89b0c20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5b89b0c20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5b89b0c20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5b89b0c2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5b89b0c20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5b89b0c2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5b89b0c20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5b89b0c2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5b89b0c20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5b89b0c20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5b89b0c20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5b89b0c20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5b89b0c20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5b89b0c20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5b89b0c20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5b89b0c2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5b89b0c2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5b89b0c2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5b89b0c20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5b89b0c2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43146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BF9000"/>
                </a:solidFill>
              </a:rPr>
              <a:t>Popeye’s </a:t>
            </a:r>
            <a:r>
              <a:rPr lang="en" sz="3600">
                <a:solidFill>
                  <a:srgbClr val="990000"/>
                </a:solidFill>
              </a:rPr>
              <a:t>Management </a:t>
            </a:r>
            <a:r>
              <a:rPr lang="en" sz="3600"/>
              <a:t>Application</a:t>
            </a:r>
            <a:endParaRPr sz="3600"/>
          </a:p>
        </p:txBody>
      </p:sp>
      <p:sp>
        <p:nvSpPr>
          <p:cNvPr id="87" name="Google Shape;87;p13"/>
          <p:cNvSpPr txBox="1">
            <a:spLocks noGrp="1"/>
          </p:cNvSpPr>
          <p:nvPr>
            <p:ph type="subTitle" idx="1"/>
          </p:nvPr>
        </p:nvSpPr>
        <p:spPr>
          <a:xfrm>
            <a:off x="729625" y="3172900"/>
            <a:ext cx="3959100" cy="9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Jessica Park, Farah Siddiqui ,Betelhem Taddele ,Danny Nguyen, Jatin Chauhan ,Munam Ghazanfar, Ninh Ngo</a:t>
            </a:r>
            <a:endParaRPr/>
          </a:p>
          <a:p>
            <a:pPr marL="0" lvl="0" indent="0" algn="l" rtl="0">
              <a:spcBef>
                <a:spcPts val="0"/>
              </a:spcBef>
              <a:spcAft>
                <a:spcPts val="0"/>
              </a:spcAft>
              <a:buNone/>
            </a:pPr>
            <a:endParaRPr/>
          </a:p>
        </p:txBody>
      </p:sp>
      <p:pic>
        <p:nvPicPr>
          <p:cNvPr id="88" name="Google Shape;88;p13"/>
          <p:cNvPicPr preferRelativeResize="0"/>
          <p:nvPr/>
        </p:nvPicPr>
        <p:blipFill>
          <a:blip r:embed="rId3">
            <a:alphaModFix amt="74000"/>
          </a:blip>
          <a:stretch>
            <a:fillRect/>
          </a:stretch>
        </p:blipFill>
        <p:spPr>
          <a:xfrm>
            <a:off x="5285475" y="926775"/>
            <a:ext cx="3353326" cy="3353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Document Analysis</a:t>
            </a:r>
            <a:endParaRPr/>
          </a:p>
        </p:txBody>
      </p:sp>
      <p:sp>
        <p:nvSpPr>
          <p:cNvPr id="147" name="Google Shape;147;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400">
                <a:solidFill>
                  <a:srgbClr val="000000"/>
                </a:solidFill>
                <a:latin typeface="Arial"/>
                <a:ea typeface="Arial"/>
                <a:cs typeface="Arial"/>
                <a:sym typeface="Arial"/>
              </a:rPr>
              <a:t>requires identification of user requirements, functionalities and features that should be incorporated as per the survey</a:t>
            </a:r>
            <a:endParaRPr/>
          </a:p>
          <a:p>
            <a:pPr marL="457200" lvl="0" indent="-311150" algn="l" rtl="0">
              <a:spcBef>
                <a:spcPts val="0"/>
              </a:spcBef>
              <a:spcAft>
                <a:spcPts val="0"/>
              </a:spcAft>
              <a:buSzPts val="1300"/>
              <a:buChar char="-"/>
            </a:pPr>
            <a:r>
              <a:rPr lang="en" sz="1400">
                <a:solidFill>
                  <a:srgbClr val="000000"/>
                </a:solidFill>
                <a:latin typeface="Arial"/>
                <a:ea typeface="Arial"/>
                <a:cs typeface="Arial"/>
                <a:sym typeface="Arial"/>
              </a:rPr>
              <a:t>After interview, its determined that the food chain owns five food stores and each store is under the similar chain of management</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This suggests that application will be used by all store managers</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literature analysis will be conducted to understand how to incorporate the user requirements in a web application for efficient management</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literature regarding all the financial of store details shall be analyzed to ensure that security is at maximum. </a:t>
            </a:r>
            <a:endParaRPr sz="1400">
              <a:solidFill>
                <a:srgbClr val="000000"/>
              </a:solidFill>
              <a:latin typeface="Arial"/>
              <a:ea typeface="Arial"/>
              <a:cs typeface="Arial"/>
              <a:sym typeface="Arial"/>
            </a:endParaRPr>
          </a:p>
          <a:p>
            <a:pPr marL="457200" lvl="0" indent="0" algn="l" rtl="0">
              <a:spcBef>
                <a:spcPts val="0"/>
              </a:spcBef>
              <a:spcAft>
                <a:spcPts val="0"/>
              </a:spcAft>
              <a:buNone/>
            </a:pPr>
            <a:endParaRPr sz="14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551850" y="2389588"/>
            <a:ext cx="2873400" cy="88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Sample Use Case</a:t>
            </a:r>
            <a:endParaRPr/>
          </a:p>
        </p:txBody>
      </p:sp>
      <p:graphicFrame>
        <p:nvGraphicFramePr>
          <p:cNvPr id="153" name="Google Shape;153;p23"/>
          <p:cNvGraphicFramePr/>
          <p:nvPr/>
        </p:nvGraphicFramePr>
        <p:xfrm>
          <a:off x="3691825" y="617400"/>
          <a:ext cx="3000000" cy="3000000"/>
        </p:xfrm>
        <a:graphic>
          <a:graphicData uri="http://schemas.openxmlformats.org/drawingml/2006/table">
            <a:tbl>
              <a:tblPr>
                <a:noFill/>
                <a:tableStyleId>{AEE20A61-E480-4223-AAF8-A1F79D128A9E}</a:tableStyleId>
              </a:tblPr>
              <a:tblGrid>
                <a:gridCol w="1793425">
                  <a:extLst>
                    <a:ext uri="{9D8B030D-6E8A-4147-A177-3AD203B41FA5}">
                      <a16:colId xmlns:a16="http://schemas.microsoft.com/office/drawing/2014/main" val="20000"/>
                    </a:ext>
                  </a:extLst>
                </a:gridCol>
                <a:gridCol w="1793425">
                  <a:extLst>
                    <a:ext uri="{9D8B030D-6E8A-4147-A177-3AD203B41FA5}">
                      <a16:colId xmlns:a16="http://schemas.microsoft.com/office/drawing/2014/main" val="20001"/>
                    </a:ext>
                  </a:extLst>
                </a:gridCol>
                <a:gridCol w="1793425">
                  <a:extLst>
                    <a:ext uri="{9D8B030D-6E8A-4147-A177-3AD203B41FA5}">
                      <a16:colId xmlns:a16="http://schemas.microsoft.com/office/drawing/2014/main" val="20002"/>
                    </a:ext>
                  </a:extLst>
                </a:gridCol>
              </a:tblGrid>
              <a:tr h="637575">
                <a:tc>
                  <a:txBody>
                    <a:bodyPr/>
                    <a:lstStyle/>
                    <a:p>
                      <a:pPr marL="0" lvl="0" indent="0" algn="l" rtl="0">
                        <a:spcBef>
                          <a:spcPts val="0"/>
                        </a:spcBef>
                        <a:spcAft>
                          <a:spcPts val="0"/>
                        </a:spcAft>
                        <a:buNone/>
                      </a:pPr>
                      <a:r>
                        <a:rPr lang="en" sz="1200" b="1"/>
                        <a:t>Use Case Name: </a:t>
                      </a:r>
                      <a:r>
                        <a:rPr lang="en" sz="1200"/>
                        <a:t>Input Financial Information</a:t>
                      </a:r>
                      <a:endParaRPr sz="1200"/>
                    </a:p>
                  </a:txBody>
                  <a:tcPr marL="91425" marR="91425" marT="91425" marB="91425"/>
                </a:tc>
                <a:tc>
                  <a:txBody>
                    <a:bodyPr/>
                    <a:lstStyle/>
                    <a:p>
                      <a:pPr marL="0" lvl="0" indent="0" algn="l" rtl="0">
                        <a:spcBef>
                          <a:spcPts val="0"/>
                        </a:spcBef>
                        <a:spcAft>
                          <a:spcPts val="0"/>
                        </a:spcAft>
                        <a:buNone/>
                      </a:pPr>
                      <a:r>
                        <a:rPr lang="en" sz="1200" b="1"/>
                        <a:t>ID: </a:t>
                      </a:r>
                      <a:r>
                        <a:rPr lang="en" sz="1200"/>
                        <a:t>3</a:t>
                      </a:r>
                      <a:endParaRPr sz="1200"/>
                    </a:p>
                  </a:txBody>
                  <a:tcPr marL="91425" marR="91425" marT="91425" marB="91425"/>
                </a:tc>
                <a:tc>
                  <a:txBody>
                    <a:bodyPr/>
                    <a:lstStyle/>
                    <a:p>
                      <a:pPr marL="0" lvl="0" indent="0" algn="l" rtl="0">
                        <a:spcBef>
                          <a:spcPts val="0"/>
                        </a:spcBef>
                        <a:spcAft>
                          <a:spcPts val="0"/>
                        </a:spcAft>
                        <a:buNone/>
                      </a:pPr>
                      <a:r>
                        <a:rPr lang="en" b="1"/>
                        <a:t>Priority: </a:t>
                      </a:r>
                      <a:r>
                        <a:rPr lang="en"/>
                        <a:t>High</a:t>
                      </a:r>
                      <a:endParaRPr/>
                    </a:p>
                  </a:txBody>
                  <a:tcPr marL="91425" marR="91425" marT="91425" marB="91425"/>
                </a:tc>
                <a:extLst>
                  <a:ext uri="{0D108BD9-81ED-4DB2-BD59-A6C34878D82A}">
                    <a16:rowId xmlns:a16="http://schemas.microsoft.com/office/drawing/2014/main" val="10000"/>
                  </a:ext>
                </a:extLst>
              </a:tr>
              <a:tr h="371400">
                <a:tc gridSpan="3">
                  <a:txBody>
                    <a:bodyPr/>
                    <a:lstStyle/>
                    <a:p>
                      <a:pPr marL="0" lvl="0" indent="0" algn="l" rtl="0">
                        <a:spcBef>
                          <a:spcPts val="0"/>
                        </a:spcBef>
                        <a:spcAft>
                          <a:spcPts val="0"/>
                        </a:spcAft>
                        <a:buNone/>
                      </a:pPr>
                      <a:r>
                        <a:rPr lang="en" sz="1200" b="1"/>
                        <a:t>Actor</a:t>
                      </a:r>
                      <a:r>
                        <a:rPr lang="en" sz="1200"/>
                        <a:t>: Manager, Owner</a:t>
                      </a:r>
                      <a:endParaRPr sz="1200"/>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56100">
                <a:tc gridSpan="3">
                  <a:txBody>
                    <a:bodyPr/>
                    <a:lstStyle/>
                    <a:p>
                      <a:pPr marL="0" lvl="0" indent="0" algn="l" rtl="0">
                        <a:spcBef>
                          <a:spcPts val="0"/>
                        </a:spcBef>
                        <a:spcAft>
                          <a:spcPts val="0"/>
                        </a:spcAft>
                        <a:buNone/>
                      </a:pPr>
                      <a:r>
                        <a:rPr lang="en" sz="1200" b="1"/>
                        <a:t>Description</a:t>
                      </a:r>
                      <a:r>
                        <a:rPr lang="en" sz="1200"/>
                        <a:t>: Allows user to add the financial information sales, labor percentage periodic</a:t>
                      </a:r>
                      <a:endParaRPr sz="1200"/>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56100">
                <a:tc gridSpan="3">
                  <a:txBody>
                    <a:bodyPr/>
                    <a:lstStyle/>
                    <a:p>
                      <a:pPr marL="0" lvl="0" indent="0" algn="l" rtl="0">
                        <a:spcBef>
                          <a:spcPts val="0"/>
                        </a:spcBef>
                        <a:spcAft>
                          <a:spcPts val="0"/>
                        </a:spcAft>
                        <a:buNone/>
                      </a:pPr>
                      <a:r>
                        <a:rPr lang="en" sz="1200" b="1"/>
                        <a:t>Trigger: </a:t>
                      </a:r>
                      <a:r>
                        <a:rPr lang="en" sz="1200"/>
                        <a:t>Manager needs to record financial numbers</a:t>
                      </a:r>
                      <a:endParaRPr sz="1200"/>
                    </a:p>
                    <a:p>
                      <a:pPr marL="0" lvl="0" indent="0" algn="l" rtl="0">
                        <a:spcBef>
                          <a:spcPts val="0"/>
                        </a:spcBef>
                        <a:spcAft>
                          <a:spcPts val="0"/>
                        </a:spcAft>
                        <a:buNone/>
                      </a:pPr>
                      <a:r>
                        <a:rPr lang="en" sz="1200" b="1"/>
                        <a:t>Trigger Type</a:t>
                      </a:r>
                      <a:r>
                        <a:rPr lang="en" sz="1200"/>
                        <a:t>: External</a:t>
                      </a:r>
                      <a:endParaRPr sz="1200"/>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556100">
                <a:tc gridSpan="3">
                  <a:txBody>
                    <a:bodyPr/>
                    <a:lstStyle/>
                    <a:p>
                      <a:pPr marL="0" lvl="0" indent="0" algn="l" rtl="0">
                        <a:spcBef>
                          <a:spcPts val="0"/>
                        </a:spcBef>
                        <a:spcAft>
                          <a:spcPts val="0"/>
                        </a:spcAft>
                        <a:buNone/>
                      </a:pPr>
                      <a:r>
                        <a:rPr lang="en" sz="1200" b="1"/>
                        <a:t>Preconditions: </a:t>
                      </a:r>
                      <a:r>
                        <a:rPr lang="en" sz="1200"/>
                        <a:t>User is logged in to the system</a:t>
                      </a:r>
                      <a:endParaRPr sz="1200"/>
                    </a:p>
                    <a:p>
                      <a:pPr marL="0" lvl="0" indent="0" algn="l" rtl="0">
                        <a:spcBef>
                          <a:spcPts val="0"/>
                        </a:spcBef>
                        <a:spcAft>
                          <a:spcPts val="0"/>
                        </a:spcAft>
                        <a:buNone/>
                      </a:pPr>
                      <a:endParaRPr sz="1200"/>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556100">
                <a:tc gridSpan="3">
                  <a:txBody>
                    <a:bodyPr/>
                    <a:lstStyle/>
                    <a:p>
                      <a:pPr marL="0" lvl="0" indent="0" algn="l" rtl="0">
                        <a:spcBef>
                          <a:spcPts val="0"/>
                        </a:spcBef>
                        <a:spcAft>
                          <a:spcPts val="0"/>
                        </a:spcAft>
                        <a:buNone/>
                      </a:pPr>
                      <a:r>
                        <a:rPr lang="en" sz="1200" b="1"/>
                        <a:t>Normal Course: </a:t>
                      </a:r>
                      <a:r>
                        <a:rPr lang="en" sz="1200"/>
                        <a:t>User enters financial information sales, labor percentage periodic to be stored in system and viewed by owner</a:t>
                      </a:r>
                      <a:endParaRPr sz="1200"/>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472925">
                <a:tc gridSpan="3">
                  <a:txBody>
                    <a:bodyPr/>
                    <a:lstStyle/>
                    <a:p>
                      <a:pPr marL="0" lvl="0" indent="0" algn="l" rtl="0">
                        <a:spcBef>
                          <a:spcPts val="0"/>
                        </a:spcBef>
                        <a:spcAft>
                          <a:spcPts val="0"/>
                        </a:spcAft>
                        <a:buNone/>
                      </a:pPr>
                      <a:r>
                        <a:rPr lang="en" sz="1200" b="1"/>
                        <a:t>Postconditions: </a:t>
                      </a:r>
                      <a:r>
                        <a:rPr lang="en" sz="1200"/>
                        <a:t>Information sales and labor percentage periodic are stored</a:t>
                      </a:r>
                      <a:endParaRPr sz="1200"/>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714850">
                <a:tc gridSpan="3">
                  <a:txBody>
                    <a:bodyPr/>
                    <a:lstStyle/>
                    <a:p>
                      <a:pPr marL="0" lvl="0" indent="0" algn="l" rtl="0">
                        <a:spcBef>
                          <a:spcPts val="0"/>
                        </a:spcBef>
                        <a:spcAft>
                          <a:spcPts val="0"/>
                        </a:spcAft>
                        <a:buNone/>
                      </a:pPr>
                      <a:r>
                        <a:rPr lang="en" sz="1200" b="1"/>
                        <a:t>Exceptions:</a:t>
                      </a:r>
                      <a:r>
                        <a:rPr lang="en" sz="1200"/>
                        <a:t> </a:t>
                      </a:r>
                      <a:endParaRPr sz="1200"/>
                    </a:p>
                    <a:p>
                      <a:pPr marL="0" lvl="0" indent="0" algn="l" rtl="0">
                        <a:spcBef>
                          <a:spcPts val="0"/>
                        </a:spcBef>
                        <a:spcAft>
                          <a:spcPts val="0"/>
                        </a:spcAft>
                        <a:buNone/>
                      </a:pPr>
                      <a:r>
                        <a:rPr lang="en" sz="1200"/>
                        <a:t>E1: Invalid input (symbols, letters)</a:t>
                      </a:r>
                      <a:endParaRPr sz="1200"/>
                    </a:p>
                    <a:p>
                      <a:pPr marL="457200" lvl="0" indent="-304800" algn="l" rtl="0">
                        <a:spcBef>
                          <a:spcPts val="0"/>
                        </a:spcBef>
                        <a:spcAft>
                          <a:spcPts val="0"/>
                        </a:spcAft>
                        <a:buSzPts val="1200"/>
                        <a:buAutoNum type="arabicPeriod"/>
                      </a:pPr>
                      <a:r>
                        <a:rPr lang="en" sz="1200"/>
                        <a:t>System prompts user to enter number values</a:t>
                      </a:r>
                      <a:endParaRPr sz="1200"/>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743675" y="2078800"/>
            <a:ext cx="3234600" cy="11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Use Case </a:t>
            </a:r>
            <a:endParaRPr/>
          </a:p>
          <a:p>
            <a:pPr marL="0" lvl="0" indent="0" algn="ctr" rtl="0">
              <a:spcBef>
                <a:spcPts val="0"/>
              </a:spcBef>
              <a:spcAft>
                <a:spcPts val="0"/>
              </a:spcAft>
              <a:buNone/>
            </a:pPr>
            <a:r>
              <a:rPr lang="en"/>
              <a:t>Diagram</a:t>
            </a:r>
            <a:endParaRPr/>
          </a:p>
        </p:txBody>
      </p:sp>
      <p:pic>
        <p:nvPicPr>
          <p:cNvPr id="159" name="Google Shape;159;p24"/>
          <p:cNvPicPr preferRelativeResize="0"/>
          <p:nvPr/>
        </p:nvPicPr>
        <p:blipFill>
          <a:blip r:embed="rId3">
            <a:alphaModFix/>
          </a:blip>
          <a:stretch>
            <a:fillRect/>
          </a:stretch>
        </p:blipFill>
        <p:spPr>
          <a:xfrm>
            <a:off x="3219625" y="647475"/>
            <a:ext cx="5850826" cy="3848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 Requirements</a:t>
            </a:r>
            <a:endParaRPr/>
          </a:p>
        </p:txBody>
      </p:sp>
      <p:sp>
        <p:nvSpPr>
          <p:cNvPr id="94" name="Google Shape;94;p14"/>
          <p:cNvSpPr txBox="1">
            <a:spLocks noGrp="1"/>
          </p:cNvSpPr>
          <p:nvPr>
            <p:ph type="body" idx="1"/>
          </p:nvPr>
        </p:nvSpPr>
        <p:spPr>
          <a:xfrm>
            <a:off x="729450" y="2078875"/>
            <a:ext cx="4409700" cy="226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Process Oriented: </a:t>
            </a:r>
            <a:endParaRPr/>
          </a:p>
          <a:p>
            <a:pPr marL="457200" lvl="0" indent="-311150" algn="l" rtl="0">
              <a:lnSpc>
                <a:spcPct val="100000"/>
              </a:lnSpc>
              <a:spcBef>
                <a:spcPts val="0"/>
              </a:spcBef>
              <a:spcAft>
                <a:spcPts val="0"/>
              </a:spcAft>
              <a:buSzPts val="1300"/>
              <a:buChar char="-"/>
            </a:pPr>
            <a:r>
              <a:rPr lang="en"/>
              <a:t>Store large amount of data</a:t>
            </a:r>
            <a:endParaRPr/>
          </a:p>
          <a:p>
            <a:pPr marL="457200" lvl="0" indent="-311150" algn="l" rtl="0">
              <a:lnSpc>
                <a:spcPct val="100000"/>
              </a:lnSpc>
              <a:spcBef>
                <a:spcPts val="0"/>
              </a:spcBef>
              <a:spcAft>
                <a:spcPts val="0"/>
              </a:spcAft>
              <a:buSzPts val="1300"/>
              <a:buChar char="-"/>
            </a:pPr>
            <a:r>
              <a:rPr lang="en"/>
              <a:t>Upload photos</a:t>
            </a:r>
            <a:endParaRPr/>
          </a:p>
          <a:p>
            <a:pPr marL="457200" lvl="0" indent="-311150" algn="l" rtl="0">
              <a:lnSpc>
                <a:spcPct val="100000"/>
              </a:lnSpc>
              <a:spcBef>
                <a:spcPts val="0"/>
              </a:spcBef>
              <a:spcAft>
                <a:spcPts val="0"/>
              </a:spcAft>
              <a:buSzPts val="1300"/>
              <a:buChar char="-"/>
            </a:pPr>
            <a:r>
              <a:rPr lang="en"/>
              <a:t>Create checklist system (to-do, rush readiness)</a:t>
            </a:r>
            <a:endParaRPr/>
          </a:p>
          <a:p>
            <a:pPr marL="457200" lvl="0" indent="-311150" algn="l" rtl="0">
              <a:lnSpc>
                <a:spcPct val="100000"/>
              </a:lnSpc>
              <a:spcBef>
                <a:spcPts val="0"/>
              </a:spcBef>
              <a:spcAft>
                <a:spcPts val="0"/>
              </a:spcAft>
              <a:buSzPts val="1300"/>
              <a:buChar char="-"/>
            </a:pPr>
            <a:r>
              <a:rPr lang="en"/>
              <a:t>Communication within app</a:t>
            </a:r>
            <a:endParaRPr/>
          </a:p>
          <a:p>
            <a:pPr marL="457200" lvl="0" indent="-311150" algn="l" rtl="0">
              <a:lnSpc>
                <a:spcPct val="100000"/>
              </a:lnSpc>
              <a:spcBef>
                <a:spcPts val="0"/>
              </a:spcBef>
              <a:spcAft>
                <a:spcPts val="0"/>
              </a:spcAft>
              <a:buSzPts val="1300"/>
              <a:buChar char="-"/>
            </a:pPr>
            <a:r>
              <a:rPr lang="en"/>
              <a:t>Create critical reports and summary reports</a:t>
            </a:r>
            <a:endParaRPr/>
          </a:p>
          <a:p>
            <a:pPr marL="457200" lvl="0" indent="-311150" algn="l" rtl="0">
              <a:lnSpc>
                <a:spcPct val="100000"/>
              </a:lnSpc>
              <a:spcBef>
                <a:spcPts val="0"/>
              </a:spcBef>
              <a:spcAft>
                <a:spcPts val="0"/>
              </a:spcAft>
              <a:buSzPts val="1300"/>
              <a:buChar char="-"/>
            </a:pPr>
            <a:r>
              <a:rPr lang="en"/>
              <a:t>Ability to set reminders</a:t>
            </a:r>
            <a:endParaRPr/>
          </a:p>
          <a:p>
            <a:pPr marL="0" lvl="0" indent="0" algn="l" rtl="0">
              <a:lnSpc>
                <a:spcPct val="100000"/>
              </a:lnSpc>
              <a:spcBef>
                <a:spcPts val="1600"/>
              </a:spcBef>
              <a:spcAft>
                <a:spcPts val="0"/>
              </a:spcAft>
              <a:buNone/>
            </a:pPr>
            <a:r>
              <a:rPr lang="en"/>
              <a:t>Information Oriented: </a:t>
            </a:r>
            <a:endParaRPr/>
          </a:p>
          <a:p>
            <a:pPr marL="457200" lvl="0" indent="-311150" algn="l" rtl="0">
              <a:lnSpc>
                <a:spcPct val="100000"/>
              </a:lnSpc>
              <a:spcBef>
                <a:spcPts val="0"/>
              </a:spcBef>
              <a:spcAft>
                <a:spcPts val="0"/>
              </a:spcAft>
              <a:buSzPts val="1300"/>
              <a:buChar char="-"/>
            </a:pPr>
            <a:r>
              <a:rPr lang="en"/>
              <a:t>Store financial information (sales, labor percentile)</a:t>
            </a:r>
            <a:endParaRPr/>
          </a:p>
          <a:p>
            <a:pPr marL="457200" lvl="0" indent="-311150" algn="l" rtl="0">
              <a:lnSpc>
                <a:spcPct val="100000"/>
              </a:lnSpc>
              <a:spcBef>
                <a:spcPts val="0"/>
              </a:spcBef>
              <a:spcAft>
                <a:spcPts val="0"/>
              </a:spcAft>
              <a:buSzPts val="1300"/>
              <a:buChar char="-"/>
            </a:pPr>
            <a:r>
              <a:rPr lang="en"/>
              <a:t>Store drive-thru analytics</a:t>
            </a:r>
            <a:endParaRPr/>
          </a:p>
          <a:p>
            <a:pPr marL="457200" lvl="0" indent="-311150" algn="l" rtl="0">
              <a:lnSpc>
                <a:spcPct val="100000"/>
              </a:lnSpc>
              <a:spcBef>
                <a:spcPts val="0"/>
              </a:spcBef>
              <a:spcAft>
                <a:spcPts val="0"/>
              </a:spcAft>
              <a:buSzPts val="1300"/>
              <a:buChar char="-"/>
            </a:pPr>
            <a:r>
              <a:rPr lang="en"/>
              <a:t>Store all info for 3 years minimum</a:t>
            </a:r>
            <a:endParaRPr/>
          </a:p>
        </p:txBody>
      </p:sp>
      <p:pic>
        <p:nvPicPr>
          <p:cNvPr id="95" name="Google Shape;95;p14"/>
          <p:cNvPicPr preferRelativeResize="0"/>
          <p:nvPr/>
        </p:nvPicPr>
        <p:blipFill>
          <a:blip r:embed="rId3">
            <a:alphaModFix/>
          </a:blip>
          <a:stretch>
            <a:fillRect/>
          </a:stretch>
        </p:blipFill>
        <p:spPr>
          <a:xfrm>
            <a:off x="5546175" y="1363150"/>
            <a:ext cx="2417200" cy="2417200"/>
          </a:xfrm>
          <a:prstGeom prst="rect">
            <a:avLst/>
          </a:prstGeom>
          <a:noFill/>
          <a:ln>
            <a:noFill/>
          </a:ln>
        </p:spPr>
      </p:pic>
      <p:sp>
        <p:nvSpPr>
          <p:cNvPr id="96" name="Google Shape;96;p14"/>
          <p:cNvSpPr txBox="1"/>
          <p:nvPr/>
        </p:nvSpPr>
        <p:spPr>
          <a:xfrm>
            <a:off x="5787350" y="4097450"/>
            <a:ext cx="2928300" cy="24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t>“Web Development, Mobile App Development, Android, Mobile Phone Case, Mobile Phone Accessories PNG Image with Transparent Background.” </a:t>
            </a:r>
            <a:r>
              <a:rPr lang="en" sz="600" i="1"/>
              <a:t>Kisspng</a:t>
            </a:r>
            <a:r>
              <a:rPr lang="en" sz="600"/>
              <a:t>, Web Development, Mobile App Development, Android, Mobile Phone Case, Mobile Phone Accessories PNG image with transparent background.</a:t>
            </a:r>
            <a:endParaRPr sz="600"/>
          </a:p>
          <a:p>
            <a:pPr marL="0" lvl="0" indent="0" algn="l" rtl="0">
              <a:spcBef>
                <a:spcPts val="0"/>
              </a:spcBef>
              <a:spcAft>
                <a:spcPts val="0"/>
              </a:spcAft>
              <a:buNone/>
            </a:pPr>
            <a:endParaRPr sz="6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729450" y="1318650"/>
            <a:ext cx="49470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Non-functional Requirements</a:t>
            </a:r>
            <a:endParaRPr/>
          </a:p>
        </p:txBody>
      </p:sp>
      <p:sp>
        <p:nvSpPr>
          <p:cNvPr id="102" name="Google Shape;102;p15"/>
          <p:cNvSpPr txBox="1">
            <a:spLocks noGrp="1"/>
          </p:cNvSpPr>
          <p:nvPr>
            <p:ph type="body" idx="1"/>
          </p:nvPr>
        </p:nvSpPr>
        <p:spPr>
          <a:xfrm>
            <a:off x="514110" y="1853850"/>
            <a:ext cx="4890000" cy="30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solidFill>
                  <a:srgbClr val="BF9000"/>
                </a:solidFill>
              </a:rPr>
              <a:t>Operational:</a:t>
            </a:r>
            <a:r>
              <a:rPr lang="en" sz="1200" dirty="0"/>
              <a:t>  </a:t>
            </a:r>
            <a:r>
              <a:rPr lang="en" sz="1200" dirty="0">
                <a:solidFill>
                  <a:srgbClr val="000000"/>
                </a:solidFill>
              </a:rPr>
              <a:t>The system will be able to run on both android and apple devices, integrate with existing inventory system, and backup files to secondary drive </a:t>
            </a:r>
            <a:endParaRPr sz="1200" dirty="0">
              <a:solidFill>
                <a:srgbClr val="000000"/>
              </a:solidFill>
            </a:endParaRPr>
          </a:p>
          <a:p>
            <a:pPr marL="0" lvl="0" indent="0" algn="l" rtl="0">
              <a:spcBef>
                <a:spcPts val="1600"/>
              </a:spcBef>
              <a:spcAft>
                <a:spcPts val="0"/>
              </a:spcAft>
              <a:buNone/>
            </a:pPr>
            <a:r>
              <a:rPr lang="en" sz="1400" b="1" dirty="0">
                <a:solidFill>
                  <a:srgbClr val="990000"/>
                </a:solidFill>
              </a:rPr>
              <a:t>Performance:</a:t>
            </a:r>
            <a:r>
              <a:rPr lang="en" sz="1400" dirty="0"/>
              <a:t> </a:t>
            </a:r>
            <a:r>
              <a:rPr lang="en" sz="1200" dirty="0">
                <a:solidFill>
                  <a:srgbClr val="000000"/>
                </a:solidFill>
              </a:rPr>
              <a:t>The system should be available during all hours of a routine work day; costs can be saved by turning off the system during certain hours (0000 - 0800).</a:t>
            </a:r>
            <a:endParaRPr sz="1200" dirty="0">
              <a:solidFill>
                <a:srgbClr val="000000"/>
              </a:solidFill>
            </a:endParaRPr>
          </a:p>
          <a:p>
            <a:pPr marL="0" lvl="0" indent="0" algn="l" rtl="0">
              <a:spcBef>
                <a:spcPts val="1600"/>
              </a:spcBef>
              <a:spcAft>
                <a:spcPts val="0"/>
              </a:spcAft>
              <a:buNone/>
            </a:pPr>
            <a:r>
              <a:rPr lang="en" sz="1400" b="1" dirty="0">
                <a:solidFill>
                  <a:srgbClr val="000000"/>
                </a:solidFill>
              </a:rPr>
              <a:t>Security:</a:t>
            </a:r>
            <a:r>
              <a:rPr lang="en" sz="1200" b="1" dirty="0">
                <a:solidFill>
                  <a:srgbClr val="000000"/>
                </a:solidFill>
              </a:rPr>
              <a:t> </a:t>
            </a:r>
            <a:r>
              <a:rPr lang="en" sz="1200" dirty="0">
                <a:solidFill>
                  <a:srgbClr val="000000"/>
                </a:solidFill>
              </a:rPr>
              <a:t>The backups should be stored in 2 locations, on the cloud for quick access and within a locked storage area.</a:t>
            </a:r>
            <a:endParaRPr sz="1200" dirty="0">
              <a:solidFill>
                <a:srgbClr val="000000"/>
              </a:solidFill>
            </a:endParaRPr>
          </a:p>
          <a:p>
            <a:pPr marL="0" lvl="0" indent="0" algn="l" rtl="0">
              <a:spcBef>
                <a:spcPts val="1600"/>
              </a:spcBef>
              <a:spcAft>
                <a:spcPts val="1600"/>
              </a:spcAft>
              <a:buNone/>
            </a:pPr>
            <a:r>
              <a:rPr lang="en" sz="1400" b="1" dirty="0">
                <a:solidFill>
                  <a:srgbClr val="BF9000"/>
                </a:solidFill>
              </a:rPr>
              <a:t>Cultural/Political:</a:t>
            </a:r>
            <a:r>
              <a:rPr lang="en" sz="1200" dirty="0"/>
              <a:t> </a:t>
            </a:r>
            <a:r>
              <a:rPr lang="en" sz="1200" dirty="0">
                <a:solidFill>
                  <a:srgbClr val="000000"/>
                </a:solidFill>
              </a:rPr>
              <a:t>Managers shall only be able to view information about their own store.</a:t>
            </a:r>
            <a:endParaRPr sz="1200" dirty="0">
              <a:solidFill>
                <a:srgbClr val="000000"/>
              </a:solidFill>
            </a:endParaRPr>
          </a:p>
        </p:txBody>
      </p:sp>
      <p:pic>
        <p:nvPicPr>
          <p:cNvPr id="2" name="Picture 1">
            <a:extLst>
              <a:ext uri="{FF2B5EF4-FFF2-40B4-BE49-F238E27FC236}">
                <a16:creationId xmlns:a16="http://schemas.microsoft.com/office/drawing/2014/main" id="{42CEBB5E-DD9F-F042-9262-19B0F6E103E8}"/>
              </a:ext>
            </a:extLst>
          </p:cNvPr>
          <p:cNvPicPr>
            <a:picLocks noChangeAspect="1"/>
          </p:cNvPicPr>
          <p:nvPr/>
        </p:nvPicPr>
        <p:blipFill>
          <a:blip r:embed="rId3"/>
          <a:stretch>
            <a:fillRect/>
          </a:stretch>
        </p:blipFill>
        <p:spPr>
          <a:xfrm>
            <a:off x="5473102" y="2301240"/>
            <a:ext cx="3416717" cy="16963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Interview #1 of Owner</a:t>
            </a:r>
            <a:endParaRPr/>
          </a:p>
        </p:txBody>
      </p:sp>
      <p:sp>
        <p:nvSpPr>
          <p:cNvPr id="108" name="Google Shape;108;p16"/>
          <p:cNvSpPr txBox="1">
            <a:spLocks noGrp="1"/>
          </p:cNvSpPr>
          <p:nvPr>
            <p:ph type="body" idx="1"/>
          </p:nvPr>
        </p:nvSpPr>
        <p:spPr>
          <a:xfrm>
            <a:off x="729450" y="2078875"/>
            <a:ext cx="7688700" cy="25455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1400">
                <a:solidFill>
                  <a:srgbClr val="000000"/>
                </a:solidFill>
                <a:latin typeface="Arial"/>
                <a:ea typeface="Arial"/>
                <a:cs typeface="Arial"/>
                <a:sym typeface="Arial"/>
              </a:rPr>
              <a:t>Name of Interviewee: Syed Abid Iqbal</a:t>
            </a: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	Position of Interviewee: Owner</a:t>
            </a: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	Date &amp; Time of Interview: 3/23/2019</a:t>
            </a: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	Name of Interviewer: Farah Siddiqui</a:t>
            </a: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marL="0" lvl="0" indent="457200" algn="l" rtl="0">
              <a:spcBef>
                <a:spcPts val="0"/>
              </a:spcBef>
              <a:spcAft>
                <a:spcPts val="0"/>
              </a:spcAft>
              <a:buNone/>
            </a:pPr>
            <a:r>
              <a:rPr lang="en" sz="1400" b="1">
                <a:solidFill>
                  <a:srgbClr val="000000"/>
                </a:solidFill>
                <a:latin typeface="Arial"/>
                <a:ea typeface="Arial"/>
                <a:cs typeface="Arial"/>
                <a:sym typeface="Arial"/>
              </a:rPr>
              <a:t>Purpose of Interview</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9144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Understand the current process of their transition of information.</a:t>
            </a:r>
            <a:endParaRPr sz="1400">
              <a:solidFill>
                <a:srgbClr val="000000"/>
              </a:solidFill>
              <a:latin typeface="Arial"/>
              <a:ea typeface="Arial"/>
              <a:cs typeface="Arial"/>
              <a:sym typeface="Arial"/>
            </a:endParaRPr>
          </a:p>
          <a:p>
            <a:pPr marL="9144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 Determine the requirements for the future system.</a:t>
            </a:r>
            <a:endParaRPr sz="1400">
              <a:solidFill>
                <a:srgbClr val="000000"/>
              </a:solidFill>
              <a:latin typeface="Arial"/>
              <a:ea typeface="Arial"/>
              <a:cs typeface="Arial"/>
              <a:sym typeface="Arial"/>
            </a:endParaRPr>
          </a:p>
          <a:p>
            <a:pPr marL="9144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Gain insight on what Mr. Iqbal needs to needs to be improved, and what additional thoughts he had on our proposed system.</a:t>
            </a:r>
            <a:endParaRPr sz="1400">
              <a:solidFill>
                <a:srgbClr val="000000"/>
              </a:solidFill>
              <a:latin typeface="Arial"/>
              <a:ea typeface="Arial"/>
              <a:cs typeface="Arial"/>
              <a:sym typeface="Arial"/>
            </a:endParaRPr>
          </a:p>
          <a:p>
            <a:pPr marL="0" lvl="0" indent="0" algn="l" rtl="0">
              <a:spcBef>
                <a:spcPts val="0"/>
              </a:spcBef>
              <a:spcAft>
                <a:spcPts val="1600"/>
              </a:spcAft>
              <a:buNone/>
            </a:pPr>
            <a:endParaRPr/>
          </a:p>
        </p:txBody>
      </p:sp>
      <p:pic>
        <p:nvPicPr>
          <p:cNvPr id="109" name="Google Shape;109;p16"/>
          <p:cNvPicPr preferRelativeResize="0"/>
          <p:nvPr/>
        </p:nvPicPr>
        <p:blipFill>
          <a:blip r:embed="rId3">
            <a:alphaModFix/>
          </a:blip>
          <a:stretch>
            <a:fillRect/>
          </a:stretch>
        </p:blipFill>
        <p:spPr>
          <a:xfrm>
            <a:off x="5721525" y="1608400"/>
            <a:ext cx="2966650" cy="190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of Interview</a:t>
            </a:r>
            <a:endParaRPr/>
          </a:p>
        </p:txBody>
      </p:sp>
      <p:sp>
        <p:nvSpPr>
          <p:cNvPr id="115" name="Google Shape;115;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latin typeface="Arial"/>
                <a:ea typeface="Arial"/>
                <a:cs typeface="Arial"/>
                <a:sym typeface="Arial"/>
              </a:rPr>
              <a:t>Mr.Iqbal expressed his concern regarding:</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Lack of the ability to data on time.</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Gather information is very time consuming.</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When Manager miss a task such as, not doing HACCP log can cause risk the consumer healths.</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If Manager fail to report the accurate information on time it cause him to lose money.</a:t>
            </a:r>
            <a:endParaRPr sz="1400" b="1" strike="sngStrike">
              <a:solidFill>
                <a:srgbClr val="000000"/>
              </a:solidFill>
              <a:latin typeface="Arial"/>
              <a:ea typeface="Arial"/>
              <a:cs typeface="Arial"/>
              <a:sym typeface="Arial"/>
            </a:endParaRPr>
          </a:p>
          <a:p>
            <a:pPr marL="0" lvl="0" indent="457200" algn="l" rtl="0">
              <a:spcBef>
                <a:spcPts val="0"/>
              </a:spcBef>
              <a:spcAft>
                <a:spcPts val="0"/>
              </a:spcAft>
              <a:buNone/>
            </a:pPr>
            <a:endParaRPr sz="1400" b="1">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Interview #2 of Manager</a:t>
            </a:r>
            <a:endParaRPr/>
          </a:p>
        </p:txBody>
      </p:sp>
      <p:sp>
        <p:nvSpPr>
          <p:cNvPr id="121" name="Google Shape;121;p18"/>
          <p:cNvSpPr txBox="1">
            <a:spLocks noGrp="1"/>
          </p:cNvSpPr>
          <p:nvPr>
            <p:ph type="body" idx="1"/>
          </p:nvPr>
        </p:nvSpPr>
        <p:spPr>
          <a:xfrm>
            <a:off x="727650" y="1951550"/>
            <a:ext cx="7688700" cy="22611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1400">
                <a:solidFill>
                  <a:srgbClr val="000000"/>
                </a:solidFill>
                <a:latin typeface="Arial"/>
                <a:ea typeface="Arial"/>
                <a:cs typeface="Arial"/>
                <a:sym typeface="Arial"/>
              </a:rPr>
              <a:t>Name of Interviewee: Melissa Howell</a:t>
            </a:r>
            <a:endParaRPr sz="1400">
              <a:solidFill>
                <a:srgbClr val="000000"/>
              </a:solidFill>
              <a:latin typeface="Arial"/>
              <a:ea typeface="Arial"/>
              <a:cs typeface="Arial"/>
              <a:sym typeface="Arial"/>
            </a:endParaRPr>
          </a:p>
          <a:p>
            <a:pPr marL="0" lvl="0" indent="457200" algn="l" rtl="0">
              <a:spcBef>
                <a:spcPts val="0"/>
              </a:spcBef>
              <a:spcAft>
                <a:spcPts val="0"/>
              </a:spcAft>
              <a:buNone/>
            </a:pPr>
            <a:r>
              <a:rPr lang="en" sz="1400">
                <a:solidFill>
                  <a:srgbClr val="000000"/>
                </a:solidFill>
                <a:latin typeface="Arial"/>
                <a:ea typeface="Arial"/>
                <a:cs typeface="Arial"/>
                <a:sym typeface="Arial"/>
              </a:rPr>
              <a:t>Position of Interviewee: Manager</a:t>
            </a:r>
            <a:endParaRPr sz="1400">
              <a:solidFill>
                <a:srgbClr val="000000"/>
              </a:solidFill>
              <a:latin typeface="Arial"/>
              <a:ea typeface="Arial"/>
              <a:cs typeface="Arial"/>
              <a:sym typeface="Arial"/>
            </a:endParaRPr>
          </a:p>
          <a:p>
            <a:pPr marL="0" lvl="0" indent="457200" algn="l" rtl="0">
              <a:spcBef>
                <a:spcPts val="0"/>
              </a:spcBef>
              <a:spcAft>
                <a:spcPts val="0"/>
              </a:spcAft>
              <a:buNone/>
            </a:pPr>
            <a:r>
              <a:rPr lang="en" sz="1400">
                <a:solidFill>
                  <a:srgbClr val="000000"/>
                </a:solidFill>
                <a:latin typeface="Arial"/>
                <a:ea typeface="Arial"/>
                <a:cs typeface="Arial"/>
                <a:sym typeface="Arial"/>
              </a:rPr>
              <a:t>Date &amp; Time of Interview: 3/24/19</a:t>
            </a:r>
            <a:endParaRPr sz="1400">
              <a:solidFill>
                <a:srgbClr val="000000"/>
              </a:solidFill>
              <a:latin typeface="Arial"/>
              <a:ea typeface="Arial"/>
              <a:cs typeface="Arial"/>
              <a:sym typeface="Arial"/>
            </a:endParaRPr>
          </a:p>
          <a:p>
            <a:pPr marL="0" lvl="0" indent="457200" algn="l" rtl="0">
              <a:spcBef>
                <a:spcPts val="0"/>
              </a:spcBef>
              <a:spcAft>
                <a:spcPts val="0"/>
              </a:spcAft>
              <a:buNone/>
            </a:pPr>
            <a:r>
              <a:rPr lang="en" sz="1400">
                <a:solidFill>
                  <a:srgbClr val="000000"/>
                </a:solidFill>
                <a:latin typeface="Arial"/>
                <a:ea typeface="Arial"/>
                <a:cs typeface="Arial"/>
                <a:sym typeface="Arial"/>
              </a:rPr>
              <a:t>Name of Interviewer: Adil Mufti</a:t>
            </a:r>
            <a:endParaRPr sz="1400">
              <a:solidFill>
                <a:srgbClr val="000000"/>
              </a:solidFill>
              <a:latin typeface="Arial"/>
              <a:ea typeface="Arial"/>
              <a:cs typeface="Arial"/>
              <a:sym typeface="Arial"/>
            </a:endParaRPr>
          </a:p>
          <a:p>
            <a:pPr marL="0" lvl="0" indent="457200" algn="l" rtl="0">
              <a:spcBef>
                <a:spcPts val="0"/>
              </a:spcBef>
              <a:spcAft>
                <a:spcPts val="0"/>
              </a:spcAft>
              <a:buNone/>
            </a:pPr>
            <a:endParaRPr sz="1400">
              <a:solidFill>
                <a:srgbClr val="000000"/>
              </a:solidFill>
              <a:latin typeface="Arial"/>
              <a:ea typeface="Arial"/>
              <a:cs typeface="Arial"/>
              <a:sym typeface="Arial"/>
            </a:endParaRPr>
          </a:p>
          <a:p>
            <a:pPr marL="0" lvl="0" indent="457200" algn="l" rtl="0">
              <a:spcBef>
                <a:spcPts val="0"/>
              </a:spcBef>
              <a:spcAft>
                <a:spcPts val="0"/>
              </a:spcAft>
              <a:buNone/>
            </a:pPr>
            <a:r>
              <a:rPr lang="en" sz="1400" b="1">
                <a:solidFill>
                  <a:srgbClr val="000000"/>
                </a:solidFill>
                <a:latin typeface="Arial"/>
                <a:ea typeface="Arial"/>
                <a:cs typeface="Arial"/>
                <a:sym typeface="Arial"/>
              </a:rPr>
              <a:t>Purpose of Interview:</a:t>
            </a:r>
            <a:endParaRPr sz="1400" b="1">
              <a:solidFill>
                <a:srgbClr val="000000"/>
              </a:solidFill>
              <a:latin typeface="Arial"/>
              <a:ea typeface="Arial"/>
              <a:cs typeface="Arial"/>
              <a:sym typeface="Arial"/>
            </a:endParaRPr>
          </a:p>
          <a:p>
            <a:pPr marL="9144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day to day tasks that a manager deals with and what may be challenging.</a:t>
            </a:r>
            <a:endParaRPr sz="1400">
              <a:solidFill>
                <a:srgbClr val="000000"/>
              </a:solidFill>
              <a:latin typeface="Arial"/>
              <a:ea typeface="Arial"/>
              <a:cs typeface="Arial"/>
              <a:sym typeface="Arial"/>
            </a:endParaRPr>
          </a:p>
          <a:p>
            <a:pPr marL="9144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What functions and features would be convenient to have on the application from a managers point of view.</a:t>
            </a:r>
            <a:endParaRPr sz="1400">
              <a:solidFill>
                <a:srgbClr val="000000"/>
              </a:solidFill>
              <a:latin typeface="Arial"/>
              <a:ea typeface="Arial"/>
              <a:cs typeface="Arial"/>
              <a:sym typeface="Arial"/>
            </a:endParaRPr>
          </a:p>
          <a:p>
            <a:pPr marL="9144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organization skills that are currently in place with documents and important files.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of Interview</a:t>
            </a:r>
            <a:endParaRPr/>
          </a:p>
        </p:txBody>
      </p:sp>
      <p:sp>
        <p:nvSpPr>
          <p:cNvPr id="127" name="Google Shape;127;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400">
                <a:solidFill>
                  <a:srgbClr val="000000"/>
                </a:solidFill>
                <a:latin typeface="Arial"/>
                <a:ea typeface="Arial"/>
                <a:cs typeface="Arial"/>
                <a:sym typeface="Arial"/>
              </a:rPr>
              <a:t>Melissa mentioned how:</a:t>
            </a:r>
            <a:endParaRPr sz="1400">
              <a:solidFill>
                <a:srgbClr val="000000"/>
              </a:solidFill>
              <a:latin typeface="Arial"/>
              <a:ea typeface="Arial"/>
              <a:cs typeface="Arial"/>
              <a:sym typeface="Arial"/>
            </a:endParaRPr>
          </a:p>
          <a:p>
            <a:pPr marL="9144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It is a hassle for them to keep track of previous documents because it wasn’t paperless. </a:t>
            </a:r>
            <a:endParaRPr sz="1400">
              <a:solidFill>
                <a:srgbClr val="000000"/>
              </a:solidFill>
              <a:latin typeface="Arial"/>
              <a:ea typeface="Arial"/>
              <a:cs typeface="Arial"/>
              <a:sym typeface="Arial"/>
            </a:endParaRPr>
          </a:p>
          <a:p>
            <a:pPr marL="9144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Communication between managers could be stronger because they currently use their smartphone in a group chat. </a:t>
            </a:r>
            <a:endParaRPr sz="1400">
              <a:solidFill>
                <a:srgbClr val="000000"/>
              </a:solidFill>
              <a:latin typeface="Arial"/>
              <a:ea typeface="Arial"/>
              <a:cs typeface="Arial"/>
              <a:sym typeface="Arial"/>
            </a:endParaRPr>
          </a:p>
          <a:p>
            <a:pPr marL="9144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Ensuring that the staff is completing their tasks was stressful to handle so the use of the checklist will help ensure everyone is doing what they need to before they leave.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Observations</a:t>
            </a:r>
            <a:endParaRPr/>
          </a:p>
        </p:txBody>
      </p:sp>
      <p:sp>
        <p:nvSpPr>
          <p:cNvPr id="133" name="Google Shape;133;p20"/>
          <p:cNvSpPr txBox="1">
            <a:spLocks noGrp="1"/>
          </p:cNvSpPr>
          <p:nvPr>
            <p:ph type="body" idx="1"/>
          </p:nvPr>
        </p:nvSpPr>
        <p:spPr>
          <a:xfrm>
            <a:off x="729450" y="1853850"/>
            <a:ext cx="7688700" cy="3119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This restaurant popeyes is located at Essex,MD.</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lobby for 45 people. </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daily operation includes doing HACCP logs, rush readiness checklist and Daily Food Excellence Audit. </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staff records all of these activities in the red book.</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Red book is a managers book which tracks and analyze daily operations anytime and anywhere and creates tasks as managers do their walk-throughs.</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On the left side of the drive-thru window, there is a monitor which records the speed of the drive-thru. </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Most of the communication among the management team is done via group chat. </a:t>
            </a:r>
            <a:endParaRPr/>
          </a:p>
        </p:txBody>
      </p:sp>
      <p:pic>
        <p:nvPicPr>
          <p:cNvPr id="134" name="Google Shape;134;p20"/>
          <p:cNvPicPr preferRelativeResize="0"/>
          <p:nvPr/>
        </p:nvPicPr>
        <p:blipFill>
          <a:blip r:embed="rId3">
            <a:alphaModFix/>
          </a:blip>
          <a:stretch>
            <a:fillRect/>
          </a:stretch>
        </p:blipFill>
        <p:spPr>
          <a:xfrm>
            <a:off x="7390325" y="595375"/>
            <a:ext cx="1258475" cy="1258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Questionnaire</a:t>
            </a:r>
            <a:endParaRPr/>
          </a:p>
        </p:txBody>
      </p:sp>
      <p:pic>
        <p:nvPicPr>
          <p:cNvPr id="140" name="Google Shape;140;p21"/>
          <p:cNvPicPr preferRelativeResize="0"/>
          <p:nvPr/>
        </p:nvPicPr>
        <p:blipFill>
          <a:blip r:embed="rId3">
            <a:alphaModFix/>
          </a:blip>
          <a:stretch>
            <a:fillRect/>
          </a:stretch>
        </p:blipFill>
        <p:spPr>
          <a:xfrm>
            <a:off x="591462" y="1853850"/>
            <a:ext cx="3675838" cy="3032825"/>
          </a:xfrm>
          <a:prstGeom prst="rect">
            <a:avLst/>
          </a:prstGeom>
          <a:noFill/>
          <a:ln>
            <a:noFill/>
          </a:ln>
        </p:spPr>
      </p:pic>
      <p:pic>
        <p:nvPicPr>
          <p:cNvPr id="141" name="Google Shape;141;p21"/>
          <p:cNvPicPr preferRelativeResize="0"/>
          <p:nvPr/>
        </p:nvPicPr>
        <p:blipFill>
          <a:blip r:embed="rId4">
            <a:alphaModFix/>
          </a:blip>
          <a:stretch>
            <a:fillRect/>
          </a:stretch>
        </p:blipFill>
        <p:spPr>
          <a:xfrm>
            <a:off x="4419700" y="2129750"/>
            <a:ext cx="4366901" cy="26306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767</Words>
  <Application>Microsoft Macintosh PowerPoint</Application>
  <PresentationFormat>On-screen Show (16:9)</PresentationFormat>
  <Paragraphs>82</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Raleway</vt:lpstr>
      <vt:lpstr>Lato</vt:lpstr>
      <vt:lpstr>Arial</vt:lpstr>
      <vt:lpstr>Streamline</vt:lpstr>
      <vt:lpstr>Popeye’s Management Application</vt:lpstr>
      <vt:lpstr>Functional Requirements</vt:lpstr>
      <vt:lpstr>Non-functional Requirements</vt:lpstr>
      <vt:lpstr>Interview #1 of Owner</vt:lpstr>
      <vt:lpstr>Summary of Interview</vt:lpstr>
      <vt:lpstr>Interview #2 of Manager</vt:lpstr>
      <vt:lpstr>Summary of Interview</vt:lpstr>
      <vt:lpstr>Observations</vt:lpstr>
      <vt:lpstr>Questionnaire</vt:lpstr>
      <vt:lpstr>Document Analysis</vt:lpstr>
      <vt:lpstr>Sample Use Case</vt:lpstr>
      <vt:lpstr>Use Case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Popeye’s Management Application</dc:title>
  <cp:lastModifiedBy>Jessica Park</cp:lastModifiedBy>
  <cp:revision>1</cp:revision>
  <dcterms:modified xsi:type="dcterms:W3CDTF">2019-03-28T19:36:54Z</dcterms:modified>
</cp:coreProperties>
</file>