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8.png" ContentType="image/png"/>
  <Override PartName="/ppt/media/image9.png" ContentType="image/png"/>
  <Override PartName="/ppt/presProps.xml" ContentType="application/vnd.openxmlformats-officedocument.presentationml.presProps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13.xml" ContentType="application/vnd.openxmlformats-officedocument.presentationml.slide+xml"/>
  <Override PartName="/ppt/slides/_rels/slide22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8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30.xml.rels" ContentType="application/vnd.openxmlformats-package.relationships+xml"/>
  <Override PartName="/ppt/slides/_rels/slide29.xml.rels" ContentType="application/vnd.openxmlformats-package.relationships+xml"/>
  <Override PartName="/ppt/slides/_rels/slide14.xml.rels" ContentType="application/vnd.openxmlformats-package.relationships+xml"/>
  <Override PartName="/ppt/slides/_rels/slide23.xml.rels" ContentType="application/vnd.openxmlformats-package.relationships+xml"/>
  <Override PartName="/ppt/slides/_rels/slide10.xml.rels" ContentType="application/vnd.openxmlformats-package.relationships+xml"/>
  <Override PartName="/ppt/slides/_rels/slide25.xml.rels" ContentType="application/vnd.openxmlformats-package.relationships+xml"/>
  <Override PartName="/ppt/slides/_rels/slide16.xml.rels" ContentType="application/vnd.openxmlformats-package.relationships+xml"/>
  <Override PartName="/ppt/slides/_rels/slide32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24.xml.rels" ContentType="application/vnd.openxmlformats-package.relationships+xml"/>
  <Override PartName="/ppt/slides/_rels/slide8.xml.rels" ContentType="application/vnd.openxmlformats-package.relationships+xml"/>
  <Override PartName="/ppt/slides/_rels/slide27.xml.rels" ContentType="application/vnd.openxmlformats-package.relationships+xml"/>
  <Override PartName="/ppt/slides/_rels/slide2.xml.rels" ContentType="application/vnd.openxmlformats-package.relationships+xml"/>
  <Override PartName="/ppt/slides/_rels/slide36.xml.rels" ContentType="application/vnd.openxmlformats-package.relationships+xml"/>
  <Override PartName="/ppt/slides/_rels/slide21.xml.rels" ContentType="application/vnd.openxmlformats-package.relationships+xml"/>
  <Override PartName="/ppt/slides/_rels/slide35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34.xml.rels" ContentType="application/vnd.openxmlformats-package.relationships+xml"/>
  <Override PartName="/ppt/slides/_rels/slide6.xml.rels" ContentType="application/vnd.openxmlformats-package.relationships+xml"/>
  <Override PartName="/ppt/slides/_rels/slide33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34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120BB2C-F982-4010-BA19-95BA426ABA8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F0BE423-0F62-4A7D-B08B-192B0368603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2D69AD2-3523-407D-91D6-41FE507BF36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518DA33-A16B-41FB-90BB-71E5B84FAAC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D626095-BBE9-4D3A-B7C0-B109C652075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F5A211DB-93AE-48AB-A61F-DD2D50F3FF1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5B8BF503-F1EB-4F63-92F4-915F467DFFB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971BC9E5-CF28-43DC-8064-4E40EF1D3F5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DE87EBEA-0A9E-4F87-A1BD-8FCC8B2C8A2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E4DCD902-700E-42FC-B043-DAE6817D2AD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B09C119-93F0-4454-8235-16EA839B051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D546C5FF-CCDC-4936-B5F7-63B2A37F192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A7E3CFB1-4D2A-4015-825A-DA70906BB1B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34B7BBC7-F6BB-428A-A931-EFA6889695A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E166164E-BB49-40C9-A6A7-6318C0FECEE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1D4CEBCC-05FA-4373-A9FA-F3971BD505D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7EBE2762-F83E-4432-9C2C-506717F6C4F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9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D64BDA5E-F220-4F9D-8A2B-C951CB7C650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94BCC87-217A-4C52-BE40-08664F95296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D97CC81-307E-4515-AE82-10E849C0749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DEA5986-6197-4842-B360-E972C24F48C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46AD677-A9BC-45DC-81C2-9AE09A47AC2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80AD591-6B1D-4F96-A500-AB27E657541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6B267E8-0C42-4049-9694-780043E11B9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0"/>
            <a:ext cx="10079280" cy="566928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"/>
          <p:cNvSpPr/>
          <p:nvPr/>
        </p:nvSpPr>
        <p:spPr>
          <a:xfrm>
            <a:off x="0" y="0"/>
            <a:ext cx="10079280" cy="3779280"/>
          </a:xfrm>
          <a:prstGeom prst="rect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280" cy="161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3420000" y="3240000"/>
            <a:ext cx="6299280" cy="161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>
          <a:xfrm>
            <a:off x="3420000" y="5400000"/>
            <a:ext cx="3239280" cy="26928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1" lang="en-IN" sz="1800" spc="-1" strike="noStrike">
                <a:solidFill>
                  <a:srgbClr val="ffffff"/>
                </a:solidFill>
                <a:latin typeface="Noto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1" lang="en-IN" sz="1800" spc="-1" strike="noStrike">
                <a:solidFill>
                  <a:srgbClr val="ffffff"/>
                </a:solidFill>
                <a:latin typeface="Noto Sans"/>
              </a:rPr>
              <a:t>&lt;footer&gt;</a:t>
            </a:r>
            <a:endParaRPr b="0" lang="en-IN" sz="1800" spc="-1" strike="noStrike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>
          <a:xfrm>
            <a:off x="9180000" y="5130000"/>
            <a:ext cx="719280" cy="53928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ctr">
            <a:noAutofit/>
          </a:bodyPr>
          <a:lstStyle>
            <a:lvl1pPr algn="ctr">
              <a:lnSpc>
                <a:spcPct val="100000"/>
              </a:lnSpc>
              <a:buNone/>
              <a:defRPr b="1" lang="en-IN" sz="1800" spc="-1" strike="noStrike">
                <a:solidFill>
                  <a:srgbClr val="ffffff"/>
                </a:solidFill>
                <a:latin typeface="Noto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88251294-23CC-4DAF-8D6F-BDC64A594354}" type="slidenum">
              <a:rPr b="1" lang="en-IN" sz="1800" spc="-1" strike="noStrike">
                <a:solidFill>
                  <a:srgbClr val="ffffff"/>
                </a:solidFill>
                <a:latin typeface="Noto Sans"/>
              </a:rPr>
              <a:t>&lt;number&gt;</a:t>
            </a:fld>
            <a:endParaRPr b="0" lang="en-IN" sz="1800" spc="-1" strike="noStrike"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>
          <a:xfrm>
            <a:off x="360000" y="5400000"/>
            <a:ext cx="2879280" cy="26928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"/>
          <p:cNvSpPr/>
          <p:nvPr/>
        </p:nvSpPr>
        <p:spPr>
          <a:xfrm>
            <a:off x="0" y="5400000"/>
            <a:ext cx="10079280" cy="26928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"/>
          <p:cNvSpPr/>
          <p:nvPr/>
        </p:nvSpPr>
        <p:spPr>
          <a:xfrm>
            <a:off x="0" y="0"/>
            <a:ext cx="10079280" cy="121428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"/>
          <p:cNvSpPr/>
          <p:nvPr/>
        </p:nvSpPr>
        <p:spPr>
          <a:xfrm>
            <a:off x="9315000" y="5175000"/>
            <a:ext cx="449280" cy="449280"/>
          </a:xfrm>
          <a:prstGeom prst="ellipse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"/>
          <p:cNvSpPr/>
          <p:nvPr/>
        </p:nvSpPr>
        <p:spPr>
          <a:xfrm>
            <a:off x="9180000" y="5130000"/>
            <a:ext cx="719280" cy="53928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fld id="{E8BCABC5-7954-4970-B183-D42A6799D354}" type="slidenum">
              <a:rPr b="1" lang="en-IN" sz="1800" spc="-1" strike="noStrike">
                <a:solidFill>
                  <a:srgbClr val="ffffff"/>
                </a:solidFill>
                <a:latin typeface="Noto Sans"/>
                <a:ea typeface="DejaVu Sans"/>
              </a:rPr>
              <a:t>&lt;number&gt;</a:t>
            </a:fld>
            <a:endParaRPr b="0" lang="en-IN" sz="1800" spc="-1" strike="noStrike">
              <a:latin typeface="Arial"/>
            </a:endParaRPr>
          </a:p>
        </p:txBody>
      </p:sp>
      <p:sp>
        <p:nvSpPr>
          <p:cNvPr id="47" name="PlaceHolder 1"/>
          <p:cNvSpPr>
            <a:spLocks noGrp="1"/>
          </p:cNvSpPr>
          <p:nvPr>
            <p:ph type="ftr" idx="4"/>
          </p:nvPr>
        </p:nvSpPr>
        <p:spPr>
          <a:xfrm>
            <a:off x="3420000" y="5400000"/>
            <a:ext cx="3239280" cy="26928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1" lang="en-IN" sz="1800" spc="-1" strike="noStrike">
                <a:solidFill>
                  <a:srgbClr val="ffffff"/>
                </a:solidFill>
                <a:latin typeface="Noto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1" lang="en-IN" sz="1800" spc="-1" strike="noStrike">
                <a:solidFill>
                  <a:srgbClr val="ffffff"/>
                </a:solidFill>
                <a:latin typeface="Noto Sans"/>
              </a:rPr>
              <a:t>&lt;footer&gt;</a:t>
            </a:r>
            <a:endParaRPr b="0" lang="en-IN" sz="1800" spc="-1" strike="noStrike">
              <a:latin typeface="Times New Roman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dt" idx="5"/>
          </p:nvPr>
        </p:nvSpPr>
        <p:spPr>
          <a:xfrm>
            <a:off x="360000" y="5400000"/>
            <a:ext cx="2879280" cy="26928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"/>
          <p:cNvSpPr/>
          <p:nvPr/>
        </p:nvSpPr>
        <p:spPr>
          <a:xfrm>
            <a:off x="0" y="0"/>
            <a:ext cx="10079280" cy="566928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"/>
          <p:cNvSpPr/>
          <p:nvPr/>
        </p:nvSpPr>
        <p:spPr>
          <a:xfrm>
            <a:off x="2520000" y="1350000"/>
            <a:ext cx="5039280" cy="1889280"/>
          </a:xfrm>
          <a:prstGeom prst="wedgeRectCallout">
            <a:avLst>
              <a:gd name="adj1" fmla="val -34032"/>
              <a:gd name="adj2" fmla="val 132916"/>
            </a:avLst>
          </a:prstGeom>
          <a:solidFill>
            <a:srgbClr val="ffffff"/>
          </a:solidFill>
          <a:ln w="720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PlaceHolder 1"/>
          <p:cNvSpPr>
            <a:spLocks noGrp="1"/>
          </p:cNvSpPr>
          <p:nvPr>
            <p:ph type="ftr" idx="6"/>
          </p:nvPr>
        </p:nvSpPr>
        <p:spPr>
          <a:xfrm>
            <a:off x="3420000" y="5400000"/>
            <a:ext cx="3239280" cy="26928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1" lang="en-IN" sz="1800" spc="-1" strike="noStrike">
                <a:solidFill>
                  <a:srgbClr val="ffffff"/>
                </a:solidFill>
                <a:latin typeface="Noto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1" lang="en-IN" sz="1800" spc="-1" strike="noStrike">
                <a:solidFill>
                  <a:srgbClr val="ffffff"/>
                </a:solidFill>
                <a:latin typeface="Noto Sans"/>
              </a:rPr>
              <a:t>&lt;footer&gt;</a:t>
            </a:r>
            <a:endParaRPr b="0" lang="en-IN" sz="1800" spc="-1" strike="noStrike">
              <a:latin typeface="Times New Roman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ldNum" idx="7"/>
          </p:nvPr>
        </p:nvSpPr>
        <p:spPr>
          <a:xfrm>
            <a:off x="9180000" y="5130000"/>
            <a:ext cx="719280" cy="53928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ctr">
            <a:noAutofit/>
          </a:bodyPr>
          <a:lstStyle>
            <a:lvl1pPr algn="ctr">
              <a:lnSpc>
                <a:spcPct val="100000"/>
              </a:lnSpc>
              <a:buNone/>
              <a:defRPr b="1" lang="en-IN" sz="1800" spc="-1" strike="noStrike">
                <a:solidFill>
                  <a:srgbClr val="ffffff"/>
                </a:solidFill>
                <a:latin typeface="Noto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225EFD81-AB6B-4E60-8AC2-59EF07DFD59B}" type="slidenum">
              <a:rPr b="1" lang="en-IN" sz="1800" spc="-1" strike="noStrike">
                <a:solidFill>
                  <a:srgbClr val="ffffff"/>
                </a:solidFill>
                <a:latin typeface="Noto Sans"/>
              </a:rPr>
              <a:t>&lt;number&gt;</a:t>
            </a:fld>
            <a:endParaRPr b="0" lang="en-IN" sz="1800" spc="-1" strike="noStrike">
              <a:latin typeface="Times New Roman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dt" idx="8"/>
          </p:nvPr>
        </p:nvSpPr>
        <p:spPr>
          <a:xfrm>
            <a:off x="360000" y="5400000"/>
            <a:ext cx="2879280" cy="26928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hyperlink" Target="https://docs.aws.amazon.com/IAM/latest/UserGuide/id_credentials_mfa.html" TargetMode="External"/><Relationship Id="rId2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9280" cy="71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algn="ctr">
              <a:lnSpc>
                <a:spcPct val="150000"/>
              </a:lnSpc>
              <a:buNone/>
            </a:pPr>
            <a:r>
              <a:rPr b="1" lang="en-IN" sz="2700" spc="-1" strike="noStrike">
                <a:solidFill>
                  <a:srgbClr val="ffffff"/>
                </a:solidFill>
                <a:latin typeface="Noto Sans"/>
              </a:rPr>
              <a:t>AWS</a:t>
            </a:r>
            <a:endParaRPr b="0" lang="en-IN" sz="27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subTitle"/>
          </p:nvPr>
        </p:nvSpPr>
        <p:spPr>
          <a:xfrm>
            <a:off x="360000" y="3915000"/>
            <a:ext cx="9359280" cy="148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2200" spc="-1" strike="noStrike">
                <a:solidFill>
                  <a:srgbClr val="ffffff"/>
                </a:solidFill>
                <a:latin typeface="Noto Sans"/>
              </a:rPr>
              <a:t>AMAZON WEB SERVICES</a:t>
            </a:r>
            <a:endParaRPr b="0" lang="en-IN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9280" cy="71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>
              <a:lnSpc>
                <a:spcPct val="150000"/>
              </a:lnSpc>
              <a:buNone/>
            </a:pPr>
            <a:r>
              <a:rPr b="1" lang="en-IN" sz="2700" spc="-1" strike="noStrike">
                <a:solidFill>
                  <a:srgbClr val="ffffff"/>
                </a:solidFill>
                <a:latin typeface="Noto Sans"/>
              </a:rPr>
              <a:t>Cloud Concepts</a:t>
            </a:r>
            <a:endParaRPr b="0" lang="en-IN" sz="2700" spc="-1" strike="noStrike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subTitle"/>
          </p:nvPr>
        </p:nvSpPr>
        <p:spPr>
          <a:xfrm>
            <a:off x="360000" y="3915000"/>
            <a:ext cx="9359280" cy="148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2200" spc="-1" strike="noStrike">
                <a:solidFill>
                  <a:srgbClr val="ffffff"/>
                </a:solidFill>
                <a:latin typeface="Noto Sans"/>
              </a:rPr>
              <a:t>AMAZON WEB SERVICES</a:t>
            </a:r>
            <a:endParaRPr b="0" lang="en-IN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280" cy="71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  <a:buNone/>
            </a:pPr>
            <a:r>
              <a:rPr b="1" lang="en-IN" sz="2700" spc="-1" strike="noStrike">
                <a:solidFill>
                  <a:srgbClr val="ffffff"/>
                </a:solidFill>
                <a:latin typeface="Noto Sans"/>
              </a:rPr>
              <a:t>Cloud Concepts</a:t>
            </a:r>
            <a:endParaRPr b="0" lang="en-IN" sz="2700" spc="-1" strike="noStrike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9280" cy="377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IN" sz="2400" spc="-1" strike="noStrike">
                <a:solidFill>
                  <a:srgbClr val="2c3e50"/>
                </a:solidFill>
                <a:latin typeface="Noto Sans"/>
              </a:rPr>
              <a:t>Define cloud computing and its benefits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2c3e50"/>
                </a:solidFill>
                <a:latin typeface="Noto Sans"/>
              </a:rPr>
              <a:t>Differentiate between the various cloud deployment models (public, private, hybrid)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2c3e50"/>
                </a:solidFill>
                <a:latin typeface="Noto Sans"/>
              </a:rPr>
              <a:t>Differentiate between the various cloud service models (IaaS, PaaS, SaaS)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2c3e50"/>
                </a:solidFill>
                <a:latin typeface="Noto Sans"/>
              </a:rPr>
              <a:t>Define the basic principles of cloud security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280" cy="71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  <a:buNone/>
            </a:pPr>
            <a:r>
              <a:rPr b="1" lang="en-IN" sz="2700" spc="-1" strike="noStrike">
                <a:solidFill>
                  <a:srgbClr val="ffffff"/>
                </a:solidFill>
                <a:latin typeface="Noto Sans"/>
              </a:rPr>
              <a:t>Cloud computing</a:t>
            </a:r>
            <a:endParaRPr b="0" lang="en-IN" sz="27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6119280" cy="377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IN" sz="2100" spc="-1" strike="noStrike">
                <a:solidFill>
                  <a:srgbClr val="2c3e50"/>
                </a:solidFill>
                <a:latin typeface="Noto Sans"/>
              </a:rPr>
              <a:t>Cloud computing refers to the </a:t>
            </a:r>
            <a:r>
              <a:rPr b="1" lang="en-IN" sz="2100" spc="-1" strike="noStrike">
                <a:solidFill>
                  <a:srgbClr val="2c3e50"/>
                </a:solidFill>
                <a:latin typeface="Noto Sans"/>
              </a:rPr>
              <a:t>on-demand</a:t>
            </a:r>
            <a:r>
              <a:rPr b="0" lang="en-IN" sz="2100" spc="-1" strike="noStrike">
                <a:solidFill>
                  <a:srgbClr val="2c3e50"/>
                </a:solidFill>
                <a:latin typeface="Noto Sans"/>
              </a:rPr>
              <a:t> delivery of </a:t>
            </a:r>
            <a:r>
              <a:rPr b="1" lang="en-IN" sz="2100" spc="-1" strike="noStrike">
                <a:solidFill>
                  <a:srgbClr val="2c3e50"/>
                </a:solidFill>
                <a:latin typeface="Noto Sans"/>
              </a:rPr>
              <a:t>computing resources</a:t>
            </a:r>
            <a:r>
              <a:rPr b="0" lang="en-IN" sz="2100" spc="-1" strike="noStrike">
                <a:solidFill>
                  <a:srgbClr val="2c3e50"/>
                </a:solidFill>
                <a:latin typeface="Noto Sans"/>
              </a:rPr>
              <a:t> (such as storage, servers, databases, networking, software, and analytics) over the internet, with </a:t>
            </a:r>
            <a:r>
              <a:rPr b="1" lang="en-IN" sz="2100" spc="-1" strike="noStrike">
                <a:solidFill>
                  <a:srgbClr val="2c3e50"/>
                </a:solidFill>
                <a:latin typeface="Noto Sans"/>
              </a:rPr>
              <a:t>pay-as-you-go</a:t>
            </a:r>
            <a:r>
              <a:rPr b="0" lang="en-IN" sz="2100" spc="-1" strike="noStrike">
                <a:solidFill>
                  <a:srgbClr val="2c3e50"/>
                </a:solidFill>
                <a:latin typeface="Noto Sans"/>
              </a:rPr>
              <a:t> pricing. </a:t>
            </a:r>
            <a:endParaRPr b="0" lang="en-IN" sz="2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500" spc="-1" strike="noStrike">
                <a:solidFill>
                  <a:srgbClr val="2c3e50"/>
                </a:solidFill>
                <a:latin typeface="Noto Sans"/>
              </a:rPr>
              <a:t>Instead of buying, owning, and maintaining your own physical infrastructure, you access these resources via the internet from a cloud provider like Amazon Web Services (AWS), Microsoft Azure, or Google Cloud Platform.</a:t>
            </a:r>
            <a:endParaRPr b="0" lang="en-IN" sz="1500" spc="-1" strike="noStrike">
              <a:latin typeface="Arial"/>
            </a:endParaRPr>
          </a:p>
        </p:txBody>
      </p:sp>
      <p:pic>
        <p:nvPicPr>
          <p:cNvPr id="154" name="" descr=""/>
          <p:cNvPicPr/>
          <p:nvPr/>
        </p:nvPicPr>
        <p:blipFill>
          <a:blip r:embed="rId1"/>
          <a:stretch/>
        </p:blipFill>
        <p:spPr>
          <a:xfrm>
            <a:off x="6480000" y="1620000"/>
            <a:ext cx="3540600" cy="3540600"/>
          </a:xfrm>
          <a:prstGeom prst="rect">
            <a:avLst/>
          </a:prstGeom>
          <a:ln w="10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280" cy="71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  <a:buNone/>
            </a:pPr>
            <a:r>
              <a:rPr b="1" lang="en-IN" sz="2700" spc="-1" strike="noStrike">
                <a:solidFill>
                  <a:srgbClr val="ffffff"/>
                </a:solidFill>
                <a:latin typeface="Noto Sans"/>
              </a:rPr>
              <a:t>Cloud computing</a:t>
            </a:r>
            <a:endParaRPr b="0" lang="en-IN" sz="2700" spc="-1" strike="noStrike"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9280" cy="377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2c3e50"/>
                </a:solidFill>
                <a:latin typeface="Noto Sans"/>
              </a:rPr>
              <a:t>Scalability</a:t>
            </a:r>
            <a:endParaRPr b="0" lang="en-IN" sz="2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Aft>
                <a:spcPts val="850"/>
              </a:spcAft>
              <a:buClr>
                <a:srgbClr val="2c3e50"/>
              </a:buClr>
              <a:buSzPct val="75000"/>
              <a:buFont typeface="Symbol"/>
              <a:buChar char=""/>
            </a:pPr>
            <a:r>
              <a:rPr b="0" lang="en-IN" sz="2100" spc="-1" strike="noStrike">
                <a:solidFill>
                  <a:srgbClr val="2c3e50"/>
                </a:solidFill>
                <a:latin typeface="Noto Sans"/>
              </a:rPr>
              <a:t>Users can easily scale up or down their computing resources based on demand, ensuring they have the right amount of resources at any given time.</a:t>
            </a:r>
            <a:endParaRPr b="0" lang="en-IN" sz="21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2c3e50"/>
                </a:solidFill>
                <a:latin typeface="Noto Sans"/>
              </a:rPr>
              <a:t>Cost-effectiveness</a:t>
            </a:r>
            <a:endParaRPr b="0" lang="en-IN" sz="2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Aft>
                <a:spcPts val="850"/>
              </a:spcAft>
              <a:buClr>
                <a:srgbClr val="2c3e50"/>
              </a:buClr>
              <a:buSzPct val="75000"/>
              <a:buFont typeface="Symbol"/>
              <a:buChar char=""/>
            </a:pPr>
            <a:r>
              <a:rPr b="0" lang="en-IN" sz="2100" spc="-1" strike="noStrike">
                <a:solidFill>
                  <a:srgbClr val="2c3e50"/>
                </a:solidFill>
                <a:latin typeface="Noto Sans"/>
              </a:rPr>
              <a:t>Cloud computing eliminates the need for upfront infrastructure investment and allows users to pay only for the resources they use on a pay-as-you-go basis, reducing capital expenses.</a:t>
            </a:r>
            <a:endParaRPr b="0" lang="en-IN" sz="21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2c3e50"/>
                </a:solidFill>
                <a:latin typeface="Noto Sans"/>
              </a:rPr>
              <a:t>Flexibility</a:t>
            </a:r>
            <a:endParaRPr b="0" lang="en-IN" sz="2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Aft>
                <a:spcPts val="850"/>
              </a:spcAft>
              <a:buClr>
                <a:srgbClr val="2c3e50"/>
              </a:buClr>
              <a:buSzPct val="75000"/>
              <a:buFont typeface="Symbol"/>
              <a:buChar char=""/>
            </a:pPr>
            <a:r>
              <a:rPr b="0" lang="en-IN" sz="2100" spc="-1" strike="noStrike">
                <a:solidFill>
                  <a:srgbClr val="2c3e50"/>
                </a:solidFill>
                <a:latin typeface="Noto Sans"/>
              </a:rPr>
              <a:t>Cloud computing offers the flexibility to choose the type and size of computing resources needed, as well as the ability to quickly deploy new applications and services.</a:t>
            </a:r>
            <a:endParaRPr b="0" lang="en-IN" sz="21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2c3e50"/>
                </a:solidFill>
                <a:latin typeface="Noto Sans"/>
              </a:rPr>
              <a:t>Reliability</a:t>
            </a:r>
            <a:endParaRPr b="0" lang="en-IN" sz="2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Aft>
                <a:spcPts val="850"/>
              </a:spcAft>
              <a:buClr>
                <a:srgbClr val="2c3e50"/>
              </a:buClr>
              <a:buSzPct val="75000"/>
              <a:buFont typeface="Symbol"/>
              <a:buChar char=""/>
            </a:pPr>
            <a:r>
              <a:rPr b="0" lang="en-IN" sz="2100" spc="-1" strike="noStrike">
                <a:solidFill>
                  <a:srgbClr val="2c3e50"/>
                </a:solidFill>
                <a:latin typeface="Noto Sans"/>
              </a:rPr>
              <a:t>Cloud providers typically offer high availability and uptime guarantees, with built-in redundancy and backup systems to ensure data is safe and accessible.</a:t>
            </a:r>
            <a:endParaRPr b="0" lang="en-IN" sz="21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2c3e50"/>
                </a:solidFill>
                <a:latin typeface="Noto Sans"/>
              </a:rPr>
              <a:t>Security</a:t>
            </a:r>
            <a:endParaRPr b="0" lang="en-IN" sz="2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Aft>
                <a:spcPts val="850"/>
              </a:spcAft>
              <a:buClr>
                <a:srgbClr val="2c3e50"/>
              </a:buClr>
              <a:buSzPct val="75000"/>
              <a:buFont typeface="Symbol"/>
              <a:buChar char=""/>
            </a:pPr>
            <a:r>
              <a:rPr b="0" lang="en-IN" sz="2100" spc="-1" strike="noStrike">
                <a:solidFill>
                  <a:srgbClr val="2c3e50"/>
                </a:solidFill>
                <a:latin typeface="Noto Sans"/>
              </a:rPr>
              <a:t>Cloud providers invest heavily in security measures, including data encryption, access controls, and compliance certifications, to protect sensitive data and applications.</a:t>
            </a:r>
            <a:endParaRPr b="0" lang="en-IN" sz="21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2c3e50"/>
                </a:solidFill>
                <a:latin typeface="Noto Sans"/>
              </a:rPr>
              <a:t>Global reach</a:t>
            </a:r>
            <a:endParaRPr b="0" lang="en-IN" sz="2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Aft>
                <a:spcPts val="850"/>
              </a:spcAft>
              <a:buClr>
                <a:srgbClr val="2c3e50"/>
              </a:buClr>
              <a:buSzPct val="75000"/>
              <a:buFont typeface="Symbol"/>
              <a:buChar char=""/>
            </a:pPr>
            <a:r>
              <a:rPr b="0" lang="en-IN" sz="2100" spc="-1" strike="noStrike">
                <a:solidFill>
                  <a:srgbClr val="2c3e50"/>
                </a:solidFill>
                <a:latin typeface="Noto Sans"/>
              </a:rPr>
              <a:t>Cloud computing enables users to access resources from anywhere in the world with an internet connection, allowing for distributed teams and global expansion.</a:t>
            </a:r>
            <a:endParaRPr b="0" lang="en-IN" sz="21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2c3e50"/>
                </a:solidFill>
                <a:latin typeface="Noto Sans"/>
              </a:rPr>
              <a:t>Automatic updates and maintenance</a:t>
            </a:r>
            <a:endParaRPr b="0" lang="en-IN" sz="2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Aft>
                <a:spcPts val="850"/>
              </a:spcAft>
              <a:buClr>
                <a:srgbClr val="2c3e50"/>
              </a:buClr>
              <a:buSzPct val="75000"/>
              <a:buFont typeface="Symbol"/>
              <a:buChar char=""/>
            </a:pPr>
            <a:r>
              <a:rPr b="0" lang="en-IN" sz="2100" spc="-1" strike="noStrike">
                <a:solidFill>
                  <a:srgbClr val="2c3e50"/>
                </a:solidFill>
                <a:latin typeface="Noto Sans"/>
              </a:rPr>
              <a:t>Cloud providers handle software updates, patches, and maintenance tasks, freeing up IT staff to focus on strategic initiatives rather than routine tasks.</a:t>
            </a:r>
            <a:endParaRPr b="0" lang="en-IN" sz="21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2c3e50"/>
                </a:solidFill>
                <a:latin typeface="Noto Sans"/>
              </a:rPr>
              <a:t>Disaster recovery</a:t>
            </a:r>
            <a:endParaRPr b="0" lang="en-IN" sz="2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Aft>
                <a:spcPts val="850"/>
              </a:spcAft>
              <a:buClr>
                <a:srgbClr val="2c3e50"/>
              </a:buClr>
              <a:buSzPct val="75000"/>
              <a:buFont typeface="Symbol"/>
              <a:buChar char=""/>
            </a:pPr>
            <a:r>
              <a:rPr b="0" lang="en-IN" sz="2100" spc="-1" strike="noStrike">
                <a:solidFill>
                  <a:srgbClr val="2c3e50"/>
                </a:solidFill>
                <a:latin typeface="Noto Sans"/>
              </a:rPr>
              <a:t>Cloud providers offer robust backup and disaster recovery solutions, allowing businesses to quickly recover data and applications in the event of a disaster or outage.</a:t>
            </a:r>
            <a:endParaRPr b="0" lang="en-IN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280" cy="71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  <a:buNone/>
            </a:pPr>
            <a:r>
              <a:rPr b="1" lang="en-IN" sz="2700" spc="-1" strike="noStrike">
                <a:solidFill>
                  <a:srgbClr val="ffffff"/>
                </a:solidFill>
                <a:latin typeface="Noto Sans"/>
              </a:rPr>
              <a:t>Cloud Concepts</a:t>
            </a:r>
            <a:endParaRPr b="0" lang="en-IN" sz="2700" spc="-1" strike="noStrike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9280" cy="377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2c3e50"/>
                </a:solidFill>
                <a:latin typeface="Noto Sans"/>
              </a:rPr>
              <a:t>Define cloud computing and its benefits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IN" sz="2400" spc="-1" strike="noStrike">
                <a:solidFill>
                  <a:srgbClr val="2c3e50"/>
                </a:solidFill>
                <a:latin typeface="Noto Sans"/>
              </a:rPr>
              <a:t>Differentiate between the various cloud deployment models (public, private, hybrid)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2c3e50"/>
                </a:solidFill>
                <a:latin typeface="Noto Sans"/>
              </a:rPr>
              <a:t>Differentiate between the various cloud service models (IaaS, PaaS, SaaS)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2c3e50"/>
                </a:solidFill>
                <a:latin typeface="Noto Sans"/>
              </a:rPr>
              <a:t>Define the basic principles of cloud security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/>
          </p:nvPr>
        </p:nvSpPr>
        <p:spPr>
          <a:xfrm>
            <a:off x="360000" y="1485000"/>
            <a:ext cx="9359280" cy="377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IN" sz="2100" spc="-1" strike="noStrike">
                <a:solidFill>
                  <a:srgbClr val="2c3e50"/>
                </a:solidFill>
                <a:latin typeface="Noto Sans"/>
              </a:rPr>
              <a:t>Deployment models define how cloud resources are delivered and accessed.</a:t>
            </a:r>
            <a:endParaRPr b="0" lang="en-IN" sz="21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Aft>
                <a:spcPts val="850"/>
              </a:spcAft>
              <a:buClr>
                <a:srgbClr val="2c3e50"/>
              </a:buClr>
              <a:buSzPct val="75000"/>
              <a:buFont typeface="Symbol"/>
              <a:buChar char=""/>
            </a:pPr>
            <a:r>
              <a:rPr b="0" lang="en-IN" sz="1800" spc="-1" strike="noStrike">
                <a:solidFill>
                  <a:srgbClr val="2c3e50"/>
                </a:solidFill>
                <a:latin typeface="Noto Sans"/>
              </a:rPr>
              <a:t>Public cloud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Aft>
                <a:spcPts val="850"/>
              </a:spcAft>
              <a:buClr>
                <a:srgbClr val="2c3e50"/>
              </a:buClr>
              <a:buSzPct val="75000"/>
              <a:buFont typeface="Symbol"/>
              <a:buChar char=""/>
            </a:pPr>
            <a:r>
              <a:rPr b="0" lang="en-IN" sz="1800" spc="-1" strike="noStrike">
                <a:solidFill>
                  <a:srgbClr val="2c3e50"/>
                </a:solidFill>
                <a:latin typeface="Noto Sans"/>
              </a:rPr>
              <a:t>Private cloud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Aft>
                <a:spcPts val="850"/>
              </a:spcAft>
              <a:buClr>
                <a:srgbClr val="2c3e50"/>
              </a:buClr>
              <a:buSzPct val="75000"/>
              <a:buFont typeface="Symbol"/>
              <a:buChar char=""/>
            </a:pPr>
            <a:r>
              <a:rPr b="0" lang="en-IN" sz="1800" spc="-1" strike="noStrike">
                <a:solidFill>
                  <a:srgbClr val="2c3e50"/>
                </a:solidFill>
                <a:latin typeface="Noto Sans"/>
              </a:rPr>
              <a:t>Hybrid cloud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280" cy="71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  <a:buNone/>
            </a:pPr>
            <a:r>
              <a:rPr b="1" lang="en-IN" sz="2700" spc="-1" strike="noStrike">
                <a:solidFill>
                  <a:srgbClr val="ffffff"/>
                </a:solidFill>
                <a:latin typeface="Noto Sans"/>
              </a:rPr>
              <a:t>Cloud Deployment Models</a:t>
            </a:r>
            <a:endParaRPr b="0" lang="en-IN" sz="2700" spc="-1" strike="noStrike">
              <a:latin typeface="Arial"/>
            </a:endParaRPr>
          </a:p>
        </p:txBody>
      </p:sp>
      <p:pic>
        <p:nvPicPr>
          <p:cNvPr id="161" name="" descr=""/>
          <p:cNvPicPr/>
          <p:nvPr/>
        </p:nvPicPr>
        <p:blipFill>
          <a:blip r:embed="rId1"/>
          <a:stretch/>
        </p:blipFill>
        <p:spPr>
          <a:xfrm>
            <a:off x="3816000" y="1851840"/>
            <a:ext cx="6338880" cy="3540240"/>
          </a:xfrm>
          <a:prstGeom prst="rect">
            <a:avLst/>
          </a:prstGeom>
          <a:ln w="10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" descr=""/>
          <p:cNvPicPr/>
          <p:nvPr/>
        </p:nvPicPr>
        <p:blipFill>
          <a:blip r:embed="rId1"/>
          <a:stretch/>
        </p:blipFill>
        <p:spPr>
          <a:xfrm>
            <a:off x="6660000" y="1908000"/>
            <a:ext cx="3239280" cy="3239280"/>
          </a:xfrm>
          <a:prstGeom prst="rect">
            <a:avLst/>
          </a:prstGeom>
          <a:ln w="10800">
            <a:noFill/>
          </a:ln>
        </p:spPr>
      </p:pic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280" cy="71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  <a:buNone/>
            </a:pPr>
            <a:r>
              <a:rPr b="1" lang="en-IN" sz="2700" spc="-1" strike="noStrike">
                <a:solidFill>
                  <a:srgbClr val="ffffff"/>
                </a:solidFill>
                <a:latin typeface="Noto Sans"/>
              </a:rPr>
              <a:t>Public Cloud</a:t>
            </a:r>
            <a:endParaRPr b="0" lang="en-IN" sz="2700" spc="-1" strike="noStrike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6299280" cy="377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000"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2c3e50"/>
                </a:solidFill>
                <a:latin typeface="Noto Sans"/>
              </a:rPr>
              <a:t>Characteristics</a:t>
            </a:r>
            <a:endParaRPr b="0" lang="en-IN" sz="2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Aft>
                <a:spcPts val="850"/>
              </a:spcAft>
              <a:buClr>
                <a:srgbClr val="2c3e50"/>
              </a:buClr>
              <a:buSzPct val="75000"/>
              <a:buFont typeface="Symbol"/>
              <a:buChar char=""/>
            </a:pPr>
            <a:r>
              <a:rPr b="0" lang="en-IN" sz="2100" spc="-1" strike="noStrike">
                <a:solidFill>
                  <a:srgbClr val="2c3e50"/>
                </a:solidFill>
                <a:latin typeface="Noto Sans"/>
              </a:rPr>
              <a:t>Resources are shared across multiple organizations via the public internet.</a:t>
            </a:r>
            <a:endParaRPr b="0" lang="en-IN" sz="21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2c3e50"/>
                </a:solidFill>
                <a:latin typeface="Noto Sans"/>
              </a:rPr>
              <a:t>Example</a:t>
            </a:r>
            <a:endParaRPr b="0" lang="en-IN" sz="2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Aft>
                <a:spcPts val="850"/>
              </a:spcAft>
              <a:buClr>
                <a:srgbClr val="2c3e50"/>
              </a:buClr>
              <a:buSzPct val="75000"/>
              <a:buFont typeface="Symbol"/>
              <a:buChar char=""/>
            </a:pPr>
            <a:r>
              <a:rPr b="0" lang="en-IN" sz="2100" spc="-1" strike="noStrike">
                <a:solidFill>
                  <a:srgbClr val="2c3e50"/>
                </a:solidFill>
                <a:latin typeface="Noto Sans"/>
              </a:rPr>
              <a:t>Amazon Web Services (AWS), Microsoft Azure, Google Cloud Platform.</a:t>
            </a:r>
            <a:endParaRPr b="0" lang="en-IN" sz="21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2c3e50"/>
                </a:solidFill>
                <a:latin typeface="Noto Sans"/>
              </a:rPr>
              <a:t>Pros</a:t>
            </a:r>
            <a:endParaRPr b="0" lang="en-IN" sz="2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Aft>
                <a:spcPts val="850"/>
              </a:spcAft>
              <a:buClr>
                <a:srgbClr val="2c3e50"/>
              </a:buClr>
              <a:buSzPct val="75000"/>
              <a:buFont typeface="Symbol"/>
              <a:buChar char=""/>
            </a:pPr>
            <a:r>
              <a:rPr b="0" lang="en-IN" sz="2100" spc="-1" strike="noStrike">
                <a:solidFill>
                  <a:srgbClr val="2c3e50"/>
                </a:solidFill>
                <a:latin typeface="Noto Sans"/>
              </a:rPr>
              <a:t>Cost-effective, highly scalable, readily available resources.</a:t>
            </a:r>
            <a:endParaRPr b="0" lang="en-IN" sz="21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2c3e50"/>
                </a:solidFill>
                <a:latin typeface="Noto Sans"/>
              </a:rPr>
              <a:t>Cons</a:t>
            </a:r>
            <a:endParaRPr b="0" lang="en-IN" sz="2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Aft>
                <a:spcPts val="850"/>
              </a:spcAft>
              <a:buClr>
                <a:srgbClr val="2c3e50"/>
              </a:buClr>
              <a:buSzPct val="75000"/>
              <a:buFont typeface="Symbol"/>
              <a:buChar char=""/>
            </a:pPr>
            <a:r>
              <a:rPr b="0" lang="en-IN" sz="2100" spc="-1" strike="noStrike">
                <a:solidFill>
                  <a:srgbClr val="2c3e50"/>
                </a:solidFill>
                <a:latin typeface="Noto Sans"/>
              </a:rPr>
              <a:t>Security concerns due to shared resources, less control over infrastructure.*</a:t>
            </a:r>
            <a:endParaRPr b="0" lang="en-IN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280" cy="71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  <a:buNone/>
            </a:pPr>
            <a:r>
              <a:rPr b="1" lang="en-IN" sz="2700" spc="-1" strike="noStrike">
                <a:solidFill>
                  <a:srgbClr val="ffffff"/>
                </a:solidFill>
                <a:latin typeface="Noto Sans"/>
              </a:rPr>
              <a:t>Private Cloud</a:t>
            </a:r>
            <a:endParaRPr b="0" lang="en-IN" sz="2700" spc="-1" strike="noStrike"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6299280" cy="377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000"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2c3e50"/>
                </a:solidFill>
                <a:latin typeface="Noto Sans"/>
              </a:rPr>
              <a:t>Characteristics</a:t>
            </a:r>
            <a:endParaRPr b="0" lang="en-IN" sz="2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Aft>
                <a:spcPts val="850"/>
              </a:spcAft>
              <a:buClr>
                <a:srgbClr val="2c3e50"/>
              </a:buClr>
              <a:buSzPct val="75000"/>
              <a:buFont typeface="Symbol"/>
              <a:buChar char=""/>
            </a:pPr>
            <a:r>
              <a:rPr b="0" lang="en-IN" sz="2100" spc="-1" strike="noStrike">
                <a:solidFill>
                  <a:srgbClr val="2c3e50"/>
                </a:solidFill>
                <a:latin typeface="Noto Sans"/>
              </a:rPr>
              <a:t>Dedicated infrastructure reserved for a single organization, hosted on-premises or by a managed service provider.</a:t>
            </a:r>
            <a:endParaRPr b="0" lang="en-IN" sz="21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2c3e50"/>
                </a:solidFill>
                <a:latin typeface="Noto Sans"/>
              </a:rPr>
              <a:t>Example</a:t>
            </a:r>
            <a:endParaRPr b="0" lang="en-IN" sz="2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Aft>
                <a:spcPts val="850"/>
              </a:spcAft>
              <a:buClr>
                <a:srgbClr val="2c3e50"/>
              </a:buClr>
              <a:buSzPct val="75000"/>
              <a:buFont typeface="Symbol"/>
              <a:buChar char=""/>
            </a:pPr>
            <a:r>
              <a:rPr b="0" lang="en-IN" sz="2100" spc="-1" strike="noStrike">
                <a:solidFill>
                  <a:srgbClr val="2c3e50"/>
                </a:solidFill>
                <a:latin typeface="Noto Sans"/>
              </a:rPr>
              <a:t>Dedicated cloud environment within a company's data center.</a:t>
            </a:r>
            <a:endParaRPr b="0" lang="en-IN" sz="21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2c3e50"/>
                </a:solidFill>
                <a:latin typeface="Noto Sans"/>
              </a:rPr>
              <a:t>Pros</a:t>
            </a:r>
            <a:endParaRPr b="0" lang="en-IN" sz="2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Aft>
                <a:spcPts val="850"/>
              </a:spcAft>
              <a:buClr>
                <a:srgbClr val="2c3e50"/>
              </a:buClr>
              <a:buSzPct val="75000"/>
              <a:buFont typeface="Symbol"/>
              <a:buChar char=""/>
            </a:pPr>
            <a:r>
              <a:rPr b="0" lang="en-IN" sz="2100" spc="-1" strike="noStrike">
                <a:solidFill>
                  <a:srgbClr val="2c3e50"/>
                </a:solidFill>
                <a:latin typeface="Noto Sans"/>
              </a:rPr>
              <a:t>High security and control, flexibility, customization.</a:t>
            </a:r>
            <a:endParaRPr b="0" lang="en-IN" sz="21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2c3e50"/>
                </a:solidFill>
                <a:latin typeface="Noto Sans"/>
              </a:rPr>
              <a:t>Cons</a:t>
            </a:r>
            <a:endParaRPr b="0" lang="en-IN" sz="2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Aft>
                <a:spcPts val="850"/>
              </a:spcAft>
              <a:buClr>
                <a:srgbClr val="2c3e50"/>
              </a:buClr>
              <a:buSzPct val="75000"/>
              <a:buFont typeface="Symbol"/>
              <a:buChar char=""/>
            </a:pPr>
            <a:r>
              <a:rPr b="0" lang="en-IN" sz="2100" spc="-1" strike="noStrike">
                <a:solidFill>
                  <a:srgbClr val="2c3e50"/>
                </a:solidFill>
                <a:latin typeface="Noto Sans"/>
              </a:rPr>
              <a:t>Higher costs, requires internal expertise for management.</a:t>
            </a:r>
            <a:endParaRPr b="0" lang="en-IN" sz="2100" spc="-1" strike="noStrike">
              <a:latin typeface="Arial"/>
            </a:endParaRPr>
          </a:p>
        </p:txBody>
      </p:sp>
      <p:pic>
        <p:nvPicPr>
          <p:cNvPr id="167" name="" descr=""/>
          <p:cNvPicPr/>
          <p:nvPr/>
        </p:nvPicPr>
        <p:blipFill>
          <a:blip r:embed="rId1"/>
          <a:stretch/>
        </p:blipFill>
        <p:spPr>
          <a:xfrm>
            <a:off x="6660000" y="1908000"/>
            <a:ext cx="3239280" cy="3239280"/>
          </a:xfrm>
          <a:prstGeom prst="rect">
            <a:avLst/>
          </a:prstGeom>
          <a:ln w="10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280" cy="71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  <a:buNone/>
            </a:pPr>
            <a:r>
              <a:rPr b="1" lang="en-IN" sz="2700" spc="-1" strike="noStrike">
                <a:solidFill>
                  <a:srgbClr val="ffffff"/>
                </a:solidFill>
                <a:latin typeface="Noto Sans"/>
              </a:rPr>
              <a:t>Hybrid Cloud</a:t>
            </a:r>
            <a:endParaRPr b="0" lang="en-IN" sz="2700" spc="-1" strike="noStrike"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6299280" cy="377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2c3e50"/>
                </a:solidFill>
                <a:latin typeface="Noto Sans"/>
              </a:rPr>
              <a:t>Characteristics</a:t>
            </a:r>
            <a:endParaRPr b="0" lang="en-IN" sz="2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Aft>
                <a:spcPts val="850"/>
              </a:spcAft>
              <a:buClr>
                <a:srgbClr val="2c3e50"/>
              </a:buClr>
              <a:buSzPct val="75000"/>
              <a:buFont typeface="Symbol"/>
              <a:buChar char=""/>
            </a:pPr>
            <a:r>
              <a:rPr b="0" lang="en-IN" sz="2100" spc="-1" strike="noStrike">
                <a:solidFill>
                  <a:srgbClr val="2c3e50"/>
                </a:solidFill>
                <a:latin typeface="Noto Sans"/>
              </a:rPr>
              <a:t>Combines public and private clouds, allowing data and applications to flow between them.</a:t>
            </a:r>
            <a:endParaRPr b="0" lang="en-IN" sz="21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2c3e50"/>
                </a:solidFill>
                <a:latin typeface="Noto Sans"/>
              </a:rPr>
              <a:t>Example</a:t>
            </a:r>
            <a:endParaRPr b="0" lang="en-IN" sz="2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Aft>
                <a:spcPts val="850"/>
              </a:spcAft>
              <a:buClr>
                <a:srgbClr val="2c3e50"/>
              </a:buClr>
              <a:buSzPct val="75000"/>
              <a:buFont typeface="Symbol"/>
              <a:buChar char=""/>
            </a:pPr>
            <a:r>
              <a:rPr b="0" lang="en-IN" sz="2100" spc="-1" strike="noStrike">
                <a:solidFill>
                  <a:srgbClr val="2c3e50"/>
                </a:solidFill>
                <a:latin typeface="Noto Sans"/>
              </a:rPr>
              <a:t>Using AWS for public resources and a private cloud for sensitive data.</a:t>
            </a:r>
            <a:endParaRPr b="0" lang="en-IN" sz="21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2c3e50"/>
                </a:solidFill>
                <a:latin typeface="Noto Sans"/>
              </a:rPr>
              <a:t>Pros</a:t>
            </a:r>
            <a:endParaRPr b="0" lang="en-IN" sz="2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Aft>
                <a:spcPts val="850"/>
              </a:spcAft>
              <a:buClr>
                <a:srgbClr val="2c3e50"/>
              </a:buClr>
              <a:buSzPct val="75000"/>
              <a:buFont typeface="Symbol"/>
              <a:buChar char=""/>
            </a:pPr>
            <a:r>
              <a:rPr b="0" lang="en-IN" sz="2100" spc="-1" strike="noStrike">
                <a:solidFill>
                  <a:srgbClr val="2c3e50"/>
                </a:solidFill>
                <a:latin typeface="Noto Sans"/>
              </a:rPr>
              <a:t>Balances cost, security, and flexibility.</a:t>
            </a:r>
            <a:endParaRPr b="0" lang="en-IN" sz="21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2c3e50"/>
                </a:solidFill>
                <a:latin typeface="Noto Sans"/>
              </a:rPr>
              <a:t>Cons</a:t>
            </a:r>
            <a:endParaRPr b="0" lang="en-IN" sz="2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Aft>
                <a:spcPts val="850"/>
              </a:spcAft>
              <a:buClr>
                <a:srgbClr val="2c3e50"/>
              </a:buClr>
              <a:buSzPct val="75000"/>
              <a:buFont typeface="Symbol"/>
              <a:buChar char=""/>
            </a:pPr>
            <a:r>
              <a:rPr b="0" lang="en-IN" sz="2100" spc="-1" strike="noStrike">
                <a:solidFill>
                  <a:srgbClr val="2c3e50"/>
                </a:solidFill>
                <a:latin typeface="Noto Sans"/>
              </a:rPr>
              <a:t>More complex to manage, requires integration between different environments.</a:t>
            </a:r>
            <a:endParaRPr b="0" lang="en-IN" sz="2100" spc="-1" strike="noStrike">
              <a:latin typeface="Arial"/>
            </a:endParaRPr>
          </a:p>
        </p:txBody>
      </p:sp>
      <p:pic>
        <p:nvPicPr>
          <p:cNvPr id="170" name="" descr=""/>
          <p:cNvPicPr/>
          <p:nvPr/>
        </p:nvPicPr>
        <p:blipFill>
          <a:blip r:embed="rId1"/>
          <a:stretch/>
        </p:blipFill>
        <p:spPr>
          <a:xfrm>
            <a:off x="6660000" y="1908000"/>
            <a:ext cx="3239280" cy="3239280"/>
          </a:xfrm>
          <a:prstGeom prst="rect">
            <a:avLst/>
          </a:prstGeom>
          <a:ln w="10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280" cy="71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  <a:buNone/>
            </a:pPr>
            <a:r>
              <a:rPr b="1" lang="en-IN" sz="2700" spc="-1" strike="noStrike">
                <a:solidFill>
                  <a:srgbClr val="ffffff"/>
                </a:solidFill>
                <a:latin typeface="Noto Sans"/>
              </a:rPr>
              <a:t>Choosing the Right Model</a:t>
            </a:r>
            <a:endParaRPr b="0" lang="en-IN" sz="2700" spc="-1" strike="noStrike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9280" cy="377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2c3e50"/>
                </a:solidFill>
                <a:latin typeface="Noto Sans"/>
              </a:rPr>
              <a:t>The best cloud deployment model depends on your specific needs and priorities.</a:t>
            </a:r>
            <a:endParaRPr b="0" lang="en-IN" sz="2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Aft>
                <a:spcPts val="850"/>
              </a:spcAft>
              <a:buClr>
                <a:srgbClr val="2c3e50"/>
              </a:buClr>
              <a:buSzPct val="75000"/>
              <a:buFont typeface="Symbol"/>
              <a:buChar char=""/>
            </a:pPr>
            <a:r>
              <a:rPr b="0" lang="en-IN" sz="2100" spc="-1" strike="noStrike">
                <a:solidFill>
                  <a:srgbClr val="2c3e50"/>
                </a:solidFill>
                <a:latin typeface="Noto Sans"/>
              </a:rPr>
              <a:t>Security requirements</a:t>
            </a:r>
            <a:endParaRPr b="0" lang="en-IN" sz="2100" spc="-1" strike="noStrike">
              <a:latin typeface="Arial"/>
            </a:endParaRPr>
          </a:p>
          <a:p>
            <a:pPr lvl="2" marL="1296000" indent="-288000">
              <a:lnSpc>
                <a:spcPct val="100000"/>
              </a:lnSpc>
              <a:spcAft>
                <a:spcPts val="635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2c3e50"/>
                </a:solidFill>
                <a:latin typeface="Noto Sans"/>
              </a:rPr>
              <a:t>For </a:t>
            </a:r>
            <a:r>
              <a:rPr b="1" lang="en-IN" sz="1800" spc="-1" strike="noStrike">
                <a:solidFill>
                  <a:srgbClr val="2c3e50"/>
                </a:solidFill>
                <a:latin typeface="Noto Sans"/>
              </a:rPr>
              <a:t>highly sensitive data</a:t>
            </a:r>
            <a:r>
              <a:rPr b="0" lang="en-IN" sz="1800" spc="-1" strike="noStrike">
                <a:solidFill>
                  <a:srgbClr val="2c3e50"/>
                </a:solidFill>
                <a:latin typeface="Noto Sans"/>
              </a:rPr>
              <a:t>, a </a:t>
            </a:r>
            <a:r>
              <a:rPr b="1" lang="en-IN" sz="1800" spc="-1" strike="noStrike">
                <a:solidFill>
                  <a:srgbClr val="2c3e50"/>
                </a:solidFill>
                <a:latin typeface="Noto Sans"/>
              </a:rPr>
              <a:t>private cloud </a:t>
            </a:r>
            <a:r>
              <a:rPr b="0" lang="en-IN" sz="1800" spc="-1" strike="noStrike">
                <a:solidFill>
                  <a:srgbClr val="2c3e50"/>
                </a:solidFill>
                <a:latin typeface="Noto Sans"/>
              </a:rPr>
              <a:t>might be best.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Aft>
                <a:spcPts val="850"/>
              </a:spcAft>
              <a:buClr>
                <a:srgbClr val="2c3e50"/>
              </a:buClr>
              <a:buSzPct val="75000"/>
              <a:buFont typeface="Symbol"/>
              <a:buChar char=""/>
            </a:pPr>
            <a:r>
              <a:rPr b="0" lang="en-IN" sz="2100" spc="-1" strike="noStrike">
                <a:solidFill>
                  <a:srgbClr val="2c3e50"/>
                </a:solidFill>
                <a:latin typeface="Noto Sans"/>
              </a:rPr>
              <a:t>Scalability needs</a:t>
            </a:r>
            <a:endParaRPr b="0" lang="en-IN" sz="2100" spc="-1" strike="noStrike">
              <a:latin typeface="Arial"/>
            </a:endParaRPr>
          </a:p>
          <a:p>
            <a:pPr lvl="2" marL="1296000" indent="-288000">
              <a:lnSpc>
                <a:spcPct val="100000"/>
              </a:lnSpc>
              <a:spcAft>
                <a:spcPts val="635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2c3e50"/>
                </a:solidFill>
                <a:latin typeface="Noto Sans"/>
              </a:rPr>
              <a:t>If you need to </a:t>
            </a:r>
            <a:r>
              <a:rPr b="1" lang="en-IN" sz="1800" spc="-1" strike="noStrike">
                <a:solidFill>
                  <a:srgbClr val="2c3e50"/>
                </a:solidFill>
                <a:latin typeface="Noto Sans"/>
              </a:rPr>
              <a:t>rapidly scale resources</a:t>
            </a:r>
            <a:r>
              <a:rPr b="0" lang="en-IN" sz="1800" spc="-1" strike="noStrike">
                <a:solidFill>
                  <a:srgbClr val="2c3e50"/>
                </a:solidFill>
                <a:latin typeface="Noto Sans"/>
              </a:rPr>
              <a:t>, a </a:t>
            </a:r>
            <a:r>
              <a:rPr b="1" lang="en-IN" sz="1800" spc="-1" strike="noStrike">
                <a:solidFill>
                  <a:srgbClr val="2c3e50"/>
                </a:solidFill>
                <a:latin typeface="Noto Sans"/>
              </a:rPr>
              <a:t>public cloud </a:t>
            </a:r>
            <a:r>
              <a:rPr b="0" lang="en-IN" sz="1800" spc="-1" strike="noStrike">
                <a:solidFill>
                  <a:srgbClr val="2c3e50"/>
                </a:solidFill>
                <a:latin typeface="Noto Sans"/>
              </a:rPr>
              <a:t>offers flexibility.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Aft>
                <a:spcPts val="850"/>
              </a:spcAft>
              <a:buClr>
                <a:srgbClr val="2c3e50"/>
              </a:buClr>
              <a:buSzPct val="75000"/>
              <a:buFont typeface="Symbol"/>
              <a:buChar char=""/>
            </a:pPr>
            <a:r>
              <a:rPr b="0" lang="en-IN" sz="2100" spc="-1" strike="noStrike">
                <a:solidFill>
                  <a:srgbClr val="2c3e50"/>
                </a:solidFill>
                <a:latin typeface="Noto Sans"/>
              </a:rPr>
              <a:t>Cost considerations</a:t>
            </a:r>
            <a:endParaRPr b="0" lang="en-IN" sz="2100" spc="-1" strike="noStrike">
              <a:latin typeface="Arial"/>
            </a:endParaRPr>
          </a:p>
          <a:p>
            <a:pPr lvl="2" marL="1296000" indent="-288000">
              <a:lnSpc>
                <a:spcPct val="100000"/>
              </a:lnSpc>
              <a:spcAft>
                <a:spcPts val="635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IN" sz="1800" spc="-1" strike="noStrike">
                <a:solidFill>
                  <a:srgbClr val="2c3e50"/>
                </a:solidFill>
                <a:latin typeface="Noto Sans"/>
              </a:rPr>
              <a:t>Compare the cost </a:t>
            </a:r>
            <a:r>
              <a:rPr b="0" lang="en-IN" sz="1800" spc="-1" strike="noStrike">
                <a:solidFill>
                  <a:srgbClr val="2c3e50"/>
                </a:solidFill>
                <a:latin typeface="Noto Sans"/>
              </a:rPr>
              <a:t>of managing your own infrastructure vs. using a public cloud provider.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Aft>
                <a:spcPts val="850"/>
              </a:spcAft>
              <a:buClr>
                <a:srgbClr val="2c3e50"/>
              </a:buClr>
              <a:buSzPct val="75000"/>
              <a:buFont typeface="Symbol"/>
              <a:buChar char=""/>
            </a:pPr>
            <a:r>
              <a:rPr b="0" lang="en-IN" sz="2100" spc="-1" strike="noStrike">
                <a:solidFill>
                  <a:srgbClr val="2c3e50"/>
                </a:solidFill>
                <a:latin typeface="Noto Sans"/>
              </a:rPr>
              <a:t>Compliance regulations</a:t>
            </a:r>
            <a:endParaRPr b="0" lang="en-IN" sz="2100" spc="-1" strike="noStrike">
              <a:latin typeface="Arial"/>
            </a:endParaRPr>
          </a:p>
          <a:p>
            <a:pPr lvl="2" marL="1296000" indent="-288000">
              <a:lnSpc>
                <a:spcPct val="100000"/>
              </a:lnSpc>
              <a:spcAft>
                <a:spcPts val="635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2c3e50"/>
                </a:solidFill>
                <a:latin typeface="Noto Sans"/>
              </a:rPr>
              <a:t>Some industries have specific regulations that might influence your choice.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280" cy="71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  <a:buNone/>
            </a:pPr>
            <a:r>
              <a:rPr b="1" lang="en-IN" sz="2700" spc="-1" strike="noStrike">
                <a:solidFill>
                  <a:srgbClr val="ffffff"/>
                </a:solidFill>
                <a:latin typeface="Noto Sans"/>
              </a:rPr>
              <a:t>Agenda</a:t>
            </a:r>
            <a:endParaRPr b="0" lang="en-IN" sz="27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9280" cy="377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2c3e50"/>
                </a:solidFill>
                <a:latin typeface="Noto Sans"/>
              </a:rPr>
              <a:t>Cloud Concepts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2c3e50"/>
                </a:solidFill>
                <a:latin typeface="Noto Sans"/>
              </a:rPr>
              <a:t>AWS Core Services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2c3e50"/>
                </a:solidFill>
                <a:latin typeface="Noto Sans"/>
              </a:rPr>
              <a:t>AWS Security and Compliance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2c3e50"/>
                </a:solidFill>
                <a:latin typeface="Noto Sans"/>
              </a:rPr>
              <a:t>AWS Billing and Pricing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2c3e50"/>
                </a:solidFill>
                <a:latin typeface="Noto Sans"/>
              </a:rPr>
              <a:t>AWS Support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2c3e50"/>
                </a:solidFill>
                <a:latin typeface="Noto Sans"/>
              </a:rPr>
              <a:t>AWS Architecting Basics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2c3e50"/>
                </a:solidFill>
                <a:latin typeface="Noto Sans"/>
              </a:rPr>
              <a:t>Bonus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280" cy="71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  <a:buNone/>
            </a:pPr>
            <a:r>
              <a:rPr b="1" lang="en-IN" sz="2700" spc="-1" strike="noStrike">
                <a:solidFill>
                  <a:srgbClr val="ffffff"/>
                </a:solidFill>
                <a:latin typeface="Noto Sans"/>
              </a:rPr>
              <a:t>Cloud Concepts</a:t>
            </a:r>
            <a:endParaRPr b="0" lang="en-IN" sz="2700" spc="-1" strike="noStrike"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9280" cy="377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2c3e50"/>
                </a:solidFill>
                <a:latin typeface="Noto Sans"/>
              </a:rPr>
              <a:t>Define cloud computing and its benefits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2c3e50"/>
                </a:solidFill>
                <a:latin typeface="Noto Sans"/>
              </a:rPr>
              <a:t>Differentiate between the various cloud deployment models (public, private, hybrid)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IN" sz="2400" spc="-1" strike="noStrike">
                <a:solidFill>
                  <a:srgbClr val="2c3e50"/>
                </a:solidFill>
                <a:latin typeface="Noto Sans"/>
              </a:rPr>
              <a:t>Differentiate between the various cloud service models (IaaS, PaaS, SaaS)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2c3e50"/>
                </a:solidFill>
                <a:latin typeface="Noto Sans"/>
              </a:rPr>
              <a:t>Define the basic principles of cloud security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280" cy="71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  <a:buNone/>
            </a:pPr>
            <a:r>
              <a:rPr b="1" lang="en-IN" sz="2700" spc="-1" strike="noStrike">
                <a:solidFill>
                  <a:srgbClr val="ffffff"/>
                </a:solidFill>
                <a:latin typeface="Noto Sans"/>
              </a:rPr>
              <a:t>IaaS vs PaaS vs SaaS</a:t>
            </a:r>
            <a:endParaRPr b="0" lang="en-IN" sz="2700" spc="-1" strike="noStrike">
              <a:latin typeface="Arial"/>
            </a:endParaRPr>
          </a:p>
        </p:txBody>
      </p:sp>
      <p:pic>
        <p:nvPicPr>
          <p:cNvPr id="176" name="" descr=""/>
          <p:cNvPicPr/>
          <p:nvPr/>
        </p:nvPicPr>
        <p:blipFill>
          <a:blip r:embed="rId1"/>
          <a:stretch/>
        </p:blipFill>
        <p:spPr>
          <a:xfrm>
            <a:off x="1515960" y="1260000"/>
            <a:ext cx="7303320" cy="4079160"/>
          </a:xfrm>
          <a:prstGeom prst="rect">
            <a:avLst/>
          </a:prstGeom>
          <a:ln w="10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280" cy="71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  <a:buNone/>
            </a:pPr>
            <a:r>
              <a:rPr b="1" lang="en-IN" sz="2700" spc="-1" strike="noStrike">
                <a:solidFill>
                  <a:srgbClr val="ffffff"/>
                </a:solidFill>
                <a:latin typeface="Noto Sans"/>
              </a:rPr>
              <a:t>Cloud Concepts</a:t>
            </a:r>
            <a:endParaRPr b="0" lang="en-IN" sz="2700" spc="-1" strike="noStrike"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9280" cy="377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2c3e50"/>
                </a:solidFill>
                <a:latin typeface="Noto Sans"/>
              </a:rPr>
              <a:t>Define cloud computing and its benefits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2c3e50"/>
                </a:solidFill>
                <a:latin typeface="Noto Sans"/>
              </a:rPr>
              <a:t>Differentiate between the various cloud deployment models (public, private, hybrid)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2c3e50"/>
                </a:solidFill>
                <a:latin typeface="Noto Sans"/>
              </a:rPr>
              <a:t>Differentiate between the various cloud service models (IaaS, PaaS, SaaS)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IN" sz="2400" spc="-1" strike="noStrike">
                <a:solidFill>
                  <a:srgbClr val="2c3e50"/>
                </a:solidFill>
                <a:latin typeface="Noto Sans"/>
              </a:rPr>
              <a:t>Define the basic principles of cloud security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280" cy="71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  <a:buNone/>
            </a:pPr>
            <a:r>
              <a:rPr b="1" lang="en-IN" sz="2700" spc="-1" strike="noStrike">
                <a:solidFill>
                  <a:srgbClr val="ffffff"/>
                </a:solidFill>
                <a:latin typeface="Noto Sans"/>
              </a:rPr>
              <a:t>Basic principles of cloud security</a:t>
            </a:r>
            <a:endParaRPr b="0" lang="en-IN" sz="2700" spc="-1" strike="noStrike"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9280" cy="377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IN" sz="2400" spc="-1" strike="noStrike">
                <a:solidFill>
                  <a:srgbClr val="2c3e50"/>
                </a:solidFill>
                <a:latin typeface="Noto Sans"/>
              </a:rPr>
              <a:t>The basic principles of cloud security revolve around ensuring the confidentiality, integrity, and availability of data and resources in a cloud computing environment. 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280" cy="71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  <a:buNone/>
            </a:pPr>
            <a:r>
              <a:rPr b="1" lang="en-IN" sz="2700" spc="-1" strike="noStrike">
                <a:solidFill>
                  <a:srgbClr val="ffffff"/>
                </a:solidFill>
                <a:latin typeface="Noto Sans"/>
              </a:rPr>
              <a:t>Basic principles of cloud security</a:t>
            </a:r>
            <a:endParaRPr b="0" lang="en-IN" sz="2700" spc="-1" strike="noStrike"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9280" cy="377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6000"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2c3e50"/>
                </a:solidFill>
                <a:latin typeface="Noto Sans"/>
              </a:rPr>
              <a:t>Data Encryption</a:t>
            </a:r>
            <a:endParaRPr b="0" lang="en-IN" sz="2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Aft>
                <a:spcPts val="850"/>
              </a:spcAft>
              <a:buClr>
                <a:srgbClr val="2c3e50"/>
              </a:buClr>
              <a:buSzPct val="75000"/>
              <a:buFont typeface="Symbol"/>
              <a:buChar char=""/>
            </a:pPr>
            <a:r>
              <a:rPr b="0" lang="en-IN" sz="2100" spc="-1" strike="noStrike">
                <a:solidFill>
                  <a:srgbClr val="2c3e50"/>
                </a:solidFill>
                <a:latin typeface="Noto Sans"/>
              </a:rPr>
              <a:t>Encrypting data</a:t>
            </a:r>
            <a:endParaRPr b="0" lang="en-IN" sz="21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2c3e50"/>
                </a:solidFill>
                <a:latin typeface="Noto Sans"/>
              </a:rPr>
              <a:t>Access Control</a:t>
            </a:r>
            <a:endParaRPr b="0" lang="en-IN" sz="2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Aft>
                <a:spcPts val="850"/>
              </a:spcAft>
              <a:buClr>
                <a:srgbClr val="2c3e50"/>
              </a:buClr>
              <a:buSzPct val="75000"/>
              <a:buFont typeface="Symbol"/>
              <a:buChar char=""/>
            </a:pPr>
            <a:r>
              <a:rPr b="0" lang="en-IN" sz="2100" spc="-1" strike="noStrike">
                <a:solidFill>
                  <a:srgbClr val="2c3e50"/>
                </a:solidFill>
                <a:latin typeface="Noto Sans"/>
              </a:rPr>
              <a:t>Role-based access control (RBAC), multi-factor authentication (MFA), and least privilege principles.</a:t>
            </a:r>
            <a:endParaRPr b="0" lang="en-IN" sz="21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2c3e50"/>
                </a:solidFill>
                <a:latin typeface="Noto Sans"/>
              </a:rPr>
              <a:t>Identity and Authentication</a:t>
            </a:r>
            <a:endParaRPr b="0" lang="en-IN" sz="2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Aft>
                <a:spcPts val="850"/>
              </a:spcAft>
              <a:buClr>
                <a:srgbClr val="2c3e50"/>
              </a:buClr>
              <a:buSzPct val="75000"/>
              <a:buFont typeface="Symbol"/>
              <a:buChar char=""/>
            </a:pPr>
            <a:r>
              <a:rPr b="0" lang="en-IN" sz="2100" spc="-1" strike="noStrike">
                <a:solidFill>
                  <a:srgbClr val="2c3e50"/>
                </a:solidFill>
                <a:latin typeface="Noto Sans"/>
              </a:rPr>
              <a:t>Strong authentication mechanisms, such as passwords, biometrics, or cryptographic tokens.</a:t>
            </a:r>
            <a:endParaRPr b="0" lang="en-IN" sz="21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2c3e50"/>
                </a:solidFill>
                <a:latin typeface="Noto Sans"/>
              </a:rPr>
              <a:t>Network Security</a:t>
            </a:r>
            <a:endParaRPr b="0" lang="en-IN" sz="2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Aft>
                <a:spcPts val="850"/>
              </a:spcAft>
              <a:buClr>
                <a:srgbClr val="2c3e50"/>
              </a:buClr>
              <a:buSzPct val="75000"/>
              <a:buFont typeface="Symbol"/>
              <a:buChar char=""/>
            </a:pPr>
            <a:r>
              <a:rPr b="0" lang="en-IN" sz="2100" spc="-1" strike="noStrike">
                <a:solidFill>
                  <a:srgbClr val="2c3e50"/>
                </a:solidFill>
                <a:latin typeface="Noto Sans"/>
              </a:rPr>
              <a:t>Securing the network infrastructure, including firewalls, intrusion detection and prevention systems (IDPS), and virtual private networks (VPNs), helps prevent unauthorized access and network-based attacks.</a:t>
            </a:r>
            <a:endParaRPr b="0" lang="en-IN" sz="21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2c3e50"/>
                </a:solidFill>
                <a:latin typeface="Noto Sans"/>
              </a:rPr>
              <a:t>Vulnerability Management</a:t>
            </a:r>
            <a:endParaRPr b="0" lang="en-IN" sz="2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Aft>
                <a:spcPts val="850"/>
              </a:spcAft>
              <a:buClr>
                <a:srgbClr val="2c3e50"/>
              </a:buClr>
              <a:buSzPct val="75000"/>
              <a:buFont typeface="Symbol"/>
              <a:buChar char=""/>
            </a:pPr>
            <a:r>
              <a:rPr b="0" lang="en-IN" sz="2100" spc="-1" strike="noStrike">
                <a:solidFill>
                  <a:srgbClr val="2c3e50"/>
                </a:solidFill>
                <a:latin typeface="Noto Sans"/>
              </a:rPr>
              <a:t>Regularly scanning for and patching vulnerabilities in cloud infrastructure, applications, and services helps mitigate the risk of exploitation by attackers. </a:t>
            </a:r>
            <a:endParaRPr b="0" lang="en-IN" sz="21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2c3e50"/>
                </a:solidFill>
                <a:latin typeface="Noto Sans"/>
              </a:rPr>
              <a:t>Logging and Monitoring</a:t>
            </a:r>
            <a:endParaRPr b="0" lang="en-IN" sz="2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Aft>
                <a:spcPts val="850"/>
              </a:spcAft>
              <a:buClr>
                <a:srgbClr val="2c3e50"/>
              </a:buClr>
              <a:buSzPct val="75000"/>
              <a:buFont typeface="Symbol"/>
              <a:buChar char=""/>
            </a:pPr>
            <a:r>
              <a:rPr b="0" lang="en-IN" sz="2100" spc="-1" strike="noStrike">
                <a:solidFill>
                  <a:srgbClr val="2c3e50"/>
                </a:solidFill>
                <a:latin typeface="Noto Sans"/>
              </a:rPr>
              <a:t>Collecting and analyzing logs and monitoring data from cloud resources can help detect and respond to security incidents in a timely manner.</a:t>
            </a:r>
            <a:endParaRPr b="0" lang="en-IN" sz="21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2c3e50"/>
                </a:solidFill>
                <a:latin typeface="Noto Sans"/>
              </a:rPr>
              <a:t>Incident Response</a:t>
            </a:r>
            <a:endParaRPr b="0" lang="en-IN" sz="2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Aft>
                <a:spcPts val="850"/>
              </a:spcAft>
              <a:buClr>
                <a:srgbClr val="2c3e50"/>
              </a:buClr>
              <a:buSzPct val="75000"/>
              <a:buFont typeface="Symbol"/>
              <a:buChar char=""/>
            </a:pPr>
            <a:r>
              <a:rPr b="0" lang="en-IN" sz="2100" spc="-1" strike="noStrike">
                <a:solidFill>
                  <a:srgbClr val="2c3e50"/>
                </a:solidFill>
                <a:latin typeface="Noto Sans"/>
              </a:rPr>
              <a:t>Establishing a well-defined incident response plan helps organizations respond effectively to security incidents in the cloud, minimizing their impact and restoring normal operations as quickly as possible.</a:t>
            </a:r>
            <a:endParaRPr b="0" lang="en-IN" sz="21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2c3e50"/>
                </a:solidFill>
                <a:latin typeface="Noto Sans"/>
              </a:rPr>
              <a:t>Data Loss Prevention (DLP)</a:t>
            </a:r>
            <a:endParaRPr b="0" lang="en-IN" sz="2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Aft>
                <a:spcPts val="850"/>
              </a:spcAft>
              <a:buClr>
                <a:srgbClr val="2c3e50"/>
              </a:buClr>
              <a:buSzPct val="75000"/>
              <a:buFont typeface="Symbol"/>
              <a:buChar char=""/>
            </a:pPr>
            <a:r>
              <a:rPr b="0" lang="en-IN" sz="2100" spc="-1" strike="noStrike">
                <a:solidFill>
                  <a:srgbClr val="2c3e50"/>
                </a:solidFill>
                <a:latin typeface="Noto Sans"/>
              </a:rPr>
              <a:t>Implementing DLP measures helps prevent the unauthorized transmission or leakage of sensitive data from cloud environments. </a:t>
            </a:r>
            <a:endParaRPr b="0" lang="en-IN" sz="21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2c3e50"/>
                </a:solidFill>
                <a:latin typeface="Noto Sans"/>
              </a:rPr>
              <a:t>Compliance and Governance</a:t>
            </a:r>
            <a:endParaRPr b="0" lang="en-IN" sz="2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Aft>
                <a:spcPts val="850"/>
              </a:spcAft>
              <a:buClr>
                <a:srgbClr val="2c3e50"/>
              </a:buClr>
              <a:buSzPct val="75000"/>
              <a:buFont typeface="Symbol"/>
              <a:buChar char=""/>
            </a:pPr>
            <a:r>
              <a:rPr b="0" lang="en-IN" sz="2100" spc="-1" strike="noStrike">
                <a:solidFill>
                  <a:srgbClr val="2c3e50"/>
                </a:solidFill>
                <a:latin typeface="Noto Sans"/>
              </a:rPr>
              <a:t>Ensuring compliance with relevant regulations and industry standards, as well as implementing strong governance practices, helps maintain the security and integrity of cloud environments.</a:t>
            </a:r>
            <a:endParaRPr b="0" lang="en-IN" sz="21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2c3e50"/>
                </a:solidFill>
                <a:latin typeface="Noto Sans"/>
              </a:rPr>
              <a:t>Resilience and Disaster Recovery</a:t>
            </a:r>
            <a:endParaRPr b="0" lang="en-IN" sz="2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Aft>
                <a:spcPts val="850"/>
              </a:spcAft>
              <a:buClr>
                <a:srgbClr val="2c3e50"/>
              </a:buClr>
              <a:buSzPct val="75000"/>
              <a:buFont typeface="Symbol"/>
              <a:buChar char=""/>
            </a:pPr>
            <a:r>
              <a:rPr b="0" lang="en-IN" sz="2100" spc="-1" strike="noStrike">
                <a:solidFill>
                  <a:srgbClr val="2c3e50"/>
                </a:solidFill>
                <a:latin typeface="Noto Sans"/>
              </a:rPr>
              <a:t>Implementing resilience and disaster recovery measures, such as backups, replication, and failover systems, helps ensure the availability and continuity of cloud services in the event of outages or disasters.</a:t>
            </a:r>
            <a:endParaRPr b="0" lang="en-IN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9280" cy="71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>
              <a:lnSpc>
                <a:spcPct val="150000"/>
              </a:lnSpc>
              <a:buNone/>
            </a:pPr>
            <a:r>
              <a:rPr b="1" lang="en-IN" sz="2700" spc="-1" strike="noStrike">
                <a:solidFill>
                  <a:srgbClr val="ffffff"/>
                </a:solidFill>
                <a:latin typeface="Noto Sans"/>
              </a:rPr>
              <a:t>Core Services</a:t>
            </a:r>
            <a:endParaRPr b="0" lang="en-IN" sz="2700" spc="-1" strike="noStrike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subTitle"/>
          </p:nvPr>
        </p:nvSpPr>
        <p:spPr>
          <a:xfrm>
            <a:off x="360000" y="3915000"/>
            <a:ext cx="9359280" cy="148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2200" spc="-1" strike="noStrike">
                <a:solidFill>
                  <a:srgbClr val="ffffff"/>
                </a:solidFill>
                <a:latin typeface="Noto Sans"/>
              </a:rPr>
              <a:t>AMAZON WEB SERVICES</a:t>
            </a:r>
            <a:endParaRPr b="0" lang="en-IN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280" cy="71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  <a:buNone/>
            </a:pPr>
            <a:r>
              <a:rPr b="1" lang="en-IN" sz="2700" spc="-1" strike="noStrike">
                <a:solidFill>
                  <a:srgbClr val="ffffff"/>
                </a:solidFill>
                <a:latin typeface="Noto Sans"/>
              </a:rPr>
              <a:t>AWS Core Services</a:t>
            </a:r>
            <a:endParaRPr b="0" lang="en-IN" sz="2700" spc="-1" strike="noStrike"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9280" cy="377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IN" sz="2400" spc="-1" strike="noStrike">
                <a:solidFill>
                  <a:srgbClr val="2c3e50"/>
                </a:solidFill>
                <a:latin typeface="Noto Sans"/>
              </a:rPr>
              <a:t>Understand the major AWS services (IAM, EC2, S3, RDS, DynamoDB, Lambda, etc.) and their use cases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2c3e50"/>
                </a:solidFill>
                <a:latin typeface="Noto Sans"/>
              </a:rPr>
              <a:t>Understand the different types of storage available in AWS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2c3e50"/>
                </a:solidFill>
                <a:latin typeface="Noto Sans"/>
              </a:rPr>
              <a:t>Understand the different types of databases available in AWS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2c3e50"/>
                </a:solidFill>
                <a:latin typeface="Noto Sans"/>
              </a:rPr>
              <a:t>Understand the different types of compute services available in AWS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280" cy="71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  <a:buNone/>
            </a:pPr>
            <a:r>
              <a:rPr b="1" lang="en-IN" sz="2700" spc="-1" strike="noStrike">
                <a:solidFill>
                  <a:srgbClr val="ffffff"/>
                </a:solidFill>
                <a:latin typeface="Noto Sans"/>
              </a:rPr>
              <a:t>AWS identity and Access management (IAM)</a:t>
            </a:r>
            <a:endParaRPr b="0" lang="en-IN" sz="2700" spc="-1" strike="noStrike"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9280" cy="377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en-IN" sz="2400" spc="-1" strike="noStrike">
                <a:solidFill>
                  <a:srgbClr val="2c3e50"/>
                </a:solidFill>
                <a:latin typeface="Noto Sans"/>
              </a:rPr>
              <a:t>What is AWS IAM?</a:t>
            </a:r>
            <a:endParaRPr b="0" lang="en-IN" sz="2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400" spc="-1" strike="noStrike">
                <a:solidFill>
                  <a:srgbClr val="2c3e50"/>
                </a:solidFill>
                <a:latin typeface="Noto Sans"/>
              </a:rPr>
              <a:t>It is a core security service that allows you to securely control who and what can access your AWS resources. It provides two main functions:</a:t>
            </a:r>
            <a:endParaRPr b="0" lang="en-IN" sz="2400" spc="-1" strike="noStrike"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400" spc="-1" strike="noStrike">
                <a:solidFill>
                  <a:srgbClr val="2c3e50"/>
                </a:solidFill>
                <a:latin typeface="Noto Sans"/>
              </a:rPr>
              <a:t>Authentication</a:t>
            </a:r>
            <a:r>
              <a:rPr b="0" lang="en-IN" sz="2400" spc="-1" strike="noStrike">
                <a:solidFill>
                  <a:srgbClr val="2c3e50"/>
                </a:solidFill>
                <a:latin typeface="Noto Sans"/>
              </a:rPr>
              <a:t>: Verifying the identity of users or applications requesting access.</a:t>
            </a:r>
            <a:endParaRPr b="0" lang="en-IN" sz="2400" spc="-1" strike="noStrike"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400" spc="-1" strike="noStrike">
                <a:solidFill>
                  <a:srgbClr val="2c3e50"/>
                </a:solidFill>
                <a:latin typeface="Noto Sans"/>
              </a:rPr>
              <a:t>Authorization</a:t>
            </a:r>
            <a:r>
              <a:rPr b="0" lang="en-IN" sz="2400" spc="-1" strike="noStrike">
                <a:solidFill>
                  <a:srgbClr val="2c3e50"/>
                </a:solidFill>
                <a:latin typeface="Noto Sans"/>
              </a:rPr>
              <a:t>: Granting specific permissions to users or applications based on their identities and roles.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280" cy="71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  <a:buNone/>
            </a:pPr>
            <a:r>
              <a:rPr b="1" lang="en-IN" sz="2700" spc="-1" strike="noStrike">
                <a:solidFill>
                  <a:srgbClr val="ffffff"/>
                </a:solidFill>
                <a:latin typeface="Noto Sans"/>
              </a:rPr>
              <a:t>Key Concepts in IAM</a:t>
            </a:r>
            <a:endParaRPr b="0" lang="en-IN" sz="2700" spc="-1" strike="noStrike"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9280" cy="377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3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2c3e50"/>
                </a:solidFill>
                <a:latin typeface="Noto Sans"/>
              </a:rPr>
              <a:t>Principals</a:t>
            </a:r>
            <a:endParaRPr b="0" lang="en-IN" sz="2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400" spc="-1" strike="noStrike">
                <a:solidFill>
                  <a:srgbClr val="2c3e50"/>
                </a:solidFill>
                <a:latin typeface="Noto Sans"/>
              </a:rPr>
              <a:t>Identities that can request access to AWS resources, including users, groups, roles, and applications.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2c3e50"/>
                </a:solidFill>
                <a:latin typeface="Noto Sans"/>
              </a:rPr>
              <a:t>Access keys</a:t>
            </a:r>
            <a:endParaRPr b="0" lang="en-IN" sz="2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400" spc="-1" strike="noStrike">
                <a:solidFill>
                  <a:srgbClr val="2c3e50"/>
                </a:solidFill>
                <a:latin typeface="Noto Sans"/>
              </a:rPr>
              <a:t>Secret credentials used by users and applications to authenticate with AWS.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2c3e50"/>
                </a:solidFill>
                <a:latin typeface="Noto Sans"/>
              </a:rPr>
              <a:t>Policies</a:t>
            </a:r>
            <a:endParaRPr b="0" lang="en-IN" sz="2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400" spc="-1" strike="noStrike">
                <a:solidFill>
                  <a:srgbClr val="2c3e50"/>
                </a:solidFill>
                <a:latin typeface="Noto Sans"/>
              </a:rPr>
              <a:t>Documents that define what permissions a principal has to access and perform actions on AWS resources.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2c3e50"/>
                </a:solidFill>
                <a:latin typeface="Noto Sans"/>
              </a:rPr>
              <a:t>Roles</a:t>
            </a:r>
            <a:endParaRPr b="0" lang="en-IN" sz="2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400" spc="-1" strike="noStrike">
                <a:solidFill>
                  <a:srgbClr val="2c3e50"/>
                </a:solidFill>
                <a:latin typeface="Noto Sans"/>
              </a:rPr>
              <a:t>Temporary security credentials that can be assumed by users or applications to grant them specific permissions.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280" cy="71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  <a:buNone/>
            </a:pPr>
            <a:r>
              <a:rPr b="1" lang="en-IN" sz="2700" spc="-1" strike="noStrike">
                <a:solidFill>
                  <a:srgbClr val="ffffff"/>
                </a:solidFill>
                <a:latin typeface="Noto Sans"/>
              </a:rPr>
              <a:t>Benefits of Using IAM</a:t>
            </a:r>
            <a:endParaRPr b="0" lang="en-IN" sz="2700" spc="-1" strike="noStrike"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9280" cy="377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2c3e50"/>
                </a:solidFill>
                <a:latin typeface="Noto Sans"/>
              </a:rPr>
              <a:t>Improved security</a:t>
            </a:r>
            <a:endParaRPr b="0" lang="en-IN" sz="2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400" spc="-1" strike="noStrike">
                <a:solidFill>
                  <a:srgbClr val="2c3e50"/>
                </a:solidFill>
                <a:latin typeface="Noto Sans"/>
              </a:rPr>
              <a:t>Granular control over access reduces the risk of unauthorized activity.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2c3e50"/>
                </a:solidFill>
                <a:latin typeface="Noto Sans"/>
              </a:rPr>
              <a:t>Compliance</a:t>
            </a:r>
            <a:endParaRPr b="0" lang="en-IN" sz="2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400" spc="-1" strike="noStrike">
                <a:solidFill>
                  <a:srgbClr val="2c3e50"/>
                </a:solidFill>
                <a:latin typeface="Noto Sans"/>
              </a:rPr>
              <a:t>Meets regulatory requirements for access control and data privacy.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2c3e50"/>
                </a:solidFill>
                <a:latin typeface="Noto Sans"/>
              </a:rPr>
              <a:t>Cost management</a:t>
            </a:r>
            <a:endParaRPr b="0" lang="en-IN" sz="2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400" spc="-1" strike="noStrike">
                <a:solidFill>
                  <a:srgbClr val="2c3e50"/>
                </a:solidFill>
                <a:latin typeface="Noto Sans"/>
              </a:rPr>
              <a:t>Avoids unnecessary resource usage by granting only the necessary permissions.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2c3e50"/>
                </a:solidFill>
                <a:latin typeface="Noto Sans"/>
              </a:rPr>
              <a:t>Auditing</a:t>
            </a:r>
            <a:endParaRPr b="0" lang="en-IN" sz="2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400" spc="-1" strike="noStrike">
                <a:solidFill>
                  <a:srgbClr val="2c3e50"/>
                </a:solidFill>
                <a:latin typeface="Noto Sans"/>
              </a:rPr>
              <a:t>Tracks and logs user and application activity for enhanced accountability.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280" cy="71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  <a:buNone/>
            </a:pPr>
            <a:r>
              <a:rPr b="1" lang="en-IN" sz="2700" spc="-1" strike="noStrike">
                <a:solidFill>
                  <a:srgbClr val="ffffff"/>
                </a:solidFill>
                <a:latin typeface="Noto Sans"/>
              </a:rPr>
              <a:t>Cloud Concepts</a:t>
            </a:r>
            <a:endParaRPr b="0" lang="en-IN" sz="2700" spc="-1" strike="noStrike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9280" cy="377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2c3e50"/>
                </a:solidFill>
                <a:latin typeface="Noto Sans"/>
              </a:rPr>
              <a:t>Define cloud computing and its benefits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2c3e50"/>
                </a:solidFill>
                <a:latin typeface="Noto Sans"/>
              </a:rPr>
              <a:t>Differentiate between the various cloud deployment models (public, private, hybrid)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2c3e50"/>
                </a:solidFill>
                <a:latin typeface="Noto Sans"/>
              </a:rPr>
              <a:t>Differentiate between the various cloud service models (IaaS, PaaS, SaaS)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2c3e50"/>
                </a:solidFill>
                <a:latin typeface="Noto Sans"/>
              </a:rPr>
              <a:t>Define the basic principles of cloud security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280" cy="71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  <a:buNone/>
            </a:pPr>
            <a:r>
              <a:rPr b="1" lang="en-IN" sz="2700" spc="-1" strike="noStrike">
                <a:solidFill>
                  <a:srgbClr val="ffffff"/>
                </a:solidFill>
                <a:latin typeface="Noto Sans"/>
              </a:rPr>
              <a:t>Getting Started with IAM</a:t>
            </a:r>
            <a:endParaRPr b="0" lang="en-IN" sz="2700" spc="-1" strike="noStrike"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9280" cy="377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4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2c3e50"/>
                </a:solidFill>
                <a:latin typeface="Noto Sans"/>
              </a:rPr>
              <a:t>Create an IAM user</a:t>
            </a:r>
            <a:endParaRPr b="0" lang="en-IN" sz="2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400" spc="-1" strike="noStrike">
                <a:solidFill>
                  <a:srgbClr val="2c3e50"/>
                </a:solidFill>
                <a:latin typeface="Noto Sans"/>
              </a:rPr>
              <a:t>This is your initial identity for accessing AWS resources.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2c3e50"/>
                </a:solidFill>
                <a:latin typeface="Noto Sans"/>
              </a:rPr>
              <a:t>Set up multi-factor authentication (MFA)</a:t>
            </a:r>
            <a:endParaRPr b="0" lang="en-IN" sz="2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400" spc="-1" strike="noStrike">
                <a:solidFill>
                  <a:srgbClr val="2c3e50"/>
                </a:solidFill>
                <a:latin typeface="Noto Sans"/>
              </a:rPr>
              <a:t>Adds an extra layer of security to your account.</a:t>
            </a:r>
            <a:endParaRPr b="0" lang="en-IN" sz="2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400" spc="-1" strike="noStrike" u="sng">
                <a:solidFill>
                  <a:srgbClr val="0000ff"/>
                </a:solidFill>
                <a:uFillTx/>
                <a:latin typeface="Noto Sans"/>
                <a:hlinkClick r:id="rId1"/>
              </a:rPr>
              <a:t>https://docs.aws.amazon.com/IAM/latest/UserGuide/id_credentials_mfa.html</a:t>
            </a:r>
            <a:r>
              <a:rPr b="0" lang="en-IN" sz="2400" spc="-1" strike="noStrike">
                <a:solidFill>
                  <a:srgbClr val="2c3e50"/>
                </a:solidFill>
                <a:latin typeface="Noto Sans"/>
              </a:rPr>
              <a:t> 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2c3e50"/>
                </a:solidFill>
                <a:latin typeface="Noto Sans"/>
              </a:rPr>
              <a:t>Create IAM roles</a:t>
            </a:r>
            <a:endParaRPr b="0" lang="en-IN" sz="2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400" spc="-1" strike="noStrike">
                <a:solidFill>
                  <a:srgbClr val="2c3e50"/>
                </a:solidFill>
                <a:latin typeface="Noto Sans"/>
              </a:rPr>
              <a:t>Grant specific permissions to users or applications without sharing long-term credentials.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2c3e50"/>
                </a:solidFill>
                <a:latin typeface="Noto Sans"/>
              </a:rPr>
              <a:t>Attach IAM policies to users, groups, and roles</a:t>
            </a:r>
            <a:endParaRPr b="0" lang="en-IN" sz="2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400" spc="-1" strike="noStrike">
                <a:solidFill>
                  <a:srgbClr val="2c3e50"/>
                </a:solidFill>
                <a:latin typeface="Noto Sans"/>
              </a:rPr>
              <a:t>Define the specific actions they can perform.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2c3e50"/>
                </a:solidFill>
                <a:latin typeface="Noto Sans"/>
              </a:rPr>
              <a:t>Review and update IAM policies regularly</a:t>
            </a:r>
            <a:endParaRPr b="0" lang="en-IN" sz="2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400" spc="-1" strike="noStrike">
                <a:solidFill>
                  <a:srgbClr val="2c3e50"/>
                </a:solidFill>
                <a:latin typeface="Noto Sans"/>
              </a:rPr>
              <a:t>Ensure they align with your evolving needs.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280" cy="71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  <a:buNone/>
            </a:pPr>
            <a:r>
              <a:rPr b="1" lang="en-IN" sz="2700" spc="-1" strike="noStrike">
                <a:solidFill>
                  <a:srgbClr val="ffffff"/>
                </a:solidFill>
                <a:latin typeface="Noto Sans"/>
              </a:rPr>
              <a:t>MFA</a:t>
            </a:r>
            <a:endParaRPr b="0" lang="en-IN" sz="2700" spc="-1" strike="noStrike">
              <a:latin typeface="Arial"/>
            </a:endParaRPr>
          </a:p>
        </p:txBody>
      </p:sp>
      <p:pic>
        <p:nvPicPr>
          <p:cNvPr id="196" name="" descr=""/>
          <p:cNvPicPr/>
          <p:nvPr/>
        </p:nvPicPr>
        <p:blipFill>
          <a:blip r:embed="rId1"/>
          <a:stretch/>
        </p:blipFill>
        <p:spPr>
          <a:xfrm>
            <a:off x="111600" y="1274760"/>
            <a:ext cx="4099320" cy="1604880"/>
          </a:xfrm>
          <a:prstGeom prst="rect">
            <a:avLst/>
          </a:prstGeom>
          <a:ln w="0">
            <a:solidFill>
              <a:srgbClr val="3465a4"/>
            </a:solidFill>
          </a:ln>
        </p:spPr>
      </p:pic>
      <p:pic>
        <p:nvPicPr>
          <p:cNvPr id="197" name="" descr=""/>
          <p:cNvPicPr/>
          <p:nvPr/>
        </p:nvPicPr>
        <p:blipFill>
          <a:blip r:embed="rId2"/>
          <a:stretch/>
        </p:blipFill>
        <p:spPr>
          <a:xfrm>
            <a:off x="4319640" y="1296000"/>
            <a:ext cx="2700000" cy="2443320"/>
          </a:xfrm>
          <a:prstGeom prst="rect">
            <a:avLst/>
          </a:prstGeom>
          <a:ln w="0">
            <a:solidFill>
              <a:srgbClr val="3465a4"/>
            </a:solidFill>
          </a:ln>
        </p:spPr>
      </p:pic>
      <p:pic>
        <p:nvPicPr>
          <p:cNvPr id="198" name="" descr=""/>
          <p:cNvPicPr/>
          <p:nvPr/>
        </p:nvPicPr>
        <p:blipFill>
          <a:blip r:embed="rId3"/>
          <a:stretch/>
        </p:blipFill>
        <p:spPr>
          <a:xfrm>
            <a:off x="7136280" y="1282680"/>
            <a:ext cx="2853720" cy="2983680"/>
          </a:xfrm>
          <a:prstGeom prst="rect">
            <a:avLst/>
          </a:prstGeom>
          <a:ln w="0">
            <a:solidFill>
              <a:srgbClr val="3465a4"/>
            </a:solidFill>
          </a:ln>
        </p:spPr>
      </p:pic>
      <p:pic>
        <p:nvPicPr>
          <p:cNvPr id="199" name="" descr=""/>
          <p:cNvPicPr/>
          <p:nvPr/>
        </p:nvPicPr>
        <p:blipFill>
          <a:blip r:embed="rId4"/>
          <a:stretch/>
        </p:blipFill>
        <p:spPr>
          <a:xfrm>
            <a:off x="4860000" y="4310280"/>
            <a:ext cx="3239640" cy="1053360"/>
          </a:xfrm>
          <a:prstGeom prst="rect">
            <a:avLst/>
          </a:prstGeom>
          <a:ln w="0">
            <a:solidFill>
              <a:srgbClr val="3465a4"/>
            </a:solidFill>
          </a:ln>
        </p:spPr>
      </p:pic>
      <p:pic>
        <p:nvPicPr>
          <p:cNvPr id="200" name="" descr=""/>
          <p:cNvPicPr/>
          <p:nvPr/>
        </p:nvPicPr>
        <p:blipFill>
          <a:blip r:embed="rId5"/>
          <a:stretch/>
        </p:blipFill>
        <p:spPr>
          <a:xfrm>
            <a:off x="108000" y="3132360"/>
            <a:ext cx="4067640" cy="2165400"/>
          </a:xfrm>
          <a:prstGeom prst="rect">
            <a:avLst/>
          </a:prstGeom>
          <a:ln w="0">
            <a:solidFill>
              <a:srgbClr val="3465a4"/>
            </a:solidFill>
          </a:ln>
        </p:spPr>
      </p:pic>
      <p:sp>
        <p:nvSpPr>
          <p:cNvPr id="201" name=""/>
          <p:cNvSpPr/>
          <p:nvPr/>
        </p:nvSpPr>
        <p:spPr>
          <a:xfrm>
            <a:off x="111600" y="1274760"/>
            <a:ext cx="180360" cy="42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"/>
          <p:cNvSpPr/>
          <p:nvPr/>
        </p:nvSpPr>
        <p:spPr>
          <a:xfrm>
            <a:off x="4211280" y="2880000"/>
            <a:ext cx="180360" cy="42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280" cy="71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  <a:buNone/>
            </a:pPr>
            <a:r>
              <a:rPr b="1" lang="en-IN" sz="2700" spc="-1" strike="noStrike">
                <a:solidFill>
                  <a:srgbClr val="ffffff"/>
                </a:solidFill>
                <a:latin typeface="Noto Sans"/>
              </a:rPr>
              <a:t>IAM Summary</a:t>
            </a:r>
            <a:endParaRPr b="0" lang="en-IN" sz="2700" spc="-1" strike="noStrike"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9280" cy="377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8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IN" sz="2400" spc="-1" strike="noStrike">
                <a:solidFill>
                  <a:srgbClr val="2c3e50"/>
                </a:solidFill>
                <a:latin typeface="Noto Sans"/>
              </a:rPr>
              <a:t>Users</a:t>
            </a:r>
            <a:r>
              <a:rPr b="0" lang="en-IN" sz="2400" spc="-1" strike="noStrike">
                <a:solidFill>
                  <a:srgbClr val="2c3e50"/>
                </a:solidFill>
                <a:latin typeface="Noto Sans"/>
              </a:rPr>
              <a:t>: mapped to a physical user, has a password for AWS Console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IN" sz="2400" spc="-1" strike="noStrike">
                <a:solidFill>
                  <a:srgbClr val="2c3e50"/>
                </a:solidFill>
                <a:latin typeface="Noto Sans"/>
              </a:rPr>
              <a:t>Groups</a:t>
            </a:r>
            <a:r>
              <a:rPr b="0" lang="en-IN" sz="2400" spc="-1" strike="noStrike">
                <a:solidFill>
                  <a:srgbClr val="2c3e50"/>
                </a:solidFill>
                <a:latin typeface="Noto Sans"/>
              </a:rPr>
              <a:t>: contains users only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IN" sz="2400" spc="-1" strike="noStrike">
                <a:solidFill>
                  <a:srgbClr val="2c3e50"/>
                </a:solidFill>
                <a:latin typeface="Noto Sans"/>
              </a:rPr>
              <a:t>Policies</a:t>
            </a:r>
            <a:r>
              <a:rPr b="0" lang="en-IN" sz="2400" spc="-1" strike="noStrike">
                <a:solidFill>
                  <a:srgbClr val="2c3e50"/>
                </a:solidFill>
                <a:latin typeface="Noto Sans"/>
              </a:rPr>
              <a:t>: JSON document that outlines permissions for users or groups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IN" sz="2400" spc="-1" strike="noStrike">
                <a:solidFill>
                  <a:srgbClr val="2c3e50"/>
                </a:solidFill>
                <a:latin typeface="Noto Sans"/>
              </a:rPr>
              <a:t>Roles</a:t>
            </a:r>
            <a:r>
              <a:rPr b="0" lang="en-IN" sz="2400" spc="-1" strike="noStrike">
                <a:solidFill>
                  <a:srgbClr val="2c3e50"/>
                </a:solidFill>
                <a:latin typeface="Noto Sans"/>
              </a:rPr>
              <a:t>: for EC2 instances or AWS services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IN" sz="2400" spc="-1" strike="noStrike">
                <a:solidFill>
                  <a:srgbClr val="2c3e50"/>
                </a:solidFill>
                <a:latin typeface="Noto Sans"/>
              </a:rPr>
              <a:t>Security</a:t>
            </a:r>
            <a:r>
              <a:rPr b="0" lang="en-IN" sz="2400" spc="-1" strike="noStrike">
                <a:solidFill>
                  <a:srgbClr val="2c3e50"/>
                </a:solidFill>
                <a:latin typeface="Noto Sans"/>
              </a:rPr>
              <a:t>: MFA + Password Policy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IN" sz="2400" spc="-1" strike="noStrike">
                <a:solidFill>
                  <a:srgbClr val="2c3e50"/>
                </a:solidFill>
                <a:latin typeface="Noto Sans"/>
              </a:rPr>
              <a:t>AWS CLI</a:t>
            </a:r>
            <a:r>
              <a:rPr b="0" lang="en-IN" sz="2400" spc="-1" strike="noStrike">
                <a:solidFill>
                  <a:srgbClr val="2c3e50"/>
                </a:solidFill>
                <a:latin typeface="Noto Sans"/>
              </a:rPr>
              <a:t>: manage your AWS services using the command-line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IN" sz="2400" spc="-1" strike="noStrike">
                <a:solidFill>
                  <a:srgbClr val="2c3e50"/>
                </a:solidFill>
                <a:latin typeface="Noto Sans"/>
              </a:rPr>
              <a:t>AWS SDK</a:t>
            </a:r>
            <a:r>
              <a:rPr b="0" lang="en-IN" sz="2400" spc="-1" strike="noStrike">
                <a:solidFill>
                  <a:srgbClr val="2c3e50"/>
                </a:solidFill>
                <a:latin typeface="Noto Sans"/>
              </a:rPr>
              <a:t>: manage your AWS services using a programming language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IN" sz="2400" spc="-1" strike="noStrike">
                <a:solidFill>
                  <a:srgbClr val="2c3e50"/>
                </a:solidFill>
                <a:latin typeface="Noto Sans"/>
              </a:rPr>
              <a:t>Access Keys</a:t>
            </a:r>
            <a:r>
              <a:rPr b="0" lang="en-IN" sz="2400" spc="-1" strike="noStrike">
                <a:solidFill>
                  <a:srgbClr val="2c3e50"/>
                </a:solidFill>
                <a:latin typeface="Noto Sans"/>
              </a:rPr>
              <a:t>: access AWS using the CLI or SDK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IN" sz="2400" spc="-1" strike="noStrike">
                <a:solidFill>
                  <a:srgbClr val="2c3e50"/>
                </a:solidFill>
                <a:latin typeface="Noto Sans"/>
              </a:rPr>
              <a:t>Audit</a:t>
            </a:r>
            <a:r>
              <a:rPr b="0" lang="en-IN" sz="2400" spc="-1" strike="noStrike">
                <a:solidFill>
                  <a:srgbClr val="2c3e50"/>
                </a:solidFill>
                <a:latin typeface="Noto Sans"/>
              </a:rPr>
              <a:t>: IAM Credential Reports &amp; IAM Access Advisor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280" cy="71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  <a:buNone/>
            </a:pPr>
            <a:r>
              <a:rPr b="1" lang="en-IN" sz="2700" spc="-1" strike="noStrike">
                <a:solidFill>
                  <a:srgbClr val="ffffff"/>
                </a:solidFill>
                <a:latin typeface="Noto Sans"/>
              </a:rPr>
              <a:t>AWS Core Services</a:t>
            </a:r>
            <a:endParaRPr b="0" lang="en-IN" sz="2700" spc="-1" strike="noStrike"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9280" cy="377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2c3e50"/>
                </a:solidFill>
                <a:latin typeface="Noto Sans"/>
              </a:rPr>
              <a:t>Understand the major AWS services (IAM, EC2, S3, RDS, DynamoDB, Lambda, etc.) and their use cases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IN" sz="2400" spc="-1" strike="noStrike">
                <a:solidFill>
                  <a:srgbClr val="2c3e50"/>
                </a:solidFill>
                <a:latin typeface="Noto Sans"/>
              </a:rPr>
              <a:t>Understand the different types of storage available in AWS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2c3e50"/>
                </a:solidFill>
                <a:latin typeface="Noto Sans"/>
              </a:rPr>
              <a:t>Understand the different types of databases available in AWS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2c3e50"/>
                </a:solidFill>
                <a:latin typeface="Noto Sans"/>
              </a:rPr>
              <a:t>Understand the different types of compute services available in AWS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280" cy="71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  <a:buNone/>
            </a:pPr>
            <a:r>
              <a:rPr b="1" lang="en-IN" sz="2700" spc="-1" strike="noStrike">
                <a:solidFill>
                  <a:srgbClr val="ffffff"/>
                </a:solidFill>
                <a:latin typeface="Noto Sans"/>
              </a:rPr>
              <a:t>AWS Core Services</a:t>
            </a:r>
            <a:endParaRPr b="0" lang="en-IN" sz="2700" spc="-1" strike="noStrike"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9280" cy="377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2c3e50"/>
                </a:solidFill>
                <a:latin typeface="Noto Sans"/>
              </a:rPr>
              <a:t>Understand the major AWS services (IAM, EC2, S3, RDS, DynamoDB, Lambda, etc.) and their use cases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2c3e50"/>
                </a:solidFill>
                <a:latin typeface="Noto Sans"/>
              </a:rPr>
              <a:t>Understand the different types of storage available in AWS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IN" sz="2400" spc="-1" strike="noStrike">
                <a:solidFill>
                  <a:srgbClr val="2c3e50"/>
                </a:solidFill>
                <a:latin typeface="Noto Sans"/>
              </a:rPr>
              <a:t>Understand the different types of databases available in AWS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2c3e50"/>
                </a:solidFill>
                <a:latin typeface="Noto Sans"/>
              </a:rPr>
              <a:t>Understand the different types of compute services available in AWS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280" cy="71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  <a:buNone/>
            </a:pPr>
            <a:r>
              <a:rPr b="1" lang="en-IN" sz="2700" spc="-1" strike="noStrike">
                <a:solidFill>
                  <a:srgbClr val="ffffff"/>
                </a:solidFill>
                <a:latin typeface="Noto Sans"/>
              </a:rPr>
              <a:t>AWS Core Services</a:t>
            </a:r>
            <a:endParaRPr b="0" lang="en-IN" sz="2700" spc="-1" strike="noStrike"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9280" cy="377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2c3e50"/>
                </a:solidFill>
                <a:latin typeface="Noto Sans"/>
              </a:rPr>
              <a:t>Understand the major AWS services (IAM, EC2, S3, RDS, DynamoDB, Lambda, etc.) and their use cases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2c3e50"/>
                </a:solidFill>
                <a:latin typeface="Noto Sans"/>
              </a:rPr>
              <a:t>Understand the different types of storage available in AWS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2c3e50"/>
                </a:solidFill>
                <a:latin typeface="Noto Sans"/>
              </a:rPr>
              <a:t>Understand the different types of databases available in AWS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IN" sz="2400" spc="-1" strike="noStrike">
                <a:solidFill>
                  <a:srgbClr val="2c3e50"/>
                </a:solidFill>
                <a:latin typeface="Noto Sans"/>
              </a:rPr>
              <a:t>Understand the different types of compute services available in AWS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2700000" y="1440000"/>
            <a:ext cx="4679280" cy="161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IN" sz="2700" spc="-1" strike="noStrike">
                <a:solidFill>
                  <a:srgbClr val="2c3e50"/>
                </a:solidFill>
                <a:latin typeface="Noto Sans"/>
              </a:rPr>
              <a:t>Q&amp;A</a:t>
            </a:r>
            <a:endParaRPr b="0" lang="en-IN" sz="27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BFA0A61D-175E-44A0-AD41-44C082C73D7B}" type="slidenum">
              <a:t>36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280" cy="71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  <a:buNone/>
            </a:pPr>
            <a:r>
              <a:rPr b="1" lang="en-IN" sz="2700" spc="-1" strike="noStrike">
                <a:solidFill>
                  <a:srgbClr val="ffffff"/>
                </a:solidFill>
                <a:latin typeface="Noto Sans"/>
              </a:rPr>
              <a:t>AWS Core Services</a:t>
            </a:r>
            <a:endParaRPr b="0" lang="en-IN" sz="2700" spc="-1" strike="noStrike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9280" cy="377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2c3e50"/>
                </a:solidFill>
                <a:latin typeface="Noto Sans"/>
              </a:rPr>
              <a:t>Understand the major AWS services (IAM, EC2, S3, RDS, DynamoDB, Lambda, etc.) and their use cases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2c3e50"/>
                </a:solidFill>
                <a:latin typeface="Noto Sans"/>
              </a:rPr>
              <a:t>Understand the different types of storage available in AWS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2c3e50"/>
                </a:solidFill>
                <a:latin typeface="Noto Sans"/>
              </a:rPr>
              <a:t>Understand the different types of databases available in AWS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2c3e50"/>
                </a:solidFill>
                <a:latin typeface="Noto Sans"/>
              </a:rPr>
              <a:t>Understand the different types of compute services available in AWS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280" cy="71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  <a:buNone/>
            </a:pPr>
            <a:r>
              <a:rPr b="1" lang="en-IN" sz="2700" spc="-1" strike="noStrike">
                <a:solidFill>
                  <a:srgbClr val="ffffff"/>
                </a:solidFill>
                <a:latin typeface="Noto Sans"/>
              </a:rPr>
              <a:t>AWS Security and Compliance</a:t>
            </a:r>
            <a:endParaRPr b="0" lang="en-IN" sz="2700" spc="-1" strike="noStrike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9280" cy="377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2c3e50"/>
                </a:solidFill>
                <a:latin typeface="Noto Sans"/>
              </a:rPr>
              <a:t>Understand the shared responsibility model for security in AWS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2c3e50"/>
                </a:solidFill>
                <a:latin typeface="Noto Sans"/>
              </a:rPr>
              <a:t>Understand the different security and compliance measures available in AWS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2c3e50"/>
                </a:solidFill>
                <a:latin typeface="Noto Sans"/>
              </a:rPr>
              <a:t>Understand the different compliance frameworks available in AWS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280" cy="71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  <a:buNone/>
            </a:pPr>
            <a:r>
              <a:rPr b="1" lang="en-IN" sz="2700" spc="-1" strike="noStrike">
                <a:solidFill>
                  <a:srgbClr val="ffffff"/>
                </a:solidFill>
                <a:latin typeface="Noto Sans"/>
              </a:rPr>
              <a:t>AWS Billing and Pricing</a:t>
            </a:r>
            <a:endParaRPr b="0" lang="en-IN" sz="27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9280" cy="377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2c3e50"/>
                </a:solidFill>
                <a:latin typeface="Noto Sans"/>
              </a:rPr>
              <a:t>Understand the AWS billing and pricing models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2c3e50"/>
                </a:solidFill>
                <a:latin typeface="Noto Sans"/>
              </a:rPr>
              <a:t>Understand the different pricing structures for different AWS services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2c3e50"/>
                </a:solidFill>
                <a:latin typeface="Noto Sans"/>
              </a:rPr>
              <a:t>Understand how to estimate and manage AWS costs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280" cy="71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  <a:buNone/>
            </a:pPr>
            <a:r>
              <a:rPr b="1" lang="en-IN" sz="2700" spc="-1" strike="noStrike">
                <a:solidFill>
                  <a:srgbClr val="ffffff"/>
                </a:solidFill>
                <a:latin typeface="Noto Sans"/>
              </a:rPr>
              <a:t>AWS Support</a:t>
            </a:r>
            <a:endParaRPr b="0" lang="en-IN" sz="2700" spc="-1" strike="noStrike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9280" cy="377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2c3e50"/>
                </a:solidFill>
                <a:latin typeface="Noto Sans"/>
              </a:rPr>
              <a:t>Understand the different AWS support plans and their features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2c3e50"/>
                </a:solidFill>
                <a:latin typeface="Noto Sans"/>
              </a:rPr>
              <a:t>Understand how to access AWS support resources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280" cy="71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  <a:buNone/>
            </a:pPr>
            <a:r>
              <a:rPr b="1" lang="en-IN" sz="2700" spc="-1" strike="noStrike">
                <a:solidFill>
                  <a:srgbClr val="ffffff"/>
                </a:solidFill>
                <a:latin typeface="Noto Sans"/>
              </a:rPr>
              <a:t>AWS Architecting Basics</a:t>
            </a:r>
            <a:endParaRPr b="0" lang="en-IN" sz="2700" spc="-1" strike="noStrike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9280" cy="377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4000"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2c3e50"/>
                </a:solidFill>
                <a:latin typeface="Noto Sans"/>
              </a:rPr>
              <a:t>Knowing where to start with AWS can feel overwhelming, so let's explore some fundamental concepts and resources to build our understanding of AWS Architecting Basics with Core AWS Services</a:t>
            </a:r>
            <a:endParaRPr b="0" lang="en-IN" sz="2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Aft>
                <a:spcPts val="850"/>
              </a:spcAft>
              <a:buClr>
                <a:srgbClr val="2c3e50"/>
              </a:buClr>
              <a:buSzPct val="75000"/>
              <a:buFont typeface="Symbol"/>
              <a:buChar char=""/>
            </a:pPr>
            <a:r>
              <a:rPr b="0" lang="en-IN" sz="2100" spc="-1" strike="noStrike">
                <a:solidFill>
                  <a:srgbClr val="2c3e50"/>
                </a:solidFill>
                <a:latin typeface="Noto Sans"/>
              </a:rPr>
              <a:t>Compute</a:t>
            </a:r>
            <a:endParaRPr b="0" lang="en-IN" sz="2100" spc="-1" strike="noStrike">
              <a:latin typeface="Arial"/>
            </a:endParaRPr>
          </a:p>
          <a:p>
            <a:pPr lvl="2" marL="1296000" indent="-288000">
              <a:lnSpc>
                <a:spcPct val="100000"/>
              </a:lnSpc>
              <a:spcAft>
                <a:spcPts val="635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2c3e50"/>
                </a:solidFill>
                <a:latin typeface="Noto Sans"/>
              </a:rPr>
              <a:t>Explore services like EC2 (virtual machines), Lambda (serverless functions), and ECS/Fargate (container orchestration).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Aft>
                <a:spcPts val="850"/>
              </a:spcAft>
              <a:buClr>
                <a:srgbClr val="2c3e50"/>
              </a:buClr>
              <a:buSzPct val="75000"/>
              <a:buFont typeface="Symbol"/>
              <a:buChar char=""/>
            </a:pPr>
            <a:r>
              <a:rPr b="0" lang="en-IN" sz="2100" spc="-1" strike="noStrike">
                <a:solidFill>
                  <a:srgbClr val="2c3e50"/>
                </a:solidFill>
                <a:latin typeface="Noto Sans"/>
              </a:rPr>
              <a:t>Storage</a:t>
            </a:r>
            <a:endParaRPr b="0" lang="en-IN" sz="2100" spc="-1" strike="noStrike">
              <a:latin typeface="Arial"/>
            </a:endParaRPr>
          </a:p>
          <a:p>
            <a:pPr lvl="2" marL="1296000" indent="-288000">
              <a:lnSpc>
                <a:spcPct val="100000"/>
              </a:lnSpc>
              <a:spcAft>
                <a:spcPts val="635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2c3e50"/>
                </a:solidFill>
                <a:latin typeface="Noto Sans"/>
              </a:rPr>
              <a:t>Understand object storage (S3), block storage (EBS), and file storage (EFS) options.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Aft>
                <a:spcPts val="850"/>
              </a:spcAft>
              <a:buClr>
                <a:srgbClr val="2c3e50"/>
              </a:buClr>
              <a:buSzPct val="75000"/>
              <a:buFont typeface="Symbol"/>
              <a:buChar char=""/>
            </a:pPr>
            <a:r>
              <a:rPr b="0" lang="en-IN" sz="2100" spc="-1" strike="noStrike">
                <a:solidFill>
                  <a:srgbClr val="2c3e50"/>
                </a:solidFill>
                <a:latin typeface="Noto Sans"/>
              </a:rPr>
              <a:t>Databases</a:t>
            </a:r>
            <a:endParaRPr b="0" lang="en-IN" sz="2100" spc="-1" strike="noStrike">
              <a:latin typeface="Arial"/>
            </a:endParaRPr>
          </a:p>
          <a:p>
            <a:pPr lvl="2" marL="1296000" indent="-288000">
              <a:lnSpc>
                <a:spcPct val="100000"/>
              </a:lnSpc>
              <a:spcAft>
                <a:spcPts val="635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2c3e50"/>
                </a:solidFill>
                <a:latin typeface="Noto Sans"/>
              </a:rPr>
              <a:t>Choose between managed databases like RDS (relational) and DynamoDB (NoSQL) or host your own databases on EC2 instances.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Aft>
                <a:spcPts val="850"/>
              </a:spcAft>
              <a:buClr>
                <a:srgbClr val="2c3e50"/>
              </a:buClr>
              <a:buSzPct val="75000"/>
              <a:buFont typeface="Symbol"/>
              <a:buChar char=""/>
            </a:pPr>
            <a:r>
              <a:rPr b="0" lang="en-IN" sz="2100" spc="-1" strike="noStrike">
                <a:solidFill>
                  <a:srgbClr val="2c3e50"/>
                </a:solidFill>
                <a:latin typeface="Noto Sans"/>
              </a:rPr>
              <a:t>Networking</a:t>
            </a:r>
            <a:endParaRPr b="0" lang="en-IN" sz="2100" spc="-1" strike="noStrike">
              <a:latin typeface="Arial"/>
            </a:endParaRPr>
          </a:p>
          <a:p>
            <a:pPr lvl="2" marL="1296000" indent="-288000">
              <a:lnSpc>
                <a:spcPct val="100000"/>
              </a:lnSpc>
              <a:spcAft>
                <a:spcPts val="635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2c3e50"/>
                </a:solidFill>
                <a:latin typeface="Noto Sans"/>
              </a:rPr>
              <a:t>Utilize VPCs (virtual private clouds) for secure network isolation and resources like Route 53 for domain name management.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Aft>
                <a:spcPts val="850"/>
              </a:spcAft>
              <a:buClr>
                <a:srgbClr val="2c3e50"/>
              </a:buClr>
              <a:buSzPct val="75000"/>
              <a:buFont typeface="Symbol"/>
              <a:buChar char=""/>
            </a:pPr>
            <a:r>
              <a:rPr b="0" lang="en-IN" sz="2100" spc="-1" strike="noStrike">
                <a:solidFill>
                  <a:srgbClr val="2c3e50"/>
                </a:solidFill>
                <a:latin typeface="Noto Sans"/>
              </a:rPr>
              <a:t>Identity &amp; Access Management (IAM)</a:t>
            </a:r>
            <a:endParaRPr b="0" lang="en-IN" sz="2100" spc="-1" strike="noStrike">
              <a:latin typeface="Arial"/>
            </a:endParaRPr>
          </a:p>
          <a:p>
            <a:pPr lvl="2" marL="1296000" indent="-288000">
              <a:lnSpc>
                <a:spcPct val="100000"/>
              </a:lnSpc>
              <a:spcAft>
                <a:spcPts val="635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2c3e50"/>
                </a:solidFill>
                <a:latin typeface="Noto Sans"/>
              </a:rPr>
              <a:t>Control access to resources using identities and roles.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280" cy="71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  <a:buNone/>
            </a:pPr>
            <a:r>
              <a:rPr b="1" lang="en-IN" sz="2700" spc="-1" strike="noStrike">
                <a:solidFill>
                  <a:srgbClr val="ffffff"/>
                </a:solidFill>
                <a:latin typeface="Noto Sans"/>
              </a:rPr>
              <a:t>Bonus</a:t>
            </a:r>
            <a:endParaRPr b="0" lang="en-IN" sz="2700" spc="-1" strike="noStrike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9280" cy="377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2c3e50"/>
                </a:solidFill>
                <a:latin typeface="Noto Sans"/>
              </a:rPr>
              <a:t>Deployment of FULL Stack Application in EC2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2024-02-21T15:19:27Z</dcterms:created>
  <dc:creator/>
  <dc:description/>
  <dc:language>en-IN</dc:language>
  <cp:lastModifiedBy/>
  <dcterms:modified xsi:type="dcterms:W3CDTF">2024-02-22T16:49:45Z</dcterms:modified>
  <cp:revision>12</cp:revision>
  <dc:subject/>
  <dc:title>Midnightblue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