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Lst>
  <p:sldSz cy="5143500" cx="9144000"/>
  <p:notesSz cx="6858000" cy="9144000"/>
  <p:embeddedFontLst>
    <p:embeddedFont>
      <p:font typeface="Inter SemiBold"/>
      <p:regular r:id="rId119"/>
      <p:bold r:id="rId120"/>
      <p:italic r:id="rId121"/>
      <p:boldItalic r:id="rId122"/>
    </p:embeddedFont>
    <p:embeddedFont>
      <p:font typeface="Inter Light"/>
      <p:regular r:id="rId123"/>
      <p:bold r:id="rId124"/>
      <p:italic r:id="rId125"/>
      <p:boldItalic r:id="rId126"/>
    </p:embeddedFont>
    <p:embeddedFont>
      <p:font typeface="Inter"/>
      <p:regular r:id="rId127"/>
      <p:bold r:id="rId128"/>
      <p:italic r:id="rId129"/>
      <p:boldItalic r:id="rId130"/>
    </p:embeddedFont>
    <p:embeddedFont>
      <p:font typeface="Inter ExtraBold"/>
      <p:bold r:id="rId131"/>
      <p:boldItalic r:id="rId132"/>
    </p:embeddedFont>
    <p:embeddedFont>
      <p:font typeface="Roboto Mono"/>
      <p:regular r:id="rId133"/>
      <p:bold r:id="rId134"/>
      <p:italic r:id="rId135"/>
      <p:boldItalic r:id="rId1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C08CFA-DB8B-4B23-B66C-3AD2CEBE3500}">
  <a:tblStyle styleId="{14C08CFA-DB8B-4B23-B66C-3AD2CEBE35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font" Target="fonts/Inter-italic.fntdata"/><Relationship Id="rId128" Type="http://schemas.openxmlformats.org/officeDocument/2006/relationships/font" Target="fonts/Inter-bold.fntdata"/><Relationship Id="rId127" Type="http://schemas.openxmlformats.org/officeDocument/2006/relationships/font" Target="fonts/Inter-regular.fntdata"/><Relationship Id="rId126" Type="http://schemas.openxmlformats.org/officeDocument/2006/relationships/font" Target="fonts/InterLight-boldItalic.fntdata"/><Relationship Id="rId26" Type="http://schemas.openxmlformats.org/officeDocument/2006/relationships/slide" Target="slides/slide19.xml"/><Relationship Id="rId121" Type="http://schemas.openxmlformats.org/officeDocument/2006/relationships/font" Target="fonts/InterSemiBold-italic.fntdata"/><Relationship Id="rId25" Type="http://schemas.openxmlformats.org/officeDocument/2006/relationships/slide" Target="slides/slide18.xml"/><Relationship Id="rId120" Type="http://schemas.openxmlformats.org/officeDocument/2006/relationships/font" Target="fonts/InterSemiBold-bold.fntdata"/><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InterLight-italic.fntdata"/><Relationship Id="rId29" Type="http://schemas.openxmlformats.org/officeDocument/2006/relationships/slide" Target="slides/slide22.xml"/><Relationship Id="rId124" Type="http://schemas.openxmlformats.org/officeDocument/2006/relationships/font" Target="fonts/InterLight-bold.fntdata"/><Relationship Id="rId123" Type="http://schemas.openxmlformats.org/officeDocument/2006/relationships/font" Target="fonts/InterLight-regular.fntdata"/><Relationship Id="rId122" Type="http://schemas.openxmlformats.org/officeDocument/2006/relationships/font" Target="fonts/InterSemiBold-boldItalic.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InterSemiBold-regular.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2" Type="http://schemas.openxmlformats.org/officeDocument/2006/relationships/font" Target="fonts/InterExtraBold-boldItalic.fntdata"/><Relationship Id="rId131" Type="http://schemas.openxmlformats.org/officeDocument/2006/relationships/font" Target="fonts/InterExtraBold-bold.fntdata"/><Relationship Id="rId130" Type="http://schemas.openxmlformats.org/officeDocument/2006/relationships/font" Target="fonts/Inter-boldItalic.fntdata"/><Relationship Id="rId136" Type="http://schemas.openxmlformats.org/officeDocument/2006/relationships/font" Target="fonts/RobotoMono-boldItalic.fntdata"/><Relationship Id="rId135" Type="http://schemas.openxmlformats.org/officeDocument/2006/relationships/font" Target="fonts/RobotoMono-italic.fntdata"/><Relationship Id="rId134" Type="http://schemas.openxmlformats.org/officeDocument/2006/relationships/font" Target="fonts/RobotoMono-bold.fntdata"/><Relationship Id="rId133" Type="http://schemas.openxmlformats.org/officeDocument/2006/relationships/font" Target="fonts/RobotoMono-regular.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29731c20f8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29731c20f8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29731c20f8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29731c20f8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32dced72d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32dced72d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32f0a8b3dc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32f0a8b3dc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b="1" lang="en" sz="1300">
                <a:solidFill>
                  <a:srgbClr val="404040"/>
                </a:solidFill>
                <a:latin typeface="Inter"/>
                <a:ea typeface="Inter"/>
                <a:cs typeface="Inter"/>
                <a:sym typeface="Inter"/>
              </a:rPr>
              <a:t>Table: f_Sales (Fact Table)</a:t>
            </a:r>
            <a:endParaRPr/>
          </a:p>
          <a:p>
            <a:pPr indent="0" lvl="0" marL="0" rtl="0" algn="l">
              <a:spcBef>
                <a:spcPts val="400"/>
              </a:spcBef>
              <a:spcAft>
                <a:spcPts val="0"/>
              </a:spcAft>
              <a:buClr>
                <a:schemeClr val="dk1"/>
              </a:buClr>
              <a:buSzPts val="1100"/>
              <a:buFont typeface="Arial"/>
              <a:buNone/>
            </a:pPr>
            <a:r>
              <a:rPr lang="en"/>
              <a:t>Sales_ID,Date,Product_ID,Customer_ID,Store_ID,Sales_Amount,Quantity,Discount,Profit</a:t>
            </a:r>
            <a:endParaRPr/>
          </a:p>
          <a:p>
            <a:pPr indent="0" lvl="0" marL="0" rtl="0" algn="l">
              <a:spcBef>
                <a:spcPts val="0"/>
              </a:spcBef>
              <a:spcAft>
                <a:spcPts val="0"/>
              </a:spcAft>
              <a:buClr>
                <a:schemeClr val="dk1"/>
              </a:buClr>
              <a:buSzPts val="1100"/>
              <a:buFont typeface="Arial"/>
              <a:buNone/>
            </a:pPr>
            <a:r>
              <a:rPr lang="en"/>
              <a:t>1,2024-01-10,P101,C001,S01,100,2,5,20</a:t>
            </a:r>
            <a:endParaRPr/>
          </a:p>
          <a:p>
            <a:pPr indent="0" lvl="0" marL="0" rtl="0" algn="l">
              <a:spcBef>
                <a:spcPts val="0"/>
              </a:spcBef>
              <a:spcAft>
                <a:spcPts val="0"/>
              </a:spcAft>
              <a:buClr>
                <a:schemeClr val="dk1"/>
              </a:buClr>
              <a:buSzPts val="1100"/>
              <a:buFont typeface="Arial"/>
              <a:buNone/>
            </a:pPr>
            <a:r>
              <a:rPr lang="en"/>
              <a:t>2,2024-01-15,P102,C001,S01,150,1,10,30</a:t>
            </a:r>
            <a:endParaRPr/>
          </a:p>
          <a:p>
            <a:pPr indent="0" lvl="0" marL="0" rtl="0" algn="l">
              <a:spcBef>
                <a:spcPts val="0"/>
              </a:spcBef>
              <a:spcAft>
                <a:spcPts val="0"/>
              </a:spcAft>
              <a:buClr>
                <a:schemeClr val="dk1"/>
              </a:buClr>
              <a:buSzPts val="1100"/>
              <a:buFont typeface="Arial"/>
              <a:buNone/>
            </a:pPr>
            <a:r>
              <a:rPr lang="en"/>
              <a:t>3,2024-02-05,P101,C002,S02,200,3,15,40</a:t>
            </a:r>
            <a:endParaRPr/>
          </a:p>
          <a:p>
            <a:pPr indent="0" lvl="0" marL="0" rtl="0" algn="l">
              <a:spcBef>
                <a:spcPts val="0"/>
              </a:spcBef>
              <a:spcAft>
                <a:spcPts val="0"/>
              </a:spcAft>
              <a:buClr>
                <a:schemeClr val="dk1"/>
              </a:buClr>
              <a:buSzPts val="1100"/>
              <a:buFont typeface="Arial"/>
              <a:buNone/>
            </a:pPr>
            <a:r>
              <a:rPr lang="en"/>
              <a:t>4,2024-02-10,P103,C002,S02,250,4,20,50</a:t>
            </a:r>
            <a:endParaRPr/>
          </a:p>
          <a:p>
            <a:pPr indent="0" lvl="0" marL="0" rtl="0" algn="l">
              <a:spcBef>
                <a:spcPts val="0"/>
              </a:spcBef>
              <a:spcAft>
                <a:spcPts val="0"/>
              </a:spcAft>
              <a:buClr>
                <a:schemeClr val="dk1"/>
              </a:buClr>
              <a:buSzPts val="1100"/>
              <a:buFont typeface="Arial"/>
              <a:buNone/>
            </a:pPr>
            <a:r>
              <a:rPr lang="en"/>
              <a:t>5,2024-03-01,P102,C003,S03,300,5,25,60</a:t>
            </a:r>
            <a:endParaRPr/>
          </a:p>
          <a:p>
            <a:pPr indent="0" lvl="0" marL="0" rtl="0" algn="l">
              <a:spcBef>
                <a:spcPts val="0"/>
              </a:spcBef>
              <a:spcAft>
                <a:spcPts val="0"/>
              </a:spcAft>
              <a:buClr>
                <a:schemeClr val="dk1"/>
              </a:buClr>
              <a:buSzPts val="1100"/>
              <a:buFont typeface="Arial"/>
              <a:buNone/>
            </a:pPr>
            <a:r>
              <a:rPr lang="en"/>
              <a:t>6,2024-03-05,P104,C003,S03,350,6,30,70</a:t>
            </a:r>
            <a:endParaRPr/>
          </a:p>
          <a:p>
            <a:pPr indent="0" lvl="0" marL="0" rtl="0" algn="l">
              <a:spcBef>
                <a:spcPts val="0"/>
              </a:spcBef>
              <a:spcAft>
                <a:spcPts val="0"/>
              </a:spcAft>
              <a:buClr>
                <a:schemeClr val="dk1"/>
              </a:buClr>
              <a:buSzPts val="1100"/>
              <a:buFont typeface="Arial"/>
              <a:buNone/>
            </a:pPr>
            <a:r>
              <a:rPr lang="en"/>
              <a:t>7,2024-04-12,P101,C004,S04,400,7,35,80</a:t>
            </a:r>
            <a:endParaRPr/>
          </a:p>
          <a:p>
            <a:pPr indent="0" lvl="0" marL="0" rtl="0" algn="l">
              <a:spcBef>
                <a:spcPts val="0"/>
              </a:spcBef>
              <a:spcAft>
                <a:spcPts val="0"/>
              </a:spcAft>
              <a:buClr>
                <a:schemeClr val="dk1"/>
              </a:buClr>
              <a:buSzPts val="1100"/>
              <a:buFont typeface="Arial"/>
              <a:buNone/>
            </a:pPr>
            <a:r>
              <a:rPr lang="en"/>
              <a:t>8,2024-04-18,P105,C004,S04,450,8,40,90</a:t>
            </a:r>
            <a:endParaRPr/>
          </a:p>
          <a:p>
            <a:pPr indent="0" lvl="0" marL="0" rtl="0" algn="l">
              <a:spcBef>
                <a:spcPts val="0"/>
              </a:spcBef>
              <a:spcAft>
                <a:spcPts val="0"/>
              </a:spcAft>
              <a:buClr>
                <a:schemeClr val="dk1"/>
              </a:buClr>
              <a:buSzPts val="1100"/>
              <a:buFont typeface="Arial"/>
              <a:buNone/>
            </a:pPr>
            <a:r>
              <a:rPr lang="en"/>
              <a:t>9,2024-05-20,P103,C005,S05,500,9,45,100</a:t>
            </a:r>
            <a:endParaRPr/>
          </a:p>
          <a:p>
            <a:pPr indent="0" lvl="0" marL="0" rtl="0" algn="l">
              <a:spcBef>
                <a:spcPts val="0"/>
              </a:spcBef>
              <a:spcAft>
                <a:spcPts val="0"/>
              </a:spcAft>
              <a:buClr>
                <a:schemeClr val="dk1"/>
              </a:buClr>
              <a:buSzPts val="1100"/>
              <a:buFont typeface="Arial"/>
              <a:buNone/>
            </a:pPr>
            <a:r>
              <a:rPr lang="en"/>
              <a:t>10,2024-05-25,P106,C005,S05,550,10,50,110</a:t>
            </a:r>
            <a:endParaRPr/>
          </a:p>
          <a:p>
            <a:pPr indent="0" lvl="0" marL="0" rtl="0" algn="l">
              <a:spcBef>
                <a:spcPts val="0"/>
              </a:spcBef>
              <a:spcAft>
                <a:spcPts val="0"/>
              </a:spcAft>
              <a:buClr>
                <a:schemeClr val="dk1"/>
              </a:buClr>
              <a:buSzPts val="1100"/>
              <a:buFont typeface="Arial"/>
              <a:buNone/>
            </a:pPr>
            <a:r>
              <a:rPr lang="en"/>
              <a:t>11,2024-06-10,P102,C006,S06,600,11,55,120</a:t>
            </a:r>
            <a:endParaRPr/>
          </a:p>
          <a:p>
            <a:pPr indent="0" lvl="0" marL="0" rtl="0" algn="l">
              <a:spcBef>
                <a:spcPts val="0"/>
              </a:spcBef>
              <a:spcAft>
                <a:spcPts val="0"/>
              </a:spcAft>
              <a:buClr>
                <a:schemeClr val="dk1"/>
              </a:buClr>
              <a:buSzPts val="1100"/>
              <a:buFont typeface="Arial"/>
              <a:buNone/>
            </a:pPr>
            <a:r>
              <a:rPr lang="en"/>
              <a:t>12,2024-06-15,P107,C006,S06,650,12,60,130</a:t>
            </a:r>
            <a:endParaRPr/>
          </a:p>
          <a:p>
            <a:pPr indent="0" lvl="0" marL="0" rtl="0" algn="l">
              <a:spcBef>
                <a:spcPts val="0"/>
              </a:spcBef>
              <a:spcAft>
                <a:spcPts val="0"/>
              </a:spcAft>
              <a:buClr>
                <a:schemeClr val="dk1"/>
              </a:buClr>
              <a:buSzPts val="1100"/>
              <a:buFont typeface="Arial"/>
              <a:buNone/>
            </a:pPr>
            <a:r>
              <a:rPr lang="en"/>
              <a:t>13,2024-07-01,P104,C007,S07,700,13,65,140</a:t>
            </a:r>
            <a:endParaRPr/>
          </a:p>
          <a:p>
            <a:pPr indent="0" lvl="0" marL="0" rtl="0" algn="l">
              <a:spcBef>
                <a:spcPts val="0"/>
              </a:spcBef>
              <a:spcAft>
                <a:spcPts val="0"/>
              </a:spcAft>
              <a:buClr>
                <a:schemeClr val="dk1"/>
              </a:buClr>
              <a:buSzPts val="1100"/>
              <a:buFont typeface="Arial"/>
              <a:buNone/>
            </a:pPr>
            <a:r>
              <a:rPr lang="en"/>
              <a:t>14,2024-07-05,P108,C007,S07,750,14,70,150</a:t>
            </a:r>
            <a:endParaRPr/>
          </a:p>
          <a:p>
            <a:pPr indent="0" lvl="0" marL="0" rtl="0" algn="l">
              <a:spcBef>
                <a:spcPts val="0"/>
              </a:spcBef>
              <a:spcAft>
                <a:spcPts val="0"/>
              </a:spcAft>
              <a:buClr>
                <a:schemeClr val="dk1"/>
              </a:buClr>
              <a:buSzPts val="1100"/>
              <a:buFont typeface="Arial"/>
              <a:buNone/>
            </a:pPr>
            <a:r>
              <a:rPr lang="en"/>
              <a:t>15,2024-08-10,P105,C008,S08,800,15,75,160</a:t>
            </a:r>
            <a:endParaRPr/>
          </a:p>
          <a:p>
            <a:pPr indent="0" lvl="0" marL="0" rtl="0" algn="l">
              <a:spcBef>
                <a:spcPts val="0"/>
              </a:spcBef>
              <a:spcAft>
                <a:spcPts val="0"/>
              </a:spcAft>
              <a:buClr>
                <a:schemeClr val="dk1"/>
              </a:buClr>
              <a:buSzPts val="1100"/>
              <a:buFont typeface="Arial"/>
              <a:buNone/>
            </a:pPr>
            <a:r>
              <a:rPr lang="en"/>
              <a:t>16,2024-08-15,P109,C008,S08,850,16,80,170</a:t>
            </a:r>
            <a:endParaRPr/>
          </a:p>
          <a:p>
            <a:pPr indent="0" lvl="0" marL="0" rtl="0" algn="l">
              <a:spcBef>
                <a:spcPts val="0"/>
              </a:spcBef>
              <a:spcAft>
                <a:spcPts val="0"/>
              </a:spcAft>
              <a:buClr>
                <a:schemeClr val="dk1"/>
              </a:buClr>
              <a:buSzPts val="1100"/>
              <a:buFont typeface="Arial"/>
              <a:buNone/>
            </a:pPr>
            <a:r>
              <a:rPr lang="en"/>
              <a:t>17,2024-09-01,P106,C009,S09,900,17,85,180</a:t>
            </a:r>
            <a:endParaRPr/>
          </a:p>
          <a:p>
            <a:pPr indent="0" lvl="0" marL="0" rtl="0" algn="l">
              <a:spcBef>
                <a:spcPts val="0"/>
              </a:spcBef>
              <a:spcAft>
                <a:spcPts val="0"/>
              </a:spcAft>
              <a:buClr>
                <a:schemeClr val="dk1"/>
              </a:buClr>
              <a:buSzPts val="1100"/>
              <a:buFont typeface="Arial"/>
              <a:buNone/>
            </a:pPr>
            <a:r>
              <a:rPr lang="en"/>
              <a:t>18,2024-09-05,P110,C009,S09,950,18,90,190</a:t>
            </a:r>
            <a:endParaRPr/>
          </a:p>
          <a:p>
            <a:pPr indent="0" lvl="0" marL="0" rtl="0" algn="l">
              <a:spcBef>
                <a:spcPts val="0"/>
              </a:spcBef>
              <a:spcAft>
                <a:spcPts val="0"/>
              </a:spcAft>
              <a:buClr>
                <a:schemeClr val="dk1"/>
              </a:buClr>
              <a:buSzPts val="1100"/>
              <a:buFont typeface="Arial"/>
              <a:buNone/>
            </a:pPr>
            <a:r>
              <a:rPr lang="en"/>
              <a:t>19,2024-10-10,P107,C010,S10,1000,19,95,200</a:t>
            </a:r>
            <a:endParaRPr/>
          </a:p>
          <a:p>
            <a:pPr indent="0" lvl="0" marL="0" rtl="0" algn="l">
              <a:spcBef>
                <a:spcPts val="0"/>
              </a:spcBef>
              <a:spcAft>
                <a:spcPts val="0"/>
              </a:spcAft>
              <a:buClr>
                <a:schemeClr val="dk1"/>
              </a:buClr>
              <a:buSzPts val="1100"/>
              <a:buFont typeface="Arial"/>
              <a:buNone/>
            </a:pPr>
            <a:r>
              <a:rPr lang="en"/>
              <a:t>20,2024-10-15,P111,C010,S10,1050,20,100,210</a:t>
            </a:r>
            <a:endParaRPr/>
          </a:p>
          <a:p>
            <a:pPr indent="0" lvl="0" marL="0" rtl="0" algn="l">
              <a:spcBef>
                <a:spcPts val="0"/>
              </a:spcBef>
              <a:spcAft>
                <a:spcPts val="0"/>
              </a:spcAft>
              <a:buNone/>
            </a:pPr>
            <a:r>
              <a:t/>
            </a:r>
            <a:endParaRPr/>
          </a:p>
          <a:p>
            <a:pPr indent="0" lvl="0" marL="0" rtl="0" algn="l">
              <a:lnSpc>
                <a:spcPct val="150000"/>
              </a:lnSpc>
              <a:spcBef>
                <a:spcPts val="1400"/>
              </a:spcBef>
              <a:spcAft>
                <a:spcPts val="0"/>
              </a:spcAft>
              <a:buClr>
                <a:schemeClr val="dk1"/>
              </a:buClr>
              <a:buSzPts val="1100"/>
              <a:buFont typeface="Arial"/>
              <a:buNone/>
            </a:pPr>
            <a:r>
              <a:rPr b="1" lang="en" sz="1300">
                <a:solidFill>
                  <a:srgbClr val="404040"/>
                </a:solidFill>
                <a:latin typeface="Inter"/>
                <a:ea typeface="Inter"/>
                <a:cs typeface="Inter"/>
                <a:sym typeface="Inter"/>
              </a:rPr>
              <a:t>Table: d_Products (Dimension Table)</a:t>
            </a:r>
            <a:endParaRPr b="1" sz="1300">
              <a:solidFill>
                <a:srgbClr val="404040"/>
              </a:solidFill>
              <a:latin typeface="Inter"/>
              <a:ea typeface="Inter"/>
              <a:cs typeface="Inter"/>
              <a:sym typeface="Inter"/>
            </a:endParaRPr>
          </a:p>
          <a:p>
            <a:pPr indent="0" lvl="0" marL="0" rtl="0" algn="l">
              <a:spcBef>
                <a:spcPts val="400"/>
              </a:spcBef>
              <a:spcAft>
                <a:spcPts val="0"/>
              </a:spcAft>
              <a:buClr>
                <a:schemeClr val="dk1"/>
              </a:buClr>
              <a:buSzPts val="1100"/>
              <a:buFont typeface="Arial"/>
              <a:buNone/>
            </a:pPr>
            <a:r>
              <a:rPr lang="en"/>
              <a:t>Product_ID,Product_Name,Category,Cost_Price,Retail_Price</a:t>
            </a:r>
            <a:endParaRPr/>
          </a:p>
          <a:p>
            <a:pPr indent="0" lvl="0" marL="0" rtl="0" algn="l">
              <a:spcBef>
                <a:spcPts val="0"/>
              </a:spcBef>
              <a:spcAft>
                <a:spcPts val="0"/>
              </a:spcAft>
              <a:buClr>
                <a:schemeClr val="dk1"/>
              </a:buClr>
              <a:buSzPts val="1100"/>
              <a:buFont typeface="Arial"/>
              <a:buNone/>
            </a:pPr>
            <a:r>
              <a:rPr lang="en"/>
              <a:t>P101,Laptop,Electronics,500,800</a:t>
            </a:r>
            <a:endParaRPr/>
          </a:p>
          <a:p>
            <a:pPr indent="0" lvl="0" marL="0" rtl="0" algn="l">
              <a:spcBef>
                <a:spcPts val="0"/>
              </a:spcBef>
              <a:spcAft>
                <a:spcPts val="0"/>
              </a:spcAft>
              <a:buClr>
                <a:schemeClr val="dk1"/>
              </a:buClr>
              <a:buSzPts val="1100"/>
              <a:buFont typeface="Arial"/>
              <a:buNone/>
            </a:pPr>
            <a:r>
              <a:rPr lang="en"/>
              <a:t>P102,Smartphone,Electronics,300,600</a:t>
            </a:r>
            <a:endParaRPr/>
          </a:p>
          <a:p>
            <a:pPr indent="0" lvl="0" marL="0" rtl="0" algn="l">
              <a:spcBef>
                <a:spcPts val="0"/>
              </a:spcBef>
              <a:spcAft>
                <a:spcPts val="0"/>
              </a:spcAft>
              <a:buClr>
                <a:schemeClr val="dk1"/>
              </a:buClr>
              <a:buSzPts val="1100"/>
              <a:buFont typeface="Arial"/>
              <a:buNone/>
            </a:pPr>
            <a:r>
              <a:rPr lang="en"/>
              <a:t>P103,Tablet,Electronics,200,400</a:t>
            </a:r>
            <a:endParaRPr/>
          </a:p>
          <a:p>
            <a:pPr indent="0" lvl="0" marL="0" rtl="0" algn="l">
              <a:spcBef>
                <a:spcPts val="0"/>
              </a:spcBef>
              <a:spcAft>
                <a:spcPts val="0"/>
              </a:spcAft>
              <a:buClr>
                <a:schemeClr val="dk1"/>
              </a:buClr>
              <a:buSzPts val="1100"/>
              <a:buFont typeface="Arial"/>
              <a:buNone/>
            </a:pPr>
            <a:r>
              <a:rPr lang="en"/>
              <a:t>P104,Headphones,Electronics,50,100</a:t>
            </a:r>
            <a:endParaRPr/>
          </a:p>
          <a:p>
            <a:pPr indent="0" lvl="0" marL="0" rtl="0" algn="l">
              <a:spcBef>
                <a:spcPts val="0"/>
              </a:spcBef>
              <a:spcAft>
                <a:spcPts val="0"/>
              </a:spcAft>
              <a:buClr>
                <a:schemeClr val="dk1"/>
              </a:buClr>
              <a:buSzPts val="1100"/>
              <a:buFont typeface="Arial"/>
              <a:buNone/>
            </a:pPr>
            <a:r>
              <a:rPr lang="en"/>
              <a:t>P105,Smartwatch,Electronics,150,300</a:t>
            </a:r>
            <a:endParaRPr/>
          </a:p>
          <a:p>
            <a:pPr indent="0" lvl="0" marL="0" rtl="0" algn="l">
              <a:spcBef>
                <a:spcPts val="0"/>
              </a:spcBef>
              <a:spcAft>
                <a:spcPts val="0"/>
              </a:spcAft>
              <a:buClr>
                <a:schemeClr val="dk1"/>
              </a:buClr>
              <a:buSzPts val="1100"/>
              <a:buFont typeface="Arial"/>
              <a:buNone/>
            </a:pPr>
            <a:r>
              <a:rPr lang="en"/>
              <a:t>P106,Printer,Electronics,250,500</a:t>
            </a:r>
            <a:endParaRPr/>
          </a:p>
          <a:p>
            <a:pPr indent="0" lvl="0" marL="0" rtl="0" algn="l">
              <a:spcBef>
                <a:spcPts val="0"/>
              </a:spcBef>
              <a:spcAft>
                <a:spcPts val="0"/>
              </a:spcAft>
              <a:buClr>
                <a:schemeClr val="dk1"/>
              </a:buClr>
              <a:buSzPts val="1100"/>
              <a:buFont typeface="Arial"/>
              <a:buNone/>
            </a:pPr>
            <a:r>
              <a:rPr lang="en"/>
              <a:t>P107,Keyboard,Electronics,20,50</a:t>
            </a:r>
            <a:endParaRPr/>
          </a:p>
          <a:p>
            <a:pPr indent="0" lvl="0" marL="0" rtl="0" algn="l">
              <a:spcBef>
                <a:spcPts val="0"/>
              </a:spcBef>
              <a:spcAft>
                <a:spcPts val="0"/>
              </a:spcAft>
              <a:buClr>
                <a:schemeClr val="dk1"/>
              </a:buClr>
              <a:buSzPts val="1100"/>
              <a:buFont typeface="Arial"/>
              <a:buNone/>
            </a:pPr>
            <a:r>
              <a:rPr lang="en"/>
              <a:t>P108,Mouse,Electronics,10,30</a:t>
            </a:r>
            <a:endParaRPr/>
          </a:p>
          <a:p>
            <a:pPr indent="0" lvl="0" marL="0" rtl="0" algn="l">
              <a:spcBef>
                <a:spcPts val="0"/>
              </a:spcBef>
              <a:spcAft>
                <a:spcPts val="0"/>
              </a:spcAft>
              <a:buClr>
                <a:schemeClr val="dk1"/>
              </a:buClr>
              <a:buSzPts val="1100"/>
              <a:buFont typeface="Arial"/>
              <a:buNone/>
            </a:pPr>
            <a:r>
              <a:rPr lang="en"/>
              <a:t>P109,Monitor,Electronics,300,600</a:t>
            </a:r>
            <a:endParaRPr/>
          </a:p>
          <a:p>
            <a:pPr indent="0" lvl="0" marL="0" rtl="0" algn="l">
              <a:spcBef>
                <a:spcPts val="0"/>
              </a:spcBef>
              <a:spcAft>
                <a:spcPts val="0"/>
              </a:spcAft>
              <a:buClr>
                <a:schemeClr val="dk1"/>
              </a:buClr>
              <a:buSzPts val="1100"/>
              <a:buFont typeface="Arial"/>
              <a:buNone/>
            </a:pPr>
            <a:r>
              <a:rPr lang="en"/>
              <a:t>P110,Speaker,Electronics,40,80</a:t>
            </a:r>
            <a:endParaRPr/>
          </a:p>
          <a:p>
            <a:pPr indent="0" lvl="0" marL="0" rtl="0" algn="l">
              <a:spcBef>
                <a:spcPts val="0"/>
              </a:spcBef>
              <a:spcAft>
                <a:spcPts val="0"/>
              </a:spcAft>
              <a:buClr>
                <a:schemeClr val="dk1"/>
              </a:buClr>
              <a:buSzPts val="1100"/>
              <a:buFont typeface="Arial"/>
              <a:buNone/>
            </a:pPr>
            <a:r>
              <a:rPr lang="en"/>
              <a:t>P111,Charger,Electronics,15,25</a:t>
            </a:r>
            <a:endParaRPr/>
          </a:p>
          <a:p>
            <a:pPr indent="0" lvl="0" marL="0" rtl="0" algn="l">
              <a:spcBef>
                <a:spcPts val="0"/>
              </a:spcBef>
              <a:spcAft>
                <a:spcPts val="0"/>
              </a:spcAft>
              <a:buNone/>
            </a:pPr>
            <a:r>
              <a:t/>
            </a:r>
            <a:endParaRPr/>
          </a:p>
          <a:p>
            <a:pPr indent="0" lvl="0" marL="0" rtl="0" algn="l">
              <a:lnSpc>
                <a:spcPct val="150000"/>
              </a:lnSpc>
              <a:spcBef>
                <a:spcPts val="1400"/>
              </a:spcBef>
              <a:spcAft>
                <a:spcPts val="0"/>
              </a:spcAft>
              <a:buClr>
                <a:schemeClr val="dk1"/>
              </a:buClr>
              <a:buSzPts val="1100"/>
              <a:buFont typeface="Arial"/>
              <a:buNone/>
            </a:pPr>
            <a:r>
              <a:rPr b="1" lang="en" sz="1300">
                <a:solidFill>
                  <a:srgbClr val="404040"/>
                </a:solidFill>
                <a:latin typeface="Inter"/>
                <a:ea typeface="Inter"/>
                <a:cs typeface="Inter"/>
                <a:sym typeface="Inter"/>
              </a:rPr>
              <a:t>Table: d_Customers (Dimension Table)</a:t>
            </a:r>
            <a:endParaRPr b="1" sz="1300">
              <a:solidFill>
                <a:srgbClr val="404040"/>
              </a:solidFill>
              <a:latin typeface="Inter"/>
              <a:ea typeface="Inter"/>
              <a:cs typeface="Inter"/>
              <a:sym typeface="Inter"/>
            </a:endParaRPr>
          </a:p>
          <a:p>
            <a:pPr indent="0" lvl="0" marL="0" rtl="0" algn="l">
              <a:spcBef>
                <a:spcPts val="400"/>
              </a:spcBef>
              <a:spcAft>
                <a:spcPts val="0"/>
              </a:spcAft>
              <a:buClr>
                <a:schemeClr val="dk1"/>
              </a:buClr>
              <a:buSzPts val="1100"/>
              <a:buFont typeface="Arial"/>
              <a:buNone/>
            </a:pPr>
            <a:r>
              <a:rPr lang="en"/>
              <a:t>Customer_ID,Customer_Name,Gender,City,Country</a:t>
            </a:r>
            <a:endParaRPr/>
          </a:p>
          <a:p>
            <a:pPr indent="0" lvl="0" marL="0" rtl="0" algn="l">
              <a:spcBef>
                <a:spcPts val="0"/>
              </a:spcBef>
              <a:spcAft>
                <a:spcPts val="0"/>
              </a:spcAft>
              <a:buClr>
                <a:schemeClr val="dk1"/>
              </a:buClr>
              <a:buSzPts val="1100"/>
              <a:buFont typeface="Arial"/>
              <a:buNone/>
            </a:pPr>
            <a:r>
              <a:rPr lang="en"/>
              <a:t>C001,Rahul Sharma,Male,Mumbai,India</a:t>
            </a:r>
            <a:endParaRPr/>
          </a:p>
          <a:p>
            <a:pPr indent="0" lvl="0" marL="0" rtl="0" algn="l">
              <a:spcBef>
                <a:spcPts val="0"/>
              </a:spcBef>
              <a:spcAft>
                <a:spcPts val="0"/>
              </a:spcAft>
              <a:buClr>
                <a:schemeClr val="dk1"/>
              </a:buClr>
              <a:buSzPts val="1100"/>
              <a:buFont typeface="Arial"/>
              <a:buNone/>
            </a:pPr>
            <a:r>
              <a:rPr lang="en"/>
              <a:t>C002,Neha Patel,Female,Delhi,India</a:t>
            </a:r>
            <a:endParaRPr/>
          </a:p>
          <a:p>
            <a:pPr indent="0" lvl="0" marL="0" rtl="0" algn="l">
              <a:spcBef>
                <a:spcPts val="0"/>
              </a:spcBef>
              <a:spcAft>
                <a:spcPts val="0"/>
              </a:spcAft>
              <a:buClr>
                <a:schemeClr val="dk1"/>
              </a:buClr>
              <a:buSzPts val="1100"/>
              <a:buFont typeface="Arial"/>
              <a:buNone/>
            </a:pPr>
            <a:r>
              <a:rPr lang="en"/>
              <a:t>C003,Anil Gupta,Male,Bangalore,India</a:t>
            </a:r>
            <a:endParaRPr/>
          </a:p>
          <a:p>
            <a:pPr indent="0" lvl="0" marL="0" rtl="0" algn="l">
              <a:spcBef>
                <a:spcPts val="0"/>
              </a:spcBef>
              <a:spcAft>
                <a:spcPts val="0"/>
              </a:spcAft>
              <a:buClr>
                <a:schemeClr val="dk1"/>
              </a:buClr>
              <a:buSzPts val="1100"/>
              <a:buFont typeface="Arial"/>
              <a:buNone/>
            </a:pPr>
            <a:r>
              <a:rPr lang="en"/>
              <a:t>C004,Priya Singh,Female,Chennai,India</a:t>
            </a:r>
            <a:endParaRPr/>
          </a:p>
          <a:p>
            <a:pPr indent="0" lvl="0" marL="0" rtl="0" algn="l">
              <a:spcBef>
                <a:spcPts val="0"/>
              </a:spcBef>
              <a:spcAft>
                <a:spcPts val="0"/>
              </a:spcAft>
              <a:buClr>
                <a:schemeClr val="dk1"/>
              </a:buClr>
              <a:buSzPts val="1100"/>
              <a:buFont typeface="Arial"/>
              <a:buNone/>
            </a:pPr>
            <a:r>
              <a:rPr lang="en"/>
              <a:t>C005,Vikram Rao,Male,Hyderabad,India</a:t>
            </a:r>
            <a:endParaRPr/>
          </a:p>
          <a:p>
            <a:pPr indent="0" lvl="0" marL="0" rtl="0" algn="l">
              <a:spcBef>
                <a:spcPts val="0"/>
              </a:spcBef>
              <a:spcAft>
                <a:spcPts val="0"/>
              </a:spcAft>
              <a:buClr>
                <a:schemeClr val="dk1"/>
              </a:buClr>
              <a:buSzPts val="1100"/>
              <a:buFont typeface="Arial"/>
              <a:buNone/>
            </a:pPr>
            <a:r>
              <a:rPr lang="en"/>
              <a:t>C006,Sunita Reddy,Female,Pune,India</a:t>
            </a:r>
            <a:endParaRPr/>
          </a:p>
          <a:p>
            <a:pPr indent="0" lvl="0" marL="0" rtl="0" algn="l">
              <a:spcBef>
                <a:spcPts val="0"/>
              </a:spcBef>
              <a:spcAft>
                <a:spcPts val="0"/>
              </a:spcAft>
              <a:buClr>
                <a:schemeClr val="dk1"/>
              </a:buClr>
              <a:buSzPts val="1100"/>
              <a:buFont typeface="Arial"/>
              <a:buNone/>
            </a:pPr>
            <a:r>
              <a:rPr lang="en"/>
              <a:t>C007,Rajesh Kumar,Male,Kolkata,India</a:t>
            </a:r>
            <a:endParaRPr/>
          </a:p>
          <a:p>
            <a:pPr indent="0" lvl="0" marL="0" rtl="0" algn="l">
              <a:spcBef>
                <a:spcPts val="0"/>
              </a:spcBef>
              <a:spcAft>
                <a:spcPts val="0"/>
              </a:spcAft>
              <a:buClr>
                <a:schemeClr val="dk1"/>
              </a:buClr>
              <a:buSzPts val="1100"/>
              <a:buFont typeface="Arial"/>
              <a:buNone/>
            </a:pPr>
            <a:r>
              <a:rPr lang="en"/>
              <a:t>C008,Anjali Mehta,Female,Ahmedabad,India</a:t>
            </a:r>
            <a:endParaRPr/>
          </a:p>
          <a:p>
            <a:pPr indent="0" lvl="0" marL="0" rtl="0" algn="l">
              <a:spcBef>
                <a:spcPts val="0"/>
              </a:spcBef>
              <a:spcAft>
                <a:spcPts val="0"/>
              </a:spcAft>
              <a:buClr>
                <a:schemeClr val="dk1"/>
              </a:buClr>
              <a:buSzPts val="1100"/>
              <a:buFont typeface="Arial"/>
              <a:buNone/>
            </a:pPr>
            <a:r>
              <a:rPr lang="en"/>
              <a:t>C009,Sanjay Verma,Male,Jaipur,India</a:t>
            </a:r>
            <a:endParaRPr/>
          </a:p>
          <a:p>
            <a:pPr indent="0" lvl="0" marL="0" rtl="0" algn="l">
              <a:spcBef>
                <a:spcPts val="0"/>
              </a:spcBef>
              <a:spcAft>
                <a:spcPts val="0"/>
              </a:spcAft>
              <a:buClr>
                <a:schemeClr val="dk1"/>
              </a:buClr>
              <a:buSzPts val="1100"/>
              <a:buFont typeface="Arial"/>
              <a:buNone/>
            </a:pPr>
            <a:r>
              <a:rPr lang="en"/>
              <a:t>C010,Kavita Joshi,Female,Lucknow,India</a:t>
            </a:r>
            <a:endParaRPr/>
          </a:p>
          <a:p>
            <a:pPr indent="0" lvl="0" marL="0" rtl="0" algn="l">
              <a:spcBef>
                <a:spcPts val="0"/>
              </a:spcBef>
              <a:spcAft>
                <a:spcPts val="0"/>
              </a:spcAft>
              <a:buNone/>
            </a:pPr>
            <a:r>
              <a:t/>
            </a:r>
            <a:endParaRPr/>
          </a:p>
          <a:p>
            <a:pPr indent="0" lvl="0" marL="0" rtl="0" algn="l">
              <a:lnSpc>
                <a:spcPct val="150000"/>
              </a:lnSpc>
              <a:spcBef>
                <a:spcPts val="1400"/>
              </a:spcBef>
              <a:spcAft>
                <a:spcPts val="0"/>
              </a:spcAft>
              <a:buClr>
                <a:schemeClr val="dk1"/>
              </a:buClr>
              <a:buSzPts val="1100"/>
              <a:buFont typeface="Arial"/>
              <a:buNone/>
            </a:pPr>
            <a:r>
              <a:rPr b="1" lang="en" sz="1300">
                <a:solidFill>
                  <a:srgbClr val="404040"/>
                </a:solidFill>
                <a:latin typeface="Inter"/>
                <a:ea typeface="Inter"/>
                <a:cs typeface="Inter"/>
                <a:sym typeface="Inter"/>
              </a:rPr>
              <a:t>Table: d_Stores (Dimension Table)</a:t>
            </a:r>
            <a:endParaRPr b="1" sz="1300">
              <a:solidFill>
                <a:srgbClr val="404040"/>
              </a:solidFill>
              <a:latin typeface="Inter"/>
              <a:ea typeface="Inter"/>
              <a:cs typeface="Inter"/>
              <a:sym typeface="Inter"/>
            </a:endParaRPr>
          </a:p>
          <a:p>
            <a:pPr indent="0" lvl="0" marL="0" rtl="0" algn="l">
              <a:spcBef>
                <a:spcPts val="400"/>
              </a:spcBef>
              <a:spcAft>
                <a:spcPts val="0"/>
              </a:spcAft>
              <a:buClr>
                <a:schemeClr val="dk1"/>
              </a:buClr>
              <a:buSzPts val="1100"/>
              <a:buFont typeface="Arial"/>
              <a:buNone/>
            </a:pPr>
            <a:r>
              <a:rPr lang="en"/>
              <a:t>Store_ID,Store_Name,Location,Region</a:t>
            </a:r>
            <a:endParaRPr/>
          </a:p>
          <a:p>
            <a:pPr indent="0" lvl="0" marL="0" rtl="0" algn="l">
              <a:spcBef>
                <a:spcPts val="0"/>
              </a:spcBef>
              <a:spcAft>
                <a:spcPts val="0"/>
              </a:spcAft>
              <a:buClr>
                <a:schemeClr val="dk1"/>
              </a:buClr>
              <a:buSzPts val="1100"/>
              <a:buFont typeface="Arial"/>
              <a:buNone/>
            </a:pPr>
            <a:r>
              <a:rPr lang="en"/>
              <a:t>S01,ElectroWorld Mumbai,Mumbai,West</a:t>
            </a:r>
            <a:endParaRPr/>
          </a:p>
          <a:p>
            <a:pPr indent="0" lvl="0" marL="0" rtl="0" algn="l">
              <a:spcBef>
                <a:spcPts val="0"/>
              </a:spcBef>
              <a:spcAft>
                <a:spcPts val="0"/>
              </a:spcAft>
              <a:buClr>
                <a:schemeClr val="dk1"/>
              </a:buClr>
              <a:buSzPts val="1100"/>
              <a:buFont typeface="Arial"/>
              <a:buNone/>
            </a:pPr>
            <a:r>
              <a:rPr lang="en"/>
              <a:t>S02,ElectroWorld Delhi,Delhi,North</a:t>
            </a:r>
            <a:endParaRPr/>
          </a:p>
          <a:p>
            <a:pPr indent="0" lvl="0" marL="0" rtl="0" algn="l">
              <a:spcBef>
                <a:spcPts val="0"/>
              </a:spcBef>
              <a:spcAft>
                <a:spcPts val="0"/>
              </a:spcAft>
              <a:buClr>
                <a:schemeClr val="dk1"/>
              </a:buClr>
              <a:buSzPts val="1100"/>
              <a:buFont typeface="Arial"/>
              <a:buNone/>
            </a:pPr>
            <a:r>
              <a:rPr lang="en"/>
              <a:t>S03,ElectroWorld Bangalore,Bangalore,South</a:t>
            </a:r>
            <a:endParaRPr/>
          </a:p>
          <a:p>
            <a:pPr indent="0" lvl="0" marL="0" rtl="0" algn="l">
              <a:spcBef>
                <a:spcPts val="0"/>
              </a:spcBef>
              <a:spcAft>
                <a:spcPts val="0"/>
              </a:spcAft>
              <a:buClr>
                <a:schemeClr val="dk1"/>
              </a:buClr>
              <a:buSzPts val="1100"/>
              <a:buFont typeface="Arial"/>
              <a:buNone/>
            </a:pPr>
            <a:r>
              <a:rPr lang="en"/>
              <a:t>S04,ElectroWorld Chennai,Chennai,South</a:t>
            </a:r>
            <a:endParaRPr/>
          </a:p>
          <a:p>
            <a:pPr indent="0" lvl="0" marL="0" rtl="0" algn="l">
              <a:spcBef>
                <a:spcPts val="0"/>
              </a:spcBef>
              <a:spcAft>
                <a:spcPts val="0"/>
              </a:spcAft>
              <a:buClr>
                <a:schemeClr val="dk1"/>
              </a:buClr>
              <a:buSzPts val="1100"/>
              <a:buFont typeface="Arial"/>
              <a:buNone/>
            </a:pPr>
            <a:r>
              <a:rPr lang="en"/>
              <a:t>S05,ElectroWorld Hyderabad,Hyderabad,South</a:t>
            </a:r>
            <a:endParaRPr/>
          </a:p>
          <a:p>
            <a:pPr indent="0" lvl="0" marL="0" rtl="0" algn="l">
              <a:spcBef>
                <a:spcPts val="0"/>
              </a:spcBef>
              <a:spcAft>
                <a:spcPts val="0"/>
              </a:spcAft>
              <a:buClr>
                <a:schemeClr val="dk1"/>
              </a:buClr>
              <a:buSzPts val="1100"/>
              <a:buFont typeface="Arial"/>
              <a:buNone/>
            </a:pPr>
            <a:r>
              <a:rPr lang="en"/>
              <a:t>S06,ElectroWorld Pune,Pune,West</a:t>
            </a:r>
            <a:endParaRPr/>
          </a:p>
          <a:p>
            <a:pPr indent="0" lvl="0" marL="0" rtl="0" algn="l">
              <a:spcBef>
                <a:spcPts val="0"/>
              </a:spcBef>
              <a:spcAft>
                <a:spcPts val="0"/>
              </a:spcAft>
              <a:buClr>
                <a:schemeClr val="dk1"/>
              </a:buClr>
              <a:buSzPts val="1100"/>
              <a:buFont typeface="Arial"/>
              <a:buNone/>
            </a:pPr>
            <a:r>
              <a:rPr lang="en"/>
              <a:t>S07,ElectroWorld Kolkata,Kolkata,East</a:t>
            </a:r>
            <a:endParaRPr/>
          </a:p>
          <a:p>
            <a:pPr indent="0" lvl="0" marL="0" rtl="0" algn="l">
              <a:spcBef>
                <a:spcPts val="0"/>
              </a:spcBef>
              <a:spcAft>
                <a:spcPts val="0"/>
              </a:spcAft>
              <a:buClr>
                <a:schemeClr val="dk1"/>
              </a:buClr>
              <a:buSzPts val="1100"/>
              <a:buFont typeface="Arial"/>
              <a:buNone/>
            </a:pPr>
            <a:r>
              <a:rPr lang="en"/>
              <a:t>S08,ElectroWorld Ahmedabad,Ahmedabad,West</a:t>
            </a:r>
            <a:endParaRPr/>
          </a:p>
          <a:p>
            <a:pPr indent="0" lvl="0" marL="0" rtl="0" algn="l">
              <a:spcBef>
                <a:spcPts val="0"/>
              </a:spcBef>
              <a:spcAft>
                <a:spcPts val="0"/>
              </a:spcAft>
              <a:buClr>
                <a:schemeClr val="dk1"/>
              </a:buClr>
              <a:buSzPts val="1100"/>
              <a:buFont typeface="Arial"/>
              <a:buNone/>
            </a:pPr>
            <a:r>
              <a:rPr lang="en"/>
              <a:t>S09,ElectroWorld Jaipur,Jaipur,North</a:t>
            </a:r>
            <a:endParaRPr/>
          </a:p>
          <a:p>
            <a:pPr indent="0" lvl="0" marL="0" rtl="0" algn="l">
              <a:spcBef>
                <a:spcPts val="0"/>
              </a:spcBef>
              <a:spcAft>
                <a:spcPts val="0"/>
              </a:spcAft>
              <a:buClr>
                <a:schemeClr val="dk1"/>
              </a:buClr>
              <a:buSzPts val="1100"/>
              <a:buFont typeface="Arial"/>
              <a:buNone/>
            </a:pPr>
            <a:r>
              <a:rPr lang="en"/>
              <a:t>S10,ElectroWorld Lucknow,Lucknow,North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32dced72d8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32dced72d8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32dced72d8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2dced72d8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2dced72d8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32dced72d8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32dced72d8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32dced72d8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2dced72d8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2dced72d8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32dced72d8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32dced72d8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32dced72d8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32dced72d8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32dced72d8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32dced72d8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29731c20f8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29731c20f8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32dced72d8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32dced72d8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32dced72d8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32dced72d8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29731c20f8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29731c20f8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29731c20f8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29731c20f8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29731c20f8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29731c20f8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29731c20f8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29731c20f8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29731c20f8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29731c20f8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29731c20f8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29731c20f8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29731c20f8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29731c20f8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29731c20f8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29731c20f8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29731c20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29731c20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29731c20f8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29731c20f8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29731c20f8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29731c20f8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29731c20f8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29731c20f8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29731c20f8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29731c20f8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29731c20f8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29731c20f8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29731c20f8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29731c20f8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29731c20f8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29731c20f8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29731c20f8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29731c20f8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29731c20f8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29731c20f8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29731c20f8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29731c20f8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29731c20f8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29731c20f8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29731c20f8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29731c20f8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29731c20f8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29731c20f8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29731c20f8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329731c20f8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29731c20f8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29731c20f8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29731c20f8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29731c20f8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29731c20f8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29731c20f8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29731c20f8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29731c20f8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29731c20f8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29731c20f8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29731c20f8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29731c20f8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29731c20f8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29731c20f8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29731c20f8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29731c20f8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29731c20f8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29731c20f8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29731c20f8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29731c20f8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29731c20f8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29731c20f8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32e873a3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32e873a3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2e873a37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2e873a37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2e873a37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2e873a37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2e873a37e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2e873a37e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2e873a37e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32e873a37e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2e873a37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2e873a37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2e873a37e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2e873a37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29731c20f8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29731c20f8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2e873a37e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2e873a37e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2e873a37e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2e873a37e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2e873a37e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2e873a37e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2e873a37e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2e873a37e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2e873a37e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32e873a37e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2e873a37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2e873a37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32e873a37e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2e873a37e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2e873a37e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2e873a37e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2e873a37e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2e873a37e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2e873a37e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32e873a37e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29731c20f8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29731c20f8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2e873a37e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2e873a37e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2e873a37e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2e873a37e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32e873a37e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32e873a37e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2e873a37e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2e873a37e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32e873a37e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32e873a37e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32ec1f175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32ec1f175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329731c20f8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29731c20f8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2eae49ec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32eae49ec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2eae49ec2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32eae49ec2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32eae49ec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32eae49ec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29731c20f8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29731c20f8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32eae49ec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32eae49ec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32eae49ec2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32eae49ec2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32eae49ec2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32eae49ec2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32eae49ec2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32eae49ec2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32eae49ec2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32eae49ec2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2eae49ec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32eae49ec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329731c20f8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329731c20f8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32ea522ef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32ea522ef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32ec1f175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2ec1f175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32eae49ec2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32eae49ec2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29731c20f8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29731c20f8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32f0a8b3d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32f0a8b3d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32f0a8b3d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32f0a8b3d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32f4398e9e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32f4398e9e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2f0a8b3d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32f0a8b3d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32f0a8b3dc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32f0a8b3d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32f0a8b3dc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32f0a8b3dc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32f0a8b3dc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32f0a8b3dc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32f4398e9e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32f4398e9e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2f4398e9e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2f4398e9e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32f4398e9e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32f4398e9e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29731c20f8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29731c20f8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32f0a8b3dc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32f0a8b3dc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32f0a8b3dc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32f0a8b3dc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32dced72d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32dced72d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2f0a8b3dc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2f0a8b3dc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32f0a8b3dc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32f0a8b3dc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2f0a8b3dc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2f0a8b3dc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32f0a8b3dc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32f0a8b3dc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32f0a8b3dc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32f0a8b3dc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32f0a8b3d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32f0a8b3d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32f0a8b3dc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32f0a8b3dc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6" name="Google Shape;56;p14"/>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7" name="Google Shape;57;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8" name="Google Shape;58;p14"/>
          <p:cNvSpPr/>
          <p:nvPr>
            <p:ph idx="3" type="pic"/>
          </p:nvPr>
        </p:nvSpPr>
        <p:spPr>
          <a:xfrm>
            <a:off x="5039775" y="196800"/>
            <a:ext cx="3905400" cy="4749900"/>
          </a:xfrm>
          <a:prstGeom prst="roundRect">
            <a:avLst>
              <a:gd fmla="val 2053" name="adj"/>
            </a:avLst>
          </a:prstGeom>
          <a:noFill/>
          <a:ln>
            <a:noFill/>
          </a:ln>
        </p:spPr>
      </p:sp>
      <p:sp>
        <p:nvSpPr>
          <p:cNvPr id="59" name="Google Shape;59;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 name="Google Shape;60;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61" name="Google Shape;61;p14"/>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65" name="Google Shape;65;p15"/>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66" name="Google Shape;66;p1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7" name="Google Shape;67;p15"/>
          <p:cNvSpPr/>
          <p:nvPr>
            <p:ph idx="3" type="pic"/>
          </p:nvPr>
        </p:nvSpPr>
        <p:spPr>
          <a:xfrm>
            <a:off x="5039775" y="196800"/>
            <a:ext cx="3905400" cy="4749900"/>
          </a:xfrm>
          <a:prstGeom prst="roundRect">
            <a:avLst>
              <a:gd fmla="val 2053" name="adj"/>
            </a:avLst>
          </a:prstGeom>
          <a:noFill/>
          <a:ln>
            <a:noFill/>
          </a:ln>
        </p:spPr>
      </p:sp>
      <p:sp>
        <p:nvSpPr>
          <p:cNvPr id="68" name="Google Shape;68;p1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9" name="Google Shape;69;p1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70" name="Google Shape;70;p1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16"/>
          <p:cNvSpPr/>
          <p:nvPr>
            <p:ph idx="2" type="pic"/>
          </p:nvPr>
        </p:nvSpPr>
        <p:spPr>
          <a:xfrm>
            <a:off x="5039775" y="203250"/>
            <a:ext cx="3905400" cy="2298600"/>
          </a:xfrm>
          <a:prstGeom prst="roundRect">
            <a:avLst>
              <a:gd fmla="val 2053" name="adj"/>
            </a:avLst>
          </a:prstGeom>
          <a:noFill/>
          <a:ln>
            <a:noFill/>
          </a:ln>
        </p:spPr>
      </p:sp>
      <p:cxnSp>
        <p:nvCxnSpPr>
          <p:cNvPr id="73" name="Google Shape;73;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74" name="Google Shape;74;p16"/>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75" name="Google Shape;75;p16"/>
          <p:cNvSpPr/>
          <p:nvPr>
            <p:ph idx="3" type="pic"/>
          </p:nvPr>
        </p:nvSpPr>
        <p:spPr>
          <a:xfrm>
            <a:off x="5039775" y="2624675"/>
            <a:ext cx="3905400" cy="2298600"/>
          </a:xfrm>
          <a:prstGeom prst="roundRect">
            <a:avLst>
              <a:gd fmla="val 2053" name="adj"/>
            </a:avLst>
          </a:prstGeom>
          <a:noFill/>
          <a:ln>
            <a:noFill/>
          </a:ln>
        </p:spPr>
      </p:sp>
      <p:sp>
        <p:nvSpPr>
          <p:cNvPr id="76" name="Google Shape;76;p1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77" name="Google Shape;7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8" name="Google Shape;78;p1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80" name="Shape 80"/>
        <p:cNvGrpSpPr/>
        <p:nvPr/>
      </p:nvGrpSpPr>
      <p:grpSpPr>
        <a:xfrm>
          <a:off x="0" y="0"/>
          <a:ext cx="0" cy="0"/>
          <a:chOff x="0" y="0"/>
          <a:chExt cx="0" cy="0"/>
        </a:xfrm>
      </p:grpSpPr>
      <p:cxnSp>
        <p:nvCxnSpPr>
          <p:cNvPr id="81" name="Google Shape;81;p1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2" name="Google Shape;82;p17"/>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83" name="Google Shape;83;p17"/>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84" name="Google Shape;84;p1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5" name="Google Shape;85;p1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90" name="Google Shape;90;p18"/>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1" name="Google Shape;91;p18"/>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8"/>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3" name="Google Shape;93;p1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4" name="Google Shape;94;p1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99" name="Google Shape;99;p1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00" name="Google Shape;100;p19"/>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1" name="Google Shape;101;p19"/>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2" name="Google Shape;102;p19"/>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3" name="Google Shape;103;p19"/>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4" name="Google Shape;104;p1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5" name="Google Shape;105;p1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1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20"/>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11" name="Google Shape;111;p20"/>
          <p:cNvSpPr/>
          <p:nvPr>
            <p:ph idx="2" type="pic"/>
          </p:nvPr>
        </p:nvSpPr>
        <p:spPr>
          <a:xfrm>
            <a:off x="5039775" y="196800"/>
            <a:ext cx="3905400" cy="4749900"/>
          </a:xfrm>
          <a:prstGeom prst="roundRect">
            <a:avLst>
              <a:gd fmla="val 2053" name="adj"/>
            </a:avLst>
          </a:prstGeom>
          <a:noFill/>
          <a:ln>
            <a:noFill/>
          </a:ln>
        </p:spPr>
      </p:sp>
      <p:sp>
        <p:nvSpPr>
          <p:cNvPr id="112" name="Google Shape;112;p20"/>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13" name="Google Shape;113;p2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14" name="Google Shape;114;p20"/>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2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116" name="Shape 116"/>
        <p:cNvGrpSpPr/>
        <p:nvPr/>
      </p:nvGrpSpPr>
      <p:grpSpPr>
        <a:xfrm>
          <a:off x="0" y="0"/>
          <a:ext cx="0" cy="0"/>
          <a:chOff x="0" y="0"/>
          <a:chExt cx="0" cy="0"/>
        </a:xfrm>
      </p:grpSpPr>
      <p:sp>
        <p:nvSpPr>
          <p:cNvPr id="117" name="Google Shape;117;p21"/>
          <p:cNvSpPr/>
          <p:nvPr>
            <p:ph idx="2" type="pic"/>
          </p:nvPr>
        </p:nvSpPr>
        <p:spPr>
          <a:xfrm>
            <a:off x="566350" y="1569300"/>
            <a:ext cx="1466400" cy="1570200"/>
          </a:xfrm>
          <a:prstGeom prst="roundRect">
            <a:avLst>
              <a:gd fmla="val 6320" name="adj"/>
            </a:avLst>
          </a:prstGeom>
          <a:noFill/>
          <a:ln>
            <a:noFill/>
          </a:ln>
        </p:spPr>
      </p:sp>
      <p:sp>
        <p:nvSpPr>
          <p:cNvPr id="118" name="Google Shape;118;p21"/>
          <p:cNvSpPr/>
          <p:nvPr>
            <p:ph idx="3" type="pic"/>
          </p:nvPr>
        </p:nvSpPr>
        <p:spPr>
          <a:xfrm>
            <a:off x="2588275" y="1569300"/>
            <a:ext cx="1466400" cy="1570200"/>
          </a:xfrm>
          <a:prstGeom prst="roundRect">
            <a:avLst>
              <a:gd fmla="val 6320" name="adj"/>
            </a:avLst>
          </a:prstGeom>
          <a:noFill/>
          <a:ln>
            <a:noFill/>
          </a:ln>
        </p:spPr>
      </p:sp>
      <p:sp>
        <p:nvSpPr>
          <p:cNvPr id="119" name="Google Shape;119;p21"/>
          <p:cNvSpPr/>
          <p:nvPr>
            <p:ph idx="4" type="pic"/>
          </p:nvPr>
        </p:nvSpPr>
        <p:spPr>
          <a:xfrm>
            <a:off x="4613113" y="1569300"/>
            <a:ext cx="1466400" cy="1570200"/>
          </a:xfrm>
          <a:prstGeom prst="roundRect">
            <a:avLst>
              <a:gd fmla="val 6320" name="adj"/>
            </a:avLst>
          </a:prstGeom>
          <a:noFill/>
          <a:ln>
            <a:noFill/>
          </a:ln>
        </p:spPr>
      </p:sp>
      <p:sp>
        <p:nvSpPr>
          <p:cNvPr id="120" name="Google Shape;120;p21"/>
          <p:cNvSpPr/>
          <p:nvPr>
            <p:ph idx="5" type="pic"/>
          </p:nvPr>
        </p:nvSpPr>
        <p:spPr>
          <a:xfrm>
            <a:off x="6637950" y="1569300"/>
            <a:ext cx="1466400" cy="1570200"/>
          </a:xfrm>
          <a:prstGeom prst="roundRect">
            <a:avLst>
              <a:gd fmla="val 6320" name="adj"/>
            </a:avLst>
          </a:prstGeom>
          <a:noFill/>
          <a:ln>
            <a:noFill/>
          </a:ln>
        </p:spPr>
      </p:sp>
      <p:cxnSp>
        <p:nvCxnSpPr>
          <p:cNvPr id="121" name="Google Shape;121;p2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2" name="Google Shape;122;p21"/>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23" name="Google Shape;123;p21"/>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4" name="Google Shape;124;p21"/>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5" name="Google Shape;125;p21"/>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6" name="Google Shape;126;p21"/>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7" name="Google Shape;127;p2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8" name="Google Shape;128;p2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2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130" name="Shape 130"/>
        <p:cNvGrpSpPr/>
        <p:nvPr/>
      </p:nvGrpSpPr>
      <p:grpSpPr>
        <a:xfrm>
          <a:off x="0" y="0"/>
          <a:ext cx="0" cy="0"/>
          <a:chOff x="0" y="0"/>
          <a:chExt cx="0" cy="0"/>
        </a:xfrm>
      </p:grpSpPr>
      <p:sp>
        <p:nvSpPr>
          <p:cNvPr id="131" name="Google Shape;131;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32" name="Google Shape;132;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3" name="Google Shape;133;p22"/>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4" name="Google Shape;134;p22"/>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5" name="Google Shape;135;p22"/>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6" name="Google Shape;136;p22"/>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7" name="Google Shape;137;p22"/>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8" name="Google Shape;138;p22"/>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9" name="Google Shape;139;p22"/>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40" name="Google Shape;140;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1" name="Google Shape;141;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142" name="Shape 142"/>
        <p:cNvGrpSpPr/>
        <p:nvPr/>
      </p:nvGrpSpPr>
      <p:grpSpPr>
        <a:xfrm>
          <a:off x="0" y="0"/>
          <a:ext cx="0" cy="0"/>
          <a:chOff x="0" y="0"/>
          <a:chExt cx="0" cy="0"/>
        </a:xfrm>
      </p:grpSpPr>
      <p:sp>
        <p:nvSpPr>
          <p:cNvPr id="143" name="Google Shape;143;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44" name="Google Shape;144;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45" name="Google Shape;145;p23"/>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46" name="Google Shape;146;p23"/>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47" name="Google Shape;147;p23"/>
          <p:cNvCxnSpPr>
            <a:endCxn id="148"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49" name="Google Shape;149;p23"/>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50" name="Google Shape;150;p23"/>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48" name="Google Shape;148;p23"/>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1" name="Google Shape;151;p23"/>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2" name="Google Shape;152;p23"/>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3" name="Google Shape;153;p23"/>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4" name="Google Shape;154;p23"/>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5" name="Google Shape;155;p23"/>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6" name="Google Shape;156;p23"/>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7" name="Google Shape;157;p23"/>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58" name="Google Shape;158;p23"/>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59" name="Google Shape;159;p23"/>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60" name="Google Shape;160;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61" name="Google Shape;161;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62" name="Shape 162"/>
        <p:cNvGrpSpPr/>
        <p:nvPr/>
      </p:nvGrpSpPr>
      <p:grpSpPr>
        <a:xfrm>
          <a:off x="0" y="0"/>
          <a:ext cx="0" cy="0"/>
          <a:chOff x="0" y="0"/>
          <a:chExt cx="0" cy="0"/>
        </a:xfrm>
      </p:grpSpPr>
      <p:cxnSp>
        <p:nvCxnSpPr>
          <p:cNvPr id="163" name="Google Shape;163;p2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4" name="Google Shape;164;p2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65" name="Google Shape;165;p24"/>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6" name="Google Shape;166;p2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7" name="Google Shape;167;p2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69" name="Shape 169"/>
        <p:cNvGrpSpPr/>
        <p:nvPr/>
      </p:nvGrpSpPr>
      <p:grpSpPr>
        <a:xfrm>
          <a:off x="0" y="0"/>
          <a:ext cx="0" cy="0"/>
          <a:chOff x="0" y="0"/>
          <a:chExt cx="0" cy="0"/>
        </a:xfrm>
      </p:grpSpPr>
      <p:sp>
        <p:nvSpPr>
          <p:cNvPr id="170" name="Google Shape;170;p25"/>
          <p:cNvSpPr/>
          <p:nvPr>
            <p:ph idx="2" type="pic"/>
          </p:nvPr>
        </p:nvSpPr>
        <p:spPr>
          <a:xfrm>
            <a:off x="213750" y="586950"/>
            <a:ext cx="8701800" cy="2327100"/>
          </a:xfrm>
          <a:prstGeom prst="roundRect">
            <a:avLst>
              <a:gd fmla="val 3913" name="adj"/>
            </a:avLst>
          </a:prstGeom>
          <a:noFill/>
          <a:ln>
            <a:noFill/>
          </a:ln>
        </p:spPr>
      </p:sp>
      <p:sp>
        <p:nvSpPr>
          <p:cNvPr id="171" name="Google Shape;171;p2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2" name="Google Shape;172;p2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73" name="Google Shape;173;p2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74" name="Google Shape;174;p2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5" name="Google Shape;175;p2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76" name="Shape 176"/>
        <p:cNvGrpSpPr/>
        <p:nvPr/>
      </p:nvGrpSpPr>
      <p:grpSpPr>
        <a:xfrm>
          <a:off x="0" y="0"/>
          <a:ext cx="0" cy="0"/>
          <a:chOff x="0" y="0"/>
          <a:chExt cx="0" cy="0"/>
        </a:xfrm>
      </p:grpSpPr>
      <p:sp>
        <p:nvSpPr>
          <p:cNvPr id="177" name="Google Shape;177;p26"/>
          <p:cNvSpPr/>
          <p:nvPr>
            <p:ph idx="2" type="pic"/>
          </p:nvPr>
        </p:nvSpPr>
        <p:spPr>
          <a:xfrm>
            <a:off x="6445900" y="626975"/>
            <a:ext cx="1932900" cy="2070000"/>
          </a:xfrm>
          <a:prstGeom prst="roundRect">
            <a:avLst>
              <a:gd fmla="val 5387" name="adj"/>
            </a:avLst>
          </a:prstGeom>
          <a:noFill/>
          <a:ln>
            <a:noFill/>
          </a:ln>
        </p:spPr>
      </p:sp>
      <p:sp>
        <p:nvSpPr>
          <p:cNvPr id="178" name="Google Shape;178;p26"/>
          <p:cNvSpPr/>
          <p:nvPr>
            <p:ph idx="3" type="pic"/>
          </p:nvPr>
        </p:nvSpPr>
        <p:spPr>
          <a:xfrm>
            <a:off x="4210025" y="626975"/>
            <a:ext cx="1932900" cy="2070000"/>
          </a:xfrm>
          <a:prstGeom prst="roundRect">
            <a:avLst>
              <a:gd fmla="val 5387" name="adj"/>
            </a:avLst>
          </a:prstGeom>
          <a:noFill/>
          <a:ln>
            <a:noFill/>
          </a:ln>
        </p:spPr>
      </p:sp>
      <p:cxnSp>
        <p:nvCxnSpPr>
          <p:cNvPr id="179" name="Google Shape;179;p2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6"/>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81" name="Google Shape;181;p26"/>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2" name="Google Shape;182;p26"/>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3" name="Google Shape;183;p26"/>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4" name="Google Shape;184;p26"/>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5" name="Google Shape;185;p26"/>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86" name="Google Shape;186;p2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87" name="Google Shape;187;p2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88" name="Google Shape;188;p2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89" name="Shape 189"/>
        <p:cNvGrpSpPr/>
        <p:nvPr/>
      </p:nvGrpSpPr>
      <p:grpSpPr>
        <a:xfrm>
          <a:off x="0" y="0"/>
          <a:ext cx="0" cy="0"/>
          <a:chOff x="0" y="0"/>
          <a:chExt cx="0" cy="0"/>
        </a:xfrm>
      </p:grpSpPr>
      <p:cxnSp>
        <p:nvCxnSpPr>
          <p:cNvPr id="190" name="Google Shape;190;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92" name="Google Shape;192;p27"/>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3" name="Google Shape;193;p27"/>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4" name="Google Shape;194;p27"/>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5" name="Google Shape;195;p27"/>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6" name="Google Shape;196;p27"/>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7" name="Google Shape;197;p27"/>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8" name="Google Shape;198;p27"/>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9" name="Google Shape;199;p27"/>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0" name="Google Shape;200;p27"/>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1" name="Google Shape;201;p27"/>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2" name="Google Shape;202;p27"/>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3" name="Google Shape;203;p27"/>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4" name="Google Shape;204;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05" name="Google Shape;205;p2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06" name="Google Shape;206;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9" name="Google Shape;209;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8"/>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211" name="Google Shape;211;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212" name="Google Shape;212;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13" name="Google Shape;213;p2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14" name="Google Shape;214;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215" name="Shape 215"/>
        <p:cNvGrpSpPr/>
        <p:nvPr/>
      </p:nvGrpSpPr>
      <p:grpSpPr>
        <a:xfrm>
          <a:off x="0" y="0"/>
          <a:ext cx="0" cy="0"/>
          <a:chOff x="0" y="0"/>
          <a:chExt cx="0" cy="0"/>
        </a:xfrm>
      </p:grpSpPr>
      <p:sp>
        <p:nvSpPr>
          <p:cNvPr id="216" name="Google Shape;216;p29"/>
          <p:cNvSpPr/>
          <p:nvPr>
            <p:ph idx="2" type="pic"/>
          </p:nvPr>
        </p:nvSpPr>
        <p:spPr>
          <a:xfrm>
            <a:off x="211850" y="203250"/>
            <a:ext cx="4292400" cy="4737000"/>
          </a:xfrm>
          <a:prstGeom prst="roundRect">
            <a:avLst>
              <a:gd fmla="val 3358" name="adj"/>
            </a:avLst>
          </a:prstGeom>
          <a:noFill/>
          <a:ln>
            <a:noFill/>
          </a:ln>
        </p:spPr>
      </p:sp>
      <p:sp>
        <p:nvSpPr>
          <p:cNvPr id="217" name="Google Shape;217;p29"/>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218" name="Shape 218"/>
        <p:cNvGrpSpPr/>
        <p:nvPr/>
      </p:nvGrpSpPr>
      <p:grpSpPr>
        <a:xfrm>
          <a:off x="0" y="0"/>
          <a:ext cx="0" cy="0"/>
          <a:chOff x="0" y="0"/>
          <a:chExt cx="0" cy="0"/>
        </a:xfrm>
      </p:grpSpPr>
      <p:sp>
        <p:nvSpPr>
          <p:cNvPr id="219" name="Google Shape;219;p30"/>
          <p:cNvSpPr/>
          <p:nvPr>
            <p:ph idx="2" type="pic"/>
          </p:nvPr>
        </p:nvSpPr>
        <p:spPr>
          <a:xfrm>
            <a:off x="4014725" y="557375"/>
            <a:ext cx="1374300" cy="1471500"/>
          </a:xfrm>
          <a:prstGeom prst="roundRect">
            <a:avLst>
              <a:gd fmla="val 7582" name="adj"/>
            </a:avLst>
          </a:prstGeom>
          <a:noFill/>
          <a:ln>
            <a:noFill/>
          </a:ln>
        </p:spPr>
      </p:sp>
      <p:sp>
        <p:nvSpPr>
          <p:cNvPr id="220" name="Google Shape;220;p30"/>
          <p:cNvSpPr/>
          <p:nvPr>
            <p:ph idx="3" type="pic"/>
          </p:nvPr>
        </p:nvSpPr>
        <p:spPr>
          <a:xfrm>
            <a:off x="5688575" y="557375"/>
            <a:ext cx="1374300" cy="1471500"/>
          </a:xfrm>
          <a:prstGeom prst="roundRect">
            <a:avLst>
              <a:gd fmla="val 7582" name="adj"/>
            </a:avLst>
          </a:prstGeom>
          <a:noFill/>
          <a:ln>
            <a:noFill/>
          </a:ln>
        </p:spPr>
      </p:sp>
      <p:sp>
        <p:nvSpPr>
          <p:cNvPr id="221" name="Google Shape;221;p30"/>
          <p:cNvSpPr/>
          <p:nvPr>
            <p:ph idx="4" type="pic"/>
          </p:nvPr>
        </p:nvSpPr>
        <p:spPr>
          <a:xfrm>
            <a:off x="7362425" y="557375"/>
            <a:ext cx="1374300" cy="1471500"/>
          </a:xfrm>
          <a:prstGeom prst="roundRect">
            <a:avLst>
              <a:gd fmla="val 7582" name="adj"/>
            </a:avLst>
          </a:prstGeom>
          <a:noFill/>
          <a:ln>
            <a:noFill/>
          </a:ln>
        </p:spPr>
      </p:sp>
      <p:sp>
        <p:nvSpPr>
          <p:cNvPr id="222" name="Google Shape;222;p30"/>
          <p:cNvSpPr/>
          <p:nvPr>
            <p:ph idx="5" type="pic"/>
          </p:nvPr>
        </p:nvSpPr>
        <p:spPr>
          <a:xfrm>
            <a:off x="4014725" y="2644475"/>
            <a:ext cx="1374300" cy="1471500"/>
          </a:xfrm>
          <a:prstGeom prst="roundRect">
            <a:avLst>
              <a:gd fmla="val 7582" name="adj"/>
            </a:avLst>
          </a:prstGeom>
          <a:noFill/>
          <a:ln>
            <a:noFill/>
          </a:ln>
        </p:spPr>
      </p:sp>
      <p:sp>
        <p:nvSpPr>
          <p:cNvPr id="223" name="Google Shape;223;p30"/>
          <p:cNvSpPr/>
          <p:nvPr>
            <p:ph idx="6" type="pic"/>
          </p:nvPr>
        </p:nvSpPr>
        <p:spPr>
          <a:xfrm>
            <a:off x="5688575" y="2644475"/>
            <a:ext cx="1374300" cy="1471500"/>
          </a:xfrm>
          <a:prstGeom prst="roundRect">
            <a:avLst>
              <a:gd fmla="val 7582" name="adj"/>
            </a:avLst>
          </a:prstGeom>
          <a:noFill/>
          <a:ln>
            <a:noFill/>
          </a:ln>
        </p:spPr>
      </p:sp>
      <p:sp>
        <p:nvSpPr>
          <p:cNvPr id="224" name="Google Shape;224;p30"/>
          <p:cNvSpPr/>
          <p:nvPr>
            <p:ph idx="7" type="pic"/>
          </p:nvPr>
        </p:nvSpPr>
        <p:spPr>
          <a:xfrm>
            <a:off x="7362425" y="2644475"/>
            <a:ext cx="1374300" cy="1471500"/>
          </a:xfrm>
          <a:prstGeom prst="roundRect">
            <a:avLst>
              <a:gd fmla="val 7582" name="adj"/>
            </a:avLst>
          </a:prstGeom>
          <a:noFill/>
          <a:ln>
            <a:noFill/>
          </a:ln>
        </p:spPr>
      </p:sp>
      <p:cxnSp>
        <p:nvCxnSpPr>
          <p:cNvPr id="225" name="Google Shape;225;p3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26" name="Google Shape;226;p30"/>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27" name="Google Shape;227;p30"/>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8" name="Google Shape;228;p30"/>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9" name="Google Shape;229;p30"/>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0" name="Google Shape;230;p30"/>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1" name="Google Shape;231;p30"/>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2" name="Google Shape;232;p30"/>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3" name="Google Shape;233;p30"/>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4" name="Google Shape;234;p30"/>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5" name="Google Shape;235;p3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3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37" name="Google Shape;237;p3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238" name="Shape 238"/>
        <p:cNvGrpSpPr/>
        <p:nvPr/>
      </p:nvGrpSpPr>
      <p:grpSpPr>
        <a:xfrm>
          <a:off x="0" y="0"/>
          <a:ext cx="0" cy="0"/>
          <a:chOff x="0" y="0"/>
          <a:chExt cx="0" cy="0"/>
        </a:xfrm>
      </p:grpSpPr>
      <p:sp>
        <p:nvSpPr>
          <p:cNvPr id="239" name="Google Shape;239;p31"/>
          <p:cNvSpPr/>
          <p:nvPr>
            <p:ph idx="2" type="pic"/>
          </p:nvPr>
        </p:nvSpPr>
        <p:spPr>
          <a:xfrm>
            <a:off x="228625" y="592625"/>
            <a:ext cx="2205000" cy="1215600"/>
          </a:xfrm>
          <a:prstGeom prst="roundRect">
            <a:avLst>
              <a:gd fmla="val 3655" name="adj"/>
            </a:avLst>
          </a:prstGeom>
          <a:noFill/>
          <a:ln>
            <a:noFill/>
          </a:ln>
        </p:spPr>
      </p:sp>
      <p:sp>
        <p:nvSpPr>
          <p:cNvPr id="240" name="Google Shape;240;p31"/>
          <p:cNvSpPr/>
          <p:nvPr>
            <p:ph idx="3" type="pic"/>
          </p:nvPr>
        </p:nvSpPr>
        <p:spPr>
          <a:xfrm>
            <a:off x="3931925" y="592625"/>
            <a:ext cx="2205000" cy="1215600"/>
          </a:xfrm>
          <a:prstGeom prst="roundRect">
            <a:avLst>
              <a:gd fmla="val 3655" name="adj"/>
            </a:avLst>
          </a:prstGeom>
          <a:noFill/>
          <a:ln>
            <a:noFill/>
          </a:ln>
        </p:spPr>
      </p:sp>
      <p:sp>
        <p:nvSpPr>
          <p:cNvPr id="241" name="Google Shape;241;p31"/>
          <p:cNvSpPr/>
          <p:nvPr>
            <p:ph idx="4" type="pic"/>
          </p:nvPr>
        </p:nvSpPr>
        <p:spPr>
          <a:xfrm>
            <a:off x="7635600" y="592625"/>
            <a:ext cx="1135200" cy="1215600"/>
          </a:xfrm>
          <a:prstGeom prst="roundRect">
            <a:avLst>
              <a:gd fmla="val 3655" name="adj"/>
            </a:avLst>
          </a:prstGeom>
          <a:noFill/>
          <a:ln>
            <a:noFill/>
          </a:ln>
        </p:spPr>
      </p:sp>
      <p:sp>
        <p:nvSpPr>
          <p:cNvPr id="242" name="Google Shape;242;p31"/>
          <p:cNvSpPr/>
          <p:nvPr>
            <p:ph idx="5" type="pic"/>
          </p:nvPr>
        </p:nvSpPr>
        <p:spPr>
          <a:xfrm>
            <a:off x="2575300" y="593225"/>
            <a:ext cx="1215000" cy="1215000"/>
          </a:xfrm>
          <a:prstGeom prst="ellipse">
            <a:avLst/>
          </a:prstGeom>
          <a:noFill/>
          <a:ln>
            <a:noFill/>
          </a:ln>
        </p:spPr>
      </p:sp>
      <p:sp>
        <p:nvSpPr>
          <p:cNvPr id="243" name="Google Shape;243;p31"/>
          <p:cNvSpPr/>
          <p:nvPr>
            <p:ph idx="6" type="pic"/>
          </p:nvPr>
        </p:nvSpPr>
        <p:spPr>
          <a:xfrm>
            <a:off x="6278800" y="593225"/>
            <a:ext cx="1215000" cy="1215000"/>
          </a:xfrm>
          <a:prstGeom prst="ellipse">
            <a:avLst/>
          </a:prstGeom>
          <a:noFill/>
          <a:ln>
            <a:noFill/>
          </a:ln>
        </p:spPr>
      </p:sp>
      <p:sp>
        <p:nvSpPr>
          <p:cNvPr id="244" name="Google Shape;244;p31"/>
          <p:cNvSpPr/>
          <p:nvPr>
            <p:ph idx="7" type="pic"/>
          </p:nvPr>
        </p:nvSpPr>
        <p:spPr>
          <a:xfrm>
            <a:off x="228613" y="1964250"/>
            <a:ext cx="1215000" cy="1215000"/>
          </a:xfrm>
          <a:prstGeom prst="ellipse">
            <a:avLst/>
          </a:prstGeom>
          <a:noFill/>
          <a:ln>
            <a:noFill/>
          </a:ln>
        </p:spPr>
      </p:sp>
      <p:sp>
        <p:nvSpPr>
          <p:cNvPr id="245" name="Google Shape;245;p31"/>
          <p:cNvSpPr/>
          <p:nvPr>
            <p:ph idx="8" type="pic"/>
          </p:nvPr>
        </p:nvSpPr>
        <p:spPr>
          <a:xfrm>
            <a:off x="1545425" y="1963950"/>
            <a:ext cx="2205000" cy="1215600"/>
          </a:xfrm>
          <a:prstGeom prst="roundRect">
            <a:avLst>
              <a:gd fmla="val 3655" name="adj"/>
            </a:avLst>
          </a:prstGeom>
          <a:noFill/>
          <a:ln>
            <a:noFill/>
          </a:ln>
        </p:spPr>
      </p:sp>
      <p:sp>
        <p:nvSpPr>
          <p:cNvPr id="246" name="Google Shape;246;p31"/>
          <p:cNvSpPr/>
          <p:nvPr>
            <p:ph idx="9" type="pic"/>
          </p:nvPr>
        </p:nvSpPr>
        <p:spPr>
          <a:xfrm>
            <a:off x="3932063" y="1963950"/>
            <a:ext cx="1135200" cy="1215600"/>
          </a:xfrm>
          <a:prstGeom prst="roundRect">
            <a:avLst>
              <a:gd fmla="val 3655" name="adj"/>
            </a:avLst>
          </a:prstGeom>
          <a:noFill/>
          <a:ln>
            <a:noFill/>
          </a:ln>
        </p:spPr>
      </p:sp>
      <p:sp>
        <p:nvSpPr>
          <p:cNvPr id="247" name="Google Shape;247;p31"/>
          <p:cNvSpPr/>
          <p:nvPr>
            <p:ph idx="13" type="pic"/>
          </p:nvPr>
        </p:nvSpPr>
        <p:spPr>
          <a:xfrm>
            <a:off x="5248888" y="1963950"/>
            <a:ext cx="2205000" cy="1215600"/>
          </a:xfrm>
          <a:prstGeom prst="roundRect">
            <a:avLst>
              <a:gd fmla="val 3655" name="adj"/>
            </a:avLst>
          </a:prstGeom>
          <a:noFill/>
          <a:ln>
            <a:noFill/>
          </a:ln>
        </p:spPr>
      </p:sp>
      <p:sp>
        <p:nvSpPr>
          <p:cNvPr id="248" name="Google Shape;248;p31"/>
          <p:cNvSpPr/>
          <p:nvPr>
            <p:ph idx="14" type="pic"/>
          </p:nvPr>
        </p:nvSpPr>
        <p:spPr>
          <a:xfrm>
            <a:off x="7555713" y="1964250"/>
            <a:ext cx="1215000" cy="1215000"/>
          </a:xfrm>
          <a:prstGeom prst="ellipse">
            <a:avLst/>
          </a:prstGeom>
          <a:noFill/>
          <a:ln>
            <a:noFill/>
          </a:ln>
        </p:spPr>
      </p:sp>
      <p:sp>
        <p:nvSpPr>
          <p:cNvPr id="249" name="Google Shape;249;p31"/>
          <p:cNvSpPr/>
          <p:nvPr>
            <p:ph idx="15" type="pic"/>
          </p:nvPr>
        </p:nvSpPr>
        <p:spPr>
          <a:xfrm>
            <a:off x="228625" y="3335275"/>
            <a:ext cx="2205000" cy="1215600"/>
          </a:xfrm>
          <a:prstGeom prst="roundRect">
            <a:avLst>
              <a:gd fmla="val 3655" name="adj"/>
            </a:avLst>
          </a:prstGeom>
          <a:noFill/>
          <a:ln>
            <a:noFill/>
          </a:ln>
        </p:spPr>
      </p:sp>
      <p:sp>
        <p:nvSpPr>
          <p:cNvPr id="250" name="Google Shape;250;p31"/>
          <p:cNvSpPr/>
          <p:nvPr>
            <p:ph idx="16" type="pic"/>
          </p:nvPr>
        </p:nvSpPr>
        <p:spPr>
          <a:xfrm>
            <a:off x="3931925" y="3335275"/>
            <a:ext cx="2205000" cy="1215600"/>
          </a:xfrm>
          <a:prstGeom prst="roundRect">
            <a:avLst>
              <a:gd fmla="val 3655" name="adj"/>
            </a:avLst>
          </a:prstGeom>
          <a:noFill/>
          <a:ln>
            <a:noFill/>
          </a:ln>
        </p:spPr>
      </p:sp>
      <p:sp>
        <p:nvSpPr>
          <p:cNvPr id="251" name="Google Shape;251;p31"/>
          <p:cNvSpPr/>
          <p:nvPr>
            <p:ph idx="17" type="pic"/>
          </p:nvPr>
        </p:nvSpPr>
        <p:spPr>
          <a:xfrm>
            <a:off x="7635600" y="3335275"/>
            <a:ext cx="1135200" cy="1215600"/>
          </a:xfrm>
          <a:prstGeom prst="roundRect">
            <a:avLst>
              <a:gd fmla="val 3655" name="adj"/>
            </a:avLst>
          </a:prstGeom>
          <a:noFill/>
          <a:ln>
            <a:noFill/>
          </a:ln>
        </p:spPr>
      </p:sp>
      <p:sp>
        <p:nvSpPr>
          <p:cNvPr id="252" name="Google Shape;252;p31"/>
          <p:cNvSpPr/>
          <p:nvPr>
            <p:ph idx="18" type="pic"/>
          </p:nvPr>
        </p:nvSpPr>
        <p:spPr>
          <a:xfrm>
            <a:off x="2575300" y="3335875"/>
            <a:ext cx="1215000" cy="1215000"/>
          </a:xfrm>
          <a:prstGeom prst="ellipse">
            <a:avLst/>
          </a:prstGeom>
          <a:noFill/>
          <a:ln>
            <a:noFill/>
          </a:ln>
        </p:spPr>
      </p:sp>
      <p:sp>
        <p:nvSpPr>
          <p:cNvPr id="253" name="Google Shape;253;p31"/>
          <p:cNvSpPr/>
          <p:nvPr>
            <p:ph idx="19" type="pic"/>
          </p:nvPr>
        </p:nvSpPr>
        <p:spPr>
          <a:xfrm>
            <a:off x="6278800" y="3335875"/>
            <a:ext cx="1215000" cy="1215000"/>
          </a:xfrm>
          <a:prstGeom prst="ellipse">
            <a:avLst/>
          </a:prstGeom>
          <a:noFill/>
          <a:ln>
            <a:noFill/>
          </a:ln>
        </p:spPr>
      </p:sp>
      <p:sp>
        <p:nvSpPr>
          <p:cNvPr id="254" name="Google Shape;254;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55" name="Google Shape;255;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56" name="Google Shape;256;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57" name="Google Shape;257;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58" name="Shape 258"/>
        <p:cNvGrpSpPr/>
        <p:nvPr/>
      </p:nvGrpSpPr>
      <p:grpSpPr>
        <a:xfrm>
          <a:off x="0" y="0"/>
          <a:ext cx="0" cy="0"/>
          <a:chOff x="0" y="0"/>
          <a:chExt cx="0" cy="0"/>
        </a:xfrm>
      </p:grpSpPr>
      <p:sp>
        <p:nvSpPr>
          <p:cNvPr id="259" name="Google Shape;25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60" name="Google Shape;26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61" name="Google Shape;2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7" name="Google Shape;26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1" name="Google Shape;27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9" name="Google Shape;279;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1" name="Shape 281"/>
        <p:cNvGrpSpPr/>
        <p:nvPr/>
      </p:nvGrpSpPr>
      <p:grpSpPr>
        <a:xfrm>
          <a:off x="0" y="0"/>
          <a:ext cx="0" cy="0"/>
          <a:chOff x="0" y="0"/>
          <a:chExt cx="0" cy="0"/>
        </a:xfrm>
      </p:grpSpPr>
      <p:sp>
        <p:nvSpPr>
          <p:cNvPr id="282" name="Google Shape;282;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3" name="Google Shape;28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84" name="Shape 284"/>
        <p:cNvGrpSpPr/>
        <p:nvPr/>
      </p:nvGrpSpPr>
      <p:grpSpPr>
        <a:xfrm>
          <a:off x="0" y="0"/>
          <a:ext cx="0" cy="0"/>
          <a:chOff x="0" y="0"/>
          <a:chExt cx="0" cy="0"/>
        </a:xfrm>
      </p:grpSpPr>
      <p:sp>
        <p:nvSpPr>
          <p:cNvPr id="285" name="Google Shape;285;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87" name="Google Shape;287;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88" name="Google Shape;288;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90" name="Shape 290"/>
        <p:cNvGrpSpPr/>
        <p:nvPr/>
      </p:nvGrpSpPr>
      <p:grpSpPr>
        <a:xfrm>
          <a:off x="0" y="0"/>
          <a:ext cx="0" cy="0"/>
          <a:chOff x="0" y="0"/>
          <a:chExt cx="0" cy="0"/>
        </a:xfrm>
      </p:grpSpPr>
      <p:sp>
        <p:nvSpPr>
          <p:cNvPr id="291" name="Google Shape;291;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93" name="Shape 293"/>
        <p:cNvGrpSpPr/>
        <p:nvPr/>
      </p:nvGrpSpPr>
      <p:grpSpPr>
        <a:xfrm>
          <a:off x="0" y="0"/>
          <a:ext cx="0" cy="0"/>
          <a:chOff x="0" y="0"/>
          <a:chExt cx="0" cy="0"/>
        </a:xfrm>
      </p:grpSpPr>
      <p:sp>
        <p:nvSpPr>
          <p:cNvPr id="294" name="Google Shape;294;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5" name="Google Shape;295;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97" name="Shape 297"/>
        <p:cNvGrpSpPr/>
        <p:nvPr/>
      </p:nvGrpSpPr>
      <p:grpSpPr>
        <a:xfrm>
          <a:off x="0" y="0"/>
          <a:ext cx="0" cy="0"/>
          <a:chOff x="0" y="0"/>
          <a:chExt cx="0" cy="0"/>
        </a:xfrm>
      </p:grpSpPr>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99" name="Shape 299"/>
        <p:cNvGrpSpPr/>
        <p:nvPr/>
      </p:nvGrpSpPr>
      <p:grpSpPr>
        <a:xfrm>
          <a:off x="0" y="0"/>
          <a:ext cx="0" cy="0"/>
          <a:chOff x="0" y="0"/>
          <a:chExt cx="0" cy="0"/>
        </a:xfrm>
      </p:grpSpPr>
      <p:sp>
        <p:nvSpPr>
          <p:cNvPr id="300" name="Google Shape;300;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6" name="Google Shape;306;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7" name="Google Shape;307;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0" name="Google Shape;310;p4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1" name="Google Shape;311;p44"/>
          <p:cNvSpPr/>
          <p:nvPr>
            <p:ph idx="2" type="pic"/>
          </p:nvPr>
        </p:nvSpPr>
        <p:spPr>
          <a:xfrm>
            <a:off x="4992024" y="1152775"/>
            <a:ext cx="3840300" cy="3416400"/>
          </a:xfrm>
          <a:prstGeom prst="rect">
            <a:avLst/>
          </a:prstGeom>
          <a:noFill/>
          <a:ln>
            <a:noFill/>
          </a:ln>
        </p:spPr>
      </p:sp>
      <p:sp>
        <p:nvSpPr>
          <p:cNvPr id="312" name="Google Shape;31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4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20" name="Shape 320"/>
        <p:cNvGrpSpPr/>
        <p:nvPr/>
      </p:nvGrpSpPr>
      <p:grpSpPr>
        <a:xfrm>
          <a:off x="0" y="0"/>
          <a:ext cx="0" cy="0"/>
          <a:chOff x="0" y="0"/>
          <a:chExt cx="0" cy="0"/>
        </a:xfrm>
      </p:grpSpPr>
      <p:sp>
        <p:nvSpPr>
          <p:cNvPr id="321" name="Google Shape;3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4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3" name="Google Shape;323;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4" name="Google Shape;324;p4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5" name="Google Shape;325;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29" name="Shape 329"/>
        <p:cNvGrpSpPr/>
        <p:nvPr/>
      </p:nvGrpSpPr>
      <p:grpSpPr>
        <a:xfrm>
          <a:off x="0" y="0"/>
          <a:ext cx="0" cy="0"/>
          <a:chOff x="0" y="0"/>
          <a:chExt cx="0" cy="0"/>
        </a:xfrm>
      </p:grpSpPr>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3" name="Google Shape;333;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4" name="Google Shape;334;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6" name="Google Shape;336;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9" name="Google Shape;339;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40" name="Shape 340"/>
        <p:cNvGrpSpPr/>
        <p:nvPr/>
      </p:nvGrpSpPr>
      <p:grpSpPr>
        <a:xfrm>
          <a:off x="0" y="0"/>
          <a:ext cx="0" cy="0"/>
          <a:chOff x="0" y="0"/>
          <a:chExt cx="0" cy="0"/>
        </a:xfrm>
      </p:grpSpPr>
      <p:sp>
        <p:nvSpPr>
          <p:cNvPr id="341" name="Google Shape;34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2" name="Google Shape;34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3" name="Google Shape;343;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44" name="Shape 344"/>
        <p:cNvGrpSpPr/>
        <p:nvPr/>
      </p:nvGrpSpPr>
      <p:grpSpPr>
        <a:xfrm>
          <a:off x="0" y="0"/>
          <a:ext cx="0" cy="0"/>
          <a:chOff x="0" y="0"/>
          <a:chExt cx="0" cy="0"/>
        </a:xfrm>
      </p:grpSpPr>
      <p:sp>
        <p:nvSpPr>
          <p:cNvPr id="345" name="Google Shape;345;p4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49"/>
          <p:cNvSpPr/>
          <p:nvPr>
            <p:ph idx="2" type="pic"/>
          </p:nvPr>
        </p:nvSpPr>
        <p:spPr>
          <a:xfrm>
            <a:off x="4804825" y="1133300"/>
            <a:ext cx="4027500" cy="2392800"/>
          </a:xfrm>
          <a:prstGeom prst="rect">
            <a:avLst/>
          </a:prstGeom>
          <a:noFill/>
          <a:ln>
            <a:noFill/>
          </a:ln>
        </p:spPr>
      </p:sp>
      <p:sp>
        <p:nvSpPr>
          <p:cNvPr id="347" name="Google Shape;347;p49"/>
          <p:cNvSpPr/>
          <p:nvPr>
            <p:ph idx="3" type="pic"/>
          </p:nvPr>
        </p:nvSpPr>
        <p:spPr>
          <a:xfrm>
            <a:off x="311725" y="1133300"/>
            <a:ext cx="4027500" cy="2392800"/>
          </a:xfrm>
          <a:prstGeom prst="rect">
            <a:avLst/>
          </a:prstGeom>
          <a:noFill/>
          <a:ln>
            <a:noFill/>
          </a:ln>
        </p:spPr>
      </p:sp>
      <p:sp>
        <p:nvSpPr>
          <p:cNvPr id="348" name="Google Shape;348;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1" name="Google Shape;35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2" name="Google Shape;35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53" name="Shape 353"/>
        <p:cNvGrpSpPr/>
        <p:nvPr/>
      </p:nvGrpSpPr>
      <p:grpSpPr>
        <a:xfrm>
          <a:off x="0" y="0"/>
          <a:ext cx="0" cy="0"/>
          <a:chOff x="0" y="0"/>
          <a:chExt cx="0" cy="0"/>
        </a:xfrm>
      </p:grpSpPr>
      <p:sp>
        <p:nvSpPr>
          <p:cNvPr id="354" name="Google Shape;354;p5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5" name="Google Shape;355;p50"/>
          <p:cNvSpPr/>
          <p:nvPr>
            <p:ph idx="2" type="pic"/>
          </p:nvPr>
        </p:nvSpPr>
        <p:spPr>
          <a:xfrm>
            <a:off x="6205225" y="1128325"/>
            <a:ext cx="2627100" cy="2273100"/>
          </a:xfrm>
          <a:prstGeom prst="rect">
            <a:avLst/>
          </a:prstGeom>
          <a:noFill/>
          <a:ln>
            <a:noFill/>
          </a:ln>
        </p:spPr>
      </p:sp>
      <p:sp>
        <p:nvSpPr>
          <p:cNvPr id="356" name="Google Shape;356;p50"/>
          <p:cNvSpPr/>
          <p:nvPr>
            <p:ph idx="3" type="pic"/>
          </p:nvPr>
        </p:nvSpPr>
        <p:spPr>
          <a:xfrm>
            <a:off x="311725" y="1128325"/>
            <a:ext cx="2627100" cy="2273100"/>
          </a:xfrm>
          <a:prstGeom prst="rect">
            <a:avLst/>
          </a:prstGeom>
          <a:noFill/>
          <a:ln>
            <a:noFill/>
          </a:ln>
        </p:spPr>
      </p:sp>
      <p:sp>
        <p:nvSpPr>
          <p:cNvPr id="357" name="Google Shape;357;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8" name="Google Shape;358;p50"/>
          <p:cNvSpPr/>
          <p:nvPr>
            <p:ph idx="5" type="pic"/>
          </p:nvPr>
        </p:nvSpPr>
        <p:spPr>
          <a:xfrm>
            <a:off x="3255250" y="1128325"/>
            <a:ext cx="2627100" cy="2273100"/>
          </a:xfrm>
          <a:prstGeom prst="rect">
            <a:avLst/>
          </a:prstGeom>
          <a:noFill/>
          <a:ln>
            <a:noFill/>
          </a:ln>
        </p:spPr>
      </p:sp>
      <p:sp>
        <p:nvSpPr>
          <p:cNvPr id="359" name="Google Shape;359;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62" name="Google Shape;362;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3" name="Google Shape;363;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4" name="Google Shape;364;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65" name="Shape 365"/>
        <p:cNvGrpSpPr/>
        <p:nvPr/>
      </p:nvGrpSpPr>
      <p:grpSpPr>
        <a:xfrm>
          <a:off x="0" y="0"/>
          <a:ext cx="0" cy="0"/>
          <a:chOff x="0" y="0"/>
          <a:chExt cx="0" cy="0"/>
        </a:xfrm>
      </p:grpSpPr>
      <p:sp>
        <p:nvSpPr>
          <p:cNvPr id="366" name="Google Shape;366;p51"/>
          <p:cNvSpPr/>
          <p:nvPr>
            <p:ph idx="2" type="pic"/>
          </p:nvPr>
        </p:nvSpPr>
        <p:spPr>
          <a:xfrm>
            <a:off x="311700" y="445025"/>
            <a:ext cx="8520600" cy="4218300"/>
          </a:xfrm>
          <a:prstGeom prst="rect">
            <a:avLst/>
          </a:prstGeom>
          <a:noFill/>
          <a:ln>
            <a:noFill/>
          </a:ln>
        </p:spPr>
      </p:sp>
      <p:sp>
        <p:nvSpPr>
          <p:cNvPr id="367" name="Google Shape;36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68" name="Shape 368"/>
        <p:cNvGrpSpPr/>
        <p:nvPr/>
      </p:nvGrpSpPr>
      <p:grpSpPr>
        <a:xfrm>
          <a:off x="0" y="0"/>
          <a:ext cx="0" cy="0"/>
          <a:chOff x="0" y="0"/>
          <a:chExt cx="0" cy="0"/>
        </a:xfrm>
      </p:grpSpPr>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52"/>
          <p:cNvSpPr/>
          <p:nvPr>
            <p:ph idx="2" type="pic"/>
          </p:nvPr>
        </p:nvSpPr>
        <p:spPr>
          <a:xfrm>
            <a:off x="3389600" y="118913"/>
            <a:ext cx="1643700" cy="1535100"/>
          </a:xfrm>
          <a:prstGeom prst="rect">
            <a:avLst/>
          </a:prstGeom>
          <a:noFill/>
          <a:ln>
            <a:noFill/>
          </a:ln>
        </p:spPr>
      </p:sp>
      <p:sp>
        <p:nvSpPr>
          <p:cNvPr id="371" name="Google Shape;371;p52"/>
          <p:cNvSpPr/>
          <p:nvPr>
            <p:ph idx="3" type="pic"/>
          </p:nvPr>
        </p:nvSpPr>
        <p:spPr>
          <a:xfrm>
            <a:off x="5195935" y="118913"/>
            <a:ext cx="1643700" cy="1535100"/>
          </a:xfrm>
          <a:prstGeom prst="rect">
            <a:avLst/>
          </a:prstGeom>
          <a:noFill/>
          <a:ln>
            <a:noFill/>
          </a:ln>
        </p:spPr>
      </p:sp>
      <p:sp>
        <p:nvSpPr>
          <p:cNvPr id="372" name="Google Shape;372;p52"/>
          <p:cNvSpPr/>
          <p:nvPr>
            <p:ph idx="4" type="pic"/>
          </p:nvPr>
        </p:nvSpPr>
        <p:spPr>
          <a:xfrm>
            <a:off x="7002270" y="118913"/>
            <a:ext cx="1643700" cy="1535100"/>
          </a:xfrm>
          <a:prstGeom prst="rect">
            <a:avLst/>
          </a:prstGeom>
          <a:noFill/>
          <a:ln>
            <a:noFill/>
          </a:ln>
        </p:spPr>
      </p:sp>
      <p:sp>
        <p:nvSpPr>
          <p:cNvPr id="373" name="Google Shape;373;p52"/>
          <p:cNvSpPr/>
          <p:nvPr>
            <p:ph idx="5" type="pic"/>
          </p:nvPr>
        </p:nvSpPr>
        <p:spPr>
          <a:xfrm>
            <a:off x="3389588" y="1804212"/>
            <a:ext cx="1643700" cy="1535100"/>
          </a:xfrm>
          <a:prstGeom prst="rect">
            <a:avLst/>
          </a:prstGeom>
          <a:noFill/>
          <a:ln>
            <a:noFill/>
          </a:ln>
        </p:spPr>
      </p:sp>
      <p:sp>
        <p:nvSpPr>
          <p:cNvPr id="374" name="Google Shape;374;p52"/>
          <p:cNvSpPr/>
          <p:nvPr>
            <p:ph idx="6" type="pic"/>
          </p:nvPr>
        </p:nvSpPr>
        <p:spPr>
          <a:xfrm>
            <a:off x="5195922" y="1804212"/>
            <a:ext cx="1643700" cy="1535100"/>
          </a:xfrm>
          <a:prstGeom prst="rect">
            <a:avLst/>
          </a:prstGeom>
          <a:noFill/>
          <a:ln>
            <a:noFill/>
          </a:ln>
        </p:spPr>
      </p:sp>
      <p:sp>
        <p:nvSpPr>
          <p:cNvPr id="375" name="Google Shape;375;p52"/>
          <p:cNvSpPr/>
          <p:nvPr>
            <p:ph idx="7" type="pic"/>
          </p:nvPr>
        </p:nvSpPr>
        <p:spPr>
          <a:xfrm>
            <a:off x="7002257" y="1804212"/>
            <a:ext cx="1643700" cy="1535100"/>
          </a:xfrm>
          <a:prstGeom prst="rect">
            <a:avLst/>
          </a:prstGeom>
          <a:noFill/>
          <a:ln>
            <a:noFill/>
          </a:ln>
        </p:spPr>
      </p:sp>
      <p:sp>
        <p:nvSpPr>
          <p:cNvPr id="376" name="Google Shape;376;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77" name="Google Shape;377;p52"/>
          <p:cNvSpPr/>
          <p:nvPr>
            <p:ph idx="8" type="pic"/>
          </p:nvPr>
        </p:nvSpPr>
        <p:spPr>
          <a:xfrm>
            <a:off x="3389588" y="3489487"/>
            <a:ext cx="1643700" cy="1535100"/>
          </a:xfrm>
          <a:prstGeom prst="rect">
            <a:avLst/>
          </a:prstGeom>
          <a:noFill/>
          <a:ln>
            <a:noFill/>
          </a:ln>
        </p:spPr>
      </p:sp>
      <p:sp>
        <p:nvSpPr>
          <p:cNvPr id="378" name="Google Shape;378;p52"/>
          <p:cNvSpPr/>
          <p:nvPr>
            <p:ph idx="9" type="pic"/>
          </p:nvPr>
        </p:nvSpPr>
        <p:spPr>
          <a:xfrm>
            <a:off x="5195922" y="3489487"/>
            <a:ext cx="1643700" cy="1535100"/>
          </a:xfrm>
          <a:prstGeom prst="rect">
            <a:avLst/>
          </a:prstGeom>
          <a:noFill/>
          <a:ln>
            <a:noFill/>
          </a:ln>
        </p:spPr>
      </p:sp>
      <p:sp>
        <p:nvSpPr>
          <p:cNvPr id="379" name="Google Shape;379;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53" name="Google Shape;53;p13"/>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8.png"/><Relationship Id="rId4" Type="http://schemas.openxmlformats.org/officeDocument/2006/relationships/image" Target="../media/image1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9.png"/><Relationship Id="rId4" Type="http://schemas.openxmlformats.org/officeDocument/2006/relationships/image" Target="../media/image1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1.png"/><Relationship Id="rId4" Type="http://schemas.openxmlformats.org/officeDocument/2006/relationships/image" Target="../media/image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6.png"/><Relationship Id="rId4" Type="http://schemas.openxmlformats.org/officeDocument/2006/relationships/image" Target="../media/image1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21.png"/><Relationship Id="rId4" Type="http://schemas.openxmlformats.org/officeDocument/2006/relationships/image" Target="../media/image18.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2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420875" y="1705496"/>
            <a:ext cx="4324800" cy="173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800"/>
              <a:t>Introduction to Google Sheets and Power BI for Data Science</a:t>
            </a:r>
            <a:endParaRPr sz="2800"/>
          </a:p>
        </p:txBody>
      </p:sp>
      <p:sp>
        <p:nvSpPr>
          <p:cNvPr id="385" name="Google Shape;385;p53"/>
          <p:cNvSpPr txBox="1"/>
          <p:nvPr>
            <p:ph idx="2" type="title"/>
          </p:nvPr>
        </p:nvSpPr>
        <p:spPr>
          <a:xfrm>
            <a:off x="420875" y="3318663"/>
            <a:ext cx="4036500" cy="52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A Guide for Freshers</a:t>
            </a:r>
            <a:endParaRPr/>
          </a:p>
        </p:txBody>
      </p:sp>
      <p:pic>
        <p:nvPicPr>
          <p:cNvPr descr="Abstract image of blue ribbons on a black background." id="386" name="Google Shape;386;p53"/>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
        <p:nvSpPr>
          <p:cNvPr id="387" name="Google Shape;387;p53"/>
          <p:cNvSpPr/>
          <p:nvPr/>
        </p:nvSpPr>
        <p:spPr>
          <a:xfrm>
            <a:off x="560525" y="1083400"/>
            <a:ext cx="22749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Brain Mentors Pvt Ltd</a:t>
            </a:r>
            <a:endParaRPr>
              <a:solidFill>
                <a:schemeClr val="lt1"/>
              </a:solidFill>
              <a:latin typeface="Inter ExtraBold"/>
              <a:ea typeface="Inter ExtraBold"/>
              <a:cs typeface="Inter ExtraBold"/>
              <a:sym typeface="Inter ExtraBold"/>
            </a:endParaRPr>
          </a:p>
        </p:txBody>
      </p:sp>
      <p:sp>
        <p:nvSpPr>
          <p:cNvPr id="388" name="Google Shape;388;p53"/>
          <p:cNvSpPr/>
          <p:nvPr/>
        </p:nvSpPr>
        <p:spPr>
          <a:xfrm>
            <a:off x="6252825" y="2366700"/>
            <a:ext cx="14793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1"/>
                </a:solidFill>
                <a:latin typeface="Inter ExtraBold"/>
                <a:ea typeface="Inter ExtraBold"/>
                <a:cs typeface="Inter ExtraBold"/>
                <a:sym typeface="Inter ExtraBold"/>
              </a:rPr>
              <a:t>LOGO HERE</a:t>
            </a:r>
            <a:endParaRPr>
              <a:solidFill>
                <a:schemeClr val="accent1"/>
              </a:solidFill>
              <a:latin typeface="Inter ExtraBold"/>
              <a:ea typeface="Inter ExtraBold"/>
              <a:cs typeface="Inter ExtraBold"/>
              <a:sym typeface="Inter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Function</a:t>
            </a:r>
            <a:endParaRPr/>
          </a:p>
        </p:txBody>
      </p:sp>
      <p:sp>
        <p:nvSpPr>
          <p:cNvPr id="449" name="Google Shape;449;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IF function returns one value if a condition is true and another value if the condition is false.</a:t>
            </a:r>
            <a:endParaRPr/>
          </a:p>
          <a:p>
            <a:pPr indent="-342900" lvl="0" marL="457200" rtl="0" algn="l">
              <a:spcBef>
                <a:spcPts val="0"/>
              </a:spcBef>
              <a:spcAft>
                <a:spcPts val="0"/>
              </a:spcAft>
              <a:buSzPts val="1800"/>
              <a:buChar char="●"/>
            </a:pPr>
            <a:r>
              <a:rPr lang="en"/>
              <a:t>Syntax:</a:t>
            </a:r>
            <a:endParaRPr/>
          </a:p>
          <a:p>
            <a:pPr indent="-317500" lvl="1" marL="914400" rtl="0" algn="l">
              <a:spcBef>
                <a:spcPts val="0"/>
              </a:spcBef>
              <a:spcAft>
                <a:spcPts val="0"/>
              </a:spcAft>
              <a:buSzPts val="1400"/>
              <a:buChar char="○"/>
            </a:pPr>
            <a:r>
              <a:rPr lang="en"/>
              <a:t>=IF(condition, value_if_true, value_if_false)</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you want to check if a number in cell A1 is greater than 50 and return "Yes" if true, or "No" if false:</a:t>
            </a:r>
            <a:endParaRPr/>
          </a:p>
          <a:p>
            <a:pPr indent="-317500" lvl="2" marL="1371600" rtl="0" algn="l">
              <a:spcBef>
                <a:spcPts val="0"/>
              </a:spcBef>
              <a:spcAft>
                <a:spcPts val="0"/>
              </a:spcAft>
              <a:buSzPts val="1400"/>
              <a:buChar char="■"/>
            </a:pPr>
            <a:r>
              <a:rPr lang="en"/>
              <a:t>=IF(A1 &gt; 50, "Yes", "No")</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graphicFrame>
        <p:nvGraphicFramePr>
          <p:cNvPr id="1003" name="Google Shape;1003;p152"/>
          <p:cNvGraphicFramePr/>
          <p:nvPr/>
        </p:nvGraphicFramePr>
        <p:xfrm>
          <a:off x="262000" y="1219100"/>
          <a:ext cx="3000000" cy="3000000"/>
        </p:xfrm>
        <a:graphic>
          <a:graphicData uri="http://schemas.openxmlformats.org/drawingml/2006/table">
            <a:tbl>
              <a:tblPr>
                <a:noFill/>
                <a:tableStyleId>{14C08CFA-DB8B-4B23-B66C-3AD2CEBE3500}</a:tableStyleId>
              </a:tblPr>
              <a:tblGrid>
                <a:gridCol w="729425"/>
                <a:gridCol w="1081750"/>
                <a:gridCol w="903300"/>
                <a:gridCol w="897925"/>
                <a:gridCol w="730950"/>
                <a:gridCol w="1034375"/>
                <a:gridCol w="748575"/>
                <a:gridCol w="707450"/>
                <a:gridCol w="801900"/>
              </a:tblGrid>
              <a:tr h="190500">
                <a:tc>
                  <a:txBody>
                    <a:bodyPr/>
                    <a:lstStyle/>
                    <a:p>
                      <a:pPr indent="0" lvl="0" marL="0" rtl="0" algn="ctr">
                        <a:lnSpc>
                          <a:spcPct val="115000"/>
                        </a:lnSpc>
                        <a:spcBef>
                          <a:spcPts val="0"/>
                        </a:spcBef>
                        <a:spcAft>
                          <a:spcPts val="0"/>
                        </a:spcAft>
                        <a:buNone/>
                      </a:pPr>
                      <a:r>
                        <a:rPr b="1" lang="en" sz="900"/>
                        <a:t>Sales_ID</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Date</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Product_ID</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Customer_ID</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Store_ID</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Sales_Amount</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Quantity</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Discount</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Profit</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900"/>
                        <a:t>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2024-01-10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P101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C001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S01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100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5</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20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900"/>
                        <a:t>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2024-02-12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P102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C002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S02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150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10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30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04" name="Google Shape;1004;p152"/>
          <p:cNvGraphicFramePr/>
          <p:nvPr/>
        </p:nvGraphicFramePr>
        <p:xfrm>
          <a:off x="262000" y="2582400"/>
          <a:ext cx="3000000" cy="3000000"/>
        </p:xfrm>
        <a:graphic>
          <a:graphicData uri="http://schemas.openxmlformats.org/drawingml/2006/table">
            <a:tbl>
              <a:tblPr>
                <a:noFill/>
                <a:tableStyleId>{14C08CFA-DB8B-4B23-B66C-3AD2CEBE3500}</a:tableStyleId>
              </a:tblPr>
              <a:tblGrid>
                <a:gridCol w="1004650"/>
                <a:gridCol w="1270925"/>
                <a:gridCol w="895725"/>
                <a:gridCol w="932025"/>
                <a:gridCol w="1040950"/>
              </a:tblGrid>
              <a:tr h="190500">
                <a:tc>
                  <a:txBody>
                    <a:bodyPr/>
                    <a:lstStyle/>
                    <a:p>
                      <a:pPr indent="0" lvl="0" marL="0" rtl="0" algn="ctr">
                        <a:lnSpc>
                          <a:spcPct val="115000"/>
                        </a:lnSpc>
                        <a:spcBef>
                          <a:spcPts val="0"/>
                        </a:spcBef>
                        <a:spcAft>
                          <a:spcPts val="0"/>
                        </a:spcAft>
                        <a:buNone/>
                      </a:pPr>
                      <a:r>
                        <a:rPr b="1" lang="en" sz="900"/>
                        <a:t>Product_ID</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Product_Name</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Category</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Cost_Price</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Retail_Price</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900"/>
                        <a:t>P101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Laptop</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Electronics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500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800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900"/>
                        <a:t>P102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Smartphone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Electronics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300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600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05" name="Google Shape;1005;p152"/>
          <p:cNvGraphicFramePr/>
          <p:nvPr/>
        </p:nvGraphicFramePr>
        <p:xfrm>
          <a:off x="262000" y="3945700"/>
          <a:ext cx="3000000" cy="3000000"/>
        </p:xfrm>
        <a:graphic>
          <a:graphicData uri="http://schemas.openxmlformats.org/drawingml/2006/table">
            <a:tbl>
              <a:tblPr>
                <a:noFill/>
                <a:tableStyleId>{14C08CFA-DB8B-4B23-B66C-3AD2CEBE3500}</a:tableStyleId>
              </a:tblPr>
              <a:tblGrid>
                <a:gridCol w="902350"/>
                <a:gridCol w="1094475"/>
                <a:gridCol w="615350"/>
                <a:gridCol w="680700"/>
                <a:gridCol w="766750"/>
              </a:tblGrid>
              <a:tr h="190500">
                <a:tc>
                  <a:txBody>
                    <a:bodyPr/>
                    <a:lstStyle/>
                    <a:p>
                      <a:pPr indent="0" lvl="0" marL="0" rtl="0" algn="ctr">
                        <a:lnSpc>
                          <a:spcPct val="115000"/>
                        </a:lnSpc>
                        <a:spcBef>
                          <a:spcPts val="0"/>
                        </a:spcBef>
                        <a:spcAft>
                          <a:spcPts val="0"/>
                        </a:spcAft>
                        <a:buNone/>
                      </a:pPr>
                      <a:r>
                        <a:rPr b="1" lang="en" sz="900"/>
                        <a:t>Customer_ID</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Customer_Name</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Gender</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City</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Country</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900"/>
                        <a:t>C001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Ramesh Kapoor</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Male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Punjab</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India</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900"/>
                        <a:t>C002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Rajesh Khanna</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Female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Tokyo</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Japan</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06" name="Google Shape;1006;p152"/>
          <p:cNvGraphicFramePr/>
          <p:nvPr/>
        </p:nvGraphicFramePr>
        <p:xfrm>
          <a:off x="4937900" y="3945700"/>
          <a:ext cx="3000000" cy="3000000"/>
        </p:xfrm>
        <a:graphic>
          <a:graphicData uri="http://schemas.openxmlformats.org/drawingml/2006/table">
            <a:tbl>
              <a:tblPr>
                <a:noFill/>
                <a:tableStyleId>{14C08CFA-DB8B-4B23-B66C-3AD2CEBE3500}</a:tableStyleId>
              </a:tblPr>
              <a:tblGrid>
                <a:gridCol w="914300"/>
                <a:gridCol w="1228600"/>
                <a:gridCol w="957200"/>
                <a:gridCol w="714325"/>
              </a:tblGrid>
              <a:tr h="17400">
                <a:tc>
                  <a:txBody>
                    <a:bodyPr/>
                    <a:lstStyle/>
                    <a:p>
                      <a:pPr indent="0" lvl="0" marL="0" rtl="0" algn="ctr">
                        <a:lnSpc>
                          <a:spcPct val="115000"/>
                        </a:lnSpc>
                        <a:spcBef>
                          <a:spcPts val="0"/>
                        </a:spcBef>
                        <a:spcAft>
                          <a:spcPts val="0"/>
                        </a:spcAft>
                        <a:buNone/>
                      </a:pPr>
                      <a:r>
                        <a:rPr b="1" lang="en" sz="900"/>
                        <a:t>Store_ID</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Store_Name</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Location</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Region</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950">
                <a:tc>
                  <a:txBody>
                    <a:bodyPr/>
                    <a:lstStyle/>
                    <a:p>
                      <a:pPr indent="0" lvl="0" marL="0" rtl="0" algn="l">
                        <a:spcBef>
                          <a:spcPts val="0"/>
                        </a:spcBef>
                        <a:spcAft>
                          <a:spcPts val="0"/>
                        </a:spcAft>
                        <a:buNone/>
                      </a:pPr>
                      <a:r>
                        <a:rPr lang="en" sz="900"/>
                        <a:t>S01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Store A</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Punjab</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North</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950">
                <a:tc>
                  <a:txBody>
                    <a:bodyPr/>
                    <a:lstStyle/>
                    <a:p>
                      <a:pPr indent="0" lvl="0" marL="0" rtl="0" algn="l">
                        <a:spcBef>
                          <a:spcPts val="0"/>
                        </a:spcBef>
                        <a:spcAft>
                          <a:spcPts val="0"/>
                        </a:spcAft>
                        <a:buNone/>
                      </a:pPr>
                      <a:r>
                        <a:rPr lang="en" sz="900"/>
                        <a:t>S02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Store B</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Tokyo</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Asia</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07" name="Google Shape;1007;p152"/>
          <p:cNvSpPr/>
          <p:nvPr/>
        </p:nvSpPr>
        <p:spPr>
          <a:xfrm>
            <a:off x="212900" y="928700"/>
            <a:ext cx="1221300" cy="29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f_Sales</a:t>
            </a:r>
            <a:endParaRPr sz="1300"/>
          </a:p>
        </p:txBody>
      </p:sp>
      <p:sp>
        <p:nvSpPr>
          <p:cNvPr id="1008" name="Google Shape;1008;p152"/>
          <p:cNvSpPr/>
          <p:nvPr/>
        </p:nvSpPr>
        <p:spPr>
          <a:xfrm>
            <a:off x="212900" y="2297496"/>
            <a:ext cx="1221300" cy="29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d_Products</a:t>
            </a:r>
            <a:endParaRPr sz="1300"/>
          </a:p>
        </p:txBody>
      </p:sp>
      <p:sp>
        <p:nvSpPr>
          <p:cNvPr id="1009" name="Google Shape;1009;p152"/>
          <p:cNvSpPr/>
          <p:nvPr/>
        </p:nvSpPr>
        <p:spPr>
          <a:xfrm>
            <a:off x="212900" y="3666292"/>
            <a:ext cx="1221300" cy="29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d_Customers</a:t>
            </a:r>
            <a:endParaRPr sz="1300"/>
          </a:p>
        </p:txBody>
      </p:sp>
      <p:sp>
        <p:nvSpPr>
          <p:cNvPr id="1010" name="Google Shape;1010;p152"/>
          <p:cNvSpPr/>
          <p:nvPr/>
        </p:nvSpPr>
        <p:spPr>
          <a:xfrm>
            <a:off x="4858550" y="3666300"/>
            <a:ext cx="1221300" cy="29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d_Stores</a:t>
            </a:r>
            <a:endParaRPr sz="13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16" name="Google Shape;1016;p1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single customer can place multiple orders.</a:t>
            </a:r>
            <a:endParaRPr/>
          </a:p>
          <a:p>
            <a:pPr indent="-342900" lvl="0" marL="457200" rtl="0" algn="l">
              <a:spcBef>
                <a:spcPts val="0"/>
              </a:spcBef>
              <a:spcAft>
                <a:spcPts val="0"/>
              </a:spcAft>
              <a:buSzPts val="1800"/>
              <a:buChar char="●"/>
            </a:pPr>
            <a:r>
              <a:rPr lang="en"/>
              <a:t>A single product can be purchased by multiple customers.</a:t>
            </a:r>
            <a:endParaRPr/>
          </a:p>
          <a:p>
            <a:pPr indent="-342900" lvl="0" marL="457200" rtl="0" algn="l">
              <a:spcBef>
                <a:spcPts val="0"/>
              </a:spcBef>
              <a:spcAft>
                <a:spcPts val="0"/>
              </a:spcAft>
              <a:buSzPts val="1800"/>
              <a:buChar char="●"/>
            </a:pPr>
            <a:r>
              <a:rPr lang="en"/>
              <a:t>A single store can have multiple sales.</a:t>
            </a:r>
            <a:endParaRPr/>
          </a:p>
          <a:p>
            <a:pPr indent="-342900" lvl="0" marL="457200" rtl="0" algn="l">
              <a:spcBef>
                <a:spcPts val="0"/>
              </a:spcBef>
              <a:spcAft>
                <a:spcPts val="0"/>
              </a:spcAft>
              <a:buSzPts val="1800"/>
              <a:buChar char="●"/>
            </a:pPr>
            <a:r>
              <a:rPr lang="en"/>
              <a:t>Modeling View and relationships:</a:t>
            </a:r>
            <a:endParaRPr/>
          </a:p>
          <a:p>
            <a:pPr indent="-317500" lvl="1" marL="914400" rtl="0" algn="l">
              <a:spcBef>
                <a:spcPts val="0"/>
              </a:spcBef>
              <a:spcAft>
                <a:spcPts val="0"/>
              </a:spcAft>
              <a:buSzPts val="1400"/>
              <a:buChar char="○"/>
            </a:pPr>
            <a:r>
              <a:rPr lang="en"/>
              <a:t>f_Sales[Product_ID] → d_Products[Product_ID]</a:t>
            </a:r>
            <a:endParaRPr/>
          </a:p>
          <a:p>
            <a:pPr indent="-317500" lvl="1" marL="914400" rtl="0" algn="l">
              <a:spcBef>
                <a:spcPts val="0"/>
              </a:spcBef>
              <a:spcAft>
                <a:spcPts val="0"/>
              </a:spcAft>
              <a:buSzPts val="1400"/>
              <a:buChar char="○"/>
            </a:pPr>
            <a:r>
              <a:rPr lang="en"/>
              <a:t>f_Sales[Customer_ID] → d_Customers[Customer_ID]</a:t>
            </a:r>
            <a:endParaRPr/>
          </a:p>
          <a:p>
            <a:pPr indent="-317500" lvl="1" marL="914400" rtl="0" algn="l">
              <a:spcBef>
                <a:spcPts val="0"/>
              </a:spcBef>
              <a:spcAft>
                <a:spcPts val="0"/>
              </a:spcAft>
              <a:buSzPts val="1400"/>
              <a:buChar char="○"/>
            </a:pPr>
            <a:r>
              <a:rPr lang="en"/>
              <a:t>f_Sales[Store_ID] → d_Stores[Store_ID]</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22" name="Google Shape;1022;p1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Total Sales Amount</a:t>
            </a:r>
            <a:endParaRPr/>
          </a:p>
          <a:p>
            <a:pPr indent="-342900" lvl="0" marL="457200" rtl="0" algn="l">
              <a:spcBef>
                <a:spcPts val="0"/>
              </a:spcBef>
              <a:spcAft>
                <a:spcPts val="0"/>
              </a:spcAft>
              <a:buSzPts val="1800"/>
              <a:buChar char="●"/>
            </a:pPr>
            <a:r>
              <a:rPr lang="en"/>
              <a:t>Total Quantity Sold</a:t>
            </a:r>
            <a:endParaRPr/>
          </a:p>
          <a:p>
            <a:pPr indent="-342900" lvl="0" marL="457200" rtl="0" algn="l">
              <a:spcBef>
                <a:spcPts val="0"/>
              </a:spcBef>
              <a:spcAft>
                <a:spcPts val="0"/>
              </a:spcAft>
              <a:buSzPts val="1800"/>
              <a:buChar char="●"/>
            </a:pPr>
            <a:r>
              <a:rPr lang="en"/>
              <a:t>Average Sales per Order</a:t>
            </a:r>
            <a:endParaRPr/>
          </a:p>
          <a:p>
            <a:pPr indent="-342900" lvl="0" marL="457200" rtl="0" algn="l">
              <a:spcBef>
                <a:spcPts val="0"/>
              </a:spcBef>
              <a:spcAft>
                <a:spcPts val="0"/>
              </a:spcAft>
              <a:buSzPts val="1800"/>
              <a:buChar char="●"/>
            </a:pPr>
            <a:r>
              <a:rPr lang="en"/>
              <a:t>Total Profit Calculation</a:t>
            </a:r>
            <a:endParaRPr/>
          </a:p>
          <a:p>
            <a:pPr indent="-342900" lvl="0" marL="457200" rtl="0" algn="l">
              <a:spcBef>
                <a:spcPts val="0"/>
              </a:spcBef>
              <a:spcAft>
                <a:spcPts val="0"/>
              </a:spcAft>
              <a:buSzPts val="1800"/>
              <a:buChar char="●"/>
            </a:pPr>
            <a:r>
              <a:rPr lang="en"/>
              <a:t>Profit Margin % Calculation</a:t>
            </a:r>
            <a:endParaRPr/>
          </a:p>
          <a:p>
            <a:pPr indent="-342900" lvl="0" marL="457200" rtl="0" algn="l">
              <a:spcBef>
                <a:spcPts val="0"/>
              </a:spcBef>
              <a:spcAft>
                <a:spcPts val="0"/>
              </a:spcAft>
              <a:buSzPts val="1800"/>
              <a:buChar char="●"/>
            </a:pPr>
            <a:r>
              <a:rPr lang="en"/>
              <a:t>Sales by Category</a:t>
            </a:r>
            <a:endParaRPr/>
          </a:p>
          <a:p>
            <a:pPr indent="-342900" lvl="0" marL="457200" rtl="0" algn="l">
              <a:spcBef>
                <a:spcPts val="0"/>
              </a:spcBef>
              <a:spcAft>
                <a:spcPts val="0"/>
              </a:spcAft>
              <a:buSzPts val="1800"/>
              <a:buChar char="●"/>
            </a:pPr>
            <a:r>
              <a:rPr lang="en"/>
              <a:t>Sales Growth Year over Year (YoY)</a:t>
            </a:r>
            <a:endParaRPr/>
          </a:p>
          <a:p>
            <a:pPr indent="-342900" lvl="0" marL="457200" rtl="0" algn="l">
              <a:spcBef>
                <a:spcPts val="0"/>
              </a:spcBef>
              <a:spcAft>
                <a:spcPts val="0"/>
              </a:spcAft>
              <a:buSzPts val="1800"/>
              <a:buChar char="●"/>
            </a:pPr>
            <a:r>
              <a:rPr lang="en"/>
              <a:t>Running Total (Cumulative Sales)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28" name="Google Shape;1028;p1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Total Sales Amount</a:t>
            </a:r>
            <a:endParaRPr/>
          </a:p>
          <a:p>
            <a:pPr indent="-317500" lvl="1" marL="914400" rtl="0" algn="l">
              <a:spcBef>
                <a:spcPts val="0"/>
              </a:spcBef>
              <a:spcAft>
                <a:spcPts val="0"/>
              </a:spcAft>
              <a:buSzPts val="1400"/>
              <a:buChar char="○"/>
            </a:pPr>
            <a:r>
              <a:rPr lang="en"/>
              <a:t>m_Total_Sales = SUM(f_Sales[Sales_Amount])</a:t>
            </a:r>
            <a:endParaRPr/>
          </a:p>
        </p:txBody>
      </p:sp>
      <p:sp>
        <p:nvSpPr>
          <p:cNvPr id="1029" name="Google Shape;1029;p155"/>
          <p:cNvSpPr txBox="1"/>
          <p:nvPr/>
        </p:nvSpPr>
        <p:spPr>
          <a:xfrm>
            <a:off x="362875" y="2792625"/>
            <a:ext cx="3905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1"/>
                </a:solidFill>
              </a:rPr>
              <a:t>Card Visual, Column Chart</a:t>
            </a:r>
            <a:r>
              <a:rPr lang="en" sz="1100">
                <a:solidFill>
                  <a:schemeClr val="dk1"/>
                </a:solidFill>
              </a:rPr>
              <a:t> (Total Sales by Store)</a:t>
            </a:r>
            <a:endParaRPr/>
          </a:p>
        </p:txBody>
      </p:sp>
      <p:pic>
        <p:nvPicPr>
          <p:cNvPr id="1030" name="Google Shape;1030;p155"/>
          <p:cNvPicPr preferRelativeResize="0"/>
          <p:nvPr/>
        </p:nvPicPr>
        <p:blipFill>
          <a:blip r:embed="rId3">
            <a:alphaModFix/>
          </a:blip>
          <a:stretch>
            <a:fillRect/>
          </a:stretch>
        </p:blipFill>
        <p:spPr>
          <a:xfrm>
            <a:off x="6433197" y="1956550"/>
            <a:ext cx="1160375" cy="879275"/>
          </a:xfrm>
          <a:prstGeom prst="rect">
            <a:avLst/>
          </a:prstGeom>
          <a:noFill/>
          <a:ln>
            <a:noFill/>
          </a:ln>
        </p:spPr>
      </p:pic>
      <p:pic>
        <p:nvPicPr>
          <p:cNvPr id="1031" name="Google Shape;1031;p155"/>
          <p:cNvPicPr preferRelativeResize="0"/>
          <p:nvPr/>
        </p:nvPicPr>
        <p:blipFill>
          <a:blip r:embed="rId4">
            <a:alphaModFix/>
          </a:blip>
          <a:stretch>
            <a:fillRect/>
          </a:stretch>
        </p:blipFill>
        <p:spPr>
          <a:xfrm>
            <a:off x="3557875" y="3321550"/>
            <a:ext cx="4361875" cy="14257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37" name="Google Shape;1037;p1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Total Quantity Sold</a:t>
            </a:r>
            <a:endParaRPr/>
          </a:p>
          <a:p>
            <a:pPr indent="-317500" lvl="1" marL="914400" rtl="0" algn="l">
              <a:spcBef>
                <a:spcPts val="0"/>
              </a:spcBef>
              <a:spcAft>
                <a:spcPts val="0"/>
              </a:spcAft>
              <a:buSzPts val="1400"/>
              <a:buChar char="○"/>
            </a:pPr>
            <a:r>
              <a:rPr lang="en"/>
              <a:t>m_Total_Quantity = SUM(f_Sales[Quantity])</a:t>
            </a:r>
            <a:endParaRPr/>
          </a:p>
        </p:txBody>
      </p:sp>
      <p:sp>
        <p:nvSpPr>
          <p:cNvPr id="1038" name="Google Shape;1038;p156"/>
          <p:cNvSpPr txBox="1"/>
          <p:nvPr/>
        </p:nvSpPr>
        <p:spPr>
          <a:xfrm>
            <a:off x="473325" y="2571750"/>
            <a:ext cx="3771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1"/>
                </a:solidFill>
              </a:rPr>
              <a:t>Bar Chart, Table Visual</a:t>
            </a:r>
            <a:r>
              <a:rPr lang="en" sz="1100">
                <a:solidFill>
                  <a:schemeClr val="dk1"/>
                </a:solidFill>
              </a:rPr>
              <a:t> (Quantity Sold by Product)</a:t>
            </a:r>
            <a:endParaRPr/>
          </a:p>
        </p:txBody>
      </p:sp>
      <p:pic>
        <p:nvPicPr>
          <p:cNvPr id="1039" name="Google Shape;1039;p156"/>
          <p:cNvPicPr preferRelativeResize="0"/>
          <p:nvPr/>
        </p:nvPicPr>
        <p:blipFill>
          <a:blip r:embed="rId3">
            <a:alphaModFix/>
          </a:blip>
          <a:stretch>
            <a:fillRect/>
          </a:stretch>
        </p:blipFill>
        <p:spPr>
          <a:xfrm>
            <a:off x="4854575" y="2058100"/>
            <a:ext cx="3570625" cy="1088375"/>
          </a:xfrm>
          <a:prstGeom prst="rect">
            <a:avLst/>
          </a:prstGeom>
          <a:noFill/>
          <a:ln>
            <a:noFill/>
          </a:ln>
        </p:spPr>
      </p:pic>
      <p:pic>
        <p:nvPicPr>
          <p:cNvPr id="1040" name="Google Shape;1040;p156"/>
          <p:cNvPicPr preferRelativeResize="0"/>
          <p:nvPr/>
        </p:nvPicPr>
        <p:blipFill>
          <a:blip r:embed="rId4">
            <a:alphaModFix/>
          </a:blip>
          <a:stretch>
            <a:fillRect/>
          </a:stretch>
        </p:blipFill>
        <p:spPr>
          <a:xfrm>
            <a:off x="1987475" y="3306570"/>
            <a:ext cx="2477275" cy="15917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46" name="Google Shape;1046;p1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Average Sales per Order</a:t>
            </a:r>
            <a:endParaRPr/>
          </a:p>
          <a:p>
            <a:pPr indent="-317500" lvl="1" marL="914400" rtl="0" algn="l">
              <a:spcBef>
                <a:spcPts val="0"/>
              </a:spcBef>
              <a:spcAft>
                <a:spcPts val="0"/>
              </a:spcAft>
              <a:buSzPts val="1400"/>
              <a:buChar char="○"/>
            </a:pPr>
            <a:r>
              <a:rPr lang="en"/>
              <a:t>m_Avg_Sales = AVERAGE(f_Sales[Sales_Amount])</a:t>
            </a:r>
            <a:endParaRPr/>
          </a:p>
        </p:txBody>
      </p:sp>
      <p:sp>
        <p:nvSpPr>
          <p:cNvPr id="1047" name="Google Shape;1047;p157"/>
          <p:cNvSpPr txBox="1"/>
          <p:nvPr/>
        </p:nvSpPr>
        <p:spPr>
          <a:xfrm>
            <a:off x="311700" y="25323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Card Visual, Line Chart</a:t>
            </a:r>
            <a:endParaRPr/>
          </a:p>
        </p:txBody>
      </p:sp>
      <p:pic>
        <p:nvPicPr>
          <p:cNvPr id="1048" name="Google Shape;1048;p157"/>
          <p:cNvPicPr preferRelativeResize="0"/>
          <p:nvPr/>
        </p:nvPicPr>
        <p:blipFill>
          <a:blip r:embed="rId3">
            <a:alphaModFix/>
          </a:blip>
          <a:stretch>
            <a:fillRect/>
          </a:stretch>
        </p:blipFill>
        <p:spPr>
          <a:xfrm>
            <a:off x="5501705" y="2398350"/>
            <a:ext cx="1579145" cy="668100"/>
          </a:xfrm>
          <a:prstGeom prst="rect">
            <a:avLst/>
          </a:prstGeom>
          <a:noFill/>
          <a:ln>
            <a:noFill/>
          </a:ln>
        </p:spPr>
      </p:pic>
      <p:pic>
        <p:nvPicPr>
          <p:cNvPr id="1049" name="Google Shape;1049;p157"/>
          <p:cNvPicPr preferRelativeResize="0"/>
          <p:nvPr/>
        </p:nvPicPr>
        <p:blipFill>
          <a:blip r:embed="rId4">
            <a:alphaModFix/>
          </a:blip>
          <a:stretch>
            <a:fillRect/>
          </a:stretch>
        </p:blipFill>
        <p:spPr>
          <a:xfrm>
            <a:off x="3392194" y="2873144"/>
            <a:ext cx="1862375" cy="1922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55" name="Google Shape;1055;p1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Total Profit Calculation</a:t>
            </a:r>
            <a:endParaRPr/>
          </a:p>
          <a:p>
            <a:pPr indent="-317500" lvl="1" marL="914400" rtl="0" algn="l">
              <a:spcBef>
                <a:spcPts val="0"/>
              </a:spcBef>
              <a:spcAft>
                <a:spcPts val="0"/>
              </a:spcAft>
              <a:buSzPts val="1400"/>
              <a:buChar char="○"/>
            </a:pPr>
            <a:r>
              <a:rPr lang="en"/>
              <a:t>m_Total_Profit = SUM(f_Sales[Profit])</a:t>
            </a:r>
            <a:endParaRPr/>
          </a:p>
        </p:txBody>
      </p:sp>
      <p:sp>
        <p:nvSpPr>
          <p:cNvPr id="1056" name="Google Shape;1056;p158"/>
          <p:cNvSpPr txBox="1"/>
          <p:nvPr/>
        </p:nvSpPr>
        <p:spPr>
          <a:xfrm>
            <a:off x="465425" y="24376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Stacked Column Chart, KPI Visual</a:t>
            </a:r>
            <a:endParaRPr/>
          </a:p>
        </p:txBody>
      </p:sp>
      <p:pic>
        <p:nvPicPr>
          <p:cNvPr id="1057" name="Google Shape;1057;p158"/>
          <p:cNvPicPr preferRelativeResize="0"/>
          <p:nvPr/>
        </p:nvPicPr>
        <p:blipFill>
          <a:blip r:embed="rId3">
            <a:alphaModFix/>
          </a:blip>
          <a:stretch>
            <a:fillRect/>
          </a:stretch>
        </p:blipFill>
        <p:spPr>
          <a:xfrm>
            <a:off x="614624" y="3123575"/>
            <a:ext cx="1860275" cy="1819125"/>
          </a:xfrm>
          <a:prstGeom prst="rect">
            <a:avLst/>
          </a:prstGeom>
          <a:noFill/>
          <a:ln>
            <a:noFill/>
          </a:ln>
        </p:spPr>
      </p:pic>
      <p:grpSp>
        <p:nvGrpSpPr>
          <p:cNvPr id="1058" name="Google Shape;1058;p158"/>
          <p:cNvGrpSpPr/>
          <p:nvPr/>
        </p:nvGrpSpPr>
        <p:grpSpPr>
          <a:xfrm>
            <a:off x="4407425" y="2571747"/>
            <a:ext cx="3336275" cy="1819128"/>
            <a:chOff x="5307875" y="2956947"/>
            <a:chExt cx="3336275" cy="1819128"/>
          </a:xfrm>
        </p:grpSpPr>
        <p:pic>
          <p:nvPicPr>
            <p:cNvPr id="1059" name="Google Shape;1059;p158"/>
            <p:cNvPicPr preferRelativeResize="0"/>
            <p:nvPr/>
          </p:nvPicPr>
          <p:blipFill>
            <a:blip r:embed="rId4">
              <a:alphaModFix/>
            </a:blip>
            <a:stretch>
              <a:fillRect/>
            </a:stretch>
          </p:blipFill>
          <p:spPr>
            <a:xfrm>
              <a:off x="7227813" y="2956947"/>
              <a:ext cx="1416337" cy="1819125"/>
            </a:xfrm>
            <a:prstGeom prst="rect">
              <a:avLst/>
            </a:prstGeom>
            <a:noFill/>
            <a:ln>
              <a:noFill/>
            </a:ln>
          </p:spPr>
        </p:pic>
        <p:pic>
          <p:nvPicPr>
            <p:cNvPr id="1060" name="Google Shape;1060;p158"/>
            <p:cNvPicPr preferRelativeResize="0"/>
            <p:nvPr/>
          </p:nvPicPr>
          <p:blipFill>
            <a:blip r:embed="rId5">
              <a:alphaModFix/>
            </a:blip>
            <a:stretch>
              <a:fillRect/>
            </a:stretch>
          </p:blipFill>
          <p:spPr>
            <a:xfrm>
              <a:off x="5307875" y="3022700"/>
              <a:ext cx="1801875" cy="1753375"/>
            </a:xfrm>
            <a:prstGeom prst="rect">
              <a:avLst/>
            </a:prstGeom>
            <a:noFill/>
            <a:ln>
              <a:noFill/>
            </a:ln>
          </p:spPr>
        </p:pic>
      </p:gr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66" name="Google Shape;1066;p1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Profit Margin % Calculation</a:t>
            </a:r>
            <a:endParaRPr/>
          </a:p>
          <a:p>
            <a:pPr indent="-317500" lvl="1" marL="914400" rtl="0" algn="l">
              <a:spcBef>
                <a:spcPts val="0"/>
              </a:spcBef>
              <a:spcAft>
                <a:spcPts val="0"/>
              </a:spcAft>
              <a:buSzPts val="1400"/>
              <a:buChar char="○"/>
            </a:pPr>
            <a:r>
              <a:rPr lang="en"/>
              <a:t>m_Profit_Margin = DIVIDE(SUM(f_Sales[Profit]), SUM(f_Sales[Sales_Amount]), 0)</a:t>
            </a:r>
            <a:endParaRPr/>
          </a:p>
        </p:txBody>
      </p:sp>
      <p:sp>
        <p:nvSpPr>
          <p:cNvPr id="1067" name="Google Shape;1067;p159"/>
          <p:cNvSpPr txBox="1"/>
          <p:nvPr/>
        </p:nvSpPr>
        <p:spPr>
          <a:xfrm>
            <a:off x="311700" y="27137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Gauge Chart, KPI Visual</a:t>
            </a:r>
            <a:endParaRPr/>
          </a:p>
        </p:txBody>
      </p:sp>
      <p:pic>
        <p:nvPicPr>
          <p:cNvPr id="1068" name="Google Shape;1068;p159"/>
          <p:cNvPicPr preferRelativeResize="0"/>
          <p:nvPr/>
        </p:nvPicPr>
        <p:blipFill>
          <a:blip r:embed="rId3">
            <a:alphaModFix/>
          </a:blip>
          <a:stretch>
            <a:fillRect/>
          </a:stretch>
        </p:blipFill>
        <p:spPr>
          <a:xfrm>
            <a:off x="3377800" y="2321744"/>
            <a:ext cx="1965650" cy="1941325"/>
          </a:xfrm>
          <a:prstGeom prst="rect">
            <a:avLst/>
          </a:prstGeom>
          <a:noFill/>
          <a:ln>
            <a:noFill/>
          </a:ln>
        </p:spPr>
      </p:pic>
      <p:pic>
        <p:nvPicPr>
          <p:cNvPr id="1069" name="Google Shape;1069;p159"/>
          <p:cNvPicPr preferRelativeResize="0"/>
          <p:nvPr/>
        </p:nvPicPr>
        <p:blipFill>
          <a:blip r:embed="rId4">
            <a:alphaModFix/>
          </a:blip>
          <a:stretch>
            <a:fillRect/>
          </a:stretch>
        </p:blipFill>
        <p:spPr>
          <a:xfrm>
            <a:off x="5870163" y="2667763"/>
            <a:ext cx="1800225" cy="143827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75" name="Google Shape;1075;p160"/>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Sales by Category</a:t>
            </a:r>
            <a:endParaRPr/>
          </a:p>
        </p:txBody>
      </p:sp>
      <p:sp>
        <p:nvSpPr>
          <p:cNvPr id="1076" name="Google Shape;1076;p160"/>
          <p:cNvSpPr txBox="1"/>
          <p:nvPr/>
        </p:nvSpPr>
        <p:spPr>
          <a:xfrm>
            <a:off x="1101375" y="1572775"/>
            <a:ext cx="7720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m_Sales_By_Category = CALCULATE(SUM(f_Sales[Sales_Amount]), ALLEXCEPT(d_Products, d_Products[Category]))</a:t>
            </a:r>
            <a:endParaRPr sz="1100"/>
          </a:p>
          <a:p>
            <a:pPr indent="0" lvl="0" marL="0" rtl="0" algn="l">
              <a:spcBef>
                <a:spcPts val="0"/>
              </a:spcBef>
              <a:spcAft>
                <a:spcPts val="0"/>
              </a:spcAft>
              <a:buNone/>
            </a:pPr>
            <a:r>
              <a:t/>
            </a:r>
            <a:endParaRPr sz="1100"/>
          </a:p>
        </p:txBody>
      </p:sp>
      <p:sp>
        <p:nvSpPr>
          <p:cNvPr id="1077" name="Google Shape;1077;p160"/>
          <p:cNvSpPr txBox="1"/>
          <p:nvPr/>
        </p:nvSpPr>
        <p:spPr>
          <a:xfrm>
            <a:off x="244550" y="3005650"/>
            <a:ext cx="336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Pie Chart (Sales by Product Category)</a:t>
            </a:r>
            <a:endParaRPr/>
          </a:p>
        </p:txBody>
      </p:sp>
      <p:pic>
        <p:nvPicPr>
          <p:cNvPr id="1078" name="Google Shape;1078;p160"/>
          <p:cNvPicPr preferRelativeResize="0"/>
          <p:nvPr/>
        </p:nvPicPr>
        <p:blipFill>
          <a:blip r:embed="rId3">
            <a:alphaModFix/>
          </a:blip>
          <a:stretch>
            <a:fillRect/>
          </a:stretch>
        </p:blipFill>
        <p:spPr>
          <a:xfrm>
            <a:off x="7367072" y="2972559"/>
            <a:ext cx="1695850" cy="1852866"/>
          </a:xfrm>
          <a:prstGeom prst="rect">
            <a:avLst/>
          </a:prstGeom>
          <a:noFill/>
          <a:ln>
            <a:noFill/>
          </a:ln>
        </p:spPr>
      </p:pic>
      <p:pic>
        <p:nvPicPr>
          <p:cNvPr id="1079" name="Google Shape;1079;p160"/>
          <p:cNvPicPr preferRelativeResize="0"/>
          <p:nvPr/>
        </p:nvPicPr>
        <p:blipFill>
          <a:blip r:embed="rId4">
            <a:alphaModFix/>
          </a:blip>
          <a:stretch>
            <a:fillRect/>
          </a:stretch>
        </p:blipFill>
        <p:spPr>
          <a:xfrm>
            <a:off x="4473948" y="3045250"/>
            <a:ext cx="2394951" cy="170747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85" name="Google Shape;1085;p161"/>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Sales Growth Year over Year (YoY)</a:t>
            </a:r>
            <a:endParaRPr/>
          </a:p>
        </p:txBody>
      </p:sp>
      <p:sp>
        <p:nvSpPr>
          <p:cNvPr id="1086" name="Google Shape;1086;p161"/>
          <p:cNvSpPr txBox="1"/>
          <p:nvPr/>
        </p:nvSpPr>
        <p:spPr>
          <a:xfrm>
            <a:off x="1676400" y="1676400"/>
            <a:ext cx="5691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m_Sales_YoY = </a:t>
            </a:r>
            <a:endParaRPr/>
          </a:p>
          <a:p>
            <a:pPr indent="0" lvl="0" marL="914400" rtl="0" algn="l">
              <a:spcBef>
                <a:spcPts val="0"/>
              </a:spcBef>
              <a:spcAft>
                <a:spcPts val="0"/>
              </a:spcAft>
              <a:buClr>
                <a:schemeClr val="dk1"/>
              </a:buClr>
              <a:buSzPts val="1100"/>
              <a:buFont typeface="Arial"/>
              <a:buNone/>
            </a:pPr>
            <a:r>
              <a:rPr lang="en"/>
              <a:t>CALCULATE(</a:t>
            </a:r>
            <a:endParaRPr/>
          </a:p>
          <a:p>
            <a:pPr indent="0" lvl="0" marL="914400" rtl="0" algn="l">
              <a:spcBef>
                <a:spcPts val="0"/>
              </a:spcBef>
              <a:spcAft>
                <a:spcPts val="0"/>
              </a:spcAft>
              <a:buClr>
                <a:schemeClr val="dk1"/>
              </a:buClr>
              <a:buSzPts val="1100"/>
              <a:buFont typeface="Arial"/>
              <a:buNone/>
            </a:pPr>
            <a:r>
              <a:rPr lang="en"/>
              <a:t>    SUM(f_Sales[Sales_Amount]),</a:t>
            </a:r>
            <a:endParaRPr/>
          </a:p>
          <a:p>
            <a:pPr indent="0" lvl="0" marL="914400" rtl="0" algn="l">
              <a:spcBef>
                <a:spcPts val="0"/>
              </a:spcBef>
              <a:spcAft>
                <a:spcPts val="0"/>
              </a:spcAft>
              <a:buClr>
                <a:schemeClr val="dk1"/>
              </a:buClr>
              <a:buSzPts val="1100"/>
              <a:buFont typeface="Arial"/>
              <a:buNone/>
            </a:pPr>
            <a:r>
              <a:rPr lang="en"/>
              <a:t>    SAMEPERIODLASTYEAR(f_Sales[Date])</a:t>
            </a:r>
            <a:endParaRPr/>
          </a:p>
          <a:p>
            <a:pPr indent="0" lvl="0" marL="914400" rtl="0" algn="l">
              <a:spcBef>
                <a:spcPts val="0"/>
              </a:spcBef>
              <a:spcAft>
                <a:spcPts val="0"/>
              </a:spcAft>
              <a:buNone/>
            </a:pPr>
            <a:r>
              <a:rPr lang="en"/>
              <a:t>)</a:t>
            </a:r>
            <a:endParaRPr/>
          </a:p>
        </p:txBody>
      </p:sp>
      <p:sp>
        <p:nvSpPr>
          <p:cNvPr id="1087" name="Google Shape;1087;p161"/>
          <p:cNvSpPr txBox="1"/>
          <p:nvPr/>
        </p:nvSpPr>
        <p:spPr>
          <a:xfrm>
            <a:off x="533400" y="3124200"/>
            <a:ext cx="375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Line Chart (Sales Trend Over Years)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 Function</a:t>
            </a:r>
            <a:endParaRPr/>
          </a:p>
        </p:txBody>
      </p:sp>
      <p:sp>
        <p:nvSpPr>
          <p:cNvPr id="455" name="Google Shape;455;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AND function allows you to check multiple conditions at the same time. </a:t>
            </a:r>
            <a:endParaRPr/>
          </a:p>
          <a:p>
            <a:pPr indent="-342900" lvl="0" marL="457200" rtl="0" algn="l">
              <a:spcBef>
                <a:spcPts val="0"/>
              </a:spcBef>
              <a:spcAft>
                <a:spcPts val="0"/>
              </a:spcAft>
              <a:buSzPts val="1800"/>
              <a:buChar char="●"/>
            </a:pPr>
            <a:r>
              <a:rPr lang="en"/>
              <a:t>It returns TRUE if all conditions are true and FALSE if any of the conditions are false.</a:t>
            </a:r>
            <a:endParaRPr/>
          </a:p>
          <a:p>
            <a:pPr indent="-342900" lvl="0" marL="457200" rtl="0" algn="l">
              <a:spcBef>
                <a:spcPts val="0"/>
              </a:spcBef>
              <a:spcAft>
                <a:spcPts val="0"/>
              </a:spcAft>
              <a:buSzPts val="1800"/>
              <a:buChar char="●"/>
            </a:pPr>
            <a:r>
              <a:rPr lang="en"/>
              <a:t>Syntax:</a:t>
            </a:r>
            <a:endParaRPr/>
          </a:p>
          <a:p>
            <a:pPr indent="-317500" lvl="1" marL="914400" rtl="0" algn="l">
              <a:spcBef>
                <a:spcPts val="0"/>
              </a:spcBef>
              <a:spcAft>
                <a:spcPts val="0"/>
              </a:spcAft>
              <a:buSzPts val="1400"/>
              <a:buChar char="○"/>
            </a:pPr>
            <a:r>
              <a:rPr lang="en"/>
              <a:t>=AND(condition1, condition2, ...)</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you want to check if a number in cell A1 is greater than 10 and less than 50, use the following formula:</a:t>
            </a:r>
            <a:endParaRPr/>
          </a:p>
          <a:p>
            <a:pPr indent="-317500" lvl="2" marL="1371600" rtl="0" algn="l">
              <a:spcBef>
                <a:spcPts val="0"/>
              </a:spcBef>
              <a:spcAft>
                <a:spcPts val="0"/>
              </a:spcAft>
              <a:buSzPts val="1400"/>
              <a:buChar char="■"/>
            </a:pPr>
            <a:r>
              <a:rPr lang="en"/>
              <a:t>=AND(A1 &gt; 10, A1 &lt; 50)</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Sales Data</a:t>
            </a:r>
            <a:endParaRPr/>
          </a:p>
        </p:txBody>
      </p:sp>
      <p:sp>
        <p:nvSpPr>
          <p:cNvPr id="1093" name="Google Shape;1093;p162"/>
          <p:cNvSpPr txBox="1"/>
          <p:nvPr>
            <p:ph idx="1" type="body"/>
          </p:nvPr>
        </p:nvSpPr>
        <p:spPr>
          <a:xfrm>
            <a:off x="311700" y="1152475"/>
            <a:ext cx="8520600" cy="448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Running Total (Cumulative Sales)</a:t>
            </a:r>
            <a:endParaRPr/>
          </a:p>
        </p:txBody>
      </p:sp>
      <p:sp>
        <p:nvSpPr>
          <p:cNvPr id="1094" name="Google Shape;1094;p162"/>
          <p:cNvSpPr txBox="1"/>
          <p:nvPr/>
        </p:nvSpPr>
        <p:spPr>
          <a:xfrm>
            <a:off x="970325" y="1814425"/>
            <a:ext cx="730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m_Cumulative_Sales = </a:t>
            </a:r>
            <a:endParaRPr/>
          </a:p>
          <a:p>
            <a:pPr indent="0" lvl="0" marL="914400" rtl="0" algn="l">
              <a:spcBef>
                <a:spcPts val="0"/>
              </a:spcBef>
              <a:spcAft>
                <a:spcPts val="0"/>
              </a:spcAft>
              <a:buClr>
                <a:schemeClr val="dk1"/>
              </a:buClr>
              <a:buSzPts val="1100"/>
              <a:buFont typeface="Arial"/>
              <a:buNone/>
            </a:pPr>
            <a:r>
              <a:rPr lang="en"/>
              <a:t>CALCULATE(</a:t>
            </a:r>
            <a:endParaRPr/>
          </a:p>
          <a:p>
            <a:pPr indent="0" lvl="0" marL="914400" rtl="0" algn="l">
              <a:spcBef>
                <a:spcPts val="0"/>
              </a:spcBef>
              <a:spcAft>
                <a:spcPts val="0"/>
              </a:spcAft>
              <a:buClr>
                <a:schemeClr val="dk1"/>
              </a:buClr>
              <a:buSzPts val="1100"/>
              <a:buFont typeface="Arial"/>
              <a:buNone/>
            </a:pPr>
            <a:r>
              <a:rPr lang="en"/>
              <a:t>    SUM(f_Sales[Sales_Amount]),</a:t>
            </a:r>
            <a:endParaRPr/>
          </a:p>
          <a:p>
            <a:pPr indent="0" lvl="0" marL="914400" rtl="0" algn="l">
              <a:spcBef>
                <a:spcPts val="0"/>
              </a:spcBef>
              <a:spcAft>
                <a:spcPts val="0"/>
              </a:spcAft>
              <a:buClr>
                <a:schemeClr val="dk1"/>
              </a:buClr>
              <a:buSzPts val="1100"/>
              <a:buFont typeface="Arial"/>
              <a:buNone/>
            </a:pPr>
            <a:r>
              <a:rPr lang="en"/>
              <a:t>    FILTER(ALL(f_Sales), f_Sales[Date] &lt;= MAX(f_Sales[Date]))</a:t>
            </a:r>
            <a:endParaRPr/>
          </a:p>
          <a:p>
            <a:pPr indent="0" lvl="0" marL="914400" rtl="0" algn="l">
              <a:spcBef>
                <a:spcPts val="0"/>
              </a:spcBef>
              <a:spcAft>
                <a:spcPts val="0"/>
              </a:spcAft>
              <a:buNone/>
            </a:pPr>
            <a:r>
              <a:rPr lang="en"/>
              <a:t>)</a:t>
            </a:r>
            <a:endParaRPr/>
          </a:p>
        </p:txBody>
      </p:sp>
      <p:sp>
        <p:nvSpPr>
          <p:cNvPr id="1095" name="Google Shape;1095;p162"/>
          <p:cNvSpPr txBox="1"/>
          <p:nvPr/>
        </p:nvSpPr>
        <p:spPr>
          <a:xfrm>
            <a:off x="311700" y="3505075"/>
            <a:ext cx="351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Area Chart (Cumulative Sales Trend)</a:t>
            </a:r>
            <a:endParaRPr/>
          </a:p>
        </p:txBody>
      </p:sp>
      <p:pic>
        <p:nvPicPr>
          <p:cNvPr id="1096" name="Google Shape;1096;p162"/>
          <p:cNvPicPr preferRelativeResize="0"/>
          <p:nvPr/>
        </p:nvPicPr>
        <p:blipFill>
          <a:blip r:embed="rId3">
            <a:alphaModFix/>
          </a:blip>
          <a:stretch>
            <a:fillRect/>
          </a:stretch>
        </p:blipFill>
        <p:spPr>
          <a:xfrm>
            <a:off x="4739689" y="3289675"/>
            <a:ext cx="2079785" cy="14860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t>
            </a:r>
            <a:endParaRPr/>
          </a:p>
        </p:txBody>
      </p:sp>
      <p:sp>
        <p:nvSpPr>
          <p:cNvPr id="1102" name="Google Shape;1102;p1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Measures</a:t>
            </a:r>
            <a:endParaRPr/>
          </a:p>
          <a:p>
            <a:pPr indent="-310832" lvl="1" marL="914400" rtl="0" algn="l">
              <a:spcBef>
                <a:spcPts val="0"/>
              </a:spcBef>
              <a:spcAft>
                <a:spcPts val="0"/>
              </a:spcAft>
              <a:buSzPct val="100000"/>
              <a:buChar char="○"/>
            </a:pPr>
            <a:r>
              <a:rPr lang="en"/>
              <a:t>Aggregated calculations like Total Sales, Average Price, or Sum of Revenue.</a:t>
            </a:r>
            <a:endParaRPr/>
          </a:p>
          <a:p>
            <a:pPr indent="-310832" lvl="1" marL="914400" rtl="0" algn="l">
              <a:spcBef>
                <a:spcPts val="0"/>
              </a:spcBef>
              <a:spcAft>
                <a:spcPts val="0"/>
              </a:spcAft>
              <a:buSzPct val="100000"/>
              <a:buChar char="○"/>
            </a:pPr>
            <a:r>
              <a:rPr lang="en"/>
              <a:t>Applied to entire tables or filtered data dynamically.</a:t>
            </a:r>
            <a:endParaRPr/>
          </a:p>
          <a:p>
            <a:pPr indent="-310832" lvl="2" marL="1371600" rtl="0" algn="l">
              <a:spcBef>
                <a:spcPts val="0"/>
              </a:spcBef>
              <a:spcAft>
                <a:spcPts val="0"/>
              </a:spcAft>
              <a:buSzPct val="100000"/>
              <a:buChar char="■"/>
            </a:pPr>
            <a:r>
              <a:rPr lang="en"/>
              <a:t>Total Sales = SUM(Orders[TotalAmount])</a:t>
            </a:r>
            <a:endParaRPr/>
          </a:p>
          <a:p>
            <a:pPr indent="-334327" lvl="0" marL="457200" rtl="0" algn="l">
              <a:spcBef>
                <a:spcPts val="0"/>
              </a:spcBef>
              <a:spcAft>
                <a:spcPts val="0"/>
              </a:spcAft>
              <a:buSzPct val="100000"/>
              <a:buChar char="●"/>
            </a:pPr>
            <a:r>
              <a:rPr lang="en"/>
              <a:t>Calculated Columns</a:t>
            </a:r>
            <a:endParaRPr/>
          </a:p>
          <a:p>
            <a:pPr indent="-310832" lvl="1" marL="914400" rtl="0" algn="l">
              <a:spcBef>
                <a:spcPts val="0"/>
              </a:spcBef>
              <a:spcAft>
                <a:spcPts val="0"/>
              </a:spcAft>
              <a:buSzPct val="100000"/>
              <a:buChar char="○"/>
            </a:pPr>
            <a:r>
              <a:rPr lang="en"/>
              <a:t>Add custom columns to your data model.</a:t>
            </a:r>
            <a:endParaRPr/>
          </a:p>
          <a:p>
            <a:pPr indent="-310832" lvl="1" marL="914400" rtl="0" algn="l">
              <a:spcBef>
                <a:spcPts val="0"/>
              </a:spcBef>
              <a:spcAft>
                <a:spcPts val="0"/>
              </a:spcAft>
              <a:buSzPct val="100000"/>
              <a:buChar char="○"/>
            </a:pPr>
            <a:r>
              <a:rPr lang="en"/>
              <a:t>Calculated row by row during data import or refresh.</a:t>
            </a:r>
            <a:endParaRPr/>
          </a:p>
          <a:p>
            <a:pPr indent="-310832" lvl="2" marL="1371600" rtl="0" algn="l">
              <a:spcBef>
                <a:spcPts val="0"/>
              </a:spcBef>
              <a:spcAft>
                <a:spcPts val="0"/>
              </a:spcAft>
              <a:buSzPct val="100000"/>
              <a:buChar char="■"/>
            </a:pPr>
            <a:r>
              <a:rPr lang="en"/>
              <a:t>ProfitMargin = Orders[TotalAmount] - Orders[Cost]</a:t>
            </a:r>
            <a:endParaRPr/>
          </a:p>
          <a:p>
            <a:pPr indent="-334327" lvl="0" marL="457200" rtl="0" algn="l">
              <a:spcBef>
                <a:spcPts val="0"/>
              </a:spcBef>
              <a:spcAft>
                <a:spcPts val="0"/>
              </a:spcAft>
              <a:buSzPct val="100000"/>
              <a:buChar char="●"/>
            </a:pPr>
            <a:r>
              <a:rPr lang="en"/>
              <a:t>Calculated Tables</a:t>
            </a:r>
            <a:endParaRPr/>
          </a:p>
          <a:p>
            <a:pPr indent="-310832" lvl="1" marL="914400" rtl="0" algn="l">
              <a:spcBef>
                <a:spcPts val="0"/>
              </a:spcBef>
              <a:spcAft>
                <a:spcPts val="0"/>
              </a:spcAft>
              <a:buSzPct val="100000"/>
              <a:buChar char="○"/>
            </a:pPr>
            <a:r>
              <a:rPr lang="en"/>
              <a:t>Generate new tables derived from existing tables.</a:t>
            </a:r>
            <a:endParaRPr/>
          </a:p>
          <a:p>
            <a:pPr indent="-310832" lvl="2" marL="1371600" rtl="0" algn="l">
              <a:spcBef>
                <a:spcPts val="0"/>
              </a:spcBef>
              <a:spcAft>
                <a:spcPts val="0"/>
              </a:spcAft>
              <a:buSzPct val="100000"/>
              <a:buChar char="■"/>
            </a:pPr>
            <a:r>
              <a:rPr lang="en"/>
              <a:t>HighValueCustomers = FILTER(Customers, Customers[TotalSpent] &gt; 10000)</a:t>
            </a:r>
            <a:endParaRPr/>
          </a:p>
          <a:p>
            <a:pPr indent="-334327" lvl="0" marL="457200" rtl="0" algn="l">
              <a:spcBef>
                <a:spcPts val="0"/>
              </a:spcBef>
              <a:spcAft>
                <a:spcPts val="0"/>
              </a:spcAft>
              <a:buSzPct val="100000"/>
              <a:buChar char="●"/>
            </a:pPr>
            <a:r>
              <a:rPr lang="en"/>
              <a:t>Row-Level Calculations</a:t>
            </a:r>
            <a:endParaRPr/>
          </a:p>
          <a:p>
            <a:pPr indent="-310832" lvl="1" marL="914400" rtl="0" algn="l">
              <a:spcBef>
                <a:spcPts val="0"/>
              </a:spcBef>
              <a:spcAft>
                <a:spcPts val="0"/>
              </a:spcAft>
              <a:buSzPct val="100000"/>
              <a:buChar char="○"/>
            </a:pPr>
            <a:r>
              <a:rPr lang="en"/>
              <a:t>DAX can apply row-by-row logic using IF, SWITCH, and FILTER functions.</a:t>
            </a:r>
            <a:endParaRPr/>
          </a:p>
          <a:p>
            <a:pPr indent="-310832" lvl="2" marL="1371600" rtl="0" algn="l">
              <a:spcBef>
                <a:spcPts val="0"/>
              </a:spcBef>
              <a:spcAft>
                <a:spcPts val="0"/>
              </a:spcAft>
              <a:buSzPct val="100000"/>
              <a:buChar char="■"/>
            </a:pPr>
            <a:r>
              <a:rPr lang="en"/>
              <a:t>Movie Category = IF(Netflix[IMDb Rating] &gt;= 8, "Hit", IF(Netflix[IMDb Rating] &gt;= 5, "Average", "Flop"))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 Function</a:t>
            </a:r>
            <a:endParaRPr/>
          </a:p>
        </p:txBody>
      </p:sp>
      <p:sp>
        <p:nvSpPr>
          <p:cNvPr id="461" name="Google Shape;461;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OR function checks if at least one of multiple conditions is true. It returns TRUE if any condition is true, and FALSE if all conditions are false.</a:t>
            </a:r>
            <a:endParaRPr/>
          </a:p>
          <a:p>
            <a:pPr indent="-342900" lvl="0" marL="457200" rtl="0" algn="l">
              <a:spcBef>
                <a:spcPts val="0"/>
              </a:spcBef>
              <a:spcAft>
                <a:spcPts val="0"/>
              </a:spcAft>
              <a:buSzPts val="1800"/>
              <a:buChar char="●"/>
            </a:pPr>
            <a:r>
              <a:rPr lang="en"/>
              <a:t>Syntax:</a:t>
            </a:r>
            <a:endParaRPr/>
          </a:p>
          <a:p>
            <a:pPr indent="-317500" lvl="1" marL="914400" rtl="0" algn="l">
              <a:spcBef>
                <a:spcPts val="0"/>
              </a:spcBef>
              <a:spcAft>
                <a:spcPts val="0"/>
              </a:spcAft>
              <a:buSzPts val="1400"/>
              <a:buChar char="○"/>
            </a:pPr>
            <a:r>
              <a:rPr lang="en"/>
              <a:t>=OR(condition1, condition2, ...)</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you want to check if a number in cell A1 is either greater than 100 or less than 10, use the following formula:</a:t>
            </a:r>
            <a:endParaRPr/>
          </a:p>
          <a:p>
            <a:pPr indent="-317500" lvl="2" marL="1371600" rtl="0" algn="l">
              <a:spcBef>
                <a:spcPts val="0"/>
              </a:spcBef>
              <a:spcAft>
                <a:spcPts val="0"/>
              </a:spcAft>
              <a:buSzPts val="1400"/>
              <a:buChar char="■"/>
            </a:pPr>
            <a:r>
              <a:rPr lang="en"/>
              <a:t>=OR(A1 &gt; 100, A1 &lt; 10)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IF, AND and OR</a:t>
            </a:r>
            <a:endParaRPr/>
          </a:p>
        </p:txBody>
      </p:sp>
      <p:sp>
        <p:nvSpPr>
          <p:cNvPr id="467" name="Google Shape;467;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can combine these logical functions to make more complex conditions.</a:t>
            </a:r>
            <a:endParaRPr/>
          </a:p>
          <a:p>
            <a:pPr indent="-342900" lvl="0" marL="457200" rtl="0" algn="l">
              <a:spcBef>
                <a:spcPts val="0"/>
              </a:spcBef>
              <a:spcAft>
                <a:spcPts val="0"/>
              </a:spcAft>
              <a:buSzPts val="1800"/>
              <a:buChar char="●"/>
            </a:pPr>
            <a:r>
              <a:rPr lang="en"/>
              <a:t>Check if a number in cell A1 is greater than 50 and less than 100. </a:t>
            </a:r>
            <a:endParaRPr/>
          </a:p>
          <a:p>
            <a:pPr indent="-342900" lvl="0" marL="457200" rtl="0" algn="l">
              <a:spcBef>
                <a:spcPts val="0"/>
              </a:spcBef>
              <a:spcAft>
                <a:spcPts val="0"/>
              </a:spcAft>
              <a:buSzPts val="1800"/>
              <a:buChar char="●"/>
            </a:pPr>
            <a:r>
              <a:rPr lang="en"/>
              <a:t>If this is true, return "In Range"; otherwise, return "Out of Range":</a:t>
            </a:r>
            <a:endParaRPr/>
          </a:p>
          <a:p>
            <a:pPr indent="-317500" lvl="1" marL="914400" rtl="0" algn="l">
              <a:spcBef>
                <a:spcPts val="0"/>
              </a:spcBef>
              <a:spcAft>
                <a:spcPts val="0"/>
              </a:spcAft>
              <a:buSzPts val="1400"/>
              <a:buChar char="○"/>
            </a:pPr>
            <a:r>
              <a:rPr lang="en"/>
              <a:t>=IF(AND(A1 &gt; 50, A1 &lt; 100), "In Range", "Out of Range")</a:t>
            </a:r>
            <a:endParaRPr/>
          </a:p>
          <a:p>
            <a:pPr indent="-342900" lvl="0" marL="457200" rtl="0" algn="l">
              <a:spcBef>
                <a:spcPts val="0"/>
              </a:spcBef>
              <a:spcAft>
                <a:spcPts val="0"/>
              </a:spcAft>
              <a:buSzPts val="1800"/>
              <a:buChar char="●"/>
            </a:pPr>
            <a:r>
              <a:rPr lang="en"/>
              <a:t>Example: Combining IF and OR</a:t>
            </a:r>
            <a:endParaRPr/>
          </a:p>
          <a:p>
            <a:pPr indent="-317500" lvl="1" marL="914400" rtl="0" algn="l">
              <a:spcBef>
                <a:spcPts val="0"/>
              </a:spcBef>
              <a:spcAft>
                <a:spcPts val="0"/>
              </a:spcAft>
              <a:buSzPts val="1400"/>
              <a:buChar char="○"/>
            </a:pPr>
            <a:r>
              <a:rPr lang="en"/>
              <a:t>If you want to check if a number in cell A1 is either greater than 100 or less than 10, and return "Out of Range" if true, otherwise "In Range":</a:t>
            </a:r>
            <a:endParaRPr/>
          </a:p>
          <a:p>
            <a:pPr indent="-317500" lvl="2" marL="1371600" rtl="0" algn="l">
              <a:spcBef>
                <a:spcPts val="0"/>
              </a:spcBef>
              <a:spcAft>
                <a:spcPts val="0"/>
              </a:spcAft>
              <a:buSzPts val="1400"/>
              <a:buChar char="■"/>
            </a:pPr>
            <a:r>
              <a:rPr lang="en"/>
              <a:t>=IF(OR(A1 &gt; 100, A1 &lt; 10), "Out of Range", "In Range")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a:t>
            </a:r>
            <a:endParaRPr/>
          </a:p>
        </p:txBody>
      </p:sp>
      <p:sp>
        <p:nvSpPr>
          <p:cNvPr id="473" name="Google Shape;473;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Grading System</a:t>
            </a:r>
            <a:endParaRPr/>
          </a:p>
          <a:p>
            <a:pPr indent="-317500" lvl="1" marL="914400" rtl="0" algn="l">
              <a:spcBef>
                <a:spcPts val="0"/>
              </a:spcBef>
              <a:spcAft>
                <a:spcPts val="0"/>
              </a:spcAft>
              <a:buSzPts val="1400"/>
              <a:buChar char="○"/>
            </a:pPr>
            <a:r>
              <a:rPr lang="en"/>
              <a:t>If you have a score in cell A1 and you want to assign grades (A, B, C, etc.), you can use:</a:t>
            </a:r>
            <a:endParaRPr/>
          </a:p>
          <a:p>
            <a:pPr indent="-317500" lvl="2" marL="1371600" rtl="0" algn="l">
              <a:spcBef>
                <a:spcPts val="0"/>
              </a:spcBef>
              <a:spcAft>
                <a:spcPts val="0"/>
              </a:spcAft>
              <a:buSzPts val="1400"/>
              <a:buChar char="■"/>
            </a:pPr>
            <a:r>
              <a:rPr lang="en"/>
              <a:t>=IF(A1 &gt;= 90, "A", IF(A1 &gt;= 80, "B", IF(A1 &gt;= 70, "C", "D")))</a:t>
            </a:r>
            <a:endParaRPr/>
          </a:p>
          <a:p>
            <a:pPr indent="-317500" lvl="1" marL="914400" rtl="0" algn="l">
              <a:spcBef>
                <a:spcPts val="0"/>
              </a:spcBef>
              <a:spcAft>
                <a:spcPts val="0"/>
              </a:spcAft>
              <a:buSzPts val="1400"/>
              <a:buChar char="○"/>
            </a:pPr>
            <a:r>
              <a:rPr lang="en"/>
              <a:t>Sales Targets: Check if a sales representative met their target by using the AND function:</a:t>
            </a:r>
            <a:endParaRPr/>
          </a:p>
          <a:p>
            <a:pPr indent="-317500" lvl="2" marL="1371600" rtl="0" algn="l">
              <a:spcBef>
                <a:spcPts val="0"/>
              </a:spcBef>
              <a:spcAft>
                <a:spcPts val="0"/>
              </a:spcAft>
              <a:buSzPts val="1400"/>
              <a:buChar char="■"/>
            </a:pPr>
            <a:r>
              <a:rPr lang="en"/>
              <a:t>=AND(A1 &gt;= 1000, B1 &gt;= 200)</a:t>
            </a:r>
            <a:endParaRPr/>
          </a:p>
          <a:p>
            <a:pPr indent="-342900" lvl="0" marL="457200" rtl="0" algn="l">
              <a:spcBef>
                <a:spcPts val="0"/>
              </a:spcBef>
              <a:spcAft>
                <a:spcPts val="0"/>
              </a:spcAft>
              <a:buSzPts val="1800"/>
              <a:buChar char="●"/>
            </a:pPr>
            <a:r>
              <a:rPr lang="en"/>
              <a:t>Event Attendance</a:t>
            </a:r>
            <a:endParaRPr/>
          </a:p>
          <a:p>
            <a:pPr indent="-317500" lvl="1" marL="914400" rtl="0" algn="l">
              <a:spcBef>
                <a:spcPts val="0"/>
              </a:spcBef>
              <a:spcAft>
                <a:spcPts val="0"/>
              </a:spcAft>
              <a:buSzPts val="1400"/>
              <a:buChar char="○"/>
            </a:pPr>
            <a:r>
              <a:rPr lang="en"/>
              <a:t>Use OR to check if someone attended either an online or in-person event:</a:t>
            </a:r>
            <a:endParaRPr/>
          </a:p>
          <a:p>
            <a:pPr indent="-317500" lvl="2" marL="1371600" rtl="0" algn="l">
              <a:spcBef>
                <a:spcPts val="0"/>
              </a:spcBef>
              <a:spcAft>
                <a:spcPts val="0"/>
              </a:spcAft>
              <a:buSzPts val="1400"/>
              <a:buChar char="■"/>
            </a:pPr>
            <a:r>
              <a:rPr lang="en"/>
              <a:t>=OR(A1 = "Online", A1 = "In-Person")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 Functions</a:t>
            </a:r>
            <a:endParaRPr/>
          </a:p>
        </p:txBody>
      </p:sp>
      <p:sp>
        <p:nvSpPr>
          <p:cNvPr id="479" name="Google Shape;479;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SUM Function</a:t>
            </a:r>
            <a:endParaRPr/>
          </a:p>
          <a:p>
            <a:pPr indent="-342900" lvl="0" marL="457200" rtl="0" algn="l">
              <a:spcBef>
                <a:spcPts val="0"/>
              </a:spcBef>
              <a:spcAft>
                <a:spcPts val="0"/>
              </a:spcAft>
              <a:buSzPts val="1800"/>
              <a:buChar char="●"/>
            </a:pPr>
            <a:r>
              <a:rPr lang="en"/>
              <a:t>AVERAGE Function</a:t>
            </a:r>
            <a:endParaRPr/>
          </a:p>
          <a:p>
            <a:pPr indent="-342900" lvl="0" marL="457200" rtl="0" algn="l">
              <a:spcBef>
                <a:spcPts val="0"/>
              </a:spcBef>
              <a:spcAft>
                <a:spcPts val="0"/>
              </a:spcAft>
              <a:buSzPts val="1800"/>
              <a:buChar char="●"/>
            </a:pPr>
            <a:r>
              <a:rPr lang="en"/>
              <a:t>COUNT Function</a:t>
            </a:r>
            <a:endParaRPr/>
          </a:p>
          <a:p>
            <a:pPr indent="-342900" lvl="0" marL="457200" rtl="0" algn="l">
              <a:spcBef>
                <a:spcPts val="0"/>
              </a:spcBef>
              <a:spcAft>
                <a:spcPts val="0"/>
              </a:spcAft>
              <a:buSzPts val="1800"/>
              <a:buChar char="●"/>
            </a:pPr>
            <a:r>
              <a:rPr lang="en"/>
              <a:t>MIN Function</a:t>
            </a:r>
            <a:endParaRPr/>
          </a:p>
          <a:p>
            <a:pPr indent="-342900" lvl="0" marL="457200" rtl="0" algn="l">
              <a:spcBef>
                <a:spcPts val="0"/>
              </a:spcBef>
              <a:spcAft>
                <a:spcPts val="0"/>
              </a:spcAft>
              <a:buSzPts val="1800"/>
              <a:buChar char="●"/>
            </a:pPr>
            <a:r>
              <a:rPr lang="en"/>
              <a:t>MAX Function</a:t>
            </a:r>
            <a:endParaRPr/>
          </a:p>
          <a:p>
            <a:pPr indent="-342900" lvl="0" marL="457200" rtl="0" algn="l">
              <a:spcBef>
                <a:spcPts val="0"/>
              </a:spcBef>
              <a:spcAft>
                <a:spcPts val="0"/>
              </a:spcAft>
              <a:buSzPts val="1800"/>
              <a:buChar char="●"/>
            </a:pPr>
            <a:r>
              <a:rPr lang="en"/>
              <a:t>Combining Math Functions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 Functions</a:t>
            </a:r>
            <a:endParaRPr/>
          </a:p>
        </p:txBody>
      </p:sp>
      <p:sp>
        <p:nvSpPr>
          <p:cNvPr id="485" name="Google Shape;485;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SUM function adds up all the numbers in a selected range of cells.</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=SUM(value1, value2, ...)</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To add the values in cells A1 through A5, use the following formula:</a:t>
            </a:r>
            <a:endParaRPr/>
          </a:p>
          <a:p>
            <a:pPr indent="-317500" lvl="2" marL="1371600" rtl="0" algn="l">
              <a:spcBef>
                <a:spcPts val="0"/>
              </a:spcBef>
              <a:spcAft>
                <a:spcPts val="0"/>
              </a:spcAft>
              <a:buSzPts val="1400"/>
              <a:buChar char="■"/>
            </a:pPr>
            <a:r>
              <a:rPr lang="en"/>
              <a:t>=SUM(A1:A5)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Functions</a:t>
            </a:r>
            <a:endParaRPr/>
          </a:p>
        </p:txBody>
      </p:sp>
      <p:sp>
        <p:nvSpPr>
          <p:cNvPr id="491" name="Google Shape;491;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AVERAGE function calculates the average (or mean) of a set of numbers.</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=AVERAGE(value1, value2, ...)</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To calculate the average of the values in cells A1 through A5, use the following formula:</a:t>
            </a:r>
            <a:endParaRPr/>
          </a:p>
          <a:p>
            <a:pPr indent="-317500" lvl="2" marL="1371600" rtl="0" algn="l">
              <a:spcBef>
                <a:spcPts val="0"/>
              </a:spcBef>
              <a:spcAft>
                <a:spcPts val="0"/>
              </a:spcAft>
              <a:buSzPts val="1400"/>
              <a:buChar char="■"/>
            </a:pPr>
            <a:r>
              <a:rPr lang="en"/>
              <a:t>=AVERAGE(A1:A5)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Functions</a:t>
            </a:r>
            <a:endParaRPr/>
          </a:p>
        </p:txBody>
      </p:sp>
      <p:sp>
        <p:nvSpPr>
          <p:cNvPr id="497" name="Google Shape;497;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COUNT function counts how many cells in a range contain numbers. </a:t>
            </a:r>
            <a:endParaRPr/>
          </a:p>
          <a:p>
            <a:pPr indent="-342900" lvl="0" marL="457200" rtl="0" algn="l">
              <a:spcBef>
                <a:spcPts val="0"/>
              </a:spcBef>
              <a:spcAft>
                <a:spcPts val="0"/>
              </a:spcAft>
              <a:buSzPts val="1800"/>
              <a:buChar char="●"/>
            </a:pPr>
            <a:r>
              <a:rPr lang="en"/>
              <a:t>It only counts cells that contain numerical data, not text or empty cells.</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=COUNT(value1, value2, ...)</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To count how many cells in the range A1:A5 contain numbers, use the following formula:</a:t>
            </a:r>
            <a:endParaRPr/>
          </a:p>
          <a:p>
            <a:pPr indent="-317500" lvl="2" marL="1371600" rtl="0" algn="l">
              <a:spcBef>
                <a:spcPts val="0"/>
              </a:spcBef>
              <a:spcAft>
                <a:spcPts val="0"/>
              </a:spcAft>
              <a:buSzPts val="1400"/>
              <a:buChar char="■"/>
            </a:pPr>
            <a:r>
              <a:rPr lang="en"/>
              <a:t>=COUNT(A1:A5)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 Functions</a:t>
            </a:r>
            <a:endParaRPr/>
          </a:p>
        </p:txBody>
      </p:sp>
      <p:sp>
        <p:nvSpPr>
          <p:cNvPr id="503" name="Google Shape;503;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MIN function returns the smallest number in a range of cells.</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=MIN(value1, value2, ...)</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To find the smallest number in the range A1:A5, use the following formula:</a:t>
            </a:r>
            <a:endParaRPr/>
          </a:p>
          <a:p>
            <a:pPr indent="-317500" lvl="2" marL="1371600" rtl="0" algn="l">
              <a:spcBef>
                <a:spcPts val="0"/>
              </a:spcBef>
              <a:spcAft>
                <a:spcPts val="0"/>
              </a:spcAft>
              <a:buSzPts val="1400"/>
              <a:buChar char="■"/>
            </a:pPr>
            <a:r>
              <a:rPr lang="en"/>
              <a:t>=MIN(A1:A5)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Importance of Spreadsheet Tools and BI Platforms for Data Science</a:t>
            </a:r>
            <a:endParaRPr sz="2020"/>
          </a:p>
        </p:txBody>
      </p:sp>
      <p:sp>
        <p:nvSpPr>
          <p:cNvPr id="394" name="Google Shape;39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Why </a:t>
            </a:r>
            <a:r>
              <a:rPr lang="en"/>
              <a:t>Spreadsheet and BI Tools are Essential for Data Science</a:t>
            </a:r>
            <a:endParaRPr/>
          </a:p>
          <a:p>
            <a:pPr indent="-342900" lvl="0" marL="457200" rtl="0" algn="l">
              <a:spcBef>
                <a:spcPts val="0"/>
              </a:spcBef>
              <a:spcAft>
                <a:spcPts val="0"/>
              </a:spcAft>
              <a:buSzPts val="1800"/>
              <a:buChar char="●"/>
            </a:pPr>
            <a:r>
              <a:rPr lang="en"/>
              <a:t>Key Points:</a:t>
            </a:r>
            <a:endParaRPr/>
          </a:p>
          <a:p>
            <a:pPr indent="-317500" lvl="1" marL="914400" rtl="0" algn="l">
              <a:spcBef>
                <a:spcPts val="0"/>
              </a:spcBef>
              <a:spcAft>
                <a:spcPts val="0"/>
              </a:spcAft>
              <a:buSzPts val="1400"/>
              <a:buChar char="○"/>
            </a:pPr>
            <a:r>
              <a:rPr lang="en"/>
              <a:t>Simplify data analysis and manipulation.</a:t>
            </a:r>
            <a:endParaRPr/>
          </a:p>
          <a:p>
            <a:pPr indent="-317500" lvl="1" marL="914400" rtl="0" algn="l">
              <a:spcBef>
                <a:spcPts val="0"/>
              </a:spcBef>
              <a:spcAft>
                <a:spcPts val="0"/>
              </a:spcAft>
              <a:buSzPts val="1400"/>
              <a:buChar char="○"/>
            </a:pPr>
            <a:r>
              <a:rPr lang="en"/>
              <a:t>Provide a user-friendly interface for exploring and cleaning data.</a:t>
            </a:r>
            <a:endParaRPr/>
          </a:p>
          <a:p>
            <a:pPr indent="-317500" lvl="1" marL="914400" rtl="0" algn="l">
              <a:spcBef>
                <a:spcPts val="0"/>
              </a:spcBef>
              <a:spcAft>
                <a:spcPts val="0"/>
              </a:spcAft>
              <a:buSzPts val="1400"/>
              <a:buChar char="○"/>
            </a:pPr>
            <a:r>
              <a:rPr lang="en"/>
              <a:t>Facilitate data visualization and reporting.</a:t>
            </a:r>
            <a:endParaRPr/>
          </a:p>
          <a:p>
            <a:pPr indent="-317500" lvl="1" marL="914400" rtl="0" algn="l">
              <a:spcBef>
                <a:spcPts val="0"/>
              </a:spcBef>
              <a:spcAft>
                <a:spcPts val="0"/>
              </a:spcAft>
              <a:buSzPts val="1400"/>
              <a:buChar char="○"/>
            </a:pPr>
            <a:r>
              <a:rPr lang="en"/>
              <a:t>Enable collaborative work on data projects.</a:t>
            </a:r>
            <a:endParaRPr/>
          </a:p>
        </p:txBody>
      </p:sp>
      <p:pic>
        <p:nvPicPr>
          <p:cNvPr id="395" name="Google Shape;395;p54"/>
          <p:cNvPicPr preferRelativeResize="0"/>
          <p:nvPr/>
        </p:nvPicPr>
        <p:blipFill>
          <a:blip r:embed="rId3">
            <a:alphaModFix/>
          </a:blip>
          <a:stretch>
            <a:fillRect/>
          </a:stretch>
        </p:blipFill>
        <p:spPr>
          <a:xfrm>
            <a:off x="7157617" y="3295296"/>
            <a:ext cx="1224379" cy="1685925"/>
          </a:xfrm>
          <a:prstGeom prst="rect">
            <a:avLst/>
          </a:prstGeom>
          <a:noFill/>
          <a:ln>
            <a:noFill/>
          </a:ln>
        </p:spPr>
      </p:pic>
      <p:pic>
        <p:nvPicPr>
          <p:cNvPr id="396" name="Google Shape;396;p54"/>
          <p:cNvPicPr preferRelativeResize="0"/>
          <p:nvPr/>
        </p:nvPicPr>
        <p:blipFill>
          <a:blip r:embed="rId4">
            <a:alphaModFix/>
          </a:blip>
          <a:stretch>
            <a:fillRect/>
          </a:stretch>
        </p:blipFill>
        <p:spPr>
          <a:xfrm>
            <a:off x="3500500" y="3295288"/>
            <a:ext cx="2705100" cy="1685925"/>
          </a:xfrm>
          <a:prstGeom prst="rect">
            <a:avLst/>
          </a:prstGeom>
          <a:noFill/>
          <a:ln>
            <a:noFill/>
          </a:ln>
        </p:spPr>
      </p:pic>
      <p:pic>
        <p:nvPicPr>
          <p:cNvPr id="397" name="Google Shape;397;p54"/>
          <p:cNvPicPr preferRelativeResize="0"/>
          <p:nvPr/>
        </p:nvPicPr>
        <p:blipFill>
          <a:blip r:embed="rId5">
            <a:alphaModFix/>
          </a:blip>
          <a:stretch>
            <a:fillRect/>
          </a:stretch>
        </p:blipFill>
        <p:spPr>
          <a:xfrm>
            <a:off x="762011" y="3295300"/>
            <a:ext cx="1786462" cy="1685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 Functions</a:t>
            </a:r>
            <a:endParaRPr/>
          </a:p>
        </p:txBody>
      </p:sp>
      <p:sp>
        <p:nvSpPr>
          <p:cNvPr id="509" name="Google Shape;509;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MAX function returns the largest number in a range of cells.</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=MAX(value1, value2, ...)</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To find the largest number in the range A1:A5, use the following formula:</a:t>
            </a:r>
            <a:endParaRPr/>
          </a:p>
          <a:p>
            <a:pPr indent="-317500" lvl="2" marL="1371600" rtl="0" algn="l">
              <a:spcBef>
                <a:spcPts val="0"/>
              </a:spcBef>
              <a:spcAft>
                <a:spcPts val="0"/>
              </a:spcAft>
              <a:buSzPts val="1400"/>
              <a:buChar char="■"/>
            </a:pPr>
            <a:r>
              <a:rPr lang="en"/>
              <a:t>=MAX(A1:A5)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Math Functions</a:t>
            </a:r>
            <a:endParaRPr/>
          </a:p>
        </p:txBody>
      </p:sp>
      <p:sp>
        <p:nvSpPr>
          <p:cNvPr id="515" name="Google Shape;515;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Combining SUM and AVERAGE</a:t>
            </a:r>
            <a:endParaRPr/>
          </a:p>
          <a:p>
            <a:pPr indent="-317500" lvl="1" marL="914400" rtl="0" algn="l">
              <a:spcBef>
                <a:spcPts val="0"/>
              </a:spcBef>
              <a:spcAft>
                <a:spcPts val="0"/>
              </a:spcAft>
              <a:buSzPts val="1400"/>
              <a:buChar char="○"/>
            </a:pPr>
            <a:r>
              <a:rPr lang="en"/>
              <a:t>Calculate the sum and average of the range A1:A5</a:t>
            </a:r>
            <a:endParaRPr/>
          </a:p>
          <a:p>
            <a:pPr indent="-317500" lvl="2" marL="1371600" rtl="0" algn="l">
              <a:spcBef>
                <a:spcPts val="0"/>
              </a:spcBef>
              <a:spcAft>
                <a:spcPts val="0"/>
              </a:spcAft>
              <a:buSzPts val="1400"/>
              <a:buChar char="■"/>
            </a:pPr>
            <a:r>
              <a:rPr lang="en"/>
              <a:t>=SUM(A1:A5)   // In one cell to get the total sum</a:t>
            </a:r>
            <a:endParaRPr/>
          </a:p>
          <a:p>
            <a:pPr indent="-317500" lvl="2" marL="1371600" rtl="0" algn="l">
              <a:spcBef>
                <a:spcPts val="0"/>
              </a:spcBef>
              <a:spcAft>
                <a:spcPts val="0"/>
              </a:spcAft>
              <a:buSzPts val="1400"/>
              <a:buChar char="■"/>
            </a:pPr>
            <a:r>
              <a:rPr lang="en"/>
              <a:t>=AVERAGE(A1:A5)   // In another cell to get the average</a:t>
            </a:r>
            <a:endParaRPr/>
          </a:p>
          <a:p>
            <a:pPr indent="-342900" lvl="0" marL="457200" rtl="0" algn="l">
              <a:spcBef>
                <a:spcPts val="0"/>
              </a:spcBef>
              <a:spcAft>
                <a:spcPts val="0"/>
              </a:spcAft>
              <a:buSzPts val="1800"/>
              <a:buChar char="●"/>
            </a:pPr>
            <a:r>
              <a:rPr lang="en"/>
              <a:t>Using COUNT with IF</a:t>
            </a:r>
            <a:endParaRPr/>
          </a:p>
          <a:p>
            <a:pPr indent="-317500" lvl="1" marL="914400" rtl="0" algn="l">
              <a:spcBef>
                <a:spcPts val="0"/>
              </a:spcBef>
              <a:spcAft>
                <a:spcPts val="0"/>
              </a:spcAft>
              <a:buSzPts val="1400"/>
              <a:buChar char="○"/>
            </a:pPr>
            <a:r>
              <a:rPr lang="en"/>
              <a:t>Count how many cells in the range A1:A5 are greater than 10</a:t>
            </a:r>
            <a:endParaRPr/>
          </a:p>
          <a:p>
            <a:pPr indent="-317500" lvl="2" marL="1371600" rtl="0" algn="l">
              <a:spcBef>
                <a:spcPts val="0"/>
              </a:spcBef>
              <a:spcAft>
                <a:spcPts val="0"/>
              </a:spcAft>
              <a:buSzPts val="1400"/>
              <a:buChar char="■"/>
            </a:pPr>
            <a:r>
              <a:rPr lang="en"/>
              <a:t>=COUNTIF(A1:A5, "&gt;10")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a:t>
            </a:r>
            <a:endParaRPr/>
          </a:p>
        </p:txBody>
      </p:sp>
      <p:sp>
        <p:nvSpPr>
          <p:cNvPr id="521" name="Google Shape;521;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Sales Data</a:t>
            </a:r>
            <a:endParaRPr/>
          </a:p>
          <a:p>
            <a:pPr indent="-317500" lvl="1" marL="914400" rtl="0" algn="l">
              <a:spcBef>
                <a:spcPts val="0"/>
              </a:spcBef>
              <a:spcAft>
                <a:spcPts val="0"/>
              </a:spcAft>
              <a:buSzPts val="1400"/>
              <a:buChar char="○"/>
            </a:pPr>
            <a:r>
              <a:rPr lang="en"/>
              <a:t>To calculate total sales and average sales for the month, use SUM and AVERAGE:</a:t>
            </a:r>
            <a:endParaRPr/>
          </a:p>
          <a:p>
            <a:pPr indent="-317500" lvl="2" marL="1371600" rtl="0" algn="l">
              <a:spcBef>
                <a:spcPts val="0"/>
              </a:spcBef>
              <a:spcAft>
                <a:spcPts val="0"/>
              </a:spcAft>
              <a:buSzPts val="1400"/>
              <a:buChar char="■"/>
            </a:pPr>
            <a:r>
              <a:rPr lang="en"/>
              <a:t>=SUM(B1:B31)   // Total sales for the month</a:t>
            </a:r>
            <a:endParaRPr/>
          </a:p>
          <a:p>
            <a:pPr indent="-317500" lvl="2" marL="1371600" rtl="0" algn="l">
              <a:spcBef>
                <a:spcPts val="0"/>
              </a:spcBef>
              <a:spcAft>
                <a:spcPts val="0"/>
              </a:spcAft>
              <a:buSzPts val="1400"/>
              <a:buChar char="■"/>
            </a:pPr>
            <a:r>
              <a:rPr lang="en"/>
              <a:t>=AVERAGE(B1:B31)   // Average sales for the month</a:t>
            </a:r>
            <a:endParaRPr/>
          </a:p>
          <a:p>
            <a:pPr indent="-342900" lvl="0" marL="457200" rtl="0" algn="l">
              <a:spcBef>
                <a:spcPts val="0"/>
              </a:spcBef>
              <a:spcAft>
                <a:spcPts val="0"/>
              </a:spcAft>
              <a:buSzPts val="1800"/>
              <a:buChar char="●"/>
            </a:pPr>
            <a:r>
              <a:rPr lang="en"/>
              <a:t>Test Scores</a:t>
            </a:r>
            <a:endParaRPr/>
          </a:p>
          <a:p>
            <a:pPr indent="-317500" lvl="1" marL="914400" rtl="0" algn="l">
              <a:spcBef>
                <a:spcPts val="0"/>
              </a:spcBef>
              <a:spcAft>
                <a:spcPts val="0"/>
              </a:spcAft>
              <a:buSzPts val="1400"/>
              <a:buChar char="○"/>
            </a:pPr>
            <a:r>
              <a:rPr lang="en"/>
              <a:t>To analyze student performance, find the MIN and MAX scores:</a:t>
            </a:r>
            <a:endParaRPr/>
          </a:p>
          <a:p>
            <a:pPr indent="-317500" lvl="2" marL="1371600" rtl="0" algn="l">
              <a:spcBef>
                <a:spcPts val="0"/>
              </a:spcBef>
              <a:spcAft>
                <a:spcPts val="0"/>
              </a:spcAft>
              <a:buSzPts val="1400"/>
              <a:buChar char="■"/>
            </a:pPr>
            <a:r>
              <a:rPr lang="en"/>
              <a:t>=MIN(C1:C10)   // Lowest test score</a:t>
            </a:r>
            <a:endParaRPr/>
          </a:p>
          <a:p>
            <a:pPr indent="-317500" lvl="2" marL="1371600" rtl="0" algn="l">
              <a:spcBef>
                <a:spcPts val="0"/>
              </a:spcBef>
              <a:spcAft>
                <a:spcPts val="0"/>
              </a:spcAft>
              <a:buSzPts val="1400"/>
              <a:buChar char="■"/>
            </a:pPr>
            <a:r>
              <a:rPr lang="en"/>
              <a:t>=MAX(C1:C10)   // Highest test score</a:t>
            </a:r>
            <a:endParaRPr/>
          </a:p>
          <a:p>
            <a:pPr indent="-342900" lvl="0" marL="457200" rtl="0" algn="l">
              <a:spcBef>
                <a:spcPts val="0"/>
              </a:spcBef>
              <a:spcAft>
                <a:spcPts val="0"/>
              </a:spcAft>
              <a:buSzPts val="1800"/>
              <a:buChar char="●"/>
            </a:pPr>
            <a:r>
              <a:rPr lang="en"/>
              <a:t>Employee Performance</a:t>
            </a:r>
            <a:endParaRPr/>
          </a:p>
          <a:p>
            <a:pPr indent="-317500" lvl="1" marL="914400" rtl="0" algn="l">
              <a:spcBef>
                <a:spcPts val="0"/>
              </a:spcBef>
              <a:spcAft>
                <a:spcPts val="0"/>
              </a:spcAft>
              <a:buSzPts val="1400"/>
              <a:buChar char="○"/>
            </a:pPr>
            <a:r>
              <a:rPr lang="en"/>
              <a:t>To count how many employees achieved a performance score above a threshold, you can combine COUNTIF:</a:t>
            </a:r>
            <a:endParaRPr/>
          </a:p>
          <a:p>
            <a:pPr indent="-317500" lvl="2" marL="1371600" rtl="0" algn="l">
              <a:spcBef>
                <a:spcPts val="0"/>
              </a:spcBef>
              <a:spcAft>
                <a:spcPts val="0"/>
              </a:spcAft>
              <a:buSzPts val="1400"/>
              <a:buChar char="■"/>
            </a:pPr>
            <a:r>
              <a:rPr lang="en"/>
              <a:t>=COUNTIF(D1:D10, "&gt;75")   // Count of employees with a score greater than 75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Functions</a:t>
            </a:r>
            <a:endParaRPr/>
          </a:p>
        </p:txBody>
      </p:sp>
      <p:sp>
        <p:nvSpPr>
          <p:cNvPr id="527" name="Google Shape;527;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CONCATENATE Function</a:t>
            </a:r>
            <a:endParaRPr/>
          </a:p>
          <a:p>
            <a:pPr indent="-342900" lvl="0" marL="457200" rtl="0" algn="l">
              <a:spcBef>
                <a:spcPts val="0"/>
              </a:spcBef>
              <a:spcAft>
                <a:spcPts val="0"/>
              </a:spcAft>
              <a:buSzPts val="1800"/>
              <a:buChar char="●"/>
            </a:pPr>
            <a:r>
              <a:rPr lang="en"/>
              <a:t>TRIM Function</a:t>
            </a:r>
            <a:endParaRPr/>
          </a:p>
          <a:p>
            <a:pPr indent="-342900" lvl="0" marL="457200" rtl="0" algn="l">
              <a:spcBef>
                <a:spcPts val="0"/>
              </a:spcBef>
              <a:spcAft>
                <a:spcPts val="0"/>
              </a:spcAft>
              <a:buSzPts val="1800"/>
              <a:buChar char="●"/>
            </a:pPr>
            <a:r>
              <a:rPr lang="en"/>
              <a:t>LEFT Function</a:t>
            </a:r>
            <a:endParaRPr/>
          </a:p>
          <a:p>
            <a:pPr indent="-342900" lvl="0" marL="457200" rtl="0" algn="l">
              <a:spcBef>
                <a:spcPts val="0"/>
              </a:spcBef>
              <a:spcAft>
                <a:spcPts val="0"/>
              </a:spcAft>
              <a:buSzPts val="1800"/>
              <a:buChar char="●"/>
            </a:pPr>
            <a:r>
              <a:rPr lang="en"/>
              <a:t>RIGHT Function</a:t>
            </a:r>
            <a:endParaRPr/>
          </a:p>
          <a:p>
            <a:pPr indent="-342900" lvl="0" marL="457200" rtl="0" algn="l">
              <a:spcBef>
                <a:spcPts val="0"/>
              </a:spcBef>
              <a:spcAft>
                <a:spcPts val="0"/>
              </a:spcAft>
              <a:buSzPts val="1800"/>
              <a:buChar char="●"/>
            </a:pPr>
            <a:r>
              <a:rPr lang="en"/>
              <a:t>Combining Text Functions</a:t>
            </a:r>
            <a:endParaRPr/>
          </a:p>
          <a:p>
            <a:pPr indent="-342900" lvl="0" marL="457200" rtl="0" algn="l">
              <a:spcBef>
                <a:spcPts val="0"/>
              </a:spcBef>
              <a:spcAft>
                <a:spcPts val="0"/>
              </a:spcAft>
              <a:buSzPts val="1800"/>
              <a:buChar char="●"/>
            </a:pPr>
            <a:r>
              <a:rPr lang="en"/>
              <a:t>Use Cases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CONCATENATE Functions</a:t>
            </a:r>
            <a:endParaRPr/>
          </a:p>
        </p:txBody>
      </p:sp>
      <p:sp>
        <p:nvSpPr>
          <p:cNvPr id="533" name="Google Shape;533;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CONCATENATE function joins multiple text strings into one continuous string.</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=CONCATENATE(text1, text2, ...)</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Given </a:t>
            </a:r>
            <a:r>
              <a:rPr lang="en"/>
              <a:t>first name in cell A1 (e.g., "John") and the last name in cell B1 (e.g., "Doe")</a:t>
            </a:r>
            <a:endParaRPr/>
          </a:p>
          <a:p>
            <a:pPr indent="-317500" lvl="1" marL="914400" rtl="0" algn="l">
              <a:spcBef>
                <a:spcPts val="0"/>
              </a:spcBef>
              <a:spcAft>
                <a:spcPts val="0"/>
              </a:spcAft>
              <a:buSzPts val="1400"/>
              <a:buChar char="○"/>
            </a:pPr>
            <a:r>
              <a:rPr lang="en"/>
              <a:t>Combine them into a full name in cell C1, you would use:</a:t>
            </a:r>
            <a:endParaRPr/>
          </a:p>
          <a:p>
            <a:pPr indent="-317500" lvl="2" marL="1371600" rtl="0" algn="l">
              <a:spcBef>
                <a:spcPts val="0"/>
              </a:spcBef>
              <a:spcAft>
                <a:spcPts val="0"/>
              </a:spcAft>
              <a:buSzPts val="1400"/>
              <a:buChar char="■"/>
            </a:pPr>
            <a:r>
              <a:rPr lang="en"/>
              <a:t>=CONCATENATE(A1, " ", B1)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TRIM Functions</a:t>
            </a:r>
            <a:endParaRPr/>
          </a:p>
        </p:txBody>
      </p:sp>
      <p:sp>
        <p:nvSpPr>
          <p:cNvPr id="539" name="Google Shape;539;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TRIM function removes extra spaces from a text string, except for single spaces between words. </a:t>
            </a:r>
            <a:endParaRPr/>
          </a:p>
          <a:p>
            <a:pPr indent="-342900" lvl="0" marL="457200" rtl="0" algn="l">
              <a:spcBef>
                <a:spcPts val="0"/>
              </a:spcBef>
              <a:spcAft>
                <a:spcPts val="0"/>
              </a:spcAft>
              <a:buSzPts val="1800"/>
              <a:buChar char="●"/>
            </a:pPr>
            <a:r>
              <a:rPr lang="en"/>
              <a:t>This is useful when dealing with data that may have unnecessary leading, trailing, or multiple spaces.</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=TRIM(text)</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cell A1 contains the text </a:t>
            </a:r>
            <a:r>
              <a:rPr b="1" lang="en"/>
              <a:t>"</a:t>
            </a:r>
            <a:r>
              <a:rPr lang="en"/>
              <a:t>   Hello World </a:t>
            </a:r>
            <a:r>
              <a:rPr b="1" lang="en"/>
              <a:t>"</a:t>
            </a:r>
            <a:r>
              <a:rPr lang="en"/>
              <a:t>, using the formula:</a:t>
            </a:r>
            <a:endParaRPr/>
          </a:p>
          <a:p>
            <a:pPr indent="-317500" lvl="2" marL="1371600" rtl="0" algn="l">
              <a:spcBef>
                <a:spcPts val="0"/>
              </a:spcBef>
              <a:spcAft>
                <a:spcPts val="0"/>
              </a:spcAft>
              <a:buSzPts val="1400"/>
              <a:buChar char="■"/>
            </a:pPr>
            <a:r>
              <a:rPr lang="en"/>
              <a:t>=TRIM(A1)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 Functions</a:t>
            </a:r>
            <a:endParaRPr/>
          </a:p>
        </p:txBody>
      </p:sp>
      <p:sp>
        <p:nvSpPr>
          <p:cNvPr id="545" name="Google Shape;545;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LEFT function extracts a specified number of characters from the beginning (left side) of a text string. (substring in languages) </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=LEFT(text, num_chars)</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cell A1 contains "Hello World", and you want to extract the first 5 characters (i.e., "Hello"):</a:t>
            </a:r>
            <a:endParaRPr/>
          </a:p>
          <a:p>
            <a:pPr indent="-317500" lvl="2" marL="1371600" rtl="0" algn="l">
              <a:spcBef>
                <a:spcPts val="0"/>
              </a:spcBef>
              <a:spcAft>
                <a:spcPts val="0"/>
              </a:spcAft>
              <a:buSzPts val="1400"/>
              <a:buChar char="■"/>
            </a:pPr>
            <a:r>
              <a:rPr lang="en"/>
              <a:t>=LEFT(A1, 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RIGHT Functions</a:t>
            </a:r>
            <a:endParaRPr/>
          </a:p>
        </p:txBody>
      </p:sp>
      <p:sp>
        <p:nvSpPr>
          <p:cNvPr id="551" name="Google Shape;551;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RIGHT function extracts a specified number of characters from the end (right side) of a text string.</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=RIGHT(text, num_chars)</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cell A1 contains "Hello World", and you want to extract the last 5 characters (i.e., "World"):</a:t>
            </a:r>
            <a:endParaRPr/>
          </a:p>
          <a:p>
            <a:pPr indent="-317500" lvl="2" marL="1371600" rtl="0" algn="l">
              <a:spcBef>
                <a:spcPts val="0"/>
              </a:spcBef>
              <a:spcAft>
                <a:spcPts val="0"/>
              </a:spcAft>
              <a:buSzPts val="1400"/>
              <a:buChar char="■"/>
            </a:pPr>
            <a:r>
              <a:rPr lang="en"/>
              <a:t>=RIGHT(A1, 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Text Functions</a:t>
            </a:r>
            <a:endParaRPr/>
          </a:p>
        </p:txBody>
      </p:sp>
      <p:sp>
        <p:nvSpPr>
          <p:cNvPr id="557" name="Google Shape;557;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CONCATENATE with LEFT and RIGHT</a:t>
            </a:r>
            <a:endParaRPr/>
          </a:p>
          <a:p>
            <a:pPr indent="-317500" lvl="1" marL="914400" rtl="0" algn="l">
              <a:spcBef>
                <a:spcPts val="0"/>
              </a:spcBef>
              <a:spcAft>
                <a:spcPts val="0"/>
              </a:spcAft>
              <a:buSzPts val="1400"/>
              <a:buChar char="○"/>
            </a:pPr>
            <a:r>
              <a:rPr lang="en"/>
              <a:t>If you want to combine the first 3 characters from cell A1 and the last 4 characters from cell B1, you can use:</a:t>
            </a:r>
            <a:endParaRPr/>
          </a:p>
          <a:p>
            <a:pPr indent="-317500" lvl="2" marL="1371600" rtl="0" algn="l">
              <a:spcBef>
                <a:spcPts val="0"/>
              </a:spcBef>
              <a:spcAft>
                <a:spcPts val="0"/>
              </a:spcAft>
              <a:buSzPts val="1400"/>
              <a:buChar char="■"/>
            </a:pPr>
            <a:r>
              <a:rPr lang="en"/>
              <a:t>=CONCATENATE(LEFT(A1, 3), RIGHT(B1, 4))</a:t>
            </a:r>
            <a:endParaRPr/>
          </a:p>
          <a:p>
            <a:pPr indent="-342900" lvl="0" marL="457200" rtl="0" algn="l">
              <a:spcBef>
                <a:spcPts val="0"/>
              </a:spcBef>
              <a:spcAft>
                <a:spcPts val="0"/>
              </a:spcAft>
              <a:buSzPts val="1800"/>
              <a:buChar char="●"/>
            </a:pPr>
            <a:r>
              <a:rPr lang="en"/>
              <a:t>Cleaning and Joining Text</a:t>
            </a:r>
            <a:endParaRPr/>
          </a:p>
          <a:p>
            <a:pPr indent="-317500" lvl="1" marL="914400" rtl="0" algn="l">
              <a:spcBef>
                <a:spcPts val="0"/>
              </a:spcBef>
              <a:spcAft>
                <a:spcPts val="0"/>
              </a:spcAft>
              <a:buSzPts val="1400"/>
              <a:buChar char="○"/>
            </a:pPr>
            <a:r>
              <a:rPr lang="en"/>
              <a:t>Let’s say you have a name in cell A1 with unwanted spaces, and you want to clean it and then combine it with another text in B1. You can use:</a:t>
            </a:r>
            <a:endParaRPr/>
          </a:p>
          <a:p>
            <a:pPr indent="-317500" lvl="2" marL="1371600" rtl="0" algn="l">
              <a:spcBef>
                <a:spcPts val="0"/>
              </a:spcBef>
              <a:spcAft>
                <a:spcPts val="0"/>
              </a:spcAft>
              <a:buSzPts val="1400"/>
              <a:buChar char="■"/>
            </a:pPr>
            <a:r>
              <a:rPr lang="en"/>
              <a:t>=CONCATENATE(TRIM(A1), " ", B1)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563" name="Google Shape;563;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 Name Creation</a:t>
            </a:r>
            <a:endParaRPr/>
          </a:p>
          <a:p>
            <a:pPr indent="-317500" lvl="1" marL="914400" rtl="0" algn="l">
              <a:spcBef>
                <a:spcPts val="0"/>
              </a:spcBef>
              <a:spcAft>
                <a:spcPts val="0"/>
              </a:spcAft>
              <a:buSzPts val="1400"/>
              <a:buChar char="○"/>
            </a:pPr>
            <a:r>
              <a:rPr lang="en"/>
              <a:t>You can use CONCATENATE to merge first names and last names:</a:t>
            </a:r>
            <a:endParaRPr/>
          </a:p>
          <a:p>
            <a:pPr indent="-317500" lvl="1" marL="914400" rtl="0" algn="l">
              <a:spcBef>
                <a:spcPts val="0"/>
              </a:spcBef>
              <a:spcAft>
                <a:spcPts val="0"/>
              </a:spcAft>
              <a:buSzPts val="1400"/>
              <a:buChar char="○"/>
            </a:pPr>
            <a:r>
              <a:rPr lang="en"/>
              <a:t>=CONCATENATE(A1, " ", B1)</a:t>
            </a:r>
            <a:endParaRPr/>
          </a:p>
          <a:p>
            <a:pPr indent="-342900" lvl="0" marL="457200" rtl="0" algn="l">
              <a:spcBef>
                <a:spcPts val="0"/>
              </a:spcBef>
              <a:spcAft>
                <a:spcPts val="0"/>
              </a:spcAft>
              <a:buSzPts val="1800"/>
              <a:buChar char="●"/>
            </a:pPr>
            <a:r>
              <a:rPr lang="en"/>
              <a:t>Date Formatting</a:t>
            </a:r>
            <a:endParaRPr/>
          </a:p>
          <a:p>
            <a:pPr indent="-317500" lvl="1" marL="914400" rtl="0" algn="l">
              <a:spcBef>
                <a:spcPts val="0"/>
              </a:spcBef>
              <a:spcAft>
                <a:spcPts val="0"/>
              </a:spcAft>
              <a:buSzPts val="1400"/>
              <a:buChar char="○"/>
            </a:pPr>
            <a:r>
              <a:rPr lang="en"/>
              <a:t>If you have a date in cell A1 (e.g., "2025-01-26") and you want to extract the month, you can use LEFT:</a:t>
            </a:r>
            <a:endParaRPr/>
          </a:p>
          <a:p>
            <a:pPr indent="-317500" lvl="1" marL="914400" rtl="0" algn="l">
              <a:spcBef>
                <a:spcPts val="0"/>
              </a:spcBef>
              <a:spcAft>
                <a:spcPts val="0"/>
              </a:spcAft>
              <a:buSzPts val="1400"/>
              <a:buChar char="○"/>
            </a:pPr>
            <a:r>
              <a:rPr lang="en"/>
              <a:t>=LEFT(A1, 7)   // Extracts "2025-01"</a:t>
            </a:r>
            <a:endParaRPr/>
          </a:p>
          <a:p>
            <a:pPr indent="-342900" lvl="0" marL="457200" rtl="0" algn="l">
              <a:spcBef>
                <a:spcPts val="0"/>
              </a:spcBef>
              <a:spcAft>
                <a:spcPts val="0"/>
              </a:spcAft>
              <a:buSzPts val="1800"/>
              <a:buChar char="●"/>
            </a:pPr>
            <a:r>
              <a:rPr lang="en"/>
              <a:t>Extract Domain from Email</a:t>
            </a:r>
            <a:endParaRPr/>
          </a:p>
          <a:p>
            <a:pPr indent="-317500" lvl="1" marL="914400" rtl="0" algn="l">
              <a:spcBef>
                <a:spcPts val="0"/>
              </a:spcBef>
              <a:spcAft>
                <a:spcPts val="0"/>
              </a:spcAft>
              <a:buSzPts val="1400"/>
              <a:buChar char="○"/>
            </a:pPr>
            <a:r>
              <a:rPr lang="en"/>
              <a:t>If you have an email in cell A1 (e.g., "user@example.com") and want to extract the domain (e.g., "example.com"), use RIGHT and FIND:</a:t>
            </a:r>
            <a:endParaRPr/>
          </a:p>
          <a:p>
            <a:pPr indent="-317500" lvl="1" marL="914400" rtl="0" algn="l">
              <a:spcBef>
                <a:spcPts val="0"/>
              </a:spcBef>
              <a:spcAft>
                <a:spcPts val="0"/>
              </a:spcAft>
              <a:buSzPts val="1400"/>
              <a:buChar char="○"/>
            </a:pPr>
            <a:r>
              <a:rPr lang="en"/>
              <a:t>=RIGHT(A1, LEN(A1) - FIND("@", A1))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Google Sheets, Power BI, and MS Excel</a:t>
            </a:r>
            <a:endParaRPr/>
          </a:p>
        </p:txBody>
      </p:sp>
      <p:graphicFrame>
        <p:nvGraphicFramePr>
          <p:cNvPr id="403" name="Google Shape;403;p55"/>
          <p:cNvGraphicFramePr/>
          <p:nvPr/>
        </p:nvGraphicFramePr>
        <p:xfrm>
          <a:off x="841125" y="1017725"/>
          <a:ext cx="3000000" cy="3000000"/>
        </p:xfrm>
        <a:graphic>
          <a:graphicData uri="http://schemas.openxmlformats.org/drawingml/2006/table">
            <a:tbl>
              <a:tblPr>
                <a:noFill/>
                <a:tableStyleId>{14C08CFA-DB8B-4B23-B66C-3AD2CEBE3500}</a:tableStyleId>
              </a:tblPr>
              <a:tblGrid>
                <a:gridCol w="2163100"/>
                <a:gridCol w="1839725"/>
                <a:gridCol w="1769650"/>
                <a:gridCol w="1769125"/>
              </a:tblGrid>
              <a:tr h="599475">
                <a:tc>
                  <a:txBody>
                    <a:bodyPr/>
                    <a:lstStyle/>
                    <a:p>
                      <a:pPr indent="0" lvl="0" marL="0" rtl="0" algn="ctr">
                        <a:lnSpc>
                          <a:spcPct val="115000"/>
                        </a:lnSpc>
                        <a:spcBef>
                          <a:spcPts val="0"/>
                        </a:spcBef>
                        <a:spcAft>
                          <a:spcPts val="0"/>
                        </a:spcAft>
                        <a:buNone/>
                      </a:pPr>
                      <a:r>
                        <a:rPr b="1" lang="en" sz="1600"/>
                        <a:t>Feature</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Google Sheets</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MS Excel</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Power BI</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9975">
                <a:tc>
                  <a:txBody>
                    <a:bodyPr/>
                    <a:lstStyle/>
                    <a:p>
                      <a:pPr indent="0" lvl="0" marL="0" rtl="0" algn="l">
                        <a:spcBef>
                          <a:spcPts val="0"/>
                        </a:spcBef>
                        <a:spcAft>
                          <a:spcPts val="0"/>
                        </a:spcAft>
                        <a:buNone/>
                      </a:pPr>
                      <a:r>
                        <a:rPr lang="en"/>
                        <a:t>Cloud-based Access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Limited (with 365)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9975">
                <a:tc>
                  <a:txBody>
                    <a:bodyPr/>
                    <a:lstStyle/>
                    <a:p>
                      <a:pPr indent="0" lvl="0" marL="0" rtl="0" algn="l">
                        <a:spcBef>
                          <a:spcPts val="0"/>
                        </a:spcBef>
                        <a:spcAft>
                          <a:spcPts val="0"/>
                        </a:spcAft>
                        <a:buNone/>
                      </a:pPr>
                      <a:r>
                        <a:rPr lang="en"/>
                        <a:t>Data Analysis Tools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Basic</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Advanced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Advanced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9975">
                <a:tc>
                  <a:txBody>
                    <a:bodyPr/>
                    <a:lstStyle/>
                    <a:p>
                      <a:pPr indent="0" lvl="0" marL="0" rtl="0" algn="l">
                        <a:spcBef>
                          <a:spcPts val="0"/>
                        </a:spcBef>
                        <a:spcAft>
                          <a:spcPts val="0"/>
                        </a:spcAft>
                        <a:buNone/>
                      </a:pPr>
                      <a:r>
                        <a:rPr lang="en"/>
                        <a:t>Visualization Options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Basic</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Good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Excellent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9975">
                <a:tc>
                  <a:txBody>
                    <a:bodyPr/>
                    <a:lstStyle/>
                    <a:p>
                      <a:pPr indent="0" lvl="0" marL="0" rtl="0" algn="l">
                        <a:spcBef>
                          <a:spcPts val="0"/>
                        </a:spcBef>
                        <a:spcAft>
                          <a:spcPts val="0"/>
                        </a:spcAft>
                        <a:buNone/>
                      </a:pPr>
                      <a:r>
                        <a:rPr lang="en"/>
                        <a:t>Real-Time Collaboration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Limited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7175">
                <a:tc>
                  <a:txBody>
                    <a:bodyPr/>
                    <a:lstStyle/>
                    <a:p>
                      <a:pPr indent="0" lvl="0" marL="0" rtl="0" algn="l">
                        <a:spcBef>
                          <a:spcPts val="0"/>
                        </a:spcBef>
                        <a:spcAft>
                          <a:spcPts val="0"/>
                        </a:spcAft>
                        <a:buNone/>
                      </a:pPr>
                      <a:r>
                        <a:rPr lang="en"/>
                        <a:t>DAX Support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No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Limited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7175">
                <a:tc>
                  <a:txBody>
                    <a:bodyPr/>
                    <a:lstStyle/>
                    <a:p>
                      <a:pPr indent="0" lvl="0" marL="0" rtl="0" algn="l">
                        <a:spcBef>
                          <a:spcPts val="0"/>
                        </a:spcBef>
                        <a:spcAft>
                          <a:spcPts val="0"/>
                        </a:spcAft>
                        <a:buNone/>
                      </a:pPr>
                      <a:r>
                        <a:rPr lang="en"/>
                        <a:t>Logo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404" name="Google Shape;404;p55"/>
          <p:cNvPicPr preferRelativeResize="0"/>
          <p:nvPr/>
        </p:nvPicPr>
        <p:blipFill>
          <a:blip r:embed="rId3">
            <a:alphaModFix/>
          </a:blip>
          <a:stretch>
            <a:fillRect/>
          </a:stretch>
        </p:blipFill>
        <p:spPr>
          <a:xfrm>
            <a:off x="6755774" y="4630624"/>
            <a:ext cx="254625" cy="350600"/>
          </a:xfrm>
          <a:prstGeom prst="rect">
            <a:avLst/>
          </a:prstGeom>
          <a:noFill/>
          <a:ln>
            <a:noFill/>
          </a:ln>
        </p:spPr>
      </p:pic>
      <p:pic>
        <p:nvPicPr>
          <p:cNvPr id="405" name="Google Shape;405;p55"/>
          <p:cNvPicPr preferRelativeResize="0"/>
          <p:nvPr/>
        </p:nvPicPr>
        <p:blipFill>
          <a:blip r:embed="rId4">
            <a:alphaModFix/>
          </a:blip>
          <a:stretch>
            <a:fillRect/>
          </a:stretch>
        </p:blipFill>
        <p:spPr>
          <a:xfrm>
            <a:off x="3133000" y="4650975"/>
            <a:ext cx="328400" cy="309900"/>
          </a:xfrm>
          <a:prstGeom prst="rect">
            <a:avLst/>
          </a:prstGeom>
          <a:noFill/>
          <a:ln>
            <a:noFill/>
          </a:ln>
        </p:spPr>
      </p:pic>
      <p:pic>
        <p:nvPicPr>
          <p:cNvPr id="406" name="Google Shape;406;p55"/>
          <p:cNvPicPr preferRelativeResize="0"/>
          <p:nvPr/>
        </p:nvPicPr>
        <p:blipFill>
          <a:blip r:embed="rId5">
            <a:alphaModFix/>
          </a:blip>
          <a:stretch>
            <a:fillRect/>
          </a:stretch>
        </p:blipFill>
        <p:spPr>
          <a:xfrm>
            <a:off x="4944388" y="4641723"/>
            <a:ext cx="328400" cy="328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Lookup Functions </a:t>
            </a:r>
            <a:endParaRPr/>
          </a:p>
        </p:txBody>
      </p:sp>
      <p:sp>
        <p:nvSpPr>
          <p:cNvPr id="569" name="Google Shape;569;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VLOOKUP</a:t>
            </a:r>
            <a:endParaRPr/>
          </a:p>
          <a:p>
            <a:pPr indent="-342900" lvl="0" marL="457200" rtl="0" algn="l">
              <a:spcBef>
                <a:spcPts val="0"/>
              </a:spcBef>
              <a:spcAft>
                <a:spcPts val="0"/>
              </a:spcAft>
              <a:buSzPts val="1800"/>
              <a:buChar char="●"/>
            </a:pPr>
            <a:r>
              <a:rPr lang="en"/>
              <a:t>HLOOKUP</a:t>
            </a:r>
            <a:endParaRPr/>
          </a:p>
          <a:p>
            <a:pPr indent="-342900" lvl="0" marL="457200" rtl="0" algn="l">
              <a:spcBef>
                <a:spcPts val="0"/>
              </a:spcBef>
              <a:spcAft>
                <a:spcPts val="0"/>
              </a:spcAft>
              <a:buSzPts val="1800"/>
              <a:buChar char="●"/>
            </a:pPr>
            <a:r>
              <a:rPr lang="en"/>
              <a:t>INDEX</a:t>
            </a:r>
            <a:endParaRPr/>
          </a:p>
          <a:p>
            <a:pPr indent="-342900" lvl="0" marL="457200" rtl="0" algn="l">
              <a:spcBef>
                <a:spcPts val="0"/>
              </a:spcBef>
              <a:spcAft>
                <a:spcPts val="0"/>
              </a:spcAft>
              <a:buSzPts val="1800"/>
              <a:buChar char="●"/>
            </a:pPr>
            <a:r>
              <a:rPr lang="en"/>
              <a:t>MATCH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VLookup Functions </a:t>
            </a:r>
            <a:endParaRPr/>
          </a:p>
        </p:txBody>
      </p:sp>
      <p:sp>
        <p:nvSpPr>
          <p:cNvPr id="575" name="Google Shape;575;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VLOOKUP (Vertical Lookup) function searches for a value in the first column of a table and returns a value in the same row from a specified column.</a:t>
            </a:r>
            <a:endParaRPr/>
          </a:p>
          <a:p>
            <a:pPr indent="-310832" lvl="1" marL="914400" rtl="0" algn="l">
              <a:spcBef>
                <a:spcPts val="0"/>
              </a:spcBef>
              <a:spcAft>
                <a:spcPts val="0"/>
              </a:spcAft>
              <a:buSzPct val="100000"/>
              <a:buChar char="○"/>
            </a:pPr>
            <a:r>
              <a:rPr lang="en"/>
              <a:t>Syntax:</a:t>
            </a:r>
            <a:endParaRPr/>
          </a:p>
          <a:p>
            <a:pPr indent="-310832" lvl="1" marL="914400" rtl="0" algn="l">
              <a:spcBef>
                <a:spcPts val="0"/>
              </a:spcBef>
              <a:spcAft>
                <a:spcPts val="0"/>
              </a:spcAft>
              <a:buSzPct val="100000"/>
              <a:buChar char="○"/>
            </a:pPr>
            <a:r>
              <a:rPr lang="en"/>
              <a:t>=VLOOKUP(search_key, range, index, [is_sorted])</a:t>
            </a:r>
            <a:endParaRPr/>
          </a:p>
          <a:p>
            <a:pPr indent="-310832" lvl="2" marL="1371600" rtl="0" algn="l">
              <a:spcBef>
                <a:spcPts val="0"/>
              </a:spcBef>
              <a:spcAft>
                <a:spcPts val="0"/>
              </a:spcAft>
              <a:buSzPct val="100000"/>
              <a:buChar char="■"/>
            </a:pPr>
            <a:r>
              <a:rPr lang="en"/>
              <a:t>search_key: The value you want to search for.</a:t>
            </a:r>
            <a:endParaRPr/>
          </a:p>
          <a:p>
            <a:pPr indent="-310832" lvl="2" marL="1371600" rtl="0" algn="l">
              <a:spcBef>
                <a:spcPts val="0"/>
              </a:spcBef>
              <a:spcAft>
                <a:spcPts val="0"/>
              </a:spcAft>
              <a:buSzPct val="100000"/>
              <a:buChar char="■"/>
            </a:pPr>
            <a:r>
              <a:rPr lang="en"/>
              <a:t>range: The table range where you want to search. The first column of this range will be searched.</a:t>
            </a:r>
            <a:endParaRPr/>
          </a:p>
          <a:p>
            <a:pPr indent="-310832" lvl="2" marL="1371600" rtl="0" algn="l">
              <a:spcBef>
                <a:spcPts val="0"/>
              </a:spcBef>
              <a:spcAft>
                <a:spcPts val="0"/>
              </a:spcAft>
              <a:buSzPct val="100000"/>
              <a:buChar char="■"/>
            </a:pPr>
            <a:r>
              <a:rPr lang="en"/>
              <a:t>index: The column number (from the left of the range) from which to return a value. For example, 2 means the second column.</a:t>
            </a:r>
            <a:endParaRPr/>
          </a:p>
          <a:p>
            <a:pPr indent="-310832" lvl="2" marL="1371600" rtl="0" algn="l">
              <a:spcBef>
                <a:spcPts val="0"/>
              </a:spcBef>
              <a:spcAft>
                <a:spcPts val="0"/>
              </a:spcAft>
              <a:buSzPct val="100000"/>
              <a:buChar char="■"/>
            </a:pPr>
            <a:r>
              <a:rPr lang="en"/>
              <a:t>is_sorted: Optional. Set to TRUE (default) if the range is sorted in ascending order. Set to FALSE if it's not sorted.</a:t>
            </a:r>
            <a:endParaRPr/>
          </a:p>
          <a:p>
            <a:pPr indent="-334327" lvl="0" marL="457200" rtl="0" algn="l">
              <a:spcBef>
                <a:spcPts val="0"/>
              </a:spcBef>
              <a:spcAft>
                <a:spcPts val="0"/>
              </a:spcAft>
              <a:buSzPct val="100000"/>
              <a:buChar char="●"/>
            </a:pPr>
            <a:r>
              <a:rPr lang="en"/>
              <a:t>Example:</a:t>
            </a:r>
            <a:endParaRPr/>
          </a:p>
          <a:p>
            <a:pPr indent="-310832" lvl="1" marL="914400" rtl="0" algn="l">
              <a:spcBef>
                <a:spcPts val="0"/>
              </a:spcBef>
              <a:spcAft>
                <a:spcPts val="0"/>
              </a:spcAft>
              <a:buSzPct val="100000"/>
              <a:buChar char="○"/>
            </a:pPr>
            <a:r>
              <a:rPr lang="en"/>
              <a:t>Let’s say you have a table with employee IDs in column A and employee names in column B (A1:B5). If you want to find the name of the employee with the ID 102, you’d use:</a:t>
            </a:r>
            <a:endParaRPr/>
          </a:p>
          <a:p>
            <a:pPr indent="-310832" lvl="2" marL="1371600" rtl="0" algn="l">
              <a:spcBef>
                <a:spcPts val="0"/>
              </a:spcBef>
              <a:spcAft>
                <a:spcPts val="0"/>
              </a:spcAft>
              <a:buSzPct val="100000"/>
              <a:buChar char="■"/>
            </a:pPr>
            <a:r>
              <a:rPr lang="en"/>
              <a:t>=VLOOKUP(102, A1:B5, 2, FALSE)</a:t>
            </a:r>
            <a:endParaRPr/>
          </a:p>
          <a:p>
            <a:pPr indent="-310832" lvl="3" marL="1828800" rtl="0" algn="l">
              <a:spcBef>
                <a:spcPts val="0"/>
              </a:spcBef>
              <a:spcAft>
                <a:spcPts val="0"/>
              </a:spcAft>
              <a:buSzPct val="100000"/>
              <a:buChar char="●"/>
            </a:pPr>
            <a:r>
              <a:rPr lang="en"/>
              <a:t>This will search for 102 in column A, and return the corresponding name from column B.</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HLookup Functions </a:t>
            </a:r>
            <a:endParaRPr/>
          </a:p>
        </p:txBody>
      </p:sp>
      <p:sp>
        <p:nvSpPr>
          <p:cNvPr id="581" name="Google Shape;581;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HLOOKUP (Horizontal Lookup) function works the same way as VLOOKUP, but it searches for the value in the first row of a table and returns a value from the specified row below.</a:t>
            </a:r>
            <a:endParaRPr/>
          </a:p>
          <a:p>
            <a:pPr indent="-304165" lvl="1" marL="914400" rtl="0" algn="l">
              <a:spcBef>
                <a:spcPts val="0"/>
              </a:spcBef>
              <a:spcAft>
                <a:spcPts val="0"/>
              </a:spcAft>
              <a:buSzPct val="100000"/>
              <a:buChar char="○"/>
            </a:pPr>
            <a:r>
              <a:rPr lang="en"/>
              <a:t>Syntax:</a:t>
            </a:r>
            <a:endParaRPr/>
          </a:p>
          <a:p>
            <a:pPr indent="-304164" lvl="2" marL="1371600" rtl="0" algn="l">
              <a:spcBef>
                <a:spcPts val="0"/>
              </a:spcBef>
              <a:spcAft>
                <a:spcPts val="0"/>
              </a:spcAft>
              <a:buSzPct val="100000"/>
              <a:buChar char="■"/>
            </a:pPr>
            <a:r>
              <a:rPr lang="en"/>
              <a:t>=HLOOKUP(search_key, range, index, [is_sorted])</a:t>
            </a:r>
            <a:endParaRPr/>
          </a:p>
          <a:p>
            <a:pPr indent="-304164" lvl="3" marL="1828800" rtl="0" algn="l">
              <a:spcBef>
                <a:spcPts val="0"/>
              </a:spcBef>
              <a:spcAft>
                <a:spcPts val="0"/>
              </a:spcAft>
              <a:buSzPct val="100000"/>
              <a:buChar char="●"/>
            </a:pPr>
            <a:r>
              <a:rPr lang="en"/>
              <a:t>search_key: The value you want to search for.</a:t>
            </a:r>
            <a:endParaRPr/>
          </a:p>
          <a:p>
            <a:pPr indent="-304164" lvl="3" marL="1828800" rtl="0" algn="l">
              <a:spcBef>
                <a:spcPts val="0"/>
              </a:spcBef>
              <a:spcAft>
                <a:spcPts val="0"/>
              </a:spcAft>
              <a:buSzPct val="100000"/>
              <a:buChar char="●"/>
            </a:pPr>
            <a:r>
              <a:rPr lang="en"/>
              <a:t>range: The table range where you want to search. The first row of this range will be searched.</a:t>
            </a:r>
            <a:endParaRPr/>
          </a:p>
          <a:p>
            <a:pPr indent="-304164" lvl="3" marL="1828800" rtl="0" algn="l">
              <a:spcBef>
                <a:spcPts val="0"/>
              </a:spcBef>
              <a:spcAft>
                <a:spcPts val="0"/>
              </a:spcAft>
              <a:buSzPct val="100000"/>
              <a:buChar char="●"/>
            </a:pPr>
            <a:r>
              <a:rPr lang="en"/>
              <a:t>index: The row number (from the top of the range) from which to return a value.</a:t>
            </a:r>
            <a:endParaRPr/>
          </a:p>
          <a:p>
            <a:pPr indent="-304164" lvl="3" marL="1828800" rtl="0" algn="l">
              <a:spcBef>
                <a:spcPts val="0"/>
              </a:spcBef>
              <a:spcAft>
                <a:spcPts val="0"/>
              </a:spcAft>
              <a:buSzPct val="100000"/>
              <a:buChar char="●"/>
            </a:pPr>
            <a:r>
              <a:rPr lang="en"/>
              <a:t>is_sorted: Optional. Set to TRUE (default) if the first row is sorted in ascending order. Set to FALSE if it’s not sorted.</a:t>
            </a:r>
            <a:endParaRPr/>
          </a:p>
          <a:p>
            <a:pPr indent="-325755" lvl="0" marL="457200" rtl="0" algn="l">
              <a:spcBef>
                <a:spcPts val="0"/>
              </a:spcBef>
              <a:spcAft>
                <a:spcPts val="0"/>
              </a:spcAft>
              <a:buSzPct val="100000"/>
              <a:buChar char="●"/>
            </a:pPr>
            <a:r>
              <a:rPr lang="en"/>
              <a:t>Example:</a:t>
            </a:r>
            <a:endParaRPr/>
          </a:p>
          <a:p>
            <a:pPr indent="-304165" lvl="1" marL="914400" rtl="0" algn="l">
              <a:spcBef>
                <a:spcPts val="0"/>
              </a:spcBef>
              <a:spcAft>
                <a:spcPts val="0"/>
              </a:spcAft>
              <a:buSzPct val="100000"/>
              <a:buChar char="○"/>
            </a:pPr>
            <a:r>
              <a:rPr lang="en"/>
              <a:t>If you have a table where the first row contains months (e.g., January, February, etc.) and the second row contains sales figures, you can use HLOOKUP to find the sales figure for February (row 2):</a:t>
            </a:r>
            <a:endParaRPr/>
          </a:p>
          <a:p>
            <a:pPr indent="-304164" lvl="2" marL="1371600" rtl="0" algn="l">
              <a:spcBef>
                <a:spcPts val="0"/>
              </a:spcBef>
              <a:spcAft>
                <a:spcPts val="0"/>
              </a:spcAft>
              <a:buSzPct val="100000"/>
              <a:buChar char="■"/>
            </a:pPr>
            <a:r>
              <a:rPr lang="en"/>
              <a:t>=HLOOKUP("February", A1:D2, 2, FALSE)</a:t>
            </a:r>
            <a:endParaRPr/>
          </a:p>
          <a:p>
            <a:pPr indent="-304164" lvl="3" marL="1828800" rtl="0" algn="l">
              <a:spcBef>
                <a:spcPts val="0"/>
              </a:spcBef>
              <a:spcAft>
                <a:spcPts val="0"/>
              </a:spcAft>
              <a:buSzPct val="100000"/>
              <a:buChar char="●"/>
            </a:pPr>
            <a:r>
              <a:rPr lang="en"/>
              <a:t>This will search for "February" in the first row (A1:D1) and return the corresponding sales figure from the second row (A2:D2).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a:t>
            </a:r>
            <a:endParaRPr/>
          </a:p>
        </p:txBody>
      </p:sp>
      <p:sp>
        <p:nvSpPr>
          <p:cNvPr id="587" name="Google Shape;587;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INDEX function returns the value of a cell in a specific row and column from a given range.</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=INDEX(range, row, column)</a:t>
            </a:r>
            <a:endParaRPr/>
          </a:p>
          <a:p>
            <a:pPr indent="-317500" lvl="3" marL="1828800" rtl="0" algn="l">
              <a:spcBef>
                <a:spcPts val="0"/>
              </a:spcBef>
              <a:spcAft>
                <a:spcPts val="0"/>
              </a:spcAft>
              <a:buSzPts val="1400"/>
              <a:buChar char="●"/>
            </a:pPr>
            <a:r>
              <a:rPr lang="en"/>
              <a:t>range: The range of cells to return a value from.</a:t>
            </a:r>
            <a:endParaRPr/>
          </a:p>
          <a:p>
            <a:pPr indent="-317500" lvl="3" marL="1828800" rtl="0" algn="l">
              <a:spcBef>
                <a:spcPts val="0"/>
              </a:spcBef>
              <a:spcAft>
                <a:spcPts val="0"/>
              </a:spcAft>
              <a:buSzPts val="1400"/>
              <a:buChar char="●"/>
            </a:pPr>
            <a:r>
              <a:rPr lang="en"/>
              <a:t>row: The row number from which to return a value.</a:t>
            </a:r>
            <a:endParaRPr/>
          </a:p>
          <a:p>
            <a:pPr indent="-317500" lvl="3" marL="1828800" rtl="0" algn="l">
              <a:spcBef>
                <a:spcPts val="0"/>
              </a:spcBef>
              <a:spcAft>
                <a:spcPts val="0"/>
              </a:spcAft>
              <a:buSzPts val="1400"/>
              <a:buChar char="●"/>
            </a:pPr>
            <a:r>
              <a:rPr lang="en"/>
              <a:t>column: The column number from which to return a value (optional if the range is a single column).</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you have a table in range A1:C5 and you want to return the value from the 3rd row and 2nd column (e.g., value in cell B3), you would use:</a:t>
            </a:r>
            <a:endParaRPr/>
          </a:p>
          <a:p>
            <a:pPr indent="-317500" lvl="2" marL="1371600" rtl="0" algn="l">
              <a:spcBef>
                <a:spcPts val="0"/>
              </a:spcBef>
              <a:spcAft>
                <a:spcPts val="0"/>
              </a:spcAft>
              <a:buSzPts val="1400"/>
              <a:buChar char="■"/>
            </a:pPr>
            <a:r>
              <a:rPr lang="en"/>
              <a:t>=INDEX(A1:C5, 3, 2)</a:t>
            </a:r>
            <a:endParaRPr/>
          </a:p>
          <a:p>
            <a:pPr indent="-317500" lvl="3" marL="1828800" rtl="0" algn="l">
              <a:spcBef>
                <a:spcPts val="0"/>
              </a:spcBef>
              <a:spcAft>
                <a:spcPts val="0"/>
              </a:spcAft>
              <a:buSzPts val="1400"/>
              <a:buChar char="●"/>
            </a:pPr>
            <a:r>
              <a:rPr lang="en"/>
              <a:t>This will return the value in cell B3.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Match</a:t>
            </a:r>
            <a:endParaRPr/>
          </a:p>
        </p:txBody>
      </p:sp>
      <p:sp>
        <p:nvSpPr>
          <p:cNvPr id="593" name="Google Shape;593;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MATCH function searches for a value within a range and returns the position of the value within that range.</a:t>
            </a:r>
            <a:endParaRPr/>
          </a:p>
          <a:p>
            <a:pPr indent="-342900" lvl="0" marL="457200" rtl="0" algn="l">
              <a:spcBef>
                <a:spcPts val="0"/>
              </a:spcBef>
              <a:spcAft>
                <a:spcPts val="0"/>
              </a:spcAft>
              <a:buSzPts val="1800"/>
              <a:buChar char="●"/>
            </a:pPr>
            <a:r>
              <a:rPr lang="en"/>
              <a:t>This can be useful in combination with INDEX for dynamic lookups.</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=MATCH(search_key, range, [match_type])</a:t>
            </a:r>
            <a:endParaRPr/>
          </a:p>
          <a:p>
            <a:pPr indent="-317500" lvl="3" marL="1828800" rtl="0" algn="l">
              <a:spcBef>
                <a:spcPts val="0"/>
              </a:spcBef>
              <a:spcAft>
                <a:spcPts val="0"/>
              </a:spcAft>
              <a:buSzPts val="1400"/>
              <a:buChar char="●"/>
            </a:pPr>
            <a:r>
              <a:rPr lang="en"/>
              <a:t>search_key: The value you want to search for.</a:t>
            </a:r>
            <a:endParaRPr/>
          </a:p>
          <a:p>
            <a:pPr indent="-317500" lvl="3" marL="1828800" rtl="0" algn="l">
              <a:spcBef>
                <a:spcPts val="0"/>
              </a:spcBef>
              <a:spcAft>
                <a:spcPts val="0"/>
              </a:spcAft>
              <a:buSzPts val="1400"/>
              <a:buChar char="●"/>
            </a:pPr>
            <a:r>
              <a:rPr lang="en"/>
              <a:t>range: The range of cells to search within.</a:t>
            </a:r>
            <a:endParaRPr/>
          </a:p>
          <a:p>
            <a:pPr indent="-317500" lvl="3" marL="1828800" rtl="0" algn="l">
              <a:spcBef>
                <a:spcPts val="0"/>
              </a:spcBef>
              <a:spcAft>
                <a:spcPts val="0"/>
              </a:spcAft>
              <a:buSzPts val="1400"/>
              <a:buChar char="●"/>
            </a:pPr>
            <a:r>
              <a:rPr lang="en"/>
              <a:t>match_type: Optional. Set to 1 for the nearest match (sorted in ascending order), 0 for an exact match, and -1 for the nearest match (sorted in descending order).</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you want to find the position of the value "102" in column A (e.g., A1:A5), use:</a:t>
            </a:r>
            <a:endParaRPr/>
          </a:p>
          <a:p>
            <a:pPr indent="-317500" lvl="2" marL="1371600" rtl="0" algn="l">
              <a:spcBef>
                <a:spcPts val="0"/>
              </a:spcBef>
              <a:spcAft>
                <a:spcPts val="0"/>
              </a:spcAft>
              <a:buSzPts val="1400"/>
              <a:buChar char="■"/>
            </a:pPr>
            <a:r>
              <a:rPr lang="en"/>
              <a:t>=MATCH(102, A1:A5, 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a:t>
            </a:r>
            <a:endParaRPr/>
          </a:p>
        </p:txBody>
      </p:sp>
      <p:sp>
        <p:nvSpPr>
          <p:cNvPr id="599" name="Google Shape;599;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can combine INDEX and MATCH to perform more flexible lookups. INDEX will return a value, while MATCH provides the row/column number.</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you have a table with employee IDs in column A and names in column B (A1:B5), and you want to find the name of the employee with ID 102, use:</a:t>
            </a:r>
            <a:endParaRPr/>
          </a:p>
          <a:p>
            <a:pPr indent="-317500" lvl="1" marL="914400" rtl="0" algn="l">
              <a:spcBef>
                <a:spcPts val="0"/>
              </a:spcBef>
              <a:spcAft>
                <a:spcPts val="0"/>
              </a:spcAft>
              <a:buSzPts val="1400"/>
              <a:buChar char="○"/>
            </a:pPr>
            <a:r>
              <a:rPr lang="en"/>
              <a:t>=INDEX(B1:B5, MATCH(102, A1:A5, 0))</a:t>
            </a:r>
            <a:endParaRPr/>
          </a:p>
          <a:p>
            <a:pPr indent="-342900" lvl="0" marL="457200" rtl="0" algn="l">
              <a:spcBef>
                <a:spcPts val="0"/>
              </a:spcBef>
              <a:spcAft>
                <a:spcPts val="0"/>
              </a:spcAft>
              <a:buSzPts val="1800"/>
              <a:buChar char="●"/>
            </a:pPr>
            <a:r>
              <a:rPr lang="en"/>
              <a:t>This is often more versatile than using VLOOKUP, as INDEX/MATCH allows for lookups in any direction (both horizontal and vertical).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a:t>
            </a:r>
            <a:endParaRPr/>
          </a:p>
        </p:txBody>
      </p:sp>
      <p:sp>
        <p:nvSpPr>
          <p:cNvPr id="605" name="Google Shape;605;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Sales Data Lookup (VLOOKUP)</a:t>
            </a:r>
            <a:endParaRPr/>
          </a:p>
          <a:p>
            <a:pPr indent="-317500" lvl="1" marL="914400" rtl="0" algn="l">
              <a:spcBef>
                <a:spcPts val="0"/>
              </a:spcBef>
              <a:spcAft>
                <a:spcPts val="0"/>
              </a:spcAft>
              <a:buSzPts val="1400"/>
              <a:buChar char="○"/>
            </a:pPr>
            <a:r>
              <a:rPr lang="en"/>
              <a:t>If you have a sales table with product IDs in column A and sales figures in column B, you can use VLOOKUP to find the sales figure for a specific product:</a:t>
            </a:r>
            <a:endParaRPr/>
          </a:p>
          <a:p>
            <a:pPr indent="-317500" lvl="1" marL="914400" rtl="0" algn="l">
              <a:spcBef>
                <a:spcPts val="0"/>
              </a:spcBef>
              <a:spcAft>
                <a:spcPts val="0"/>
              </a:spcAft>
              <a:buSzPts val="1400"/>
              <a:buChar char="○"/>
            </a:pPr>
            <a:r>
              <a:rPr lang="en"/>
              <a:t>=VLOOKUP("Product123", A2:B100, 2, FALSE)</a:t>
            </a:r>
            <a:endParaRPr/>
          </a:p>
          <a:p>
            <a:pPr indent="-342900" lvl="0" marL="457200" rtl="0" algn="l">
              <a:spcBef>
                <a:spcPts val="0"/>
              </a:spcBef>
              <a:spcAft>
                <a:spcPts val="0"/>
              </a:spcAft>
              <a:buSzPts val="1800"/>
              <a:buChar char="●"/>
            </a:pPr>
            <a:r>
              <a:rPr lang="en"/>
              <a:t>Finding Month Sales (HLOOKUP)</a:t>
            </a:r>
            <a:endParaRPr/>
          </a:p>
          <a:p>
            <a:pPr indent="-317500" lvl="1" marL="914400" rtl="0" algn="l">
              <a:spcBef>
                <a:spcPts val="0"/>
              </a:spcBef>
              <a:spcAft>
                <a:spcPts val="0"/>
              </a:spcAft>
              <a:buSzPts val="1400"/>
              <a:buChar char="○"/>
            </a:pPr>
            <a:r>
              <a:rPr lang="en"/>
              <a:t>If you have months listed in row 1 and sales figures in row 2, use HLOOKUP to find sales for a specific month:</a:t>
            </a:r>
            <a:endParaRPr/>
          </a:p>
          <a:p>
            <a:pPr indent="-317500" lvl="1" marL="914400" rtl="0" algn="l">
              <a:spcBef>
                <a:spcPts val="0"/>
              </a:spcBef>
              <a:spcAft>
                <a:spcPts val="0"/>
              </a:spcAft>
              <a:buSzPts val="1400"/>
              <a:buChar char="○"/>
            </a:pPr>
            <a:r>
              <a:rPr lang="en"/>
              <a:t>=HLOOKUP("March", A1:D2, 2, FALSE)</a:t>
            </a:r>
            <a:endParaRPr/>
          </a:p>
          <a:p>
            <a:pPr indent="-342900" lvl="0" marL="457200" rtl="0" algn="l">
              <a:spcBef>
                <a:spcPts val="0"/>
              </a:spcBef>
              <a:spcAft>
                <a:spcPts val="0"/>
              </a:spcAft>
              <a:buSzPts val="1800"/>
              <a:buChar char="●"/>
            </a:pPr>
            <a:r>
              <a:rPr lang="en"/>
              <a:t>Find Product Sales (INDEX/MATCH)</a:t>
            </a:r>
            <a:endParaRPr/>
          </a:p>
          <a:p>
            <a:pPr indent="-317500" lvl="1" marL="914400" rtl="0" algn="l">
              <a:spcBef>
                <a:spcPts val="0"/>
              </a:spcBef>
              <a:spcAft>
                <a:spcPts val="0"/>
              </a:spcAft>
              <a:buSzPts val="1400"/>
              <a:buChar char="○"/>
            </a:pPr>
            <a:r>
              <a:rPr lang="en"/>
              <a:t>If you have product names in column A and sales figures in column B, use INDEX and MATCH to find sales for a product by its name:</a:t>
            </a:r>
            <a:endParaRPr/>
          </a:p>
          <a:p>
            <a:pPr indent="-317500" lvl="1" marL="914400" rtl="0" algn="l">
              <a:spcBef>
                <a:spcPts val="0"/>
              </a:spcBef>
              <a:spcAft>
                <a:spcPts val="0"/>
              </a:spcAft>
              <a:buSzPts val="1400"/>
              <a:buChar char="○"/>
            </a:pPr>
            <a:r>
              <a:rPr lang="en"/>
              <a:t>=INDEX(B2:B10, MATCH("Product123", A2:A10, 0))</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 and TIME</a:t>
            </a:r>
            <a:endParaRPr/>
          </a:p>
        </p:txBody>
      </p:sp>
      <p:sp>
        <p:nvSpPr>
          <p:cNvPr id="611" name="Google Shape;611;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NOW</a:t>
            </a:r>
            <a:endParaRPr/>
          </a:p>
          <a:p>
            <a:pPr indent="-342900" lvl="0" marL="457200" rtl="0" algn="l">
              <a:spcBef>
                <a:spcPts val="0"/>
              </a:spcBef>
              <a:spcAft>
                <a:spcPts val="0"/>
              </a:spcAft>
              <a:buSzPts val="1800"/>
              <a:buChar char="●"/>
            </a:pPr>
            <a:r>
              <a:rPr lang="en"/>
              <a:t>TODAY</a:t>
            </a:r>
            <a:endParaRPr/>
          </a:p>
          <a:p>
            <a:pPr indent="-342900" lvl="0" marL="457200" rtl="0" algn="l">
              <a:spcBef>
                <a:spcPts val="0"/>
              </a:spcBef>
              <a:spcAft>
                <a:spcPts val="0"/>
              </a:spcAft>
              <a:buSzPts val="1800"/>
              <a:buChar char="●"/>
            </a:pPr>
            <a:r>
              <a:rPr lang="en"/>
              <a:t>DATEDIF</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a:t>
            </a:r>
            <a:endParaRPr/>
          </a:p>
        </p:txBody>
      </p:sp>
      <p:sp>
        <p:nvSpPr>
          <p:cNvPr id="617" name="Google Shape;617;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NOW function returns the current date and time based on your system’s local time zone.</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=NOW()</a:t>
            </a:r>
            <a:endParaRPr/>
          </a:p>
          <a:p>
            <a:pPr indent="-342900" lvl="0" marL="457200" rtl="0" algn="l">
              <a:spcBef>
                <a:spcPts val="0"/>
              </a:spcBef>
              <a:spcAft>
                <a:spcPts val="0"/>
              </a:spcAft>
              <a:buSzPts val="1800"/>
              <a:buChar char="●"/>
            </a:pPr>
            <a:r>
              <a:rPr lang="en"/>
              <a:t>Notes:</a:t>
            </a:r>
            <a:endParaRPr/>
          </a:p>
          <a:p>
            <a:pPr indent="-317500" lvl="1" marL="914400" rtl="0" algn="l">
              <a:spcBef>
                <a:spcPts val="0"/>
              </a:spcBef>
              <a:spcAft>
                <a:spcPts val="0"/>
              </a:spcAft>
              <a:buSzPts val="1400"/>
              <a:buChar char="○"/>
            </a:pPr>
            <a:r>
              <a:rPr lang="en"/>
              <a:t>NOW updates every time the sheet is recalculated (like when you make a change or open the sheet).</a:t>
            </a:r>
            <a:endParaRPr/>
          </a:p>
          <a:p>
            <a:pPr indent="-317500" lvl="1" marL="914400" rtl="0" algn="l">
              <a:spcBef>
                <a:spcPts val="0"/>
              </a:spcBef>
              <a:spcAft>
                <a:spcPts val="0"/>
              </a:spcAft>
              <a:buSzPts val="1400"/>
              <a:buChar char="○"/>
            </a:pPr>
            <a:r>
              <a:rPr lang="en"/>
              <a:t>You can format the result to show only the date or only the time by adjusting the cell format:</a:t>
            </a:r>
            <a:endParaRPr/>
          </a:p>
          <a:p>
            <a:pPr indent="-317500" lvl="2" marL="1371600" rtl="0" algn="l">
              <a:spcBef>
                <a:spcPts val="0"/>
              </a:spcBef>
              <a:spcAft>
                <a:spcPts val="0"/>
              </a:spcAft>
              <a:buSzPts val="1400"/>
              <a:buChar char="■"/>
            </a:pPr>
            <a:r>
              <a:rPr lang="en"/>
              <a:t>To show only the date, go to Format &gt; Number &gt; Date.</a:t>
            </a:r>
            <a:endParaRPr/>
          </a:p>
          <a:p>
            <a:pPr indent="-317500" lvl="2" marL="1371600" rtl="0" algn="l">
              <a:spcBef>
                <a:spcPts val="0"/>
              </a:spcBef>
              <a:spcAft>
                <a:spcPts val="0"/>
              </a:spcAft>
              <a:buSzPts val="1400"/>
              <a:buChar char="■"/>
            </a:pPr>
            <a:r>
              <a:rPr lang="en"/>
              <a:t>To show only the time, go to Format &gt; Number &gt; Time.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a:t>
            </a:r>
            <a:endParaRPr/>
          </a:p>
        </p:txBody>
      </p:sp>
      <p:sp>
        <p:nvSpPr>
          <p:cNvPr id="623" name="Google Shape;623;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TODAY function returns the current date (without the time) based on your system’s local time zone.</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=TODAY()		// MM/DD/YYYY </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If you enter =TODAY() in a cell, it will display the current date (e.g., "01/26/2025").</a:t>
            </a:r>
            <a:endParaRPr/>
          </a:p>
          <a:p>
            <a:pPr indent="-342900" lvl="0" marL="457200" rtl="0" algn="l">
              <a:spcBef>
                <a:spcPts val="0"/>
              </a:spcBef>
              <a:spcAft>
                <a:spcPts val="0"/>
              </a:spcAft>
              <a:buSzPts val="1800"/>
              <a:buChar char="●"/>
            </a:pPr>
            <a:r>
              <a:rPr lang="en"/>
              <a:t>Notes:</a:t>
            </a:r>
            <a:endParaRPr/>
          </a:p>
          <a:p>
            <a:pPr indent="-317500" lvl="1" marL="914400" rtl="0" algn="l">
              <a:spcBef>
                <a:spcPts val="0"/>
              </a:spcBef>
              <a:spcAft>
                <a:spcPts val="0"/>
              </a:spcAft>
              <a:buSzPts val="1400"/>
              <a:buChar char="○"/>
            </a:pPr>
            <a:r>
              <a:rPr lang="en"/>
              <a:t>TODAY updates automatically whenever the sheet is recalculated, but it doesn't include the time—only the date.</a:t>
            </a:r>
            <a:endParaRPr/>
          </a:p>
          <a:p>
            <a:pPr indent="-317500" lvl="1" marL="914400" rtl="0" algn="l">
              <a:spcBef>
                <a:spcPts val="0"/>
              </a:spcBef>
              <a:spcAft>
                <a:spcPts val="0"/>
              </a:spcAft>
              <a:buSzPts val="1400"/>
              <a:buChar char="○"/>
            </a:pPr>
            <a:r>
              <a:rPr lang="en"/>
              <a:t>You can format the result to show the date in different formats by going to Format &gt; Number &gt; Date and selecting your preferred format.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Google Sheets</a:t>
            </a:r>
            <a:endParaRPr/>
          </a:p>
        </p:txBody>
      </p:sp>
      <p:sp>
        <p:nvSpPr>
          <p:cNvPr id="412" name="Google Shape;412;p56"/>
          <p:cNvSpPr txBox="1"/>
          <p:nvPr>
            <p:ph idx="1" type="body"/>
          </p:nvPr>
        </p:nvSpPr>
        <p:spPr>
          <a:xfrm>
            <a:off x="311700" y="1152475"/>
            <a:ext cx="8520600" cy="210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Google Sheets is free to use with a Google account.</a:t>
            </a:r>
            <a:endParaRPr/>
          </a:p>
          <a:p>
            <a:pPr indent="-342900" lvl="0" marL="457200" rtl="0" algn="l">
              <a:spcBef>
                <a:spcPts val="0"/>
              </a:spcBef>
              <a:spcAft>
                <a:spcPts val="0"/>
              </a:spcAft>
              <a:buSzPts val="1800"/>
              <a:buChar char="●"/>
            </a:pPr>
            <a:r>
              <a:rPr lang="en"/>
              <a:t>No installation is required.</a:t>
            </a:r>
            <a:endParaRPr/>
          </a:p>
          <a:p>
            <a:pPr indent="-342900" lvl="0" marL="457200" rtl="0" algn="l">
              <a:spcBef>
                <a:spcPts val="0"/>
              </a:spcBef>
              <a:spcAft>
                <a:spcPts val="0"/>
              </a:spcAft>
              <a:buSzPts val="1800"/>
              <a:buChar char="●"/>
            </a:pPr>
            <a:r>
              <a:rPr lang="en"/>
              <a:t>Open a web browser.</a:t>
            </a:r>
            <a:endParaRPr/>
          </a:p>
          <a:p>
            <a:pPr indent="-342900" lvl="0" marL="457200" rtl="0" algn="l">
              <a:spcBef>
                <a:spcPts val="0"/>
              </a:spcBef>
              <a:spcAft>
                <a:spcPts val="0"/>
              </a:spcAft>
              <a:buSzPts val="1800"/>
              <a:buChar char="●"/>
            </a:pPr>
            <a:r>
              <a:rPr lang="en"/>
              <a:t>Go to </a:t>
            </a:r>
            <a:r>
              <a:rPr b="1" lang="en"/>
              <a:t>sheets.google.com</a:t>
            </a:r>
            <a:r>
              <a:rPr lang="en"/>
              <a:t>.</a:t>
            </a:r>
            <a:endParaRPr/>
          </a:p>
          <a:p>
            <a:pPr indent="-342900" lvl="0" marL="457200" rtl="0" algn="l">
              <a:spcBef>
                <a:spcPts val="0"/>
              </a:spcBef>
              <a:spcAft>
                <a:spcPts val="0"/>
              </a:spcAft>
              <a:buSzPts val="1800"/>
              <a:buChar char="●"/>
            </a:pPr>
            <a:r>
              <a:rPr lang="en"/>
              <a:t>Sign in with your Google account.</a:t>
            </a:r>
            <a:endParaRPr/>
          </a:p>
          <a:p>
            <a:pPr indent="-342900" lvl="0" marL="457200" rtl="0" algn="l">
              <a:spcBef>
                <a:spcPts val="0"/>
              </a:spcBef>
              <a:spcAft>
                <a:spcPts val="0"/>
              </a:spcAft>
              <a:buSzPts val="1800"/>
              <a:buChar char="●"/>
            </a:pPr>
            <a:r>
              <a:rPr lang="en"/>
              <a:t>Click on the "+" icon to create a new spreadsheet.</a:t>
            </a:r>
            <a:endParaRPr/>
          </a:p>
        </p:txBody>
      </p:sp>
      <p:pic>
        <p:nvPicPr>
          <p:cNvPr id="413" name="Google Shape;413;p56"/>
          <p:cNvPicPr preferRelativeResize="0"/>
          <p:nvPr/>
        </p:nvPicPr>
        <p:blipFill>
          <a:blip r:embed="rId3">
            <a:alphaModFix/>
          </a:blip>
          <a:stretch>
            <a:fillRect/>
          </a:stretch>
        </p:blipFill>
        <p:spPr>
          <a:xfrm>
            <a:off x="429350" y="3128100"/>
            <a:ext cx="8333650" cy="19749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DATEDIF</a:t>
            </a:r>
            <a:endParaRPr/>
          </a:p>
        </p:txBody>
      </p:sp>
      <p:sp>
        <p:nvSpPr>
          <p:cNvPr id="629" name="Google Shape;629;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DATEDIF function calculates the difference between two dates. </a:t>
            </a:r>
            <a:endParaRPr/>
          </a:p>
          <a:p>
            <a:pPr indent="-342900" lvl="0" marL="457200" rtl="0" algn="l">
              <a:spcBef>
                <a:spcPts val="0"/>
              </a:spcBef>
              <a:spcAft>
                <a:spcPts val="0"/>
              </a:spcAft>
              <a:buSzPts val="1800"/>
              <a:buChar char="●"/>
            </a:pPr>
            <a:r>
              <a:rPr lang="en"/>
              <a:t>It allows you to return the result in various units (e.g., days, months, years).</a:t>
            </a:r>
            <a:endParaRPr/>
          </a:p>
          <a:p>
            <a:pPr indent="-317500" lvl="1" marL="914400" rtl="0" algn="l">
              <a:spcBef>
                <a:spcPts val="0"/>
              </a:spcBef>
              <a:spcAft>
                <a:spcPts val="0"/>
              </a:spcAft>
              <a:buSzPts val="1400"/>
              <a:buChar char="○"/>
            </a:pPr>
            <a:r>
              <a:rPr lang="en"/>
              <a:t>Syntax:</a:t>
            </a:r>
            <a:endParaRPr/>
          </a:p>
          <a:p>
            <a:pPr indent="-317500" lvl="2" marL="1371600" rtl="0" algn="l">
              <a:spcBef>
                <a:spcPts val="0"/>
              </a:spcBef>
              <a:spcAft>
                <a:spcPts val="0"/>
              </a:spcAft>
              <a:buSzPts val="1400"/>
              <a:buChar char="■"/>
            </a:pPr>
            <a:r>
              <a:rPr lang="en"/>
              <a:t>=DATEDIF(start_date, end_date, unit)</a:t>
            </a:r>
            <a:endParaRPr/>
          </a:p>
          <a:p>
            <a:pPr indent="-342900" lvl="0" marL="457200" rtl="0" algn="l">
              <a:spcBef>
                <a:spcPts val="0"/>
              </a:spcBef>
              <a:spcAft>
                <a:spcPts val="0"/>
              </a:spcAft>
              <a:buSzPts val="1800"/>
              <a:buChar char="●"/>
            </a:pPr>
            <a:r>
              <a:rPr lang="en"/>
              <a:t>start_date: The starting date of the period you’re calculating.</a:t>
            </a:r>
            <a:endParaRPr/>
          </a:p>
          <a:p>
            <a:pPr indent="-342900" lvl="0" marL="457200" rtl="0" algn="l">
              <a:spcBef>
                <a:spcPts val="0"/>
              </a:spcBef>
              <a:spcAft>
                <a:spcPts val="0"/>
              </a:spcAft>
              <a:buSzPts val="1800"/>
              <a:buChar char="●"/>
            </a:pPr>
            <a:r>
              <a:rPr lang="en"/>
              <a:t>end_date: The ending date of the period you’re calculating.</a:t>
            </a:r>
            <a:endParaRPr/>
          </a:p>
          <a:p>
            <a:pPr indent="-342900" lvl="0" marL="457200" rtl="0" algn="l">
              <a:spcBef>
                <a:spcPts val="0"/>
              </a:spcBef>
              <a:spcAft>
                <a:spcPts val="0"/>
              </a:spcAft>
              <a:buSzPts val="1800"/>
              <a:buChar char="●"/>
            </a:pPr>
            <a:r>
              <a:rPr lang="en"/>
              <a:t>unit: The unit of time in which you want the result. Possible values include:</a:t>
            </a:r>
            <a:endParaRPr/>
          </a:p>
          <a:p>
            <a:pPr indent="-317500" lvl="1" marL="914400" rtl="0" algn="l">
              <a:spcBef>
                <a:spcPts val="0"/>
              </a:spcBef>
              <a:spcAft>
                <a:spcPts val="0"/>
              </a:spcAft>
              <a:buSzPts val="1400"/>
              <a:buChar char="○"/>
            </a:pPr>
            <a:r>
              <a:rPr lang="en"/>
              <a:t>"Y": The number of complete years between the dates.</a:t>
            </a:r>
            <a:endParaRPr/>
          </a:p>
          <a:p>
            <a:pPr indent="-317500" lvl="1" marL="914400" rtl="0" algn="l">
              <a:spcBef>
                <a:spcPts val="0"/>
              </a:spcBef>
              <a:spcAft>
                <a:spcPts val="0"/>
              </a:spcAft>
              <a:buSzPts val="1400"/>
              <a:buChar char="○"/>
            </a:pPr>
            <a:r>
              <a:rPr lang="en"/>
              <a:t>"M": The number of complete months between the dates.</a:t>
            </a:r>
            <a:endParaRPr/>
          </a:p>
          <a:p>
            <a:pPr indent="-317500" lvl="1" marL="914400" rtl="0" algn="l">
              <a:spcBef>
                <a:spcPts val="0"/>
              </a:spcBef>
              <a:spcAft>
                <a:spcPts val="0"/>
              </a:spcAft>
              <a:buSzPts val="1400"/>
              <a:buChar char="○"/>
            </a:pPr>
            <a:r>
              <a:rPr lang="en"/>
              <a:t>"D": The number of days between the dates.</a:t>
            </a:r>
            <a:endParaRPr/>
          </a:p>
          <a:p>
            <a:pPr indent="-317500" lvl="1" marL="914400" rtl="0" algn="l">
              <a:spcBef>
                <a:spcPts val="0"/>
              </a:spcBef>
              <a:spcAft>
                <a:spcPts val="0"/>
              </a:spcAft>
              <a:buSzPts val="1400"/>
              <a:buChar char="○"/>
            </a:pPr>
            <a:r>
              <a:rPr lang="en"/>
              <a:t>"YM": The number of months between the dates, excluding complete years.</a:t>
            </a:r>
            <a:endParaRPr/>
          </a:p>
          <a:p>
            <a:pPr indent="-317500" lvl="1" marL="914400" rtl="0" algn="l">
              <a:spcBef>
                <a:spcPts val="0"/>
              </a:spcBef>
              <a:spcAft>
                <a:spcPts val="0"/>
              </a:spcAft>
              <a:buSzPts val="1400"/>
              <a:buChar char="○"/>
            </a:pPr>
            <a:r>
              <a:rPr lang="en"/>
              <a:t>"YD": The number of days between the dates, excluding complete years.</a:t>
            </a:r>
            <a:endParaRPr/>
          </a:p>
          <a:p>
            <a:pPr indent="-317500" lvl="1" marL="914400" rtl="0" algn="l">
              <a:spcBef>
                <a:spcPts val="0"/>
              </a:spcBef>
              <a:spcAft>
                <a:spcPts val="0"/>
              </a:spcAft>
              <a:buSzPts val="1400"/>
              <a:buChar char="○"/>
            </a:pPr>
            <a:r>
              <a:rPr lang="en"/>
              <a:t>“MD": The number of days between the dates, excluding complete months.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DATEDIF</a:t>
            </a:r>
            <a:endParaRPr/>
          </a:p>
        </p:txBody>
      </p:sp>
      <p:sp>
        <p:nvSpPr>
          <p:cNvPr id="635" name="Google Shape;635;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Let’s say cell A1 contains the date 01/01/2020 (start date) and cell B1 contains 01/26/2025 (end date). To find the number of complete years between the two dates, you would use: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=DATEDIF(A1, B1, "Y")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Months: To find the number of complete months between the two dates: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=DATEDIF(A1, B1, "M")</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Days: To find the number of days between the two dates: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=DATEDIF(A1, B1, "D")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Months excluding complete years: If you want the number of months between two dates, excluding the complete years, use "YM":</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=DATEDIF(A1, B1, "YM")</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Days excluding complete months: To calculate the number of days between two dates, excluding full months, use "MD":</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=DATEDIF(A1, B1, "MD")</a:t>
            </a:r>
            <a:endParaRPr sz="11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a:t>
            </a:r>
            <a:endParaRPr/>
          </a:p>
        </p:txBody>
      </p:sp>
      <p:sp>
        <p:nvSpPr>
          <p:cNvPr id="641" name="Google Shape;641;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 Calculation: To calculate someone's age based on their birthdate and the current date, use DATEDIF. If their birthdate is in cell A1, you can use:</a:t>
            </a:r>
            <a:endParaRPr/>
          </a:p>
          <a:p>
            <a:pPr indent="-317500" lvl="1" marL="914400" rtl="0" algn="l">
              <a:spcBef>
                <a:spcPts val="0"/>
              </a:spcBef>
              <a:spcAft>
                <a:spcPts val="0"/>
              </a:spcAft>
              <a:buSzPts val="1400"/>
              <a:buChar char="○"/>
            </a:pPr>
            <a:r>
              <a:rPr lang="en"/>
              <a:t>=DATEDIF(A1, TODAY(), "Y")</a:t>
            </a:r>
            <a:endParaRPr/>
          </a:p>
          <a:p>
            <a:pPr indent="-342900" lvl="0" marL="457200" rtl="0" algn="l">
              <a:spcBef>
                <a:spcPts val="0"/>
              </a:spcBef>
              <a:spcAft>
                <a:spcPts val="0"/>
              </a:spcAft>
              <a:buSzPts val="1800"/>
              <a:buChar char="●"/>
            </a:pPr>
            <a:r>
              <a:rPr lang="en"/>
              <a:t>Contract Expiration: If you have a contract start date in A1 and the expiration date in B1, you can use DATEDIF to calculate how many months are left:</a:t>
            </a:r>
            <a:endParaRPr/>
          </a:p>
          <a:p>
            <a:pPr indent="-317500" lvl="1" marL="914400" rtl="0" algn="l">
              <a:spcBef>
                <a:spcPts val="0"/>
              </a:spcBef>
              <a:spcAft>
                <a:spcPts val="0"/>
              </a:spcAft>
              <a:buSzPts val="1400"/>
              <a:buChar char="○"/>
            </a:pPr>
            <a:r>
              <a:rPr lang="en"/>
              <a:t>=DATEDIF(TODAY(), B1, "M")</a:t>
            </a:r>
            <a:endParaRPr/>
          </a:p>
          <a:p>
            <a:pPr indent="-342900" lvl="0" marL="457200" rtl="0" algn="l">
              <a:spcBef>
                <a:spcPts val="0"/>
              </a:spcBef>
              <a:spcAft>
                <a:spcPts val="0"/>
              </a:spcAft>
              <a:buSzPts val="1800"/>
              <a:buChar char="●"/>
            </a:pPr>
            <a:r>
              <a:rPr lang="en"/>
              <a:t>Days Remaining: If you want to calculate the number of days left until an event (e.g., a birthday or deadline), use:</a:t>
            </a:r>
            <a:endParaRPr/>
          </a:p>
          <a:p>
            <a:pPr indent="-317500" lvl="1" marL="914400" rtl="0" algn="l">
              <a:spcBef>
                <a:spcPts val="0"/>
              </a:spcBef>
              <a:spcAft>
                <a:spcPts val="0"/>
              </a:spcAft>
              <a:buSzPts val="1400"/>
              <a:buChar char="○"/>
            </a:pPr>
            <a:r>
              <a:rPr lang="en"/>
              <a:t>=DATEDIF(TODAY(), A1, "D")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647" name="Google Shape;647;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is an essential part of working with data. It helps ensure that your data is accurate, consistent, and ready for analysis. </a:t>
            </a:r>
            <a:endParaRPr/>
          </a:p>
          <a:p>
            <a:pPr indent="-342900" lvl="0" marL="457200" rtl="0" algn="l">
              <a:spcBef>
                <a:spcPts val="1200"/>
              </a:spcBef>
              <a:spcAft>
                <a:spcPts val="0"/>
              </a:spcAft>
              <a:buSzPts val="1800"/>
              <a:buChar char="●"/>
            </a:pPr>
            <a:r>
              <a:rPr lang="en"/>
              <a:t>Removing Duplicates</a:t>
            </a:r>
            <a:endParaRPr/>
          </a:p>
          <a:p>
            <a:pPr indent="-342900" lvl="0" marL="457200" rtl="0" algn="l">
              <a:spcBef>
                <a:spcPts val="0"/>
              </a:spcBef>
              <a:spcAft>
                <a:spcPts val="0"/>
              </a:spcAft>
              <a:buSzPts val="1800"/>
              <a:buChar char="●"/>
            </a:pPr>
            <a:r>
              <a:rPr lang="en"/>
              <a:t>Splitting Text to Columns</a:t>
            </a:r>
            <a:endParaRPr/>
          </a:p>
          <a:p>
            <a:pPr indent="-342900" lvl="0" marL="457200" rtl="0" algn="l">
              <a:spcBef>
                <a:spcPts val="0"/>
              </a:spcBef>
              <a:spcAft>
                <a:spcPts val="0"/>
              </a:spcAft>
              <a:buSzPts val="1800"/>
              <a:buChar char="●"/>
            </a:pPr>
            <a:r>
              <a:rPr lang="en"/>
              <a:t>Using Filters for Data Exploration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Duplicates</a:t>
            </a:r>
            <a:endParaRPr/>
          </a:p>
        </p:txBody>
      </p:sp>
      <p:sp>
        <p:nvSpPr>
          <p:cNvPr id="653" name="Google Shape;653;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Duplicate entries can distort your analysis by inflating certain values or leading to incorrect conclusions. </a:t>
            </a:r>
            <a:endParaRPr/>
          </a:p>
          <a:p>
            <a:pPr indent="-342900" lvl="0" marL="457200" rtl="0" algn="l">
              <a:spcBef>
                <a:spcPts val="0"/>
              </a:spcBef>
              <a:spcAft>
                <a:spcPts val="0"/>
              </a:spcAft>
              <a:buSzPts val="1800"/>
              <a:buChar char="●"/>
            </a:pPr>
            <a:r>
              <a:rPr lang="en"/>
              <a:t>It’s crucial to remove them to maintain data integrity.</a:t>
            </a:r>
            <a:endParaRPr/>
          </a:p>
          <a:p>
            <a:pPr indent="-317500" lvl="1" marL="914400" rtl="0" algn="l">
              <a:spcBef>
                <a:spcPts val="0"/>
              </a:spcBef>
              <a:spcAft>
                <a:spcPts val="0"/>
              </a:spcAft>
              <a:buSzPts val="1400"/>
              <a:buChar char="○"/>
            </a:pPr>
            <a:r>
              <a:rPr lang="en"/>
              <a:t>Open your Google Sheet.</a:t>
            </a:r>
            <a:endParaRPr/>
          </a:p>
          <a:p>
            <a:pPr indent="-317500" lvl="1" marL="914400" rtl="0" algn="l">
              <a:spcBef>
                <a:spcPts val="0"/>
              </a:spcBef>
              <a:spcAft>
                <a:spcPts val="0"/>
              </a:spcAft>
              <a:buSzPts val="1400"/>
              <a:buChar char="○"/>
            </a:pPr>
            <a:r>
              <a:rPr lang="en"/>
              <a:t>Select the data range that you want to check for duplicates (click and drag over the cells).</a:t>
            </a:r>
            <a:endParaRPr/>
          </a:p>
          <a:p>
            <a:pPr indent="-317500" lvl="1" marL="914400" rtl="0" algn="l">
              <a:spcBef>
                <a:spcPts val="0"/>
              </a:spcBef>
              <a:spcAft>
                <a:spcPts val="0"/>
              </a:spcAft>
              <a:buSzPts val="1400"/>
              <a:buChar char="○"/>
            </a:pPr>
            <a:r>
              <a:rPr lang="en"/>
              <a:t>Go to the Data menu at the top.</a:t>
            </a:r>
            <a:endParaRPr/>
          </a:p>
          <a:p>
            <a:pPr indent="-317500" lvl="1" marL="914400" rtl="0" algn="l">
              <a:spcBef>
                <a:spcPts val="0"/>
              </a:spcBef>
              <a:spcAft>
                <a:spcPts val="0"/>
              </a:spcAft>
              <a:buSzPts val="1400"/>
              <a:buChar char="○"/>
            </a:pPr>
            <a:r>
              <a:rPr lang="en"/>
              <a:t>Select Data cleanup, then click on Remove duplicates.</a:t>
            </a:r>
            <a:endParaRPr/>
          </a:p>
          <a:p>
            <a:pPr indent="-317500" lvl="1" marL="914400" rtl="0" algn="l">
              <a:spcBef>
                <a:spcPts val="0"/>
              </a:spcBef>
              <a:spcAft>
                <a:spcPts val="0"/>
              </a:spcAft>
              <a:buSzPts val="1400"/>
              <a:buChar char="○"/>
            </a:pPr>
            <a:r>
              <a:rPr lang="en"/>
              <a:t>A pop-up will appear. You can choose to check all columns (if duplicates across all columns matter) or specific columns (if you only want to remove duplicates based on certain columns).</a:t>
            </a:r>
            <a:endParaRPr/>
          </a:p>
          <a:p>
            <a:pPr indent="-317500" lvl="1" marL="914400" rtl="0" algn="l">
              <a:spcBef>
                <a:spcPts val="0"/>
              </a:spcBef>
              <a:spcAft>
                <a:spcPts val="0"/>
              </a:spcAft>
              <a:buSzPts val="1400"/>
              <a:buChar char="○"/>
            </a:pPr>
            <a:r>
              <a:rPr lang="en"/>
              <a:t>Click Remove duplicates.</a:t>
            </a:r>
            <a:endParaRPr/>
          </a:p>
          <a:p>
            <a:pPr indent="-317500" lvl="1" marL="914400" rtl="0" algn="l">
              <a:spcBef>
                <a:spcPts val="0"/>
              </a:spcBef>
              <a:spcAft>
                <a:spcPts val="0"/>
              </a:spcAft>
              <a:buSzPts val="1400"/>
              <a:buChar char="○"/>
            </a:pPr>
            <a:r>
              <a:rPr lang="en"/>
              <a:t>Google Sheets will tell you how many duplicates were removed. </a:t>
            </a:r>
            <a:endParaRPr/>
          </a:p>
          <a:p>
            <a:pPr indent="-317500" lvl="1" marL="914400" rtl="0" algn="l">
              <a:spcBef>
                <a:spcPts val="0"/>
              </a:spcBef>
              <a:spcAft>
                <a:spcPts val="0"/>
              </a:spcAft>
              <a:buSzPts val="1400"/>
              <a:buChar char="○"/>
            </a:pPr>
            <a:r>
              <a:rPr lang="en"/>
              <a:t>Click OK to finish.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Text</a:t>
            </a:r>
            <a:endParaRPr/>
          </a:p>
        </p:txBody>
      </p:sp>
      <p:sp>
        <p:nvSpPr>
          <p:cNvPr id="659" name="Google Shape;659;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Sometimes, data is combined into one column (e.g., a full name in one cell), but it’s easier to work with if the data is separated into multiple columns (e.g., first name and last name).</a:t>
            </a:r>
            <a:endParaRPr/>
          </a:p>
          <a:p>
            <a:pPr indent="-317500" lvl="1" marL="914400" rtl="0" algn="l">
              <a:spcBef>
                <a:spcPts val="0"/>
              </a:spcBef>
              <a:spcAft>
                <a:spcPts val="0"/>
              </a:spcAft>
              <a:buSzPts val="1400"/>
              <a:buChar char="○"/>
            </a:pPr>
            <a:r>
              <a:rPr lang="en"/>
              <a:t>Select the column that contains the text you want to split.</a:t>
            </a:r>
            <a:endParaRPr/>
          </a:p>
          <a:p>
            <a:pPr indent="-317500" lvl="1" marL="914400" rtl="0" algn="l">
              <a:spcBef>
                <a:spcPts val="0"/>
              </a:spcBef>
              <a:spcAft>
                <a:spcPts val="0"/>
              </a:spcAft>
              <a:buSzPts val="1400"/>
              <a:buChar char="○"/>
            </a:pPr>
            <a:r>
              <a:rPr lang="en"/>
              <a:t>Go to the Data menu.</a:t>
            </a:r>
            <a:endParaRPr/>
          </a:p>
          <a:p>
            <a:pPr indent="-317500" lvl="1" marL="914400" rtl="0" algn="l">
              <a:spcBef>
                <a:spcPts val="0"/>
              </a:spcBef>
              <a:spcAft>
                <a:spcPts val="0"/>
              </a:spcAft>
              <a:buSzPts val="1400"/>
              <a:buChar char="○"/>
            </a:pPr>
            <a:r>
              <a:rPr lang="en"/>
              <a:t>Select Split text to columns.</a:t>
            </a:r>
            <a:endParaRPr/>
          </a:p>
          <a:p>
            <a:pPr indent="-317500" lvl="1" marL="914400" rtl="0" algn="l">
              <a:spcBef>
                <a:spcPts val="0"/>
              </a:spcBef>
              <a:spcAft>
                <a:spcPts val="0"/>
              </a:spcAft>
              <a:buSzPts val="1400"/>
              <a:buChar char="○"/>
            </a:pPr>
            <a:r>
              <a:rPr lang="en"/>
              <a:t>A small box will appear at the bottom of the selected column with a drop-down menu. </a:t>
            </a:r>
            <a:endParaRPr/>
          </a:p>
          <a:p>
            <a:pPr indent="-317500" lvl="1" marL="914400" rtl="0" algn="l">
              <a:spcBef>
                <a:spcPts val="0"/>
              </a:spcBef>
              <a:spcAft>
                <a:spcPts val="0"/>
              </a:spcAft>
              <a:buSzPts val="1400"/>
              <a:buChar char="○"/>
            </a:pPr>
            <a:r>
              <a:rPr lang="en"/>
              <a:t>Choose the delimiter:</a:t>
            </a:r>
            <a:endParaRPr/>
          </a:p>
          <a:p>
            <a:pPr indent="-317500" lvl="2" marL="1371600" rtl="0" algn="l">
              <a:spcBef>
                <a:spcPts val="0"/>
              </a:spcBef>
              <a:spcAft>
                <a:spcPts val="0"/>
              </a:spcAft>
              <a:buSzPts val="1400"/>
              <a:buChar char="■"/>
            </a:pPr>
            <a:r>
              <a:rPr lang="en"/>
              <a:t>Comma if the text is separated by commas (e.g., "First, Last").</a:t>
            </a:r>
            <a:endParaRPr/>
          </a:p>
          <a:p>
            <a:pPr indent="-317500" lvl="2" marL="1371600" rtl="0" algn="l">
              <a:spcBef>
                <a:spcPts val="0"/>
              </a:spcBef>
              <a:spcAft>
                <a:spcPts val="0"/>
              </a:spcAft>
              <a:buSzPts val="1400"/>
              <a:buChar char="■"/>
            </a:pPr>
            <a:r>
              <a:rPr lang="en"/>
              <a:t>Space if the text is separated by spaces (e.g., "John Cena").</a:t>
            </a:r>
            <a:endParaRPr/>
          </a:p>
          <a:p>
            <a:pPr indent="-317500" lvl="2" marL="1371600" rtl="0" algn="l">
              <a:spcBef>
                <a:spcPts val="0"/>
              </a:spcBef>
              <a:spcAft>
                <a:spcPts val="0"/>
              </a:spcAft>
              <a:buSzPts val="1400"/>
              <a:buChar char="■"/>
            </a:pPr>
            <a:r>
              <a:rPr lang="en"/>
              <a:t>Custom if the delimiter is something specific, like a hyphen or semicolon.</a:t>
            </a:r>
            <a:endParaRPr/>
          </a:p>
          <a:p>
            <a:pPr indent="-317500" lvl="1" marL="914400" rtl="0" algn="l">
              <a:spcBef>
                <a:spcPts val="0"/>
              </a:spcBef>
              <a:spcAft>
                <a:spcPts val="0"/>
              </a:spcAft>
              <a:buSzPts val="1400"/>
              <a:buChar char="○"/>
            </a:pPr>
            <a:r>
              <a:rPr lang="en"/>
              <a:t>Google Sheets will automatically split the text into separate columns.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Filters</a:t>
            </a:r>
            <a:endParaRPr/>
          </a:p>
        </p:txBody>
      </p:sp>
      <p:sp>
        <p:nvSpPr>
          <p:cNvPr id="665" name="Google Shape;665;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Filters help you to view specific parts of your data without altering the actual data. </a:t>
            </a:r>
            <a:endParaRPr/>
          </a:p>
          <a:p>
            <a:pPr indent="-342900" lvl="0" marL="457200" rtl="0" algn="l">
              <a:spcBef>
                <a:spcPts val="0"/>
              </a:spcBef>
              <a:spcAft>
                <a:spcPts val="0"/>
              </a:spcAft>
              <a:buSzPts val="1800"/>
              <a:buChar char="●"/>
            </a:pPr>
            <a:r>
              <a:rPr lang="en"/>
              <a:t>This is useful when you're exploring large datasets to find patterns or anomalies.</a:t>
            </a:r>
            <a:endParaRPr/>
          </a:p>
          <a:p>
            <a:pPr indent="-317500" lvl="1" marL="914400" rtl="0" algn="l">
              <a:spcBef>
                <a:spcPts val="0"/>
              </a:spcBef>
              <a:spcAft>
                <a:spcPts val="0"/>
              </a:spcAft>
              <a:buSzPts val="1400"/>
              <a:buChar char="○"/>
            </a:pPr>
            <a:r>
              <a:rPr lang="en"/>
              <a:t>Select the range of your data (make sure to include the column headers).</a:t>
            </a:r>
            <a:endParaRPr/>
          </a:p>
          <a:p>
            <a:pPr indent="-317500" lvl="1" marL="914400" rtl="0" algn="l">
              <a:spcBef>
                <a:spcPts val="0"/>
              </a:spcBef>
              <a:spcAft>
                <a:spcPts val="0"/>
              </a:spcAft>
              <a:buSzPts val="1400"/>
              <a:buChar char="○"/>
            </a:pPr>
            <a:r>
              <a:rPr lang="en"/>
              <a:t>Go to the Data menu.</a:t>
            </a:r>
            <a:endParaRPr/>
          </a:p>
          <a:p>
            <a:pPr indent="-317500" lvl="1" marL="914400" rtl="0" algn="l">
              <a:spcBef>
                <a:spcPts val="0"/>
              </a:spcBef>
              <a:spcAft>
                <a:spcPts val="0"/>
              </a:spcAft>
              <a:buSzPts val="1400"/>
              <a:buChar char="○"/>
            </a:pPr>
            <a:r>
              <a:rPr lang="en"/>
              <a:t>Click Create a filter.</a:t>
            </a:r>
            <a:endParaRPr/>
          </a:p>
          <a:p>
            <a:pPr indent="-317500" lvl="1" marL="914400" rtl="0" algn="l">
              <a:spcBef>
                <a:spcPts val="0"/>
              </a:spcBef>
              <a:spcAft>
                <a:spcPts val="0"/>
              </a:spcAft>
              <a:buSzPts val="1400"/>
              <a:buChar char="○"/>
            </a:pPr>
            <a:r>
              <a:rPr lang="en"/>
              <a:t>Small filter icons will appear next to each column header.</a:t>
            </a:r>
            <a:endParaRPr/>
          </a:p>
          <a:p>
            <a:pPr indent="-317500" lvl="1" marL="914400" rtl="0" algn="l">
              <a:spcBef>
                <a:spcPts val="0"/>
              </a:spcBef>
              <a:spcAft>
                <a:spcPts val="0"/>
              </a:spcAft>
              <a:buSzPts val="1400"/>
              <a:buChar char="○"/>
            </a:pPr>
            <a:r>
              <a:rPr lang="en"/>
              <a:t>To filter by a column, click on the filter icon next to that column header:</a:t>
            </a:r>
            <a:endParaRPr/>
          </a:p>
          <a:p>
            <a:pPr indent="-317500" lvl="2" marL="1371600" rtl="0" algn="l">
              <a:spcBef>
                <a:spcPts val="0"/>
              </a:spcBef>
              <a:spcAft>
                <a:spcPts val="0"/>
              </a:spcAft>
              <a:buSzPts val="1400"/>
              <a:buChar char="■"/>
            </a:pPr>
            <a:r>
              <a:rPr lang="en"/>
              <a:t>Sort data in ascending or descending order.</a:t>
            </a:r>
            <a:endParaRPr/>
          </a:p>
          <a:p>
            <a:pPr indent="-317500" lvl="2" marL="1371600" rtl="0" algn="l">
              <a:spcBef>
                <a:spcPts val="0"/>
              </a:spcBef>
              <a:spcAft>
                <a:spcPts val="0"/>
              </a:spcAft>
              <a:buSzPts val="1400"/>
              <a:buChar char="■"/>
            </a:pPr>
            <a:r>
              <a:rPr lang="en"/>
              <a:t>Filter by condition (e.g., greater than, less than, text contains, etc.).</a:t>
            </a:r>
            <a:endParaRPr/>
          </a:p>
          <a:p>
            <a:pPr indent="-317500" lvl="2" marL="1371600" rtl="0" algn="l">
              <a:spcBef>
                <a:spcPts val="0"/>
              </a:spcBef>
              <a:spcAft>
                <a:spcPts val="0"/>
              </a:spcAft>
              <a:buSzPts val="1400"/>
              <a:buChar char="■"/>
            </a:pPr>
            <a:r>
              <a:rPr lang="en"/>
              <a:t>Filter by values (select specific values to include or exclude).</a:t>
            </a:r>
            <a:endParaRPr/>
          </a:p>
          <a:p>
            <a:pPr indent="-317500" lvl="1" marL="914400" rtl="0" algn="l">
              <a:spcBef>
                <a:spcPts val="0"/>
              </a:spcBef>
              <a:spcAft>
                <a:spcPts val="0"/>
              </a:spcAft>
              <a:buSzPts val="1400"/>
              <a:buChar char="○"/>
            </a:pPr>
            <a:r>
              <a:rPr lang="en"/>
              <a:t>Once you have applied the filter, your sheet will only show rows that meet the filter criteria.</a:t>
            </a:r>
            <a:endParaRPr/>
          </a:p>
          <a:p>
            <a:pPr indent="-317500" lvl="1" marL="914400" rtl="0" algn="l">
              <a:spcBef>
                <a:spcPts val="0"/>
              </a:spcBef>
              <a:spcAft>
                <a:spcPts val="0"/>
              </a:spcAft>
              <a:buSzPts val="1400"/>
              <a:buChar char="○"/>
            </a:pPr>
            <a:r>
              <a:rPr lang="en"/>
              <a:t>To remove the filter, click the filter icon again and select Remove filter.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671" name="Google Shape;671;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visualization is a key skill for data scientists. </a:t>
            </a:r>
            <a:endParaRPr/>
          </a:p>
          <a:p>
            <a:pPr indent="-342900" lvl="0" marL="457200" rtl="0" algn="l">
              <a:spcBef>
                <a:spcPts val="0"/>
              </a:spcBef>
              <a:spcAft>
                <a:spcPts val="0"/>
              </a:spcAft>
              <a:buSzPts val="1800"/>
              <a:buChar char="●"/>
            </a:pPr>
            <a:r>
              <a:rPr lang="en"/>
              <a:t>By creating basic charts, formatting them for clarity, and using sparklines for trend analysis, you can gain valuable insights from your data. </a:t>
            </a:r>
            <a:endParaRPr/>
          </a:p>
          <a:p>
            <a:pPr indent="-342900" lvl="0" marL="457200" rtl="0" algn="l">
              <a:spcBef>
                <a:spcPts val="0"/>
              </a:spcBef>
              <a:spcAft>
                <a:spcPts val="0"/>
              </a:spcAft>
              <a:buSzPts val="1800"/>
              <a:buChar char="●"/>
            </a:pPr>
            <a:r>
              <a:rPr lang="en"/>
              <a:t>Visuals help present your findings more effectively and communicate your analysis with others.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677" name="Google Shape;677;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visualization is a powerful tool for analyzing and presenting data. </a:t>
            </a:r>
            <a:endParaRPr/>
          </a:p>
          <a:p>
            <a:pPr indent="-342900" lvl="0" marL="457200" rtl="0" algn="l">
              <a:spcBef>
                <a:spcPts val="0"/>
              </a:spcBef>
              <a:spcAft>
                <a:spcPts val="0"/>
              </a:spcAft>
              <a:buSzPts val="1800"/>
              <a:buChar char="●"/>
            </a:pPr>
            <a:r>
              <a:rPr lang="en"/>
              <a:t>It allows you to identify trends, patterns, and outliers quickly. </a:t>
            </a:r>
            <a:endParaRPr/>
          </a:p>
          <a:p>
            <a:pPr indent="-342900" lvl="0" marL="457200" rtl="0" algn="l">
              <a:spcBef>
                <a:spcPts val="0"/>
              </a:spcBef>
              <a:spcAft>
                <a:spcPts val="0"/>
              </a:spcAft>
              <a:buSzPts val="1800"/>
              <a:buChar char="●"/>
            </a:pPr>
            <a:r>
              <a:rPr lang="en"/>
              <a:t>Key aspects of data visualization in Google Sheets:</a:t>
            </a:r>
            <a:endParaRPr/>
          </a:p>
          <a:p>
            <a:pPr indent="-317500" lvl="1" marL="914400" rtl="0" algn="l">
              <a:spcBef>
                <a:spcPts val="0"/>
              </a:spcBef>
              <a:spcAft>
                <a:spcPts val="0"/>
              </a:spcAft>
              <a:buSzPts val="1400"/>
              <a:buChar char="○"/>
            </a:pPr>
            <a:r>
              <a:rPr lang="en"/>
              <a:t>Creating Basic Charts: Bar, Line, Pie</a:t>
            </a:r>
            <a:endParaRPr/>
          </a:p>
          <a:p>
            <a:pPr indent="-317500" lvl="1" marL="914400" rtl="0" algn="l">
              <a:spcBef>
                <a:spcPts val="0"/>
              </a:spcBef>
              <a:spcAft>
                <a:spcPts val="0"/>
              </a:spcAft>
              <a:buSzPts val="1400"/>
              <a:buChar char="○"/>
            </a:pPr>
            <a:r>
              <a:rPr lang="en"/>
              <a:t>Formatting Charts</a:t>
            </a:r>
            <a:endParaRPr/>
          </a:p>
          <a:p>
            <a:pPr indent="-317500" lvl="1" marL="914400" rtl="0" algn="l">
              <a:spcBef>
                <a:spcPts val="0"/>
              </a:spcBef>
              <a:spcAft>
                <a:spcPts val="0"/>
              </a:spcAft>
              <a:buSzPts val="1400"/>
              <a:buChar char="○"/>
            </a:pPr>
            <a:r>
              <a:rPr lang="en"/>
              <a:t>Sparkline for Trend Analysis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Charts </a:t>
            </a:r>
            <a:endParaRPr/>
          </a:p>
        </p:txBody>
      </p:sp>
      <p:sp>
        <p:nvSpPr>
          <p:cNvPr id="683" name="Google Shape;683;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Charts allow you to represent your data visually, making it easier to communicate insights. Whether you need to compare values, show trends over time, or display proportions, different types of charts are suited for different data.</a:t>
            </a:r>
            <a:endParaRPr/>
          </a:p>
          <a:p>
            <a:pPr indent="-317500" lvl="1" marL="914400" rtl="0" algn="l">
              <a:spcBef>
                <a:spcPts val="0"/>
              </a:spcBef>
              <a:spcAft>
                <a:spcPts val="0"/>
              </a:spcAft>
              <a:buSzPts val="1400"/>
              <a:buChar char="○"/>
            </a:pPr>
            <a:r>
              <a:rPr lang="en"/>
              <a:t>Bar chart</a:t>
            </a:r>
            <a:endParaRPr/>
          </a:p>
          <a:p>
            <a:pPr indent="-317500" lvl="1" marL="914400" rtl="0" algn="l">
              <a:spcBef>
                <a:spcPts val="0"/>
              </a:spcBef>
              <a:spcAft>
                <a:spcPts val="0"/>
              </a:spcAft>
              <a:buSzPts val="1400"/>
              <a:buChar char="○"/>
            </a:pPr>
            <a:r>
              <a:rPr lang="en"/>
              <a:t>Line chart</a:t>
            </a:r>
            <a:endParaRPr/>
          </a:p>
          <a:p>
            <a:pPr indent="-317500" lvl="1" marL="914400" rtl="0" algn="l">
              <a:spcBef>
                <a:spcPts val="0"/>
              </a:spcBef>
              <a:spcAft>
                <a:spcPts val="0"/>
              </a:spcAft>
              <a:buSzPts val="1400"/>
              <a:buChar char="○"/>
            </a:pPr>
            <a:r>
              <a:rPr lang="en"/>
              <a:t>Pie chart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Formatting Rows</a:t>
            </a:r>
            <a:endParaRPr/>
          </a:p>
        </p:txBody>
      </p:sp>
      <p:sp>
        <p:nvSpPr>
          <p:cNvPr id="419" name="Google Shape;419;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Select/Highlight the entire row.</a:t>
            </a:r>
            <a:endParaRPr/>
          </a:p>
          <a:p>
            <a:pPr indent="-342900" lvl="0" marL="457200" rtl="0" algn="l">
              <a:spcBef>
                <a:spcPts val="0"/>
              </a:spcBef>
              <a:spcAft>
                <a:spcPts val="0"/>
              </a:spcAft>
              <a:buSzPts val="1800"/>
              <a:buChar char="●"/>
            </a:pPr>
            <a:r>
              <a:rPr lang="en"/>
              <a:t>Select multiple rows</a:t>
            </a:r>
            <a:endParaRPr/>
          </a:p>
          <a:p>
            <a:pPr indent="-342900" lvl="0" marL="457200" rtl="0" algn="l">
              <a:spcBef>
                <a:spcPts val="0"/>
              </a:spcBef>
              <a:spcAft>
                <a:spcPts val="0"/>
              </a:spcAft>
              <a:buSzPts val="1800"/>
              <a:buChar char="●"/>
            </a:pPr>
            <a:r>
              <a:rPr lang="en"/>
              <a:t>Resize the row height:</a:t>
            </a:r>
            <a:endParaRPr/>
          </a:p>
          <a:p>
            <a:pPr indent="-317500" lvl="1" marL="914400" rtl="0" algn="l">
              <a:spcBef>
                <a:spcPts val="0"/>
              </a:spcBef>
              <a:spcAft>
                <a:spcPts val="0"/>
              </a:spcAft>
              <a:buSzPts val="1400"/>
              <a:buChar char="○"/>
            </a:pPr>
            <a:r>
              <a:rPr lang="en"/>
              <a:t>Right-click on the selected row number(s).</a:t>
            </a:r>
            <a:endParaRPr/>
          </a:p>
          <a:p>
            <a:pPr indent="-317500" lvl="1" marL="914400" rtl="0" algn="l">
              <a:spcBef>
                <a:spcPts val="0"/>
              </a:spcBef>
              <a:spcAft>
                <a:spcPts val="0"/>
              </a:spcAft>
              <a:buSzPts val="1400"/>
              <a:buChar char="○"/>
            </a:pPr>
            <a:r>
              <a:rPr lang="en"/>
              <a:t>Click on "Resize row" in the context menu.</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Charts - Bar</a:t>
            </a:r>
            <a:endParaRPr/>
          </a:p>
        </p:txBody>
      </p:sp>
      <p:sp>
        <p:nvSpPr>
          <p:cNvPr id="689" name="Google Shape;689;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bar chart is great for comparing different categories.</a:t>
            </a:r>
            <a:endParaRPr/>
          </a:p>
          <a:p>
            <a:pPr indent="-342900" lvl="0" marL="457200" rtl="0" algn="l">
              <a:spcBef>
                <a:spcPts val="0"/>
              </a:spcBef>
              <a:spcAft>
                <a:spcPts val="0"/>
              </a:spcAft>
              <a:buSzPts val="1800"/>
              <a:buChar char="●"/>
            </a:pPr>
            <a:r>
              <a:rPr lang="en"/>
              <a:t>Create chart</a:t>
            </a:r>
            <a:endParaRPr/>
          </a:p>
          <a:p>
            <a:pPr indent="-317500" lvl="1" marL="914400" rtl="0" algn="l">
              <a:spcBef>
                <a:spcPts val="0"/>
              </a:spcBef>
              <a:spcAft>
                <a:spcPts val="0"/>
              </a:spcAft>
              <a:buSzPts val="1400"/>
              <a:buChar char="○"/>
            </a:pPr>
            <a:r>
              <a:rPr lang="en"/>
              <a:t>Select the data range you want to use for the chart (make sure to include the column headers).</a:t>
            </a:r>
            <a:endParaRPr/>
          </a:p>
          <a:p>
            <a:pPr indent="-317500" lvl="1" marL="914400" rtl="0" algn="l">
              <a:spcBef>
                <a:spcPts val="0"/>
              </a:spcBef>
              <a:spcAft>
                <a:spcPts val="0"/>
              </a:spcAft>
              <a:buSzPts val="1400"/>
              <a:buChar char="○"/>
            </a:pPr>
            <a:r>
              <a:rPr lang="en"/>
              <a:t>Go to the Insert menu.</a:t>
            </a:r>
            <a:endParaRPr/>
          </a:p>
          <a:p>
            <a:pPr indent="-317500" lvl="1" marL="914400" rtl="0" algn="l">
              <a:spcBef>
                <a:spcPts val="0"/>
              </a:spcBef>
              <a:spcAft>
                <a:spcPts val="0"/>
              </a:spcAft>
              <a:buSzPts val="1400"/>
              <a:buChar char="○"/>
            </a:pPr>
            <a:r>
              <a:rPr lang="en"/>
              <a:t>Select Chart.</a:t>
            </a:r>
            <a:endParaRPr/>
          </a:p>
          <a:p>
            <a:pPr indent="-317500" lvl="1" marL="914400" rtl="0" algn="l">
              <a:spcBef>
                <a:spcPts val="0"/>
              </a:spcBef>
              <a:spcAft>
                <a:spcPts val="0"/>
              </a:spcAft>
              <a:buSzPts val="1400"/>
              <a:buChar char="○"/>
            </a:pPr>
            <a:r>
              <a:rPr lang="en"/>
              <a:t>Google Sheets will automatically create a chart. If it doesn’t select a bar chart, click on the Chart type drop-down in the chart editor.</a:t>
            </a:r>
            <a:endParaRPr/>
          </a:p>
          <a:p>
            <a:pPr indent="-317500" lvl="1" marL="914400" rtl="0" algn="l">
              <a:spcBef>
                <a:spcPts val="0"/>
              </a:spcBef>
              <a:spcAft>
                <a:spcPts val="0"/>
              </a:spcAft>
              <a:buSzPts val="1400"/>
              <a:buChar char="○"/>
            </a:pPr>
            <a:r>
              <a:rPr lang="en"/>
              <a:t>Choose Bar Chart (you can select either "Horizontal Bar" or "Vertical Bar").</a:t>
            </a:r>
            <a:endParaRPr/>
          </a:p>
          <a:p>
            <a:pPr indent="-317500" lvl="1" marL="914400" rtl="0" algn="l">
              <a:spcBef>
                <a:spcPts val="0"/>
              </a:spcBef>
              <a:spcAft>
                <a:spcPts val="0"/>
              </a:spcAft>
              <a:buSzPts val="1400"/>
              <a:buChar char="○"/>
            </a:pPr>
            <a:r>
              <a:rPr lang="en"/>
              <a:t>Your bar chart will appear on the sheet.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Charts - Line</a:t>
            </a:r>
            <a:endParaRPr/>
          </a:p>
        </p:txBody>
      </p:sp>
      <p:sp>
        <p:nvSpPr>
          <p:cNvPr id="695" name="Google Shape;695;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line chart is ideal for showing trends over time.</a:t>
            </a:r>
            <a:endParaRPr/>
          </a:p>
          <a:p>
            <a:pPr indent="-342900" lvl="0" marL="457200" rtl="0" algn="l">
              <a:spcBef>
                <a:spcPts val="0"/>
              </a:spcBef>
              <a:spcAft>
                <a:spcPts val="0"/>
              </a:spcAft>
              <a:buSzPts val="1800"/>
              <a:buChar char="●"/>
            </a:pPr>
            <a:r>
              <a:rPr lang="en"/>
              <a:t>Create chart</a:t>
            </a:r>
            <a:endParaRPr/>
          </a:p>
          <a:p>
            <a:pPr indent="-317500" lvl="1" marL="914400" rtl="0" algn="l">
              <a:spcBef>
                <a:spcPts val="0"/>
              </a:spcBef>
              <a:spcAft>
                <a:spcPts val="0"/>
              </a:spcAft>
              <a:buSzPts val="1400"/>
              <a:buChar char="○"/>
            </a:pPr>
            <a:r>
              <a:rPr lang="en"/>
              <a:t>Select the data range (time-based data works best, such as dates or months in one column and values in the other).</a:t>
            </a:r>
            <a:endParaRPr/>
          </a:p>
          <a:p>
            <a:pPr indent="-317500" lvl="1" marL="914400" rtl="0" algn="l">
              <a:spcBef>
                <a:spcPts val="0"/>
              </a:spcBef>
              <a:spcAft>
                <a:spcPts val="0"/>
              </a:spcAft>
              <a:buSzPts val="1400"/>
              <a:buChar char="○"/>
            </a:pPr>
            <a:r>
              <a:rPr lang="en"/>
              <a:t>Go to the Insert menu.</a:t>
            </a:r>
            <a:endParaRPr/>
          </a:p>
          <a:p>
            <a:pPr indent="-317500" lvl="1" marL="914400" rtl="0" algn="l">
              <a:spcBef>
                <a:spcPts val="0"/>
              </a:spcBef>
              <a:spcAft>
                <a:spcPts val="0"/>
              </a:spcAft>
              <a:buSzPts val="1400"/>
              <a:buChar char="○"/>
            </a:pPr>
            <a:r>
              <a:rPr lang="en"/>
              <a:t>Select Chart.</a:t>
            </a:r>
            <a:endParaRPr/>
          </a:p>
          <a:p>
            <a:pPr indent="-317500" lvl="1" marL="914400" rtl="0" algn="l">
              <a:spcBef>
                <a:spcPts val="0"/>
              </a:spcBef>
              <a:spcAft>
                <a:spcPts val="0"/>
              </a:spcAft>
              <a:buSzPts val="1400"/>
              <a:buChar char="○"/>
            </a:pPr>
            <a:r>
              <a:rPr lang="en"/>
              <a:t>In the chart editor, change the Chart type to Line chart.</a:t>
            </a:r>
            <a:endParaRPr/>
          </a:p>
          <a:p>
            <a:pPr indent="-317500" lvl="1" marL="914400" rtl="0" algn="l">
              <a:spcBef>
                <a:spcPts val="0"/>
              </a:spcBef>
              <a:spcAft>
                <a:spcPts val="0"/>
              </a:spcAft>
              <a:buSzPts val="1400"/>
              <a:buChar char="○"/>
            </a:pPr>
            <a:r>
              <a:rPr lang="en"/>
              <a:t>Your line chart will appear, displaying the trend over the selected time periods.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Charts - Pie</a:t>
            </a:r>
            <a:endParaRPr/>
          </a:p>
        </p:txBody>
      </p:sp>
      <p:sp>
        <p:nvSpPr>
          <p:cNvPr id="701" name="Google Shape;701;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pie chart is useful for showing proportions of a whole.</a:t>
            </a:r>
            <a:endParaRPr/>
          </a:p>
          <a:p>
            <a:pPr indent="-342900" lvl="0" marL="457200" rtl="0" algn="l">
              <a:spcBef>
                <a:spcPts val="0"/>
              </a:spcBef>
              <a:spcAft>
                <a:spcPts val="0"/>
              </a:spcAft>
              <a:buSzPts val="1800"/>
              <a:buChar char="●"/>
            </a:pPr>
            <a:r>
              <a:rPr lang="en"/>
              <a:t>Create chart</a:t>
            </a:r>
            <a:endParaRPr/>
          </a:p>
          <a:p>
            <a:pPr indent="-317500" lvl="1" marL="914400" rtl="0" algn="l">
              <a:spcBef>
                <a:spcPts val="0"/>
              </a:spcBef>
              <a:spcAft>
                <a:spcPts val="0"/>
              </a:spcAft>
              <a:buSzPts val="1400"/>
              <a:buChar char="○"/>
            </a:pPr>
            <a:r>
              <a:rPr lang="en"/>
              <a:t>Select the data (ensure the data represents categories and their corresponding values).</a:t>
            </a:r>
            <a:endParaRPr/>
          </a:p>
          <a:p>
            <a:pPr indent="-317500" lvl="1" marL="914400" rtl="0" algn="l">
              <a:spcBef>
                <a:spcPts val="0"/>
              </a:spcBef>
              <a:spcAft>
                <a:spcPts val="0"/>
              </a:spcAft>
              <a:buSzPts val="1400"/>
              <a:buChar char="○"/>
            </a:pPr>
            <a:r>
              <a:rPr lang="en"/>
              <a:t>Go to the Insert menu.</a:t>
            </a:r>
            <a:endParaRPr/>
          </a:p>
          <a:p>
            <a:pPr indent="-317500" lvl="1" marL="914400" rtl="0" algn="l">
              <a:spcBef>
                <a:spcPts val="0"/>
              </a:spcBef>
              <a:spcAft>
                <a:spcPts val="0"/>
              </a:spcAft>
              <a:buSzPts val="1400"/>
              <a:buChar char="○"/>
            </a:pPr>
            <a:r>
              <a:rPr lang="en"/>
              <a:t>Select Chart.</a:t>
            </a:r>
            <a:endParaRPr/>
          </a:p>
          <a:p>
            <a:pPr indent="-317500" lvl="1" marL="914400" rtl="0" algn="l">
              <a:spcBef>
                <a:spcPts val="0"/>
              </a:spcBef>
              <a:spcAft>
                <a:spcPts val="0"/>
              </a:spcAft>
              <a:buSzPts val="1400"/>
              <a:buChar char="○"/>
            </a:pPr>
            <a:r>
              <a:rPr lang="en"/>
              <a:t>In the chart editor, select Pie chart.</a:t>
            </a:r>
            <a:endParaRPr/>
          </a:p>
          <a:p>
            <a:pPr indent="-317500" lvl="1" marL="914400" rtl="0" algn="l">
              <a:spcBef>
                <a:spcPts val="0"/>
              </a:spcBef>
              <a:spcAft>
                <a:spcPts val="0"/>
              </a:spcAft>
              <a:buSzPts val="1400"/>
              <a:buChar char="○"/>
            </a:pPr>
            <a:r>
              <a:rPr lang="en"/>
              <a:t>Google Sheets will generate the pie chart to display the proportions of your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Formatting Charts</a:t>
            </a:r>
            <a:endParaRPr/>
          </a:p>
        </p:txBody>
      </p:sp>
      <p:sp>
        <p:nvSpPr>
          <p:cNvPr id="707" name="Google Shape;707;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Formatting makes your charts clearer and more visually appealing. It also helps highlight key data points for better communication.</a:t>
            </a:r>
            <a:endParaRPr/>
          </a:p>
          <a:p>
            <a:pPr indent="-342900" lvl="0" marL="457200" rtl="0" algn="l">
              <a:spcBef>
                <a:spcPts val="0"/>
              </a:spcBef>
              <a:spcAft>
                <a:spcPts val="0"/>
              </a:spcAft>
              <a:buSzPts val="1800"/>
              <a:buChar char="●"/>
            </a:pPr>
            <a:r>
              <a:rPr lang="en"/>
              <a:t>Format Charts:</a:t>
            </a:r>
            <a:endParaRPr/>
          </a:p>
          <a:p>
            <a:pPr indent="-317500" lvl="1" marL="914400" rtl="0" algn="l">
              <a:spcBef>
                <a:spcPts val="0"/>
              </a:spcBef>
              <a:spcAft>
                <a:spcPts val="0"/>
              </a:spcAft>
              <a:buSzPts val="1400"/>
              <a:buChar char="○"/>
            </a:pPr>
            <a:r>
              <a:rPr lang="en"/>
              <a:t>Click on the chart to select it.</a:t>
            </a:r>
            <a:endParaRPr/>
          </a:p>
          <a:p>
            <a:pPr indent="-317500" lvl="1" marL="914400" rtl="0" algn="l">
              <a:spcBef>
                <a:spcPts val="0"/>
              </a:spcBef>
              <a:spcAft>
                <a:spcPts val="0"/>
              </a:spcAft>
              <a:buSzPts val="1400"/>
              <a:buChar char="○"/>
            </a:pPr>
            <a:r>
              <a:rPr lang="en"/>
              <a:t>The Chart editor will appear on the right. Here, you can make several adjustments:</a:t>
            </a:r>
            <a:endParaRPr/>
          </a:p>
          <a:p>
            <a:pPr indent="-317500" lvl="2" marL="1371600" rtl="0" algn="l">
              <a:spcBef>
                <a:spcPts val="0"/>
              </a:spcBef>
              <a:spcAft>
                <a:spcPts val="0"/>
              </a:spcAft>
              <a:buSzPts val="1400"/>
              <a:buChar char="■"/>
            </a:pPr>
            <a:r>
              <a:rPr lang="en"/>
              <a:t>Chart Style: Choose a color scheme or style that suits your presentation.</a:t>
            </a:r>
            <a:endParaRPr/>
          </a:p>
          <a:p>
            <a:pPr indent="-317500" lvl="2" marL="1371600" rtl="0" algn="l">
              <a:spcBef>
                <a:spcPts val="0"/>
              </a:spcBef>
              <a:spcAft>
                <a:spcPts val="0"/>
              </a:spcAft>
              <a:buSzPts val="1400"/>
              <a:buChar char="■"/>
            </a:pPr>
            <a:r>
              <a:rPr lang="en"/>
              <a:t>Customize: Click the Customize tab to access advanced options:</a:t>
            </a:r>
            <a:endParaRPr/>
          </a:p>
          <a:p>
            <a:pPr indent="-317500" lvl="3" marL="1828800" rtl="0" algn="l">
              <a:spcBef>
                <a:spcPts val="0"/>
              </a:spcBef>
              <a:spcAft>
                <a:spcPts val="0"/>
              </a:spcAft>
              <a:buSzPts val="1400"/>
              <a:buChar char="●"/>
            </a:pPr>
            <a:r>
              <a:rPr lang="en"/>
              <a:t>Chart &amp; Axis Titles: Add titles to your chart and axes for clarity.</a:t>
            </a:r>
            <a:endParaRPr/>
          </a:p>
          <a:p>
            <a:pPr indent="-317500" lvl="3" marL="1828800" rtl="0" algn="l">
              <a:spcBef>
                <a:spcPts val="0"/>
              </a:spcBef>
              <a:spcAft>
                <a:spcPts val="0"/>
              </a:spcAft>
              <a:buSzPts val="1400"/>
              <a:buChar char="●"/>
            </a:pPr>
            <a:r>
              <a:rPr lang="en"/>
              <a:t>Series: Adjust the colors or line thickness of your chart series.</a:t>
            </a:r>
            <a:endParaRPr/>
          </a:p>
          <a:p>
            <a:pPr indent="-317500" lvl="3" marL="1828800" rtl="0" algn="l">
              <a:spcBef>
                <a:spcPts val="0"/>
              </a:spcBef>
              <a:spcAft>
                <a:spcPts val="0"/>
              </a:spcAft>
              <a:buSzPts val="1400"/>
              <a:buChar char="●"/>
            </a:pPr>
            <a:r>
              <a:rPr lang="en"/>
              <a:t>Legend: Adjust the position of the legend or remove it if unnecessary.</a:t>
            </a:r>
            <a:endParaRPr/>
          </a:p>
          <a:p>
            <a:pPr indent="-317500" lvl="3" marL="1828800" rtl="0" algn="l">
              <a:spcBef>
                <a:spcPts val="0"/>
              </a:spcBef>
              <a:spcAft>
                <a:spcPts val="0"/>
              </a:spcAft>
              <a:buSzPts val="1400"/>
              <a:buChar char="●"/>
            </a:pPr>
            <a:r>
              <a:rPr lang="en"/>
              <a:t>Gridlines: Modify or remove gridlines for a cleaner look.</a:t>
            </a:r>
            <a:endParaRPr/>
          </a:p>
          <a:p>
            <a:pPr indent="-317500" lvl="3" marL="1828800" rtl="0" algn="l">
              <a:spcBef>
                <a:spcPts val="0"/>
              </a:spcBef>
              <a:spcAft>
                <a:spcPts val="0"/>
              </a:spcAft>
              <a:buSzPts val="1400"/>
              <a:buChar char="●"/>
            </a:pPr>
            <a:r>
              <a:rPr lang="en"/>
              <a:t>Data Labels: Show data labels on your chart for precise values.</a:t>
            </a:r>
            <a:endParaRPr/>
          </a:p>
          <a:p>
            <a:pPr indent="-317500" lvl="1" marL="914400" rtl="0" algn="l">
              <a:spcBef>
                <a:spcPts val="0"/>
              </a:spcBef>
              <a:spcAft>
                <a:spcPts val="0"/>
              </a:spcAft>
              <a:buSzPts val="1400"/>
              <a:buChar char="○"/>
            </a:pPr>
            <a:r>
              <a:rPr lang="en"/>
              <a:t>Play around with these options to make your chart more informative and visually appealing.</a:t>
            </a:r>
            <a:endParaRPr/>
          </a:p>
          <a:p>
            <a:pPr indent="-317500" lvl="1" marL="914400" rtl="0" algn="l">
              <a:spcBef>
                <a:spcPts val="0"/>
              </a:spcBef>
              <a:spcAft>
                <a:spcPts val="0"/>
              </a:spcAft>
              <a:buSzPts val="1400"/>
              <a:buChar char="○"/>
            </a:pPr>
            <a:r>
              <a:rPr lang="en"/>
              <a:t>Once you are happy with the formatting, you can resize the chart or move it around the sheet to fit your layout.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Sparkline for Trend Analysis</a:t>
            </a:r>
            <a:endParaRPr/>
          </a:p>
        </p:txBody>
      </p:sp>
      <p:sp>
        <p:nvSpPr>
          <p:cNvPr id="713" name="Google Shape;713;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sparkline is a mini chart inside a cell, allowing you to visualize trends in a compact space. </a:t>
            </a:r>
            <a:endParaRPr/>
          </a:p>
          <a:p>
            <a:pPr indent="-342900" lvl="0" marL="457200" rtl="0" algn="l">
              <a:spcBef>
                <a:spcPts val="0"/>
              </a:spcBef>
              <a:spcAft>
                <a:spcPts val="0"/>
              </a:spcAft>
              <a:buSzPts val="1800"/>
              <a:buChar char="●"/>
            </a:pPr>
            <a:r>
              <a:rPr lang="en"/>
              <a:t>It is perfect for showing trends in a column of data without taking up much space.</a:t>
            </a:r>
            <a:endParaRPr/>
          </a:p>
          <a:p>
            <a:pPr indent="-342900" lvl="0" marL="457200" rtl="0" algn="l">
              <a:spcBef>
                <a:spcPts val="0"/>
              </a:spcBef>
              <a:spcAft>
                <a:spcPts val="0"/>
              </a:spcAft>
              <a:buSzPts val="1800"/>
              <a:buChar char="●"/>
            </a:pPr>
            <a:r>
              <a:rPr lang="en"/>
              <a:t>Create Sparklines:</a:t>
            </a:r>
            <a:endParaRPr/>
          </a:p>
          <a:p>
            <a:pPr indent="-317500" lvl="1" marL="914400" rtl="0" algn="l">
              <a:spcBef>
                <a:spcPts val="0"/>
              </a:spcBef>
              <a:spcAft>
                <a:spcPts val="0"/>
              </a:spcAft>
              <a:buSzPts val="1400"/>
              <a:buChar char="○"/>
            </a:pPr>
            <a:r>
              <a:rPr lang="en"/>
              <a:t>Select the cell where you want the sparkline to appear.</a:t>
            </a:r>
            <a:endParaRPr/>
          </a:p>
          <a:p>
            <a:pPr indent="-317500" lvl="1" marL="914400" rtl="0" algn="l">
              <a:spcBef>
                <a:spcPts val="0"/>
              </a:spcBef>
              <a:spcAft>
                <a:spcPts val="0"/>
              </a:spcAft>
              <a:buSzPts val="1400"/>
              <a:buChar char="○"/>
            </a:pPr>
            <a:r>
              <a:rPr lang="en"/>
              <a:t>To r</a:t>
            </a:r>
            <a:r>
              <a:rPr lang="en"/>
              <a:t>eplace A2:A10 with the range of your data, y</a:t>
            </a:r>
            <a:r>
              <a:rPr lang="en"/>
              <a:t>ype the following formula:</a:t>
            </a:r>
            <a:endParaRPr/>
          </a:p>
          <a:p>
            <a:pPr indent="-317500" lvl="2" marL="1371600" rtl="0" algn="l">
              <a:spcBef>
                <a:spcPts val="0"/>
              </a:spcBef>
              <a:spcAft>
                <a:spcPts val="0"/>
              </a:spcAft>
              <a:buSzPts val="1400"/>
              <a:buChar char="■"/>
            </a:pPr>
            <a:r>
              <a:rPr lang="en"/>
              <a:t>=SPARKLINE(A2:A10)</a:t>
            </a:r>
            <a:endParaRPr/>
          </a:p>
          <a:p>
            <a:pPr indent="-317500" lvl="1" marL="914400" rtl="0" algn="l">
              <a:spcBef>
                <a:spcPts val="0"/>
              </a:spcBef>
              <a:spcAft>
                <a:spcPts val="0"/>
              </a:spcAft>
              <a:buSzPts val="1400"/>
              <a:buChar char="○"/>
            </a:pPr>
            <a:r>
              <a:rPr lang="en"/>
              <a:t>Press Enter. A small chart will appear in the selected cell.</a:t>
            </a:r>
            <a:endParaRPr/>
          </a:p>
          <a:p>
            <a:pPr indent="-317500" lvl="1" marL="914400" rtl="0" algn="l">
              <a:spcBef>
                <a:spcPts val="0"/>
              </a:spcBef>
              <a:spcAft>
                <a:spcPts val="0"/>
              </a:spcAft>
              <a:buSzPts val="1400"/>
              <a:buChar char="○"/>
            </a:pPr>
            <a:r>
              <a:rPr lang="en"/>
              <a:t>To customize the sparkline, you can add arguments to the formula, such as:</a:t>
            </a:r>
            <a:endParaRPr/>
          </a:p>
          <a:p>
            <a:pPr indent="-317500" lvl="2" marL="1371600" rtl="0" algn="l">
              <a:spcBef>
                <a:spcPts val="0"/>
              </a:spcBef>
              <a:spcAft>
                <a:spcPts val="0"/>
              </a:spcAft>
              <a:buSzPts val="1400"/>
              <a:buChar char="■"/>
            </a:pPr>
            <a:r>
              <a:rPr lang="en"/>
              <a:t>charttype (line, column, or winloss)</a:t>
            </a:r>
            <a:endParaRPr/>
          </a:p>
          <a:p>
            <a:pPr indent="-317500" lvl="2" marL="1371600" rtl="0" algn="l">
              <a:spcBef>
                <a:spcPts val="0"/>
              </a:spcBef>
              <a:spcAft>
                <a:spcPts val="0"/>
              </a:spcAft>
              <a:buSzPts val="1400"/>
              <a:buChar char="■"/>
            </a:pPr>
            <a:r>
              <a:rPr lang="en"/>
              <a:t>color (for the line or bars) Example:</a:t>
            </a:r>
            <a:endParaRPr/>
          </a:p>
          <a:p>
            <a:pPr indent="-317500" lvl="3" marL="1828800" rtl="0" algn="l">
              <a:spcBef>
                <a:spcPts val="0"/>
              </a:spcBef>
              <a:spcAft>
                <a:spcPts val="0"/>
              </a:spcAft>
              <a:buSzPts val="1400"/>
              <a:buChar char="●"/>
            </a:pPr>
            <a:r>
              <a:rPr lang="en"/>
              <a:t>=SPARKLINE(A2:A10, {"charttype", "line"; "color", "blue"})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719" name="Google Shape;719;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Bar Chart - Sales Comparison</a:t>
            </a:r>
            <a:endParaRPr/>
          </a:p>
          <a:p>
            <a:pPr indent="-317500" lvl="1" marL="914400" rtl="0" algn="l">
              <a:spcBef>
                <a:spcPts val="0"/>
              </a:spcBef>
              <a:spcAft>
                <a:spcPts val="0"/>
              </a:spcAft>
              <a:buSzPts val="1400"/>
              <a:buChar char="○"/>
            </a:pPr>
            <a:r>
              <a:rPr lang="en"/>
              <a:t>Imagine you have data about the monthly sales of a company over the last year. A bar chart can visually show which months had the highest and lowest sales, making it easy to compare performance across months.</a:t>
            </a:r>
            <a:endParaRPr/>
          </a:p>
          <a:p>
            <a:pPr indent="-317500" lvl="1" marL="914400" rtl="0" algn="l">
              <a:spcBef>
                <a:spcPts val="0"/>
              </a:spcBef>
              <a:spcAft>
                <a:spcPts val="0"/>
              </a:spcAft>
              <a:buSzPts val="1400"/>
              <a:buChar char="○"/>
            </a:pPr>
            <a:r>
              <a:rPr lang="en"/>
              <a:t>Use case: A sales manager can use a bar chart to quickly identify months with lower-than-expected sales and take corrective actions.</a:t>
            </a:r>
            <a:endParaRPr/>
          </a:p>
          <a:p>
            <a:pPr indent="-342900" lvl="0" marL="457200" rtl="0" algn="l">
              <a:spcBef>
                <a:spcPts val="0"/>
              </a:spcBef>
              <a:spcAft>
                <a:spcPts val="0"/>
              </a:spcAft>
              <a:buSzPts val="1800"/>
              <a:buChar char="●"/>
            </a:pPr>
            <a:r>
              <a:rPr lang="en"/>
              <a:t>Line Chart - Website Traffic</a:t>
            </a:r>
            <a:endParaRPr/>
          </a:p>
          <a:p>
            <a:pPr indent="-317500" lvl="1" marL="914400" rtl="0" algn="l">
              <a:spcBef>
                <a:spcPts val="0"/>
              </a:spcBef>
              <a:spcAft>
                <a:spcPts val="0"/>
              </a:spcAft>
              <a:buSzPts val="1400"/>
              <a:buChar char="○"/>
            </a:pPr>
            <a:r>
              <a:rPr lang="en"/>
              <a:t>If you have website traffic data over time (e.g., daily visits over a month), a line chart will help you see trends—whether traffic is growing, declining, or fluctuating.</a:t>
            </a:r>
            <a:endParaRPr/>
          </a:p>
          <a:p>
            <a:pPr indent="-317500" lvl="1" marL="914400" rtl="0" algn="l">
              <a:spcBef>
                <a:spcPts val="0"/>
              </a:spcBef>
              <a:spcAft>
                <a:spcPts val="0"/>
              </a:spcAft>
              <a:buSzPts val="1400"/>
              <a:buChar char="○"/>
            </a:pPr>
            <a:r>
              <a:rPr lang="en"/>
              <a:t>Use case: A digital marketer can use a line chart to monitor the effectiveness of a new marketing campaign by tracking the rise or fall in traffic after launch.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725" name="Google Shape;725;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Pie Chart - Market Share</a:t>
            </a:r>
            <a:endParaRPr/>
          </a:p>
          <a:p>
            <a:pPr indent="-317500" lvl="1" marL="914400" rtl="0" algn="l">
              <a:spcBef>
                <a:spcPts val="0"/>
              </a:spcBef>
              <a:spcAft>
                <a:spcPts val="0"/>
              </a:spcAft>
              <a:buSzPts val="1400"/>
              <a:buChar char="○"/>
            </a:pPr>
            <a:r>
              <a:rPr lang="en"/>
              <a:t>A pie chart can show the market share distribution between different competitors. For example, if you have data on market share percentages for several companies, a pie chart visually represents how each competitor contributes to the total.</a:t>
            </a:r>
            <a:endParaRPr/>
          </a:p>
          <a:p>
            <a:pPr indent="-317500" lvl="1" marL="914400" rtl="0" algn="l">
              <a:spcBef>
                <a:spcPts val="0"/>
              </a:spcBef>
              <a:spcAft>
                <a:spcPts val="0"/>
              </a:spcAft>
              <a:buSzPts val="1400"/>
              <a:buChar char="○"/>
            </a:pPr>
            <a:r>
              <a:rPr lang="en"/>
              <a:t>Use case: A business analyst can use a pie chart to present to management how their company’s market share compares to competitors in a particular sector.</a:t>
            </a:r>
            <a:endParaRPr/>
          </a:p>
          <a:p>
            <a:pPr indent="-342900" lvl="0" marL="457200" rtl="0" algn="l">
              <a:spcBef>
                <a:spcPts val="0"/>
              </a:spcBef>
              <a:spcAft>
                <a:spcPts val="0"/>
              </a:spcAft>
              <a:buSzPts val="1800"/>
              <a:buChar char="●"/>
            </a:pPr>
            <a:r>
              <a:rPr lang="en"/>
              <a:t>Sparkline - Stock Price Trend</a:t>
            </a:r>
            <a:endParaRPr/>
          </a:p>
          <a:p>
            <a:pPr indent="-317500" lvl="1" marL="914400" rtl="0" algn="l">
              <a:spcBef>
                <a:spcPts val="0"/>
              </a:spcBef>
              <a:spcAft>
                <a:spcPts val="0"/>
              </a:spcAft>
              <a:buSzPts val="1400"/>
              <a:buChar char="○"/>
            </a:pPr>
            <a:r>
              <a:rPr lang="en"/>
              <a:t>Use sparklines to show the trend of stock prices in a compact format, especially when dealing with multiple stocks in a portfolio. You could place a sparkline next to each stock ticker to visualize performance at a glance.</a:t>
            </a:r>
            <a:endParaRPr/>
          </a:p>
          <a:p>
            <a:pPr indent="-317500" lvl="1" marL="914400" rtl="0" algn="l">
              <a:spcBef>
                <a:spcPts val="0"/>
              </a:spcBef>
              <a:spcAft>
                <a:spcPts val="0"/>
              </a:spcAft>
              <a:buSzPts val="1400"/>
              <a:buChar char="○"/>
            </a:pPr>
            <a:r>
              <a:rPr lang="en"/>
              <a:t>Use case: A stock trader can use sparklines in a portfolio tracker to quickly spot which stocks are performing well or poorly over time.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Collaboration and Automation</a:t>
            </a:r>
            <a:endParaRPr/>
          </a:p>
        </p:txBody>
      </p:sp>
      <p:sp>
        <p:nvSpPr>
          <p:cNvPr id="731" name="Google Shape;731;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Collaboration and automation are key components of effective data management. </a:t>
            </a:r>
            <a:endParaRPr/>
          </a:p>
          <a:p>
            <a:pPr indent="-342900" lvl="0" marL="457200" rtl="0" algn="l">
              <a:spcBef>
                <a:spcPts val="0"/>
              </a:spcBef>
              <a:spcAft>
                <a:spcPts val="0"/>
              </a:spcAft>
              <a:buSzPts val="1800"/>
              <a:buChar char="●"/>
            </a:pPr>
            <a:r>
              <a:rPr lang="en"/>
              <a:t>You can easily collaborate with others in real-time and automate repetitive tasks, saving you time and reducing errors. </a:t>
            </a:r>
            <a:endParaRPr/>
          </a:p>
          <a:p>
            <a:pPr indent="-342900" lvl="0" marL="457200" rtl="0" algn="l">
              <a:spcBef>
                <a:spcPts val="0"/>
              </a:spcBef>
              <a:spcAft>
                <a:spcPts val="0"/>
              </a:spcAft>
              <a:buSzPts val="1800"/>
              <a:buChar char="●"/>
            </a:pPr>
            <a:r>
              <a:rPr lang="en"/>
              <a:t>This section will walk you through sharing and collaborating in real time, and using macros to automate tasks.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Sharing and Collaborating in Real Time</a:t>
            </a:r>
            <a:endParaRPr/>
          </a:p>
        </p:txBody>
      </p:sp>
      <p:sp>
        <p:nvSpPr>
          <p:cNvPr id="737" name="Google Shape;737;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Collaboration allows multiple people to work on the same document at the same time, which is especially helpful in team environments.</a:t>
            </a:r>
            <a:endParaRPr/>
          </a:p>
          <a:p>
            <a:pPr indent="-342900" lvl="0" marL="457200" rtl="0" algn="l">
              <a:spcBef>
                <a:spcPts val="0"/>
              </a:spcBef>
              <a:spcAft>
                <a:spcPts val="0"/>
              </a:spcAft>
              <a:buSzPts val="1800"/>
              <a:buChar char="●"/>
            </a:pPr>
            <a:r>
              <a:rPr lang="en"/>
              <a:t>Share and Collaborate:</a:t>
            </a:r>
            <a:endParaRPr/>
          </a:p>
          <a:p>
            <a:pPr indent="-317500" lvl="1" marL="914400" rtl="0" algn="l">
              <a:spcBef>
                <a:spcPts val="0"/>
              </a:spcBef>
              <a:spcAft>
                <a:spcPts val="0"/>
              </a:spcAft>
              <a:buSzPts val="1400"/>
              <a:buChar char="○"/>
            </a:pPr>
            <a:r>
              <a:rPr lang="en"/>
              <a:t>Open your Google Sheet.</a:t>
            </a:r>
            <a:endParaRPr/>
          </a:p>
          <a:p>
            <a:pPr indent="-317500" lvl="1" marL="914400" rtl="0" algn="l">
              <a:spcBef>
                <a:spcPts val="0"/>
              </a:spcBef>
              <a:spcAft>
                <a:spcPts val="0"/>
              </a:spcAft>
              <a:buSzPts val="1400"/>
              <a:buChar char="○"/>
            </a:pPr>
            <a:r>
              <a:rPr lang="en"/>
              <a:t>Click on the Share button in the upper-right corner of the screen.</a:t>
            </a:r>
            <a:endParaRPr/>
          </a:p>
          <a:p>
            <a:pPr indent="-317500" lvl="1" marL="914400" rtl="0" algn="l">
              <a:spcBef>
                <a:spcPts val="0"/>
              </a:spcBef>
              <a:spcAft>
                <a:spcPts val="0"/>
              </a:spcAft>
              <a:buSzPts val="1400"/>
              <a:buChar char="○"/>
            </a:pPr>
            <a:r>
              <a:rPr lang="en"/>
              <a:t>In the "Share with people and groups" box, enter the email addresses of the people you want to share the document with.</a:t>
            </a:r>
            <a:endParaRPr/>
          </a:p>
          <a:p>
            <a:pPr indent="-317500" lvl="1" marL="914400" rtl="0" algn="l">
              <a:spcBef>
                <a:spcPts val="0"/>
              </a:spcBef>
              <a:spcAft>
                <a:spcPts val="0"/>
              </a:spcAft>
              <a:buSzPts val="1400"/>
              <a:buChar char="○"/>
            </a:pPr>
            <a:r>
              <a:rPr lang="en"/>
              <a:t>Choose the access level for each person:</a:t>
            </a:r>
            <a:endParaRPr/>
          </a:p>
          <a:p>
            <a:pPr indent="-317500" lvl="2" marL="1371600" rtl="0" algn="l">
              <a:spcBef>
                <a:spcPts val="0"/>
              </a:spcBef>
              <a:spcAft>
                <a:spcPts val="0"/>
              </a:spcAft>
              <a:buSzPts val="1400"/>
              <a:buChar char="■"/>
            </a:pPr>
            <a:r>
              <a:rPr lang="en"/>
              <a:t>Viewer: They can only view the document.</a:t>
            </a:r>
            <a:endParaRPr/>
          </a:p>
          <a:p>
            <a:pPr indent="-317500" lvl="2" marL="1371600" rtl="0" algn="l">
              <a:spcBef>
                <a:spcPts val="0"/>
              </a:spcBef>
              <a:spcAft>
                <a:spcPts val="0"/>
              </a:spcAft>
              <a:buSzPts val="1400"/>
              <a:buChar char="■"/>
            </a:pPr>
            <a:r>
              <a:rPr lang="en"/>
              <a:t>Commenter: They can view and comment, but not edit.</a:t>
            </a:r>
            <a:endParaRPr/>
          </a:p>
          <a:p>
            <a:pPr indent="-317500" lvl="2" marL="1371600" rtl="0" algn="l">
              <a:spcBef>
                <a:spcPts val="0"/>
              </a:spcBef>
              <a:spcAft>
                <a:spcPts val="0"/>
              </a:spcAft>
              <a:buSzPts val="1400"/>
              <a:buChar char="■"/>
            </a:pPr>
            <a:r>
              <a:rPr lang="en"/>
              <a:t>Editor: They can view, comment, and edit the document.</a:t>
            </a:r>
            <a:endParaRPr/>
          </a:p>
          <a:p>
            <a:pPr indent="-342900" lvl="0" marL="457200" rtl="0" algn="l">
              <a:spcBef>
                <a:spcPts val="0"/>
              </a:spcBef>
              <a:spcAft>
                <a:spcPts val="0"/>
              </a:spcAft>
              <a:buSzPts val="1800"/>
              <a:buChar char="●"/>
            </a:pPr>
            <a:r>
              <a:rPr lang="en"/>
              <a:t>Optionally, check the box "Notify people" to send an email notification to those you’re sharing with.</a:t>
            </a:r>
            <a:endParaRPr/>
          </a:p>
          <a:p>
            <a:pPr indent="-342900" lvl="0" marL="457200" rtl="0" algn="l">
              <a:spcBef>
                <a:spcPts val="0"/>
              </a:spcBef>
              <a:spcAft>
                <a:spcPts val="0"/>
              </a:spcAft>
              <a:buSzPts val="1800"/>
              <a:buChar char="●"/>
            </a:pPr>
            <a:r>
              <a:rPr lang="en"/>
              <a:t>Click Send.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Sharing and Collaborating in Real Time</a:t>
            </a:r>
            <a:endParaRPr/>
          </a:p>
        </p:txBody>
      </p:sp>
      <p:sp>
        <p:nvSpPr>
          <p:cNvPr id="743" name="Google Shape;743;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Collaborating in Real Time:</a:t>
            </a:r>
            <a:endParaRPr/>
          </a:p>
          <a:p>
            <a:pPr indent="-317500" lvl="1" marL="914400" rtl="0" algn="l">
              <a:spcBef>
                <a:spcPts val="0"/>
              </a:spcBef>
              <a:spcAft>
                <a:spcPts val="0"/>
              </a:spcAft>
              <a:buSzPts val="1400"/>
              <a:buChar char="○"/>
            </a:pPr>
            <a:r>
              <a:rPr lang="en"/>
              <a:t>Once shared, your collaborators can open the Sheet and work simultaneously.</a:t>
            </a:r>
            <a:endParaRPr/>
          </a:p>
          <a:p>
            <a:pPr indent="-317500" lvl="1" marL="914400" rtl="0" algn="l">
              <a:spcBef>
                <a:spcPts val="0"/>
              </a:spcBef>
              <a:spcAft>
                <a:spcPts val="0"/>
              </a:spcAft>
              <a:buSzPts val="1400"/>
              <a:buChar char="○"/>
            </a:pPr>
            <a:r>
              <a:rPr lang="en"/>
              <a:t>Google Sheets shows real-time updates as everyone makes changes, with their names or profile pictures displayed in the document.</a:t>
            </a:r>
            <a:endParaRPr/>
          </a:p>
          <a:p>
            <a:pPr indent="-317500" lvl="1" marL="914400" rtl="0" algn="l">
              <a:spcBef>
                <a:spcPts val="0"/>
              </a:spcBef>
              <a:spcAft>
                <a:spcPts val="0"/>
              </a:spcAft>
              <a:buSzPts val="1400"/>
              <a:buChar char="○"/>
            </a:pPr>
            <a:r>
              <a:rPr lang="en"/>
              <a:t>You can communicate directly in the sheet by using comments. To add a comment, right-click a cell and select Comment. Type your message, and click Comment to send.</a:t>
            </a:r>
            <a:endParaRPr/>
          </a:p>
          <a:p>
            <a:pPr indent="-317500" lvl="1" marL="914400" rtl="0" algn="l">
              <a:spcBef>
                <a:spcPts val="0"/>
              </a:spcBef>
              <a:spcAft>
                <a:spcPts val="0"/>
              </a:spcAft>
              <a:buSzPts val="1400"/>
              <a:buChar char="○"/>
            </a:pPr>
            <a:r>
              <a:rPr lang="en"/>
              <a:t>You can also use @mentions to tag someone and notify them directly within the comment.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Formatting Columns</a:t>
            </a:r>
            <a:endParaRPr/>
          </a:p>
        </p:txBody>
      </p:sp>
      <p:sp>
        <p:nvSpPr>
          <p:cNvPr id="425" name="Google Shape;425;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Select the column(s):</a:t>
            </a:r>
            <a:endParaRPr/>
          </a:p>
          <a:p>
            <a:pPr indent="-342900" lvl="0" marL="457200" rtl="0" algn="l">
              <a:spcBef>
                <a:spcPts val="0"/>
              </a:spcBef>
              <a:spcAft>
                <a:spcPts val="0"/>
              </a:spcAft>
              <a:buSzPts val="1800"/>
              <a:buChar char="●"/>
            </a:pPr>
            <a:r>
              <a:rPr lang="en"/>
              <a:t>Select multiple columns</a:t>
            </a:r>
            <a:endParaRPr/>
          </a:p>
          <a:p>
            <a:pPr indent="-342900" lvl="0" marL="457200" rtl="0" algn="l">
              <a:spcBef>
                <a:spcPts val="0"/>
              </a:spcBef>
              <a:spcAft>
                <a:spcPts val="0"/>
              </a:spcAft>
              <a:buSzPts val="1800"/>
              <a:buChar char="●"/>
            </a:pPr>
            <a:r>
              <a:rPr lang="en"/>
              <a:t>Resize the column width:</a:t>
            </a:r>
            <a:endParaRPr/>
          </a:p>
          <a:p>
            <a:pPr indent="-317500" lvl="1" marL="914400" rtl="0" algn="l">
              <a:spcBef>
                <a:spcPts val="0"/>
              </a:spcBef>
              <a:spcAft>
                <a:spcPts val="0"/>
              </a:spcAft>
              <a:buSzPts val="1400"/>
              <a:buChar char="○"/>
            </a:pPr>
            <a:r>
              <a:rPr lang="en"/>
              <a:t>Right-click on the selected column letter(s).</a:t>
            </a:r>
            <a:endParaRPr/>
          </a:p>
          <a:p>
            <a:pPr indent="-317500" lvl="1" marL="914400" rtl="0" algn="l">
              <a:spcBef>
                <a:spcPts val="0"/>
              </a:spcBef>
              <a:spcAft>
                <a:spcPts val="0"/>
              </a:spcAft>
              <a:buSzPts val="1400"/>
              <a:buChar char="○"/>
            </a:pPr>
            <a:r>
              <a:rPr lang="en"/>
              <a:t>Click on "Resize column" in the context menu.</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Macros to Automate Repetitive Tasks</a:t>
            </a:r>
            <a:endParaRPr/>
          </a:p>
        </p:txBody>
      </p:sp>
      <p:sp>
        <p:nvSpPr>
          <p:cNvPr id="749" name="Google Shape;749;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Automation saves time and reduces human error, especially when you need to repeat tasks frequently. </a:t>
            </a:r>
            <a:endParaRPr/>
          </a:p>
          <a:p>
            <a:pPr indent="-342900" lvl="0" marL="457200" rtl="0" algn="l">
              <a:spcBef>
                <a:spcPts val="0"/>
              </a:spcBef>
              <a:spcAft>
                <a:spcPts val="0"/>
              </a:spcAft>
              <a:buSzPts val="1800"/>
              <a:buChar char="●"/>
            </a:pPr>
            <a:r>
              <a:rPr lang="en"/>
              <a:t>Macros let you record a series of actions (like formatting, data entry, or calculations) and run them with a single click.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Macros to Automate Repetitive Tasks</a:t>
            </a:r>
            <a:endParaRPr/>
          </a:p>
        </p:txBody>
      </p:sp>
      <p:sp>
        <p:nvSpPr>
          <p:cNvPr id="755" name="Google Shape;755;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a Macro:</a:t>
            </a:r>
            <a:endParaRPr/>
          </a:p>
          <a:p>
            <a:pPr indent="-317500" lvl="1" marL="914400" rtl="0" algn="l">
              <a:spcBef>
                <a:spcPts val="0"/>
              </a:spcBef>
              <a:spcAft>
                <a:spcPts val="0"/>
              </a:spcAft>
              <a:buSzPts val="1400"/>
              <a:buChar char="○"/>
            </a:pPr>
            <a:r>
              <a:rPr lang="en"/>
              <a:t>Open your Google Sheet.</a:t>
            </a:r>
            <a:endParaRPr/>
          </a:p>
          <a:p>
            <a:pPr indent="-317500" lvl="1" marL="914400" rtl="0" algn="l">
              <a:spcBef>
                <a:spcPts val="0"/>
              </a:spcBef>
              <a:spcAft>
                <a:spcPts val="0"/>
              </a:spcAft>
              <a:buSzPts val="1400"/>
              <a:buChar char="○"/>
            </a:pPr>
            <a:r>
              <a:rPr lang="en"/>
              <a:t>Go to the Extensions menu.</a:t>
            </a:r>
            <a:endParaRPr/>
          </a:p>
          <a:p>
            <a:pPr indent="-317500" lvl="1" marL="914400" rtl="0" algn="l">
              <a:spcBef>
                <a:spcPts val="0"/>
              </a:spcBef>
              <a:spcAft>
                <a:spcPts val="0"/>
              </a:spcAft>
              <a:buSzPts val="1400"/>
              <a:buChar char="○"/>
            </a:pPr>
            <a:r>
              <a:rPr lang="en"/>
              <a:t>Select Macros, then click Record macro.</a:t>
            </a:r>
            <a:endParaRPr/>
          </a:p>
          <a:p>
            <a:pPr indent="-317500" lvl="1" marL="914400" rtl="0" algn="l">
              <a:spcBef>
                <a:spcPts val="0"/>
              </a:spcBef>
              <a:spcAft>
                <a:spcPts val="0"/>
              </a:spcAft>
              <a:buSzPts val="1400"/>
              <a:buChar char="○"/>
            </a:pPr>
            <a:r>
              <a:rPr lang="en"/>
              <a:t>Perform the task you want to automate. This could include formatting cells, entering data, or applying formulas.</a:t>
            </a:r>
            <a:endParaRPr/>
          </a:p>
          <a:p>
            <a:pPr indent="-317500" lvl="1" marL="914400" rtl="0" algn="l">
              <a:spcBef>
                <a:spcPts val="0"/>
              </a:spcBef>
              <a:spcAft>
                <a:spcPts val="0"/>
              </a:spcAft>
              <a:buSzPts val="1400"/>
              <a:buChar char="○"/>
            </a:pPr>
            <a:r>
              <a:rPr lang="en"/>
              <a:t>Once you've finished, click Save in the macro recorder at the bottom of the screen.</a:t>
            </a:r>
            <a:endParaRPr/>
          </a:p>
          <a:p>
            <a:pPr indent="-317500" lvl="1" marL="914400" rtl="0" algn="l">
              <a:spcBef>
                <a:spcPts val="0"/>
              </a:spcBef>
              <a:spcAft>
                <a:spcPts val="0"/>
              </a:spcAft>
              <a:buSzPts val="1400"/>
              <a:buChar char="○"/>
            </a:pPr>
            <a:r>
              <a:rPr lang="en"/>
              <a:t>Name your macro and choose whether to use absolute references (to apply the same action to the exact cells every time) or relative references (which allows the macro to work on different cells each time).</a:t>
            </a:r>
            <a:endParaRPr/>
          </a:p>
          <a:p>
            <a:pPr indent="-317500" lvl="1" marL="914400" rtl="0" algn="l">
              <a:spcBef>
                <a:spcPts val="0"/>
              </a:spcBef>
              <a:spcAft>
                <a:spcPts val="0"/>
              </a:spcAft>
              <a:buSzPts val="1400"/>
              <a:buChar char="○"/>
            </a:pPr>
            <a:r>
              <a:rPr lang="en"/>
              <a:t>Click Save to finish.</a:t>
            </a:r>
            <a:endParaRPr/>
          </a:p>
          <a:p>
            <a:pPr indent="-317500" lvl="1" marL="914400" rtl="0" algn="l">
              <a:spcBef>
                <a:spcPts val="0"/>
              </a:spcBef>
              <a:spcAft>
                <a:spcPts val="0"/>
              </a:spcAft>
              <a:buSzPts val="1400"/>
              <a:buChar char="○"/>
            </a:pPr>
            <a:r>
              <a:rPr lang="en"/>
              <a:t>Your macro will now be listed under the Macros menu, and you can run it anytime by clicking on it.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Macros to Automate Repetitive Tasks</a:t>
            </a:r>
            <a:endParaRPr/>
          </a:p>
        </p:txBody>
      </p:sp>
      <p:sp>
        <p:nvSpPr>
          <p:cNvPr id="761" name="Google Shape;761;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Running and Managing Macros:</a:t>
            </a:r>
            <a:endParaRPr/>
          </a:p>
          <a:p>
            <a:pPr indent="-317500" lvl="1" marL="914400" rtl="0" algn="l">
              <a:spcBef>
                <a:spcPts val="0"/>
              </a:spcBef>
              <a:spcAft>
                <a:spcPts val="0"/>
              </a:spcAft>
              <a:buSzPts val="1400"/>
              <a:buChar char="○"/>
            </a:pPr>
            <a:r>
              <a:rPr lang="en"/>
              <a:t>To run a macro, go to the Extensions menu &gt; Macros, and select the macro you want to run.</a:t>
            </a:r>
            <a:endParaRPr/>
          </a:p>
          <a:p>
            <a:pPr indent="-317500" lvl="1" marL="914400" rtl="0" algn="l">
              <a:spcBef>
                <a:spcPts val="0"/>
              </a:spcBef>
              <a:spcAft>
                <a:spcPts val="0"/>
              </a:spcAft>
              <a:buSzPts val="1400"/>
              <a:buChar char="○"/>
            </a:pPr>
            <a:r>
              <a:rPr lang="en"/>
              <a:t>You can also assign a shortcut key for your macro by going to Extensions &gt; Macros &gt; Manage macros and clicking the Add shortcut button next to your macro.</a:t>
            </a:r>
            <a:endParaRPr/>
          </a:p>
          <a:p>
            <a:pPr indent="-342900" lvl="0" marL="457200" rtl="0" algn="l">
              <a:spcBef>
                <a:spcPts val="0"/>
              </a:spcBef>
              <a:spcAft>
                <a:spcPts val="0"/>
              </a:spcAft>
              <a:buSzPts val="1800"/>
              <a:buChar char="●"/>
            </a:pPr>
            <a:r>
              <a:rPr lang="en"/>
              <a:t>Editing or Deleting Macros:</a:t>
            </a:r>
            <a:endParaRPr/>
          </a:p>
          <a:p>
            <a:pPr indent="-317500" lvl="1" marL="914400" rtl="0" algn="l">
              <a:spcBef>
                <a:spcPts val="0"/>
              </a:spcBef>
              <a:spcAft>
                <a:spcPts val="0"/>
              </a:spcAft>
              <a:buSzPts val="1400"/>
              <a:buChar char="○"/>
            </a:pPr>
            <a:r>
              <a:rPr lang="en"/>
              <a:t>To edit a macro, click on Manage macros and click on the pencil icon next to the macro name.</a:t>
            </a:r>
            <a:endParaRPr/>
          </a:p>
          <a:p>
            <a:pPr indent="-317500" lvl="1" marL="914400" rtl="0" algn="l">
              <a:spcBef>
                <a:spcPts val="0"/>
              </a:spcBef>
              <a:spcAft>
                <a:spcPts val="0"/>
              </a:spcAft>
              <a:buSzPts val="1400"/>
              <a:buChar char="○"/>
            </a:pPr>
            <a:r>
              <a:rPr lang="en"/>
              <a:t>If you want to delete a macro, click the trash icon next to the macro in the Manage macros menu.</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767" name="Google Shape;767;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Sharing and Collaborating in Real Time - Team Data Analysis</a:t>
            </a:r>
            <a:endParaRPr/>
          </a:p>
          <a:p>
            <a:pPr indent="-317500" lvl="1" marL="914400" rtl="0" algn="l">
              <a:spcBef>
                <a:spcPts val="0"/>
              </a:spcBef>
              <a:spcAft>
                <a:spcPts val="0"/>
              </a:spcAft>
              <a:buSzPts val="1400"/>
              <a:buChar char="○"/>
            </a:pPr>
            <a:r>
              <a:rPr lang="en"/>
              <a:t>Suppose you are working on a data science project with multiple team members. You might have raw data in one Google Sheet, and each team member is responsible for analyzing a different part of the dataset. By sharing the Google Sheet, everyone can work in real-time without having to send files back and forth.</a:t>
            </a:r>
            <a:endParaRPr/>
          </a:p>
          <a:p>
            <a:pPr indent="-317500" lvl="1" marL="914400" rtl="0" algn="l">
              <a:spcBef>
                <a:spcPts val="0"/>
              </a:spcBef>
              <a:spcAft>
                <a:spcPts val="0"/>
              </a:spcAft>
              <a:buSzPts val="1400"/>
              <a:buChar char="○"/>
            </a:pPr>
            <a:r>
              <a:rPr lang="en"/>
              <a:t>Use case: A data science team working on a predictive model can analyze different features of the data at the same time and comment directly on the sheet to suggest improvements or share insights.</a:t>
            </a:r>
            <a:endParaRPr/>
          </a:p>
          <a:p>
            <a:pPr indent="-342900" lvl="0" marL="457200" rtl="0" algn="l">
              <a:spcBef>
                <a:spcPts val="0"/>
              </a:spcBef>
              <a:spcAft>
                <a:spcPts val="0"/>
              </a:spcAft>
              <a:buSzPts val="1800"/>
              <a:buChar char="●"/>
            </a:pPr>
            <a:r>
              <a:rPr lang="en"/>
              <a:t>Sharing and Collaborating in Real Time - Client Reporting</a:t>
            </a:r>
            <a:endParaRPr/>
          </a:p>
          <a:p>
            <a:pPr indent="-317500" lvl="1" marL="914400" rtl="0" algn="l">
              <a:spcBef>
                <a:spcPts val="0"/>
              </a:spcBef>
              <a:spcAft>
                <a:spcPts val="0"/>
              </a:spcAft>
              <a:buSzPts val="1400"/>
              <a:buChar char="○"/>
            </a:pPr>
            <a:r>
              <a:rPr lang="en"/>
              <a:t>If you’re a data analyst who regularly shares reports with clients, you can use Google Sheets to share live dashboards and get client feedback in real-time. Clients can comment on the document, and you can address their concerns immediately.</a:t>
            </a:r>
            <a:endParaRPr/>
          </a:p>
          <a:p>
            <a:pPr indent="-317500" lvl="1" marL="914400" rtl="0" algn="l">
              <a:spcBef>
                <a:spcPts val="0"/>
              </a:spcBef>
              <a:spcAft>
                <a:spcPts val="0"/>
              </a:spcAft>
              <a:buSzPts val="1400"/>
              <a:buChar char="○"/>
            </a:pPr>
            <a:r>
              <a:rPr lang="en"/>
              <a:t>Use case: A business analyst working with a marketing team can use Google Sheets to share weekly performance reports with the team, enabling everyone to track metrics and collaborate on future strategies.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773" name="Google Shape;773;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Using Macros to Automate Repetitive Tasks - Data Preprocessing</a:t>
            </a:r>
            <a:endParaRPr/>
          </a:p>
          <a:p>
            <a:pPr indent="-317500" lvl="1" marL="914400" rtl="0" algn="l">
              <a:spcBef>
                <a:spcPts val="0"/>
              </a:spcBef>
              <a:spcAft>
                <a:spcPts val="0"/>
              </a:spcAft>
              <a:buSzPts val="1400"/>
              <a:buChar char="○"/>
            </a:pPr>
            <a:r>
              <a:rPr lang="en"/>
              <a:t>As a data scientist, you often need to perform repetitive data cleaning tasks, such as removing empty rows, formatting columns, or applying the same formulas across different sheets. Recording a macro to do these tasks automatically can save you hours of work.</a:t>
            </a:r>
            <a:endParaRPr/>
          </a:p>
          <a:p>
            <a:pPr indent="-317500" lvl="1" marL="914400" rtl="0" algn="l">
              <a:spcBef>
                <a:spcPts val="0"/>
              </a:spcBef>
              <a:spcAft>
                <a:spcPts val="0"/>
              </a:spcAft>
              <a:buSzPts val="1400"/>
              <a:buChar char="○"/>
            </a:pPr>
            <a:r>
              <a:rPr lang="en"/>
              <a:t>Use case: A data scientist could create a macro to automatically clean raw data files by applying consistent formatting, removing unnecessary rows, and inserting basic formulas.</a:t>
            </a:r>
            <a:endParaRPr/>
          </a:p>
          <a:p>
            <a:pPr indent="-342900" lvl="0" marL="457200" rtl="0" algn="l">
              <a:spcBef>
                <a:spcPts val="0"/>
              </a:spcBef>
              <a:spcAft>
                <a:spcPts val="0"/>
              </a:spcAft>
              <a:buSzPts val="1800"/>
              <a:buChar char="●"/>
            </a:pPr>
            <a:r>
              <a:rPr lang="en"/>
              <a:t>Using Macros to Automate Repetitive Tasks - Generating Reports</a:t>
            </a:r>
            <a:endParaRPr/>
          </a:p>
          <a:p>
            <a:pPr indent="-317500" lvl="1" marL="914400" rtl="0" algn="l">
              <a:spcBef>
                <a:spcPts val="0"/>
              </a:spcBef>
              <a:spcAft>
                <a:spcPts val="0"/>
              </a:spcAft>
              <a:buSzPts val="1400"/>
              <a:buChar char="○"/>
            </a:pPr>
            <a:r>
              <a:rPr lang="en"/>
              <a:t>If you're generating monthly reports based on similar data inputs, you can use macros to automate tasks like formatting tables, generating summaries, or creating charts. This way, you only need to input the new data, and the rest of the report gets generated automatically.</a:t>
            </a:r>
            <a:endParaRPr/>
          </a:p>
          <a:p>
            <a:pPr indent="-317500" lvl="1" marL="914400" rtl="0" algn="l">
              <a:spcBef>
                <a:spcPts val="0"/>
              </a:spcBef>
              <a:spcAft>
                <a:spcPts val="0"/>
              </a:spcAft>
              <a:buSzPts val="1400"/>
              <a:buChar char="○"/>
            </a:pPr>
            <a:r>
              <a:rPr lang="en"/>
              <a:t>Use case: A financial analyst could create a macro to generate monthly budget reports by automating the steps of summarizing income and expenses, formatting tables, and creating pie charts of expense categories.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BI</a:t>
            </a:r>
            <a:endParaRPr/>
          </a:p>
        </p:txBody>
      </p:sp>
      <p:sp>
        <p:nvSpPr>
          <p:cNvPr id="779" name="Google Shape;779;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BI Desktop</a:t>
            </a:r>
            <a:endParaRPr/>
          </a:p>
        </p:txBody>
      </p:sp>
      <p:sp>
        <p:nvSpPr>
          <p:cNvPr id="785" name="Google Shape;785;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Power BI stands for "Business Intelligence." </a:t>
            </a:r>
            <a:endParaRPr/>
          </a:p>
          <a:p>
            <a:pPr indent="-342900" lvl="0" marL="457200" rtl="0" algn="l">
              <a:spcBef>
                <a:spcPts val="0"/>
              </a:spcBef>
              <a:spcAft>
                <a:spcPts val="0"/>
              </a:spcAft>
              <a:buSzPts val="1800"/>
              <a:buChar char="●"/>
            </a:pPr>
            <a:r>
              <a:rPr lang="en"/>
              <a:t>It is a business analytics tool developed by Microsoft to visualize data and share insights.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Before Power BI</a:t>
            </a:r>
            <a:endParaRPr/>
          </a:p>
        </p:txBody>
      </p:sp>
      <p:sp>
        <p:nvSpPr>
          <p:cNvPr id="791" name="Google Shape;791;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Before tools like Power BI, organizations faced several challenges in data analysis</a:t>
            </a:r>
            <a:endParaRPr/>
          </a:p>
          <a:p>
            <a:pPr indent="-317500" lvl="1" marL="914400" rtl="0" algn="l">
              <a:spcBef>
                <a:spcPts val="0"/>
              </a:spcBef>
              <a:spcAft>
                <a:spcPts val="0"/>
              </a:spcAft>
              <a:buSzPts val="1400"/>
              <a:buChar char="○"/>
            </a:pPr>
            <a:r>
              <a:rPr lang="en"/>
              <a:t>Complexity of data: Analyzing large volumes of data manually or using traditional tools like Excel was difficult and error-prone.</a:t>
            </a:r>
            <a:endParaRPr/>
          </a:p>
          <a:p>
            <a:pPr indent="-317500" lvl="1" marL="914400" rtl="0" algn="l">
              <a:spcBef>
                <a:spcPts val="0"/>
              </a:spcBef>
              <a:spcAft>
                <a:spcPts val="0"/>
              </a:spcAft>
              <a:buSzPts val="1400"/>
              <a:buChar char="○"/>
            </a:pPr>
            <a:r>
              <a:rPr lang="en"/>
              <a:t>Limited collaboration: Sharing reports was cumbersome and not real-time.</a:t>
            </a:r>
            <a:endParaRPr/>
          </a:p>
          <a:p>
            <a:pPr indent="-317500" lvl="1" marL="914400" rtl="0" algn="l">
              <a:spcBef>
                <a:spcPts val="0"/>
              </a:spcBef>
              <a:spcAft>
                <a:spcPts val="0"/>
              </a:spcAft>
              <a:buSzPts val="1400"/>
              <a:buChar char="○"/>
            </a:pPr>
            <a:r>
              <a:rPr lang="en"/>
              <a:t>No interactive dashboards: Reports were static, and users couldn’t drill down or interact with data dynamically.</a:t>
            </a:r>
            <a:endParaRPr/>
          </a:p>
          <a:p>
            <a:pPr indent="-317500" lvl="1" marL="914400" rtl="0" algn="l">
              <a:spcBef>
                <a:spcPts val="0"/>
              </a:spcBef>
              <a:spcAft>
                <a:spcPts val="0"/>
              </a:spcAft>
              <a:buSzPts val="1400"/>
              <a:buChar char="○"/>
            </a:pPr>
            <a:r>
              <a:rPr lang="en"/>
              <a:t>Disconnected tools: Data processing, analysis, and visualization required multiple tools, increasing complexity and cost.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Power BI Solved</a:t>
            </a:r>
            <a:endParaRPr/>
          </a:p>
        </p:txBody>
      </p:sp>
      <p:sp>
        <p:nvSpPr>
          <p:cNvPr id="797" name="Google Shape;797;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Ease of use</a:t>
            </a:r>
            <a:r>
              <a:rPr lang="en"/>
              <a:t>: Power BI has a user-friendly interface, allowing non-technical users to create and interact with reports.</a:t>
            </a:r>
            <a:endParaRPr/>
          </a:p>
          <a:p>
            <a:pPr indent="-342900" lvl="0" marL="457200" rtl="0" algn="l">
              <a:spcBef>
                <a:spcPts val="0"/>
              </a:spcBef>
              <a:spcAft>
                <a:spcPts val="0"/>
              </a:spcAft>
              <a:buSzPts val="1800"/>
              <a:buChar char="●"/>
            </a:pPr>
            <a:r>
              <a:rPr lang="en"/>
              <a:t>Real-time insights: Provides real-time data dashboards connected to live data sources.</a:t>
            </a:r>
            <a:endParaRPr/>
          </a:p>
          <a:p>
            <a:pPr indent="-342900" lvl="0" marL="457200" rtl="0" algn="l">
              <a:spcBef>
                <a:spcPts val="0"/>
              </a:spcBef>
              <a:spcAft>
                <a:spcPts val="0"/>
              </a:spcAft>
              <a:buSzPts val="1800"/>
              <a:buChar char="●"/>
            </a:pPr>
            <a:r>
              <a:rPr b="1" lang="en"/>
              <a:t>Unified platform</a:t>
            </a:r>
            <a:r>
              <a:rPr lang="en"/>
              <a:t>: Combines data preparation, data visualization, and reporting in a single tool.</a:t>
            </a:r>
            <a:endParaRPr/>
          </a:p>
          <a:p>
            <a:pPr indent="-342900" lvl="0" marL="457200" rtl="0" algn="l">
              <a:spcBef>
                <a:spcPts val="0"/>
              </a:spcBef>
              <a:spcAft>
                <a:spcPts val="0"/>
              </a:spcAft>
              <a:buSzPts val="1800"/>
              <a:buChar char="●"/>
            </a:pPr>
            <a:r>
              <a:rPr b="1" lang="en"/>
              <a:t>Cost-effectiveness</a:t>
            </a:r>
            <a:r>
              <a:rPr lang="en"/>
              <a:t>: Freemium model for individuals and scalable options for enterprises.</a:t>
            </a:r>
            <a:endParaRPr/>
          </a:p>
          <a:p>
            <a:pPr indent="-342900" lvl="0" marL="457200" rtl="0" algn="l">
              <a:spcBef>
                <a:spcPts val="0"/>
              </a:spcBef>
              <a:spcAft>
                <a:spcPts val="0"/>
              </a:spcAft>
              <a:buSzPts val="1800"/>
              <a:buChar char="●"/>
            </a:pPr>
            <a:r>
              <a:rPr b="1" lang="en"/>
              <a:t>Cloud-based sharing</a:t>
            </a:r>
            <a:r>
              <a:rPr lang="en"/>
              <a:t>: Reports and dashboards can be easily shared and accessed via the cloud.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Power BI Used?</a:t>
            </a:r>
            <a:endParaRPr/>
          </a:p>
        </p:txBody>
      </p:sp>
      <p:sp>
        <p:nvSpPr>
          <p:cNvPr id="803" name="Google Shape;803;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Enables better decision-making through data visualization.</a:t>
            </a:r>
            <a:endParaRPr/>
          </a:p>
          <a:p>
            <a:pPr indent="-342900" lvl="0" marL="457200" rtl="0" algn="l">
              <a:spcBef>
                <a:spcPts val="0"/>
              </a:spcBef>
              <a:spcAft>
                <a:spcPts val="0"/>
              </a:spcAft>
              <a:buSzPts val="1800"/>
              <a:buChar char="●"/>
            </a:pPr>
            <a:r>
              <a:rPr lang="en"/>
              <a:t>Provides actionable insights from structured and unstructured data.</a:t>
            </a:r>
            <a:endParaRPr/>
          </a:p>
          <a:p>
            <a:pPr indent="-342900" lvl="0" marL="457200" rtl="0" algn="l">
              <a:spcBef>
                <a:spcPts val="0"/>
              </a:spcBef>
              <a:spcAft>
                <a:spcPts val="0"/>
              </a:spcAft>
              <a:buSzPts val="1800"/>
              <a:buChar char="●"/>
            </a:pPr>
            <a:r>
              <a:rPr lang="en"/>
              <a:t>Integrates with various data sources like Excel, SQL, Azure, Google Analytics, etc.</a:t>
            </a:r>
            <a:endParaRPr/>
          </a:p>
          <a:p>
            <a:pPr indent="-342900" lvl="0" marL="457200" rtl="0" algn="l">
              <a:spcBef>
                <a:spcPts val="0"/>
              </a:spcBef>
              <a:spcAft>
                <a:spcPts val="0"/>
              </a:spcAft>
              <a:buSzPts val="1800"/>
              <a:buChar char="●"/>
            </a:pPr>
            <a:r>
              <a:rPr lang="en"/>
              <a:t>Allows collaboration via Power BI service or Power BI apps.</a:t>
            </a:r>
            <a:endParaRPr/>
          </a:p>
          <a:p>
            <a:pPr indent="-342900" lvl="0" marL="457200" rtl="0" algn="l">
              <a:spcBef>
                <a:spcPts val="0"/>
              </a:spcBef>
              <a:spcAft>
                <a:spcPts val="0"/>
              </a:spcAft>
              <a:buSzPts val="1800"/>
              <a:buChar char="●"/>
            </a:pPr>
            <a:r>
              <a:rPr lang="en"/>
              <a:t>Offers advanced features like AI insights, natural language queries, and data modeling.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Formatting Cells</a:t>
            </a:r>
            <a:endParaRPr/>
          </a:p>
        </p:txBody>
      </p:sp>
      <p:sp>
        <p:nvSpPr>
          <p:cNvPr id="431" name="Google Shape;431;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Select the cell</a:t>
            </a:r>
            <a:endParaRPr/>
          </a:p>
          <a:p>
            <a:pPr indent="-342900" lvl="0" marL="457200" rtl="0" algn="l">
              <a:spcBef>
                <a:spcPts val="0"/>
              </a:spcBef>
              <a:spcAft>
                <a:spcPts val="0"/>
              </a:spcAft>
              <a:buSzPts val="1800"/>
              <a:buChar char="●"/>
            </a:pPr>
            <a:r>
              <a:rPr lang="en"/>
              <a:t>Change the font, size, or style</a:t>
            </a:r>
            <a:endParaRPr/>
          </a:p>
          <a:p>
            <a:pPr indent="-342900" lvl="0" marL="457200" rtl="0" algn="l">
              <a:spcBef>
                <a:spcPts val="0"/>
              </a:spcBef>
              <a:spcAft>
                <a:spcPts val="0"/>
              </a:spcAft>
              <a:buSzPts val="1800"/>
              <a:buChar char="●"/>
            </a:pPr>
            <a:r>
              <a:rPr lang="en"/>
              <a:t>Change text color and cell background</a:t>
            </a:r>
            <a:endParaRPr/>
          </a:p>
          <a:p>
            <a:pPr indent="-342900" lvl="0" marL="457200" rtl="0" algn="l">
              <a:spcBef>
                <a:spcPts val="0"/>
              </a:spcBef>
              <a:spcAft>
                <a:spcPts val="0"/>
              </a:spcAft>
              <a:buSzPts val="1800"/>
              <a:buChar char="●"/>
            </a:pPr>
            <a:r>
              <a:rPr lang="en"/>
              <a:t>Text alignment</a:t>
            </a:r>
            <a:endParaRPr/>
          </a:p>
          <a:p>
            <a:pPr indent="-342900" lvl="0" marL="457200" rtl="0" algn="l">
              <a:spcBef>
                <a:spcPts val="0"/>
              </a:spcBef>
              <a:spcAft>
                <a:spcPts val="0"/>
              </a:spcAft>
              <a:buSzPts val="1800"/>
              <a:buChar char="●"/>
            </a:pPr>
            <a:r>
              <a:rPr lang="en"/>
              <a:t>Wrap text (for long content in cells)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to Use Power BI</a:t>
            </a:r>
            <a:endParaRPr/>
          </a:p>
        </p:txBody>
      </p:sp>
      <p:sp>
        <p:nvSpPr>
          <p:cNvPr id="809" name="Google Shape;809;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 computer with a Windows OS</a:t>
            </a:r>
            <a:r>
              <a:rPr lang="en"/>
              <a:t> (Power BI Desktop doesn't run on macOS natively but can use virtual machines or browser-based Power BI service).</a:t>
            </a:r>
            <a:endParaRPr/>
          </a:p>
          <a:p>
            <a:pPr indent="-342900" lvl="0" marL="457200" rtl="0" algn="l">
              <a:spcBef>
                <a:spcPts val="0"/>
              </a:spcBef>
              <a:spcAft>
                <a:spcPts val="0"/>
              </a:spcAft>
              <a:buSzPts val="1800"/>
              <a:buChar char="●"/>
            </a:pPr>
            <a:r>
              <a:rPr lang="en"/>
              <a:t>Microsoft Power BI Desktop application (free to download).</a:t>
            </a:r>
            <a:endParaRPr/>
          </a:p>
          <a:p>
            <a:pPr indent="-342900" lvl="0" marL="457200" rtl="0" algn="l">
              <a:spcBef>
                <a:spcPts val="0"/>
              </a:spcBef>
              <a:spcAft>
                <a:spcPts val="0"/>
              </a:spcAft>
              <a:buSzPts val="1800"/>
              <a:buChar char="●"/>
            </a:pPr>
            <a:r>
              <a:rPr lang="en"/>
              <a:t>Data sources (Excel, databases, cloud services, etc.).</a:t>
            </a:r>
            <a:endParaRPr/>
          </a:p>
          <a:p>
            <a:pPr indent="-342900" lvl="0" marL="457200" rtl="0" algn="l">
              <a:spcBef>
                <a:spcPts val="0"/>
              </a:spcBef>
              <a:spcAft>
                <a:spcPts val="0"/>
              </a:spcAft>
              <a:buSzPts val="1800"/>
              <a:buChar char="●"/>
            </a:pPr>
            <a:r>
              <a:rPr lang="en"/>
              <a:t>Basic understanding of data (structured data and relationships).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Use Power BI</a:t>
            </a:r>
            <a:endParaRPr/>
          </a:p>
        </p:txBody>
      </p:sp>
      <p:sp>
        <p:nvSpPr>
          <p:cNvPr id="815" name="Google Shape;815;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Download and install </a:t>
            </a:r>
            <a:r>
              <a:rPr b="1" lang="en"/>
              <a:t>Power BI Desktop</a:t>
            </a:r>
            <a:r>
              <a:rPr lang="en"/>
              <a:t>.</a:t>
            </a:r>
            <a:endParaRPr/>
          </a:p>
          <a:p>
            <a:pPr indent="-342900" lvl="0" marL="457200" rtl="0" algn="l">
              <a:spcBef>
                <a:spcPts val="0"/>
              </a:spcBef>
              <a:spcAft>
                <a:spcPts val="0"/>
              </a:spcAft>
              <a:buSzPts val="1800"/>
              <a:buChar char="●"/>
            </a:pPr>
            <a:r>
              <a:rPr lang="en"/>
              <a:t>Connect to data sources (Excel, databases, online services, etc.).</a:t>
            </a:r>
            <a:endParaRPr/>
          </a:p>
          <a:p>
            <a:pPr indent="-342900" lvl="0" marL="457200" rtl="0" algn="l">
              <a:spcBef>
                <a:spcPts val="0"/>
              </a:spcBef>
              <a:spcAft>
                <a:spcPts val="0"/>
              </a:spcAft>
              <a:buSzPts val="1800"/>
              <a:buChar char="●"/>
            </a:pPr>
            <a:r>
              <a:rPr lang="en"/>
              <a:t>Clean and transform data using Power Query Editor.</a:t>
            </a:r>
            <a:endParaRPr/>
          </a:p>
          <a:p>
            <a:pPr indent="-342900" lvl="0" marL="457200" rtl="0" algn="l">
              <a:spcBef>
                <a:spcPts val="0"/>
              </a:spcBef>
              <a:spcAft>
                <a:spcPts val="0"/>
              </a:spcAft>
              <a:buSzPts val="1800"/>
              <a:buChar char="●"/>
            </a:pPr>
            <a:r>
              <a:rPr lang="en"/>
              <a:t>Build visualizations using charts, graphs, and maps.</a:t>
            </a:r>
            <a:endParaRPr/>
          </a:p>
          <a:p>
            <a:pPr indent="-342900" lvl="0" marL="457200" rtl="0" algn="l">
              <a:spcBef>
                <a:spcPts val="0"/>
              </a:spcBef>
              <a:spcAft>
                <a:spcPts val="0"/>
              </a:spcAft>
              <a:buSzPts val="1800"/>
              <a:buChar char="●"/>
            </a:pPr>
            <a:r>
              <a:rPr lang="en"/>
              <a:t>Create relationships between data tables (data modeling).</a:t>
            </a:r>
            <a:endParaRPr/>
          </a:p>
          <a:p>
            <a:pPr indent="-342900" lvl="0" marL="457200" rtl="0" algn="l">
              <a:spcBef>
                <a:spcPts val="0"/>
              </a:spcBef>
              <a:spcAft>
                <a:spcPts val="0"/>
              </a:spcAft>
              <a:buSzPts val="1800"/>
              <a:buChar char="●"/>
            </a:pPr>
            <a:r>
              <a:rPr lang="en"/>
              <a:t>Publish your reports to Power BI Service for sharing.</a:t>
            </a:r>
            <a:endParaRPr/>
          </a:p>
          <a:p>
            <a:pPr indent="-342900" lvl="0" marL="457200" rtl="0" algn="l">
              <a:spcBef>
                <a:spcPts val="0"/>
              </a:spcBef>
              <a:spcAft>
                <a:spcPts val="0"/>
              </a:spcAft>
              <a:buSzPts val="1800"/>
              <a:buChar char="●"/>
            </a:pPr>
            <a:r>
              <a:rPr lang="en"/>
              <a:t>Collaborate and interact with dashboards on the cloud or mobile.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Power BI Ecosystem</a:t>
            </a:r>
            <a:endParaRPr/>
          </a:p>
        </p:txBody>
      </p:sp>
      <p:sp>
        <p:nvSpPr>
          <p:cNvPr id="821" name="Google Shape;821;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Power BI is not just a desktop tool; it has a complete ecosystem:</a:t>
            </a:r>
            <a:endParaRPr/>
          </a:p>
          <a:p>
            <a:pPr indent="-317500" lvl="1" marL="914400" rtl="0" algn="l">
              <a:spcBef>
                <a:spcPts val="0"/>
              </a:spcBef>
              <a:spcAft>
                <a:spcPts val="0"/>
              </a:spcAft>
              <a:buSzPts val="1400"/>
              <a:buChar char="○"/>
            </a:pPr>
            <a:r>
              <a:rPr b="1" lang="en"/>
              <a:t>Power BI Desktop</a:t>
            </a:r>
            <a:r>
              <a:rPr lang="en"/>
              <a:t>: For building reports and dashboards locally (free to use).</a:t>
            </a:r>
            <a:endParaRPr/>
          </a:p>
          <a:p>
            <a:pPr indent="-317500" lvl="1" marL="914400" rtl="0" algn="l">
              <a:spcBef>
                <a:spcPts val="0"/>
              </a:spcBef>
              <a:spcAft>
                <a:spcPts val="0"/>
              </a:spcAft>
              <a:buSzPts val="1400"/>
              <a:buChar char="○"/>
            </a:pPr>
            <a:r>
              <a:rPr b="1" lang="en"/>
              <a:t>Power BI Service</a:t>
            </a:r>
            <a:r>
              <a:rPr lang="en"/>
              <a:t>: A cloud platform where you publish and share your reports (requires a license).</a:t>
            </a:r>
            <a:endParaRPr/>
          </a:p>
          <a:p>
            <a:pPr indent="-317500" lvl="1" marL="914400" rtl="0" algn="l">
              <a:spcBef>
                <a:spcPts val="0"/>
              </a:spcBef>
              <a:spcAft>
                <a:spcPts val="0"/>
              </a:spcAft>
              <a:buSzPts val="1400"/>
              <a:buChar char="○"/>
            </a:pPr>
            <a:r>
              <a:rPr b="1" lang="en"/>
              <a:t>Power BI Mobile</a:t>
            </a:r>
            <a:r>
              <a:rPr lang="en"/>
              <a:t>: Lets you access and interact with reports on your phone or tablet.</a:t>
            </a:r>
            <a:endParaRPr/>
          </a:p>
          <a:p>
            <a:pPr indent="-317500" lvl="1" marL="914400" rtl="0" algn="l">
              <a:spcBef>
                <a:spcPts val="0"/>
              </a:spcBef>
              <a:spcAft>
                <a:spcPts val="0"/>
              </a:spcAft>
              <a:buSzPts val="1400"/>
              <a:buChar char="○"/>
            </a:pPr>
            <a:r>
              <a:rPr b="1" lang="en"/>
              <a:t>Power BI Embedded</a:t>
            </a:r>
            <a:r>
              <a:rPr lang="en"/>
              <a:t>: For developers to embed Power BI visuals into their applications.</a:t>
            </a:r>
            <a:endParaRPr/>
          </a:p>
          <a:p>
            <a:pPr indent="-317500" lvl="1" marL="914400" rtl="0" algn="l">
              <a:spcBef>
                <a:spcPts val="0"/>
              </a:spcBef>
              <a:spcAft>
                <a:spcPts val="0"/>
              </a:spcAft>
              <a:buSzPts val="1400"/>
              <a:buChar char="○"/>
            </a:pPr>
            <a:r>
              <a:rPr b="1" lang="en"/>
              <a:t>Power BI Gateway</a:t>
            </a:r>
            <a:r>
              <a:rPr lang="en"/>
              <a:t>: Connects on-premises data sources to Power BI Service.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Journey in Power BI</a:t>
            </a:r>
            <a:endParaRPr/>
          </a:p>
        </p:txBody>
      </p:sp>
      <p:sp>
        <p:nvSpPr>
          <p:cNvPr id="827" name="Google Shape;827;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using Power BI, you go through these steps:</a:t>
            </a:r>
            <a:endParaRPr/>
          </a:p>
          <a:p>
            <a:pPr indent="-317500" lvl="1" marL="914400" rtl="0" algn="l">
              <a:spcBef>
                <a:spcPts val="0"/>
              </a:spcBef>
              <a:spcAft>
                <a:spcPts val="0"/>
              </a:spcAft>
              <a:buSzPts val="1400"/>
              <a:buChar char="○"/>
            </a:pPr>
            <a:r>
              <a:rPr b="1" lang="en"/>
              <a:t>Get Data</a:t>
            </a:r>
            <a:r>
              <a:rPr lang="en"/>
              <a:t>: Import from Excel, SQL Server, Google Sheets, APIs, or even live streaming sources.</a:t>
            </a:r>
            <a:endParaRPr/>
          </a:p>
          <a:p>
            <a:pPr indent="-317500" lvl="1" marL="914400" rtl="0" algn="l">
              <a:spcBef>
                <a:spcPts val="0"/>
              </a:spcBef>
              <a:spcAft>
                <a:spcPts val="0"/>
              </a:spcAft>
              <a:buSzPts val="1400"/>
              <a:buChar char="○"/>
            </a:pPr>
            <a:r>
              <a:rPr b="1" lang="en"/>
              <a:t>Transform Data</a:t>
            </a:r>
            <a:r>
              <a:rPr lang="en"/>
              <a:t>: Clean, filter, or reshape it using Power Query.</a:t>
            </a:r>
            <a:endParaRPr/>
          </a:p>
          <a:p>
            <a:pPr indent="-317500" lvl="1" marL="914400" rtl="0" algn="l">
              <a:spcBef>
                <a:spcPts val="0"/>
              </a:spcBef>
              <a:spcAft>
                <a:spcPts val="0"/>
              </a:spcAft>
              <a:buSzPts val="1400"/>
              <a:buChar char="○"/>
            </a:pPr>
            <a:r>
              <a:rPr b="1" lang="en"/>
              <a:t>Model Data</a:t>
            </a:r>
            <a:r>
              <a:rPr lang="en"/>
              <a:t>: Establish relationships between tables (like SQL’s foreign keys).</a:t>
            </a:r>
            <a:endParaRPr/>
          </a:p>
          <a:p>
            <a:pPr indent="-317500" lvl="1" marL="914400" rtl="0" algn="l">
              <a:spcBef>
                <a:spcPts val="0"/>
              </a:spcBef>
              <a:spcAft>
                <a:spcPts val="0"/>
              </a:spcAft>
              <a:buSzPts val="1400"/>
              <a:buChar char="○"/>
            </a:pPr>
            <a:r>
              <a:rPr b="1" lang="en"/>
              <a:t>Visualize Data</a:t>
            </a:r>
            <a:r>
              <a:rPr lang="en"/>
              <a:t>: Choose appropriate charts or graphs.</a:t>
            </a:r>
            <a:endParaRPr/>
          </a:p>
          <a:p>
            <a:pPr indent="-317500" lvl="1" marL="914400" rtl="0" algn="l">
              <a:spcBef>
                <a:spcPts val="0"/>
              </a:spcBef>
              <a:spcAft>
                <a:spcPts val="0"/>
              </a:spcAft>
              <a:buSzPts val="1400"/>
              <a:buChar char="○"/>
            </a:pPr>
            <a:r>
              <a:rPr b="1" lang="en"/>
              <a:t>Share Reports</a:t>
            </a:r>
            <a:r>
              <a:rPr lang="en"/>
              <a:t>: Publish to Power BI Service or export to PowerPoint, PDF, or Excel.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BI Is Fun to Learn</a:t>
            </a:r>
            <a:endParaRPr/>
          </a:p>
        </p:txBody>
      </p:sp>
      <p:sp>
        <p:nvSpPr>
          <p:cNvPr id="833" name="Google Shape;833;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Like a Game: You’re solving a puzzle, starting with messy data and creating clean, interactive dashboards.</a:t>
            </a:r>
            <a:endParaRPr/>
          </a:p>
          <a:p>
            <a:pPr indent="-342900" lvl="0" marL="457200" rtl="0" algn="l">
              <a:spcBef>
                <a:spcPts val="0"/>
              </a:spcBef>
              <a:spcAft>
                <a:spcPts val="0"/>
              </a:spcAft>
              <a:buSzPts val="1800"/>
              <a:buChar char="●"/>
            </a:pPr>
            <a:r>
              <a:rPr lang="en"/>
              <a:t>No Code Needed (But Optional): Basic tasks require no coding, but advanced users can unleash the power of DAX (Data Analysis Expressions) and M (Power Query language).</a:t>
            </a:r>
            <a:endParaRPr/>
          </a:p>
          <a:p>
            <a:pPr indent="-342900" lvl="0" marL="457200" rtl="0" algn="l">
              <a:spcBef>
                <a:spcPts val="0"/>
              </a:spcBef>
              <a:spcAft>
                <a:spcPts val="0"/>
              </a:spcAft>
              <a:buSzPts val="1800"/>
              <a:buChar char="●"/>
            </a:pPr>
            <a:r>
              <a:rPr lang="en"/>
              <a:t>Instant Results: Build a report, and you can immediately see the impact of your analysis.</a:t>
            </a:r>
            <a:endParaRPr/>
          </a:p>
          <a:p>
            <a:pPr indent="-342900" lvl="0" marL="457200" rtl="0" algn="l">
              <a:spcBef>
                <a:spcPts val="0"/>
              </a:spcBef>
              <a:spcAft>
                <a:spcPts val="0"/>
              </a:spcAft>
              <a:buSzPts val="1800"/>
              <a:buChar char="●"/>
            </a:pPr>
            <a:r>
              <a:rPr lang="en"/>
              <a:t>Creative Visuals: You can make stunning dashboards that are not just functional but also visually appealing.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Power BI Desktop</a:t>
            </a:r>
            <a:endParaRPr/>
          </a:p>
        </p:txBody>
      </p:sp>
      <p:sp>
        <p:nvSpPr>
          <p:cNvPr id="839" name="Google Shape;839;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Power BI Desktop is free to download and use.</a:t>
            </a:r>
            <a:endParaRPr/>
          </a:p>
          <a:p>
            <a:pPr indent="-342900" lvl="0" marL="457200" rtl="0" algn="l">
              <a:spcBef>
                <a:spcPts val="0"/>
              </a:spcBef>
              <a:spcAft>
                <a:spcPts val="0"/>
              </a:spcAft>
              <a:buSzPts val="1800"/>
              <a:buChar char="●"/>
            </a:pPr>
            <a:r>
              <a:rPr lang="en"/>
              <a:t>Requires a Windows operating system (not available for Linux/Mac).</a:t>
            </a:r>
            <a:endParaRPr/>
          </a:p>
          <a:p>
            <a:pPr indent="-342900" lvl="0" marL="457200" rtl="0" algn="l">
              <a:spcBef>
                <a:spcPts val="0"/>
              </a:spcBef>
              <a:spcAft>
                <a:spcPts val="0"/>
              </a:spcAft>
              <a:buSzPts val="1800"/>
              <a:buChar char="●"/>
            </a:pPr>
            <a:r>
              <a:rPr lang="en"/>
              <a:t>Go to </a:t>
            </a:r>
            <a:r>
              <a:rPr b="1" lang="en"/>
              <a:t>powerbi.microsoft.com</a:t>
            </a:r>
            <a:r>
              <a:rPr lang="en"/>
              <a:t>.</a:t>
            </a:r>
            <a:endParaRPr/>
          </a:p>
          <a:p>
            <a:pPr indent="-342900" lvl="0" marL="457200" rtl="0" algn="l">
              <a:spcBef>
                <a:spcPts val="0"/>
              </a:spcBef>
              <a:spcAft>
                <a:spcPts val="0"/>
              </a:spcAft>
              <a:buSzPts val="1800"/>
              <a:buChar char="●"/>
            </a:pPr>
            <a:r>
              <a:rPr lang="en"/>
              <a:t>Click on "Products" &gt; "Power BI Desktop."</a:t>
            </a:r>
            <a:endParaRPr/>
          </a:p>
          <a:p>
            <a:pPr indent="-342900" lvl="0" marL="457200" rtl="0" algn="l">
              <a:spcBef>
                <a:spcPts val="0"/>
              </a:spcBef>
              <a:spcAft>
                <a:spcPts val="0"/>
              </a:spcAft>
              <a:buSzPts val="1800"/>
              <a:buChar char="●"/>
            </a:pPr>
            <a:r>
              <a:rPr lang="en"/>
              <a:t>Download the installer for your operating system.</a:t>
            </a:r>
            <a:endParaRPr/>
          </a:p>
          <a:p>
            <a:pPr indent="-342900" lvl="0" marL="457200" rtl="0" algn="l">
              <a:spcBef>
                <a:spcPts val="0"/>
              </a:spcBef>
              <a:spcAft>
                <a:spcPts val="0"/>
              </a:spcAft>
              <a:buSzPts val="1800"/>
              <a:buChar char="●"/>
            </a:pPr>
            <a:r>
              <a:rPr lang="en"/>
              <a:t>Follow the on-screen instructions to install Power BI.</a:t>
            </a:r>
            <a:endParaRPr/>
          </a:p>
          <a:p>
            <a:pPr indent="-342900" lvl="0" marL="457200" rtl="0" algn="l">
              <a:spcBef>
                <a:spcPts val="0"/>
              </a:spcBef>
              <a:spcAft>
                <a:spcPts val="0"/>
              </a:spcAft>
              <a:buSzPts val="1800"/>
              <a:buChar char="●"/>
            </a:pPr>
            <a:r>
              <a:rPr lang="en"/>
              <a:t>Open Power BI Desktop and sign in with a Microsoft account.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BI Pricing</a:t>
            </a:r>
            <a:endParaRPr/>
          </a:p>
        </p:txBody>
      </p:sp>
      <p:pic>
        <p:nvPicPr>
          <p:cNvPr id="845" name="Google Shape;845;p128"/>
          <p:cNvPicPr preferRelativeResize="0"/>
          <p:nvPr/>
        </p:nvPicPr>
        <p:blipFill>
          <a:blip r:embed="rId3">
            <a:alphaModFix/>
          </a:blip>
          <a:stretch>
            <a:fillRect/>
          </a:stretch>
        </p:blipFill>
        <p:spPr>
          <a:xfrm>
            <a:off x="1295400" y="1170125"/>
            <a:ext cx="7189465" cy="3820974"/>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Bi Flow</a:t>
            </a:r>
            <a:endParaRPr/>
          </a:p>
        </p:txBody>
      </p:sp>
      <p:sp>
        <p:nvSpPr>
          <p:cNvPr id="851" name="Google Shape;851;p1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Power BI Query</a:t>
            </a:r>
            <a:r>
              <a:rPr lang="en"/>
              <a:t> (Part of Power BI Desktop):</a:t>
            </a:r>
            <a:endParaRPr/>
          </a:p>
          <a:p>
            <a:pPr indent="-317500" lvl="1" marL="914400" rtl="0" algn="l">
              <a:spcBef>
                <a:spcPts val="0"/>
              </a:spcBef>
              <a:spcAft>
                <a:spcPts val="0"/>
              </a:spcAft>
              <a:buSzPts val="1400"/>
              <a:buChar char="○"/>
            </a:pPr>
            <a:r>
              <a:rPr lang="en"/>
              <a:t>Extract, Load, Transform (ELT) process</a:t>
            </a:r>
            <a:endParaRPr/>
          </a:p>
          <a:p>
            <a:pPr indent="-342900" lvl="0" marL="457200" rtl="0" algn="l">
              <a:spcBef>
                <a:spcPts val="0"/>
              </a:spcBef>
              <a:spcAft>
                <a:spcPts val="0"/>
              </a:spcAft>
              <a:buSzPts val="1800"/>
              <a:buChar char="●"/>
            </a:pPr>
            <a:r>
              <a:rPr b="1" lang="en"/>
              <a:t>Power BI Desktop</a:t>
            </a:r>
            <a:r>
              <a:rPr lang="en"/>
              <a:t>:</a:t>
            </a:r>
            <a:endParaRPr/>
          </a:p>
          <a:p>
            <a:pPr indent="-317500" lvl="1" marL="914400" rtl="0" algn="l">
              <a:spcBef>
                <a:spcPts val="0"/>
              </a:spcBef>
              <a:spcAft>
                <a:spcPts val="0"/>
              </a:spcAft>
              <a:buSzPts val="1400"/>
              <a:buChar char="○"/>
            </a:pPr>
            <a:r>
              <a:rPr lang="en"/>
              <a:t>Data Modeling</a:t>
            </a:r>
            <a:endParaRPr/>
          </a:p>
          <a:p>
            <a:pPr indent="-317500" lvl="1" marL="914400" rtl="0" algn="l">
              <a:spcBef>
                <a:spcPts val="0"/>
              </a:spcBef>
              <a:spcAft>
                <a:spcPts val="0"/>
              </a:spcAft>
              <a:buSzPts val="1400"/>
              <a:buChar char="○"/>
            </a:pPr>
            <a:r>
              <a:rPr lang="en"/>
              <a:t>DAX</a:t>
            </a:r>
            <a:endParaRPr/>
          </a:p>
          <a:p>
            <a:pPr indent="-317500" lvl="1" marL="914400" rtl="0" algn="l">
              <a:spcBef>
                <a:spcPts val="0"/>
              </a:spcBef>
              <a:spcAft>
                <a:spcPts val="0"/>
              </a:spcAft>
              <a:buSzPts val="1400"/>
              <a:buChar char="○"/>
            </a:pPr>
            <a:r>
              <a:rPr lang="en"/>
              <a:t>Report Building</a:t>
            </a:r>
            <a:endParaRPr/>
          </a:p>
          <a:p>
            <a:pPr indent="-317500" lvl="1" marL="914400" rtl="0" algn="l">
              <a:spcBef>
                <a:spcPts val="0"/>
              </a:spcBef>
              <a:spcAft>
                <a:spcPts val="0"/>
              </a:spcAft>
              <a:buSzPts val="1400"/>
              <a:buChar char="○"/>
            </a:pPr>
            <a:r>
              <a:rPr lang="en"/>
              <a:t>Publish</a:t>
            </a:r>
            <a:endParaRPr/>
          </a:p>
          <a:p>
            <a:pPr indent="-342900" lvl="0" marL="457200" rtl="0" algn="l">
              <a:spcBef>
                <a:spcPts val="0"/>
              </a:spcBef>
              <a:spcAft>
                <a:spcPts val="0"/>
              </a:spcAft>
              <a:buSzPts val="1800"/>
              <a:buChar char="●"/>
            </a:pPr>
            <a:r>
              <a:rPr b="1" lang="en"/>
              <a:t>Power BI Service</a:t>
            </a:r>
            <a:r>
              <a:rPr lang="en"/>
              <a:t>:</a:t>
            </a:r>
            <a:endParaRPr/>
          </a:p>
          <a:p>
            <a:pPr indent="-317500" lvl="1" marL="914400" rtl="0" algn="l">
              <a:spcBef>
                <a:spcPts val="0"/>
              </a:spcBef>
              <a:spcAft>
                <a:spcPts val="0"/>
              </a:spcAft>
              <a:buSzPts val="1400"/>
              <a:buChar char="○"/>
            </a:pPr>
            <a:r>
              <a:rPr lang="en"/>
              <a:t>Dashboard Creation</a:t>
            </a:r>
            <a:endParaRPr/>
          </a:p>
          <a:p>
            <a:pPr indent="-317500" lvl="1" marL="914400" rtl="0" algn="l">
              <a:spcBef>
                <a:spcPts val="0"/>
              </a:spcBef>
              <a:spcAft>
                <a:spcPts val="0"/>
              </a:spcAft>
              <a:buSzPts val="1400"/>
              <a:buChar char="○"/>
            </a:pPr>
            <a:r>
              <a:rPr lang="en"/>
              <a:t>Share and Collaborate</a:t>
            </a:r>
            <a:endParaRPr/>
          </a:p>
        </p:txBody>
      </p:sp>
      <p:pic>
        <p:nvPicPr>
          <p:cNvPr id="852" name="Google Shape;852;p129"/>
          <p:cNvPicPr preferRelativeResize="0"/>
          <p:nvPr/>
        </p:nvPicPr>
        <p:blipFill>
          <a:blip r:embed="rId3">
            <a:alphaModFix/>
          </a:blip>
          <a:stretch>
            <a:fillRect/>
          </a:stretch>
        </p:blipFill>
        <p:spPr>
          <a:xfrm>
            <a:off x="3223849" y="2031099"/>
            <a:ext cx="5767752" cy="260784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Bi Flow</a:t>
            </a:r>
            <a:endParaRPr/>
          </a:p>
        </p:txBody>
      </p:sp>
      <p:sp>
        <p:nvSpPr>
          <p:cNvPr id="858" name="Google Shape;858;p1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9" name="Google Shape;859;p130"/>
          <p:cNvPicPr preferRelativeResize="0"/>
          <p:nvPr/>
        </p:nvPicPr>
        <p:blipFill>
          <a:blip r:embed="rId3">
            <a:alphaModFix/>
          </a:blip>
          <a:stretch>
            <a:fillRect/>
          </a:stretch>
        </p:blipFill>
        <p:spPr>
          <a:xfrm>
            <a:off x="510375" y="1074050"/>
            <a:ext cx="8100227" cy="396330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Data from MySQL Database</a:t>
            </a:r>
            <a:endParaRPr/>
          </a:p>
        </p:txBody>
      </p:sp>
      <p:sp>
        <p:nvSpPr>
          <p:cNvPr id="865" name="Google Shape;865;p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Download the MySQL Connector/Net from the MySQL official website.</a:t>
            </a:r>
            <a:endParaRPr/>
          </a:p>
          <a:p>
            <a:pPr indent="-317500" lvl="1" marL="914400" rtl="0" algn="l">
              <a:spcBef>
                <a:spcPts val="0"/>
              </a:spcBef>
              <a:spcAft>
                <a:spcPts val="0"/>
              </a:spcAft>
              <a:buSzPts val="1400"/>
              <a:buChar char="○"/>
            </a:pPr>
            <a:r>
              <a:rPr lang="en"/>
              <a:t>https://dev.mysql.com/downloads/</a:t>
            </a:r>
            <a:endParaRPr/>
          </a:p>
          <a:p>
            <a:pPr indent="-342900" lvl="0" marL="457200" rtl="0" algn="l">
              <a:spcBef>
                <a:spcPts val="0"/>
              </a:spcBef>
              <a:spcAft>
                <a:spcPts val="0"/>
              </a:spcAft>
              <a:buSzPts val="1800"/>
              <a:buChar char="●"/>
            </a:pPr>
            <a:r>
              <a:rPr lang="en"/>
              <a:t>Launch the Power BI Desktop</a:t>
            </a:r>
            <a:endParaRPr/>
          </a:p>
          <a:p>
            <a:pPr indent="-342900" lvl="0" marL="457200" rtl="0" algn="l">
              <a:spcBef>
                <a:spcPts val="0"/>
              </a:spcBef>
              <a:spcAft>
                <a:spcPts val="0"/>
              </a:spcAft>
              <a:buSzPts val="1800"/>
              <a:buChar char="●"/>
            </a:pPr>
            <a:r>
              <a:rPr lang="en"/>
              <a:t>Click Get Data</a:t>
            </a:r>
            <a:endParaRPr/>
          </a:p>
          <a:p>
            <a:pPr indent="-342900" lvl="0" marL="457200" rtl="0" algn="l">
              <a:spcBef>
                <a:spcPts val="0"/>
              </a:spcBef>
              <a:spcAft>
                <a:spcPts val="0"/>
              </a:spcAft>
              <a:buSzPts val="1800"/>
              <a:buChar char="●"/>
            </a:pPr>
            <a:r>
              <a:rPr lang="en"/>
              <a:t>Select MySQL database from the options and click Connect</a:t>
            </a:r>
            <a:endParaRPr/>
          </a:p>
          <a:p>
            <a:pPr indent="-342900" lvl="0" marL="457200" rtl="0" algn="l">
              <a:spcBef>
                <a:spcPts val="0"/>
              </a:spcBef>
              <a:spcAft>
                <a:spcPts val="0"/>
              </a:spcAft>
              <a:buSzPts val="1800"/>
              <a:buChar char="●"/>
            </a:pPr>
            <a:r>
              <a:rPr lang="en"/>
              <a:t>Enter host details</a:t>
            </a:r>
            <a:endParaRPr/>
          </a:p>
          <a:p>
            <a:pPr indent="-342900" lvl="0" marL="457200" rtl="0" algn="l">
              <a:spcBef>
                <a:spcPts val="0"/>
              </a:spcBef>
              <a:spcAft>
                <a:spcPts val="0"/>
              </a:spcAft>
              <a:buSzPts val="1800"/>
              <a:buChar char="●"/>
            </a:pPr>
            <a:r>
              <a:rPr lang="en"/>
              <a:t>Enter Database Credentials</a:t>
            </a:r>
            <a:endParaRPr/>
          </a:p>
          <a:p>
            <a:pPr indent="-342900" lvl="0" marL="457200" rtl="0" algn="l">
              <a:spcBef>
                <a:spcPts val="0"/>
              </a:spcBef>
              <a:spcAft>
                <a:spcPts val="0"/>
              </a:spcAft>
              <a:buSzPts val="1800"/>
              <a:buChar char="●"/>
            </a:pPr>
            <a:r>
              <a:rPr lang="en"/>
              <a:t>Select Tables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a:t>
            </a:r>
            <a:endParaRPr/>
          </a:p>
        </p:txBody>
      </p:sp>
      <p:sp>
        <p:nvSpPr>
          <p:cNvPr id="437" name="Google Shape;437;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Borders &amp; Gridlines</a:t>
            </a:r>
            <a:endParaRPr/>
          </a:p>
          <a:p>
            <a:pPr indent="-317500" lvl="1" marL="914400" rtl="0" algn="l">
              <a:spcBef>
                <a:spcPts val="0"/>
              </a:spcBef>
              <a:spcAft>
                <a:spcPts val="0"/>
              </a:spcAft>
              <a:buSzPts val="1400"/>
              <a:buChar char="○"/>
            </a:pPr>
            <a:r>
              <a:rPr lang="en"/>
              <a:t>Add borders to cells to make your data stand out.</a:t>
            </a:r>
            <a:endParaRPr/>
          </a:p>
          <a:p>
            <a:pPr indent="-317500" lvl="1" marL="914400" rtl="0" algn="l">
              <a:spcBef>
                <a:spcPts val="0"/>
              </a:spcBef>
              <a:spcAft>
                <a:spcPts val="0"/>
              </a:spcAft>
              <a:buSzPts val="1400"/>
              <a:buChar char="○"/>
            </a:pPr>
            <a:r>
              <a:rPr lang="en"/>
              <a:t>You can choose to add borders to all sides, only the outer border, or any combination of sides.</a:t>
            </a:r>
            <a:endParaRPr/>
          </a:p>
          <a:p>
            <a:pPr indent="-342900" lvl="0" marL="457200" rtl="0" algn="l">
              <a:spcBef>
                <a:spcPts val="0"/>
              </a:spcBef>
              <a:spcAft>
                <a:spcPts val="0"/>
              </a:spcAft>
              <a:buSzPts val="1800"/>
              <a:buChar char="●"/>
            </a:pPr>
            <a:r>
              <a:rPr lang="en"/>
              <a:t>Number Formatting</a:t>
            </a:r>
            <a:endParaRPr/>
          </a:p>
          <a:p>
            <a:pPr indent="-317500" lvl="1" marL="914400" rtl="0" algn="l">
              <a:spcBef>
                <a:spcPts val="0"/>
              </a:spcBef>
              <a:spcAft>
                <a:spcPts val="0"/>
              </a:spcAft>
              <a:buSzPts val="1400"/>
              <a:buChar char="○"/>
            </a:pPr>
            <a:r>
              <a:rPr lang="en"/>
              <a:t>Format the data in your cells to show as currency, dates, percentages, etc.</a:t>
            </a:r>
            <a:endParaRPr/>
          </a:p>
          <a:p>
            <a:pPr indent="-342900" lvl="0" marL="457200" rtl="0" algn="l">
              <a:spcBef>
                <a:spcPts val="0"/>
              </a:spcBef>
              <a:spcAft>
                <a:spcPts val="0"/>
              </a:spcAft>
              <a:buSzPts val="1800"/>
              <a:buChar char="●"/>
            </a:pPr>
            <a:r>
              <a:rPr lang="en"/>
              <a:t>Freeze Rows/Columns</a:t>
            </a:r>
            <a:endParaRPr/>
          </a:p>
          <a:p>
            <a:pPr indent="-317500" lvl="1" marL="914400" rtl="0" algn="l">
              <a:spcBef>
                <a:spcPts val="0"/>
              </a:spcBef>
              <a:spcAft>
                <a:spcPts val="0"/>
              </a:spcAft>
              <a:buSzPts val="1400"/>
              <a:buChar char="○"/>
            </a:pPr>
            <a:r>
              <a:rPr lang="en"/>
              <a:t>If you want to keep a row or column visible as you scroll, you can freeze it. </a:t>
            </a:r>
            <a:endParaRPr/>
          </a:p>
          <a:p>
            <a:pPr indent="-342900" lvl="0" marL="457200" rtl="0" algn="l">
              <a:spcBef>
                <a:spcPts val="0"/>
              </a:spcBef>
              <a:spcAft>
                <a:spcPts val="0"/>
              </a:spcAft>
              <a:buSzPts val="1800"/>
              <a:buChar char="●"/>
            </a:pPr>
            <a:r>
              <a:rPr lang="en"/>
              <a:t>Conditional Formatting</a:t>
            </a:r>
            <a:endParaRPr/>
          </a:p>
          <a:p>
            <a:pPr indent="-317500" lvl="1" marL="914400" rtl="0" algn="l">
              <a:spcBef>
                <a:spcPts val="0"/>
              </a:spcBef>
              <a:spcAft>
                <a:spcPts val="0"/>
              </a:spcAft>
              <a:buSzPts val="1400"/>
              <a:buChar char="○"/>
            </a:pPr>
            <a:r>
              <a:rPr lang="en"/>
              <a:t>Use this to automatically format cells based on their value. </a:t>
            </a:r>
            <a:endParaRPr/>
          </a:p>
          <a:p>
            <a:pPr indent="-317500" lvl="1" marL="914400" rtl="0" algn="l">
              <a:spcBef>
                <a:spcPts val="0"/>
              </a:spcBef>
              <a:spcAft>
                <a:spcPts val="0"/>
              </a:spcAft>
              <a:buSzPts val="1400"/>
              <a:buChar char="○"/>
            </a:pPr>
            <a:r>
              <a:rPr lang="en"/>
              <a:t>Go to Format &gt; Conditional formatting to set rules, like turning negative numbers red.</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871" name="Google Shape;871;p1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Power BI Desktop</a:t>
            </a:r>
            <a:endParaRPr/>
          </a:p>
          <a:p>
            <a:pPr indent="-342900" lvl="0" marL="457200" rtl="0" algn="l">
              <a:spcBef>
                <a:spcPts val="0"/>
              </a:spcBef>
              <a:spcAft>
                <a:spcPts val="0"/>
              </a:spcAft>
              <a:buSzPts val="1800"/>
              <a:buChar char="●"/>
            </a:pPr>
            <a:r>
              <a:rPr lang="en"/>
              <a:t>Select "Get Data"</a:t>
            </a:r>
            <a:endParaRPr/>
          </a:p>
          <a:p>
            <a:pPr indent="-342900" lvl="0" marL="457200" rtl="0" algn="l">
              <a:spcBef>
                <a:spcPts val="0"/>
              </a:spcBef>
              <a:spcAft>
                <a:spcPts val="0"/>
              </a:spcAft>
              <a:buSzPts val="1800"/>
              <a:buChar char="●"/>
            </a:pPr>
            <a:r>
              <a:rPr lang="en"/>
              <a:t>Search for source</a:t>
            </a:r>
            <a:endParaRPr/>
          </a:p>
          <a:p>
            <a:pPr indent="-342900" lvl="0" marL="457200" rtl="0" algn="l">
              <a:spcBef>
                <a:spcPts val="0"/>
              </a:spcBef>
              <a:spcAft>
                <a:spcPts val="0"/>
              </a:spcAft>
              <a:buSzPts val="1800"/>
              <a:buChar char="●"/>
            </a:pPr>
            <a:r>
              <a:rPr lang="en"/>
              <a:t>Clean and Transform Data</a:t>
            </a:r>
            <a:endParaRPr/>
          </a:p>
          <a:p>
            <a:pPr indent="-342900" lvl="0" marL="457200" rtl="0" algn="l">
              <a:spcBef>
                <a:spcPts val="0"/>
              </a:spcBef>
              <a:spcAft>
                <a:spcPts val="0"/>
              </a:spcAft>
              <a:buSzPts val="1800"/>
              <a:buChar char="●"/>
            </a:pPr>
            <a:r>
              <a:rPr lang="en"/>
              <a:t>Build Visualizations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Relationships in Power BI</a:t>
            </a:r>
            <a:endParaRPr/>
          </a:p>
        </p:txBody>
      </p:sp>
      <p:sp>
        <p:nvSpPr>
          <p:cNvPr id="877" name="Google Shape;877;p1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Customers → Orders: </a:t>
            </a:r>
            <a:r>
              <a:rPr b="1" lang="en"/>
              <a:t>CustomerID</a:t>
            </a:r>
            <a:endParaRPr b="1"/>
          </a:p>
          <a:p>
            <a:pPr indent="-342900" lvl="0" marL="457200" rtl="0" algn="l">
              <a:spcBef>
                <a:spcPts val="0"/>
              </a:spcBef>
              <a:spcAft>
                <a:spcPts val="0"/>
              </a:spcAft>
              <a:buSzPts val="1800"/>
              <a:buChar char="●"/>
            </a:pPr>
            <a:r>
              <a:rPr lang="en"/>
              <a:t>Orders → OrderDetails: </a:t>
            </a:r>
            <a:r>
              <a:rPr b="1" lang="en"/>
              <a:t>OrderID</a:t>
            </a:r>
            <a:endParaRPr b="1"/>
          </a:p>
          <a:p>
            <a:pPr indent="-342900" lvl="0" marL="457200" rtl="0" algn="l">
              <a:spcBef>
                <a:spcPts val="0"/>
              </a:spcBef>
              <a:spcAft>
                <a:spcPts val="0"/>
              </a:spcAft>
              <a:buSzPts val="1800"/>
              <a:buChar char="●"/>
            </a:pPr>
            <a:r>
              <a:rPr lang="en"/>
              <a:t>Products → OrderDetails: </a:t>
            </a:r>
            <a:r>
              <a:rPr b="1" lang="en"/>
              <a:t>ProductID</a:t>
            </a:r>
            <a:endParaRPr b="1"/>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Connections</a:t>
            </a:r>
            <a:endParaRPr/>
          </a:p>
        </p:txBody>
      </p:sp>
      <p:sp>
        <p:nvSpPr>
          <p:cNvPr id="883" name="Google Shape;883;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Open Power BI Desktop</a:t>
            </a:r>
            <a:endParaRPr/>
          </a:p>
          <a:p>
            <a:pPr indent="-342900" lvl="0" marL="457200" rtl="0" algn="l">
              <a:spcBef>
                <a:spcPts val="0"/>
              </a:spcBef>
              <a:spcAft>
                <a:spcPts val="0"/>
              </a:spcAft>
              <a:buSzPts val="1800"/>
              <a:buChar char="●"/>
            </a:pPr>
            <a:r>
              <a:rPr lang="en"/>
              <a:t>Model View</a:t>
            </a:r>
            <a:endParaRPr/>
          </a:p>
          <a:p>
            <a:pPr indent="-342900" lvl="0" marL="457200" rtl="0" algn="l">
              <a:spcBef>
                <a:spcPts val="0"/>
              </a:spcBef>
              <a:spcAft>
                <a:spcPts val="0"/>
              </a:spcAft>
              <a:buSzPts val="1800"/>
              <a:buChar char="●"/>
            </a:pPr>
            <a:r>
              <a:rPr lang="en"/>
              <a:t>Understand Your Tables</a:t>
            </a:r>
            <a:endParaRPr/>
          </a:p>
          <a:p>
            <a:pPr indent="-317500" lvl="1" marL="914400" rtl="0" algn="l">
              <a:spcBef>
                <a:spcPts val="0"/>
              </a:spcBef>
              <a:spcAft>
                <a:spcPts val="0"/>
              </a:spcAft>
              <a:buSzPts val="1400"/>
              <a:buChar char="○"/>
            </a:pPr>
            <a:r>
              <a:rPr lang="en"/>
              <a:t>Customers Table: CustomerID (primary key)</a:t>
            </a:r>
            <a:endParaRPr/>
          </a:p>
          <a:p>
            <a:pPr indent="-317500" lvl="1" marL="914400" rtl="0" algn="l">
              <a:spcBef>
                <a:spcPts val="0"/>
              </a:spcBef>
              <a:spcAft>
                <a:spcPts val="0"/>
              </a:spcAft>
              <a:buSzPts val="1400"/>
              <a:buChar char="○"/>
            </a:pPr>
            <a:r>
              <a:rPr lang="en"/>
              <a:t>Orders Table: CustomerID (foreign key)</a:t>
            </a:r>
            <a:endParaRPr/>
          </a:p>
          <a:p>
            <a:pPr indent="-342900" lvl="0" marL="457200" rtl="0" algn="l">
              <a:spcBef>
                <a:spcPts val="0"/>
              </a:spcBef>
              <a:spcAft>
                <a:spcPts val="0"/>
              </a:spcAft>
              <a:buSzPts val="1800"/>
              <a:buChar char="●"/>
            </a:pPr>
            <a:r>
              <a:rPr lang="en"/>
              <a:t>Drag and Drop to Create Relationships</a:t>
            </a:r>
            <a:endParaRPr/>
          </a:p>
          <a:p>
            <a:pPr indent="-342900" lvl="0" marL="457200" rtl="0" algn="l">
              <a:spcBef>
                <a:spcPts val="0"/>
              </a:spcBef>
              <a:spcAft>
                <a:spcPts val="0"/>
              </a:spcAft>
              <a:buSzPts val="1800"/>
              <a:buChar char="●"/>
            </a:pPr>
            <a:r>
              <a:rPr lang="en"/>
              <a:t>Configure the Relationship</a:t>
            </a:r>
            <a:endParaRPr/>
          </a:p>
          <a:p>
            <a:pPr indent="-342900" lvl="0" marL="457200" rtl="0" algn="l">
              <a:spcBef>
                <a:spcPts val="0"/>
              </a:spcBef>
              <a:spcAft>
                <a:spcPts val="0"/>
              </a:spcAft>
              <a:buSzPts val="1800"/>
              <a:buChar char="●"/>
            </a:pPr>
            <a:r>
              <a:rPr lang="en"/>
              <a:t>Cardinality:</a:t>
            </a:r>
            <a:endParaRPr/>
          </a:p>
          <a:p>
            <a:pPr indent="-317500" lvl="1" marL="914400" rtl="0" algn="l">
              <a:spcBef>
                <a:spcPts val="0"/>
              </a:spcBef>
              <a:spcAft>
                <a:spcPts val="0"/>
              </a:spcAft>
              <a:buSzPts val="1400"/>
              <a:buChar char="○"/>
            </a:pPr>
            <a:r>
              <a:rPr lang="en"/>
              <a:t>One-to-One</a:t>
            </a:r>
            <a:endParaRPr/>
          </a:p>
          <a:p>
            <a:pPr indent="-317500" lvl="1" marL="914400" rtl="0" algn="l">
              <a:spcBef>
                <a:spcPts val="0"/>
              </a:spcBef>
              <a:spcAft>
                <a:spcPts val="0"/>
              </a:spcAft>
              <a:buSzPts val="1400"/>
              <a:buChar char="○"/>
            </a:pPr>
            <a:r>
              <a:rPr lang="en"/>
              <a:t>One-to-Many</a:t>
            </a:r>
            <a:endParaRPr/>
          </a:p>
          <a:p>
            <a:pPr indent="-317500" lvl="1" marL="914400" rtl="0" algn="l">
              <a:spcBef>
                <a:spcPts val="0"/>
              </a:spcBef>
              <a:spcAft>
                <a:spcPts val="0"/>
              </a:spcAft>
              <a:buSzPts val="1400"/>
              <a:buChar char="○"/>
            </a:pPr>
            <a:r>
              <a:rPr lang="en"/>
              <a:t>Many-to-Many</a:t>
            </a:r>
            <a:endParaRPr/>
          </a:p>
          <a:p>
            <a:pPr indent="-317500" lvl="2" marL="1371600" rtl="0" algn="l">
              <a:spcBef>
                <a:spcPts val="0"/>
              </a:spcBef>
              <a:spcAft>
                <a:spcPts val="0"/>
              </a:spcAft>
              <a:buSzPts val="1400"/>
              <a:buChar char="■"/>
            </a:pPr>
            <a:r>
              <a:rPr lang="en"/>
              <a:t>Avoid Many-to-Many Relationships</a:t>
            </a:r>
            <a:endParaRPr/>
          </a:p>
          <a:p>
            <a:pPr indent="-317500" lvl="3" marL="1828800" rtl="0" algn="l">
              <a:spcBef>
                <a:spcPts val="0"/>
              </a:spcBef>
              <a:spcAft>
                <a:spcPts val="0"/>
              </a:spcAft>
              <a:buSzPts val="1400"/>
              <a:buChar char="●"/>
            </a:pPr>
            <a:r>
              <a:rPr lang="en"/>
              <a:t>They can cause ambiguity and performance issues. Instead, try to normalize your data.</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 for Mysql</a:t>
            </a:r>
            <a:endParaRPr/>
          </a:p>
        </p:txBody>
      </p:sp>
      <p:sp>
        <p:nvSpPr>
          <p:cNvPr id="889" name="Google Shape;889;p135"/>
          <p:cNvSpPr txBox="1"/>
          <p:nvPr/>
        </p:nvSpPr>
        <p:spPr>
          <a:xfrm>
            <a:off x="809950" y="1715050"/>
            <a:ext cx="2339100" cy="116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CREATE TABLE Customers (</a:t>
            </a:r>
            <a:endParaRPr sz="800"/>
          </a:p>
          <a:p>
            <a:pPr indent="0" lvl="0" marL="0" rtl="0" algn="l">
              <a:spcBef>
                <a:spcPts val="0"/>
              </a:spcBef>
              <a:spcAft>
                <a:spcPts val="0"/>
              </a:spcAft>
              <a:buNone/>
            </a:pPr>
            <a:r>
              <a:rPr lang="en" sz="800"/>
              <a:t>    CustomerID INT PRIMARY KEY,</a:t>
            </a:r>
            <a:endParaRPr sz="800"/>
          </a:p>
          <a:p>
            <a:pPr indent="0" lvl="0" marL="0" rtl="0" algn="l">
              <a:spcBef>
                <a:spcPts val="0"/>
              </a:spcBef>
              <a:spcAft>
                <a:spcPts val="0"/>
              </a:spcAft>
              <a:buNone/>
            </a:pPr>
            <a:r>
              <a:rPr lang="en" sz="800"/>
              <a:t>    CustomerName VARCHAR(50),</a:t>
            </a:r>
            <a:endParaRPr sz="800"/>
          </a:p>
          <a:p>
            <a:pPr indent="0" lvl="0" marL="0" rtl="0" algn="l">
              <a:spcBef>
                <a:spcPts val="0"/>
              </a:spcBef>
              <a:spcAft>
                <a:spcPts val="0"/>
              </a:spcAft>
              <a:buNone/>
            </a:pPr>
            <a:r>
              <a:rPr lang="en" sz="800"/>
              <a:t>    Email VARCHAR(100),</a:t>
            </a:r>
            <a:endParaRPr sz="800"/>
          </a:p>
          <a:p>
            <a:pPr indent="0" lvl="0" marL="0" rtl="0" algn="l">
              <a:spcBef>
                <a:spcPts val="0"/>
              </a:spcBef>
              <a:spcAft>
                <a:spcPts val="0"/>
              </a:spcAft>
              <a:buNone/>
            </a:pPr>
            <a:r>
              <a:rPr lang="en" sz="800"/>
              <a:t>    Phone VARCHAR(15),</a:t>
            </a:r>
            <a:endParaRPr sz="800"/>
          </a:p>
          <a:p>
            <a:pPr indent="0" lvl="0" marL="0" rtl="0" algn="l">
              <a:spcBef>
                <a:spcPts val="0"/>
              </a:spcBef>
              <a:spcAft>
                <a:spcPts val="0"/>
              </a:spcAft>
              <a:buNone/>
            </a:pPr>
            <a:r>
              <a:rPr lang="en" sz="800"/>
              <a:t>    City VARCHAR(50),</a:t>
            </a:r>
            <a:endParaRPr sz="800"/>
          </a:p>
          <a:p>
            <a:pPr indent="0" lvl="0" marL="0" rtl="0" algn="l">
              <a:spcBef>
                <a:spcPts val="0"/>
              </a:spcBef>
              <a:spcAft>
                <a:spcPts val="0"/>
              </a:spcAft>
              <a:buNone/>
            </a:pPr>
            <a:r>
              <a:rPr lang="en" sz="800"/>
              <a:t>    Country VARCHAR(50)</a:t>
            </a:r>
            <a:endParaRPr sz="800"/>
          </a:p>
          <a:p>
            <a:pPr indent="0" lvl="0" marL="0" rtl="0" algn="l">
              <a:spcBef>
                <a:spcPts val="0"/>
              </a:spcBef>
              <a:spcAft>
                <a:spcPts val="0"/>
              </a:spcAft>
              <a:buNone/>
            </a:pPr>
            <a:r>
              <a:rPr lang="en" sz="800"/>
              <a:t>);</a:t>
            </a:r>
            <a:endParaRPr sz="800"/>
          </a:p>
        </p:txBody>
      </p:sp>
      <p:sp>
        <p:nvSpPr>
          <p:cNvPr id="890" name="Google Shape;890;p135"/>
          <p:cNvSpPr txBox="1"/>
          <p:nvPr/>
        </p:nvSpPr>
        <p:spPr>
          <a:xfrm>
            <a:off x="6210200" y="3829550"/>
            <a:ext cx="20310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CREATE TABLE Products (</a:t>
            </a:r>
            <a:endParaRPr sz="800"/>
          </a:p>
          <a:p>
            <a:pPr indent="0" lvl="0" marL="0" rtl="0" algn="l">
              <a:spcBef>
                <a:spcPts val="0"/>
              </a:spcBef>
              <a:spcAft>
                <a:spcPts val="0"/>
              </a:spcAft>
              <a:buNone/>
            </a:pPr>
            <a:r>
              <a:rPr lang="en" sz="800"/>
              <a:t>    ProductID INT PRIMARY KEY,</a:t>
            </a:r>
            <a:endParaRPr sz="800"/>
          </a:p>
          <a:p>
            <a:pPr indent="0" lvl="0" marL="0" rtl="0" algn="l">
              <a:spcBef>
                <a:spcPts val="0"/>
              </a:spcBef>
              <a:spcAft>
                <a:spcPts val="0"/>
              </a:spcAft>
              <a:buNone/>
            </a:pPr>
            <a:r>
              <a:rPr lang="en" sz="800"/>
              <a:t>    ProductName VARCHAR(50),</a:t>
            </a:r>
            <a:endParaRPr sz="800"/>
          </a:p>
          <a:p>
            <a:pPr indent="0" lvl="0" marL="0" rtl="0" algn="l">
              <a:spcBef>
                <a:spcPts val="0"/>
              </a:spcBef>
              <a:spcAft>
                <a:spcPts val="0"/>
              </a:spcAft>
              <a:buNone/>
            </a:pPr>
            <a:r>
              <a:rPr lang="en" sz="800"/>
              <a:t>    Category VARCHAR(50),</a:t>
            </a:r>
            <a:endParaRPr sz="800"/>
          </a:p>
          <a:p>
            <a:pPr indent="0" lvl="0" marL="0" rtl="0" algn="l">
              <a:spcBef>
                <a:spcPts val="0"/>
              </a:spcBef>
              <a:spcAft>
                <a:spcPts val="0"/>
              </a:spcAft>
              <a:buNone/>
            </a:pPr>
            <a:r>
              <a:rPr lang="en" sz="800"/>
              <a:t>    Price DECIMAL(10, 2)</a:t>
            </a:r>
            <a:endParaRPr sz="800"/>
          </a:p>
          <a:p>
            <a:pPr indent="0" lvl="0" marL="0" rtl="0" algn="l">
              <a:spcBef>
                <a:spcPts val="0"/>
              </a:spcBef>
              <a:spcAft>
                <a:spcPts val="0"/>
              </a:spcAft>
              <a:buNone/>
            </a:pPr>
            <a:r>
              <a:rPr lang="en" sz="800"/>
              <a:t>);</a:t>
            </a:r>
            <a:endParaRPr sz="800"/>
          </a:p>
        </p:txBody>
      </p:sp>
      <p:sp>
        <p:nvSpPr>
          <p:cNvPr id="891" name="Google Shape;891;p135"/>
          <p:cNvSpPr txBox="1"/>
          <p:nvPr/>
        </p:nvSpPr>
        <p:spPr>
          <a:xfrm>
            <a:off x="258925" y="3582075"/>
            <a:ext cx="38211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CREATE TABLE Orders (</a:t>
            </a:r>
            <a:endParaRPr sz="800"/>
          </a:p>
          <a:p>
            <a:pPr indent="0" lvl="0" marL="0" rtl="0" algn="l">
              <a:spcBef>
                <a:spcPts val="0"/>
              </a:spcBef>
              <a:spcAft>
                <a:spcPts val="0"/>
              </a:spcAft>
              <a:buNone/>
            </a:pPr>
            <a:r>
              <a:rPr lang="en" sz="800"/>
              <a:t>    OrderID INT PRIMARY KEY,</a:t>
            </a:r>
            <a:endParaRPr sz="800"/>
          </a:p>
          <a:p>
            <a:pPr indent="0" lvl="0" marL="0" rtl="0" algn="l">
              <a:spcBef>
                <a:spcPts val="0"/>
              </a:spcBef>
              <a:spcAft>
                <a:spcPts val="0"/>
              </a:spcAft>
              <a:buNone/>
            </a:pPr>
            <a:r>
              <a:rPr lang="en" sz="800"/>
              <a:t>    CustomerID INT,</a:t>
            </a:r>
            <a:endParaRPr sz="800"/>
          </a:p>
          <a:p>
            <a:pPr indent="0" lvl="0" marL="0" rtl="0" algn="l">
              <a:spcBef>
                <a:spcPts val="0"/>
              </a:spcBef>
              <a:spcAft>
                <a:spcPts val="0"/>
              </a:spcAft>
              <a:buNone/>
            </a:pPr>
            <a:r>
              <a:rPr lang="en" sz="800"/>
              <a:t>    OrderDate DATE,</a:t>
            </a:r>
            <a:endParaRPr sz="800"/>
          </a:p>
          <a:p>
            <a:pPr indent="0" lvl="0" marL="0" rtl="0" algn="l">
              <a:spcBef>
                <a:spcPts val="0"/>
              </a:spcBef>
              <a:spcAft>
                <a:spcPts val="0"/>
              </a:spcAft>
              <a:buNone/>
            </a:pPr>
            <a:r>
              <a:rPr lang="en" sz="800"/>
              <a:t>    TotalAmount DECIMAL(10, 2),</a:t>
            </a:r>
            <a:endParaRPr sz="800"/>
          </a:p>
          <a:p>
            <a:pPr indent="0" lvl="0" marL="0" rtl="0" algn="l">
              <a:spcBef>
                <a:spcPts val="0"/>
              </a:spcBef>
              <a:spcAft>
                <a:spcPts val="0"/>
              </a:spcAft>
              <a:buNone/>
            </a:pPr>
            <a:r>
              <a:rPr lang="en" sz="800"/>
              <a:t>    FOREIGN KEY (CustomerID) REFERENCES Customers(CustomerID)</a:t>
            </a:r>
            <a:endParaRPr sz="800"/>
          </a:p>
          <a:p>
            <a:pPr indent="0" lvl="0" marL="0" rtl="0" algn="l">
              <a:spcBef>
                <a:spcPts val="0"/>
              </a:spcBef>
              <a:spcAft>
                <a:spcPts val="0"/>
              </a:spcAft>
              <a:buNone/>
            </a:pPr>
            <a:r>
              <a:rPr lang="en" sz="800"/>
              <a:t>);</a:t>
            </a:r>
            <a:endParaRPr sz="800"/>
          </a:p>
        </p:txBody>
      </p:sp>
      <p:sp>
        <p:nvSpPr>
          <p:cNvPr id="892" name="Google Shape;892;p135"/>
          <p:cNvSpPr txBox="1"/>
          <p:nvPr/>
        </p:nvSpPr>
        <p:spPr>
          <a:xfrm>
            <a:off x="4120650" y="1895525"/>
            <a:ext cx="46575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CREATE TABLE OrderDetails (</a:t>
            </a:r>
            <a:endParaRPr sz="800"/>
          </a:p>
          <a:p>
            <a:pPr indent="0" lvl="0" marL="0" rtl="0" algn="l">
              <a:spcBef>
                <a:spcPts val="0"/>
              </a:spcBef>
              <a:spcAft>
                <a:spcPts val="0"/>
              </a:spcAft>
              <a:buNone/>
            </a:pPr>
            <a:r>
              <a:rPr lang="en" sz="800"/>
              <a:t>    OrderDetailID INT PRIMARY KEY,</a:t>
            </a:r>
            <a:endParaRPr sz="800"/>
          </a:p>
          <a:p>
            <a:pPr indent="0" lvl="0" marL="0" rtl="0" algn="l">
              <a:spcBef>
                <a:spcPts val="0"/>
              </a:spcBef>
              <a:spcAft>
                <a:spcPts val="0"/>
              </a:spcAft>
              <a:buNone/>
            </a:pPr>
            <a:r>
              <a:rPr lang="en" sz="800"/>
              <a:t>    OrderID INT,</a:t>
            </a:r>
            <a:endParaRPr sz="800"/>
          </a:p>
          <a:p>
            <a:pPr indent="0" lvl="0" marL="0" rtl="0" algn="l">
              <a:spcBef>
                <a:spcPts val="0"/>
              </a:spcBef>
              <a:spcAft>
                <a:spcPts val="0"/>
              </a:spcAft>
              <a:buNone/>
            </a:pPr>
            <a:r>
              <a:rPr lang="en" sz="800"/>
              <a:t>    ProductID INT,</a:t>
            </a:r>
            <a:endParaRPr sz="800"/>
          </a:p>
          <a:p>
            <a:pPr indent="0" lvl="0" marL="0" rtl="0" algn="l">
              <a:spcBef>
                <a:spcPts val="0"/>
              </a:spcBef>
              <a:spcAft>
                <a:spcPts val="0"/>
              </a:spcAft>
              <a:buNone/>
            </a:pPr>
            <a:r>
              <a:rPr lang="en" sz="800"/>
              <a:t>    Quantity INT,</a:t>
            </a:r>
            <a:endParaRPr sz="800"/>
          </a:p>
          <a:p>
            <a:pPr indent="0" lvl="0" marL="0" rtl="0" algn="l">
              <a:spcBef>
                <a:spcPts val="0"/>
              </a:spcBef>
              <a:spcAft>
                <a:spcPts val="0"/>
              </a:spcAft>
              <a:buNone/>
            </a:pPr>
            <a:r>
              <a:rPr lang="en" sz="800"/>
              <a:t>    LineTotal DECIMAL(10, 2),</a:t>
            </a:r>
            <a:endParaRPr sz="800"/>
          </a:p>
          <a:p>
            <a:pPr indent="0" lvl="0" marL="0" rtl="0" algn="l">
              <a:spcBef>
                <a:spcPts val="0"/>
              </a:spcBef>
              <a:spcAft>
                <a:spcPts val="0"/>
              </a:spcAft>
              <a:buNone/>
            </a:pPr>
            <a:r>
              <a:rPr lang="en" sz="800"/>
              <a:t>    FOREIGN KEY (OrderID) REFERENCES Orders(OrderID),</a:t>
            </a:r>
            <a:endParaRPr sz="800"/>
          </a:p>
          <a:p>
            <a:pPr indent="0" lvl="0" marL="0" rtl="0" algn="l">
              <a:spcBef>
                <a:spcPts val="0"/>
              </a:spcBef>
              <a:spcAft>
                <a:spcPts val="0"/>
              </a:spcAft>
              <a:buNone/>
            </a:pPr>
            <a:r>
              <a:rPr lang="en" sz="800"/>
              <a:t>    FOREIGN KEY (ProductID) REFERENCES Products(ProductID)</a:t>
            </a:r>
            <a:endParaRPr sz="800"/>
          </a:p>
          <a:p>
            <a:pPr indent="0" lvl="0" marL="0" rtl="0" algn="l">
              <a:spcBef>
                <a:spcPts val="0"/>
              </a:spcBef>
              <a:spcAft>
                <a:spcPts val="0"/>
              </a:spcAft>
              <a:buNone/>
            </a:pPr>
            <a:r>
              <a:rPr lang="en" sz="800"/>
              <a:t>);</a:t>
            </a:r>
            <a:endParaRPr sz="8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Insert Data</a:t>
            </a:r>
            <a:endParaRPr/>
          </a:p>
        </p:txBody>
      </p:sp>
      <p:sp>
        <p:nvSpPr>
          <p:cNvPr id="898" name="Google Shape;898;p136"/>
          <p:cNvSpPr txBox="1"/>
          <p:nvPr/>
        </p:nvSpPr>
        <p:spPr>
          <a:xfrm>
            <a:off x="152400" y="1537425"/>
            <a:ext cx="2355600" cy="332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400"/>
              <a:t>INSERT INTO Customers (CustomerID, CustomerName, Email, Phone, City, Country) VALUES</a:t>
            </a:r>
            <a:endParaRPr sz="400"/>
          </a:p>
          <a:p>
            <a:pPr indent="0" lvl="0" marL="0" rtl="0" algn="l">
              <a:spcBef>
                <a:spcPts val="0"/>
              </a:spcBef>
              <a:spcAft>
                <a:spcPts val="0"/>
              </a:spcAft>
              <a:buNone/>
            </a:pPr>
            <a:r>
              <a:rPr lang="en" sz="400"/>
              <a:t>(1, 'Amit Kumar', 'amit.kumar@example.com', '9876543210', 'Delhi', 'India'),</a:t>
            </a:r>
            <a:endParaRPr sz="400"/>
          </a:p>
          <a:p>
            <a:pPr indent="0" lvl="0" marL="0" rtl="0" algn="l">
              <a:spcBef>
                <a:spcPts val="0"/>
              </a:spcBef>
              <a:spcAft>
                <a:spcPts val="0"/>
              </a:spcAft>
              <a:buNone/>
            </a:pPr>
            <a:r>
              <a:rPr lang="en" sz="400"/>
              <a:t>(2, 'Priya Sharma', 'priya.sharma@example.com', '9876543211', 'Mumbai', 'India'),</a:t>
            </a:r>
            <a:endParaRPr sz="400"/>
          </a:p>
          <a:p>
            <a:pPr indent="0" lvl="0" marL="0" rtl="0" algn="l">
              <a:spcBef>
                <a:spcPts val="0"/>
              </a:spcBef>
              <a:spcAft>
                <a:spcPts val="0"/>
              </a:spcAft>
              <a:buNone/>
            </a:pPr>
            <a:r>
              <a:rPr lang="en" sz="400"/>
              <a:t>(3, 'Rahul Verma', 'rahul.verma@example.com', '9876543212', 'Bangalore', 'India'),</a:t>
            </a:r>
            <a:endParaRPr sz="400"/>
          </a:p>
          <a:p>
            <a:pPr indent="0" lvl="0" marL="0" rtl="0" algn="l">
              <a:spcBef>
                <a:spcPts val="0"/>
              </a:spcBef>
              <a:spcAft>
                <a:spcPts val="0"/>
              </a:spcAft>
              <a:buNone/>
            </a:pPr>
            <a:r>
              <a:rPr lang="en" sz="400"/>
              <a:t>(4, 'Neha Gupta', 'neha.gupta@example.com', '9876543213', 'Chennai', 'India'),</a:t>
            </a:r>
            <a:endParaRPr sz="400"/>
          </a:p>
          <a:p>
            <a:pPr indent="0" lvl="0" marL="0" rtl="0" algn="l">
              <a:spcBef>
                <a:spcPts val="0"/>
              </a:spcBef>
              <a:spcAft>
                <a:spcPts val="0"/>
              </a:spcAft>
              <a:buNone/>
            </a:pPr>
            <a:r>
              <a:rPr lang="en" sz="400"/>
              <a:t>(5, 'Vikram Reddy', 'vikram.reddy@example.com', '9876543214', 'Hyderabad', 'India'),</a:t>
            </a:r>
            <a:endParaRPr sz="400"/>
          </a:p>
          <a:p>
            <a:pPr indent="0" lvl="0" marL="0" rtl="0" algn="l">
              <a:spcBef>
                <a:spcPts val="0"/>
              </a:spcBef>
              <a:spcAft>
                <a:spcPts val="0"/>
              </a:spcAft>
              <a:buNone/>
            </a:pPr>
            <a:r>
              <a:rPr lang="en" sz="400"/>
              <a:t>(6, 'Rita Mehta', 'rita.mehta@example.com', '9876543215', 'Pune', 'India'),</a:t>
            </a:r>
            <a:endParaRPr sz="400"/>
          </a:p>
          <a:p>
            <a:pPr indent="0" lvl="0" marL="0" rtl="0" algn="l">
              <a:spcBef>
                <a:spcPts val="0"/>
              </a:spcBef>
              <a:spcAft>
                <a:spcPts val="0"/>
              </a:spcAft>
              <a:buNone/>
            </a:pPr>
            <a:r>
              <a:rPr lang="en" sz="400"/>
              <a:t>(7, 'Arvind Patel', 'arvind.patel@example.com', '9876543216', 'Ahmedabad', 'India'),</a:t>
            </a:r>
            <a:endParaRPr sz="400"/>
          </a:p>
          <a:p>
            <a:pPr indent="0" lvl="0" marL="0" rtl="0" algn="l">
              <a:spcBef>
                <a:spcPts val="0"/>
              </a:spcBef>
              <a:spcAft>
                <a:spcPts val="0"/>
              </a:spcAft>
              <a:buNone/>
            </a:pPr>
            <a:r>
              <a:rPr lang="en" sz="400"/>
              <a:t>(8, 'Simran Kaur', 'simran.kaur@example.com', '9876543217', 'Amritsar', 'India'),</a:t>
            </a:r>
            <a:endParaRPr sz="400"/>
          </a:p>
          <a:p>
            <a:pPr indent="0" lvl="0" marL="0" rtl="0" algn="l">
              <a:spcBef>
                <a:spcPts val="0"/>
              </a:spcBef>
              <a:spcAft>
                <a:spcPts val="0"/>
              </a:spcAft>
              <a:buNone/>
            </a:pPr>
            <a:r>
              <a:rPr lang="en" sz="400"/>
              <a:t>(9, 'Ravi Singh', 'ravi.singh@example.com', '9876543218', 'Lucknow', 'India'),</a:t>
            </a:r>
            <a:endParaRPr sz="400"/>
          </a:p>
          <a:p>
            <a:pPr indent="0" lvl="0" marL="0" rtl="0" algn="l">
              <a:spcBef>
                <a:spcPts val="0"/>
              </a:spcBef>
              <a:spcAft>
                <a:spcPts val="0"/>
              </a:spcAft>
              <a:buNone/>
            </a:pPr>
            <a:r>
              <a:rPr lang="en" sz="400"/>
              <a:t>(10, 'Kavita Iyer', 'kavita.iyer@example.com', '9876543219', 'Kolkata', 'India'),</a:t>
            </a:r>
            <a:endParaRPr sz="400"/>
          </a:p>
          <a:p>
            <a:pPr indent="0" lvl="0" marL="0" rtl="0" algn="l">
              <a:spcBef>
                <a:spcPts val="0"/>
              </a:spcBef>
              <a:spcAft>
                <a:spcPts val="0"/>
              </a:spcAft>
              <a:buNone/>
            </a:pPr>
            <a:r>
              <a:rPr lang="en" sz="400"/>
              <a:t>(11, 'Manoj Joshi', 'manoj.joshi@example.com', '9876543220', 'Indore', 'India'),</a:t>
            </a:r>
            <a:endParaRPr sz="400"/>
          </a:p>
          <a:p>
            <a:pPr indent="0" lvl="0" marL="0" rtl="0" algn="l">
              <a:spcBef>
                <a:spcPts val="0"/>
              </a:spcBef>
              <a:spcAft>
                <a:spcPts val="0"/>
              </a:spcAft>
              <a:buNone/>
            </a:pPr>
            <a:r>
              <a:rPr lang="en" sz="400"/>
              <a:t>(12, 'Sushmita Das', 'sushmita.das@example.com', '9876543221', 'Bhubaneswar', 'India'),</a:t>
            </a:r>
            <a:endParaRPr sz="400"/>
          </a:p>
          <a:p>
            <a:pPr indent="0" lvl="0" marL="0" rtl="0" algn="l">
              <a:spcBef>
                <a:spcPts val="0"/>
              </a:spcBef>
              <a:spcAft>
                <a:spcPts val="0"/>
              </a:spcAft>
              <a:buNone/>
            </a:pPr>
            <a:r>
              <a:rPr lang="en" sz="400"/>
              <a:t>(13, 'Sandeep Rawat', 'sandeep.rawat@example.com', '9876543222', 'Dehradun', 'India'),</a:t>
            </a:r>
            <a:endParaRPr sz="400"/>
          </a:p>
          <a:p>
            <a:pPr indent="0" lvl="0" marL="0" rtl="0" algn="l">
              <a:spcBef>
                <a:spcPts val="0"/>
              </a:spcBef>
              <a:spcAft>
                <a:spcPts val="0"/>
              </a:spcAft>
              <a:buNone/>
            </a:pPr>
            <a:r>
              <a:rPr lang="en" sz="400"/>
              <a:t>(14, 'Anjali Bhatt', 'anjali.bhatt@example.com', '9876543223', 'Jaipur', 'India'),</a:t>
            </a:r>
            <a:endParaRPr sz="400"/>
          </a:p>
          <a:p>
            <a:pPr indent="0" lvl="0" marL="0" rtl="0" algn="l">
              <a:spcBef>
                <a:spcPts val="0"/>
              </a:spcBef>
              <a:spcAft>
                <a:spcPts val="0"/>
              </a:spcAft>
              <a:buNone/>
            </a:pPr>
            <a:r>
              <a:rPr lang="en" sz="400"/>
              <a:t>(15, 'Ashok Kumar', 'ashok.kumar@example.com', '9876543224', 'Chandigarh', 'India'),</a:t>
            </a:r>
            <a:endParaRPr sz="400"/>
          </a:p>
          <a:p>
            <a:pPr indent="0" lvl="0" marL="0" rtl="0" algn="l">
              <a:spcBef>
                <a:spcPts val="0"/>
              </a:spcBef>
              <a:spcAft>
                <a:spcPts val="0"/>
              </a:spcAft>
              <a:buNone/>
            </a:pPr>
            <a:r>
              <a:rPr lang="en" sz="400"/>
              <a:t>(16, 'Pooja Verma', 'pooja.verma@example.com', '9876543225', 'Nagpur', 'India'),</a:t>
            </a:r>
            <a:endParaRPr sz="400"/>
          </a:p>
          <a:p>
            <a:pPr indent="0" lvl="0" marL="0" rtl="0" algn="l">
              <a:spcBef>
                <a:spcPts val="0"/>
              </a:spcBef>
              <a:spcAft>
                <a:spcPts val="0"/>
              </a:spcAft>
              <a:buNone/>
            </a:pPr>
            <a:r>
              <a:rPr lang="en" sz="400"/>
              <a:t>(17, 'Deepak Yadav', 'deepak.yadav@example.com', '9876543226', 'Faridabad', 'India'),</a:t>
            </a:r>
            <a:endParaRPr sz="400"/>
          </a:p>
          <a:p>
            <a:pPr indent="0" lvl="0" marL="0" rtl="0" algn="l">
              <a:spcBef>
                <a:spcPts val="0"/>
              </a:spcBef>
              <a:spcAft>
                <a:spcPts val="0"/>
              </a:spcAft>
              <a:buNone/>
            </a:pPr>
            <a:r>
              <a:rPr lang="en" sz="400"/>
              <a:t>(18, 'Vandana Dubey', 'vandana.dubey@example.com', '9876543227', 'Varanasi', 'India'),</a:t>
            </a:r>
            <a:endParaRPr sz="400"/>
          </a:p>
          <a:p>
            <a:pPr indent="0" lvl="0" marL="0" rtl="0" algn="l">
              <a:spcBef>
                <a:spcPts val="0"/>
              </a:spcBef>
              <a:spcAft>
                <a:spcPts val="0"/>
              </a:spcAft>
              <a:buNone/>
            </a:pPr>
            <a:r>
              <a:rPr lang="en" sz="400"/>
              <a:t>(19, 'Rohit Soni', 'rohit.soni@example.com', '9876543228', 'Surat', 'India'),</a:t>
            </a:r>
            <a:endParaRPr sz="400"/>
          </a:p>
          <a:p>
            <a:pPr indent="0" lvl="0" marL="0" rtl="0" algn="l">
              <a:spcBef>
                <a:spcPts val="0"/>
              </a:spcBef>
              <a:spcAft>
                <a:spcPts val="0"/>
              </a:spcAft>
              <a:buNone/>
            </a:pPr>
            <a:r>
              <a:rPr lang="en" sz="400"/>
              <a:t>(20, 'Gurpreet Singh', 'gurpreet.singh@example.com', '9876543229', 'Patiala', 'India'),</a:t>
            </a:r>
            <a:endParaRPr sz="400"/>
          </a:p>
          <a:p>
            <a:pPr indent="0" lvl="0" marL="0" rtl="0" algn="l">
              <a:spcBef>
                <a:spcPts val="0"/>
              </a:spcBef>
              <a:spcAft>
                <a:spcPts val="0"/>
              </a:spcAft>
              <a:buNone/>
            </a:pPr>
            <a:r>
              <a:rPr lang="en" sz="400"/>
              <a:t>(21, 'Nisha Jain', 'nisha.jain@example.com', '9876543230', 'Delhi', 'India'),</a:t>
            </a:r>
            <a:endParaRPr sz="400"/>
          </a:p>
          <a:p>
            <a:pPr indent="0" lvl="0" marL="0" rtl="0" algn="l">
              <a:spcBef>
                <a:spcPts val="0"/>
              </a:spcBef>
              <a:spcAft>
                <a:spcPts val="0"/>
              </a:spcAft>
              <a:buNone/>
            </a:pPr>
            <a:r>
              <a:rPr lang="en" sz="400"/>
              <a:t>(22, 'Siddharth Kapoor', 'siddharth.kapoor@example.com', '9876543231', 'Mumbai', 'India'),</a:t>
            </a:r>
            <a:endParaRPr sz="400"/>
          </a:p>
          <a:p>
            <a:pPr indent="0" lvl="0" marL="0" rtl="0" algn="l">
              <a:spcBef>
                <a:spcPts val="0"/>
              </a:spcBef>
              <a:spcAft>
                <a:spcPts val="0"/>
              </a:spcAft>
              <a:buNone/>
            </a:pPr>
            <a:r>
              <a:rPr lang="en" sz="400"/>
              <a:t>(23, 'Chandni Nair', 'chandni.nair@example.com', '9876543232', 'Bangalore', 'India'),</a:t>
            </a:r>
            <a:endParaRPr sz="400"/>
          </a:p>
          <a:p>
            <a:pPr indent="0" lvl="0" marL="0" rtl="0" algn="l">
              <a:spcBef>
                <a:spcPts val="0"/>
              </a:spcBef>
              <a:spcAft>
                <a:spcPts val="0"/>
              </a:spcAft>
              <a:buNone/>
            </a:pPr>
            <a:r>
              <a:rPr lang="en" sz="400"/>
              <a:t>(24, 'Karan Desai', 'karan.desai@example.com', '9876543233', 'Chennai', 'India'),</a:t>
            </a:r>
            <a:endParaRPr sz="400"/>
          </a:p>
          <a:p>
            <a:pPr indent="0" lvl="0" marL="0" rtl="0" algn="l">
              <a:spcBef>
                <a:spcPts val="0"/>
              </a:spcBef>
              <a:spcAft>
                <a:spcPts val="0"/>
              </a:spcAft>
              <a:buNone/>
            </a:pPr>
            <a:r>
              <a:rPr lang="en" sz="400"/>
              <a:t>(25, 'Pranav Bhaskar', 'pranav.bhaskar@example.com', '9876543234', 'Hyderabad', 'India'),</a:t>
            </a:r>
            <a:endParaRPr sz="400"/>
          </a:p>
          <a:p>
            <a:pPr indent="0" lvl="0" marL="0" rtl="0" algn="l">
              <a:spcBef>
                <a:spcPts val="0"/>
              </a:spcBef>
              <a:spcAft>
                <a:spcPts val="0"/>
              </a:spcAft>
              <a:buNone/>
            </a:pPr>
            <a:r>
              <a:rPr lang="en" sz="400"/>
              <a:t>(26, 'Aarti Bhatia', 'aarti.bhatia@example.com', '9876543235', 'Pune', 'India'),</a:t>
            </a:r>
            <a:endParaRPr sz="400"/>
          </a:p>
          <a:p>
            <a:pPr indent="0" lvl="0" marL="0" rtl="0" algn="l">
              <a:spcBef>
                <a:spcPts val="0"/>
              </a:spcBef>
              <a:spcAft>
                <a:spcPts val="0"/>
              </a:spcAft>
              <a:buNone/>
            </a:pPr>
            <a:r>
              <a:rPr lang="en" sz="400"/>
              <a:t>(27, 'Tanvi Shah', 'tanvi.shah@example.com', '9876543236', 'Ahmedabad', 'India'),</a:t>
            </a:r>
            <a:endParaRPr sz="400"/>
          </a:p>
          <a:p>
            <a:pPr indent="0" lvl="0" marL="0" rtl="0" algn="l">
              <a:spcBef>
                <a:spcPts val="0"/>
              </a:spcBef>
              <a:spcAft>
                <a:spcPts val="0"/>
              </a:spcAft>
              <a:buNone/>
            </a:pPr>
            <a:r>
              <a:rPr lang="en" sz="400"/>
              <a:t>(28, 'Shivendra Singh', 'shivendra.singh@example.com', '9876543237', 'Amritsar', 'India'),</a:t>
            </a:r>
            <a:endParaRPr sz="400"/>
          </a:p>
          <a:p>
            <a:pPr indent="0" lvl="0" marL="0" rtl="0" algn="l">
              <a:spcBef>
                <a:spcPts val="0"/>
              </a:spcBef>
              <a:spcAft>
                <a:spcPts val="0"/>
              </a:spcAft>
              <a:buNone/>
            </a:pPr>
            <a:r>
              <a:rPr lang="en" sz="400"/>
              <a:t>(29, 'Manish Mehta', 'manish.mehta@example.com', '9876543238', 'Lucknow', 'India'),</a:t>
            </a:r>
            <a:endParaRPr sz="400"/>
          </a:p>
          <a:p>
            <a:pPr indent="0" lvl="0" marL="0" rtl="0" algn="l">
              <a:spcBef>
                <a:spcPts val="0"/>
              </a:spcBef>
              <a:spcAft>
                <a:spcPts val="0"/>
              </a:spcAft>
              <a:buNone/>
            </a:pPr>
            <a:r>
              <a:rPr lang="en" sz="400"/>
              <a:t>(30, 'Rupal Joshi', 'rupal.joshi@example.com', '9876543239', 'Kolkata', 'India'),</a:t>
            </a:r>
            <a:endParaRPr sz="400"/>
          </a:p>
          <a:p>
            <a:pPr indent="0" lvl="0" marL="0" rtl="0" algn="l">
              <a:spcBef>
                <a:spcPts val="0"/>
              </a:spcBef>
              <a:spcAft>
                <a:spcPts val="0"/>
              </a:spcAft>
              <a:buNone/>
            </a:pPr>
            <a:r>
              <a:rPr lang="en" sz="400"/>
              <a:t>(31, 'Suman Rawat', 'suman.rawat@example.com', '9876543240', 'Indore', 'India'),</a:t>
            </a:r>
            <a:endParaRPr sz="400"/>
          </a:p>
          <a:p>
            <a:pPr indent="0" lvl="0" marL="0" rtl="0" algn="l">
              <a:spcBef>
                <a:spcPts val="0"/>
              </a:spcBef>
              <a:spcAft>
                <a:spcPts val="0"/>
              </a:spcAft>
              <a:buNone/>
            </a:pPr>
            <a:r>
              <a:rPr lang="en" sz="400"/>
              <a:t>(32, 'Vikas Sharma', 'vikas.sharma@example.com', '9876543241', 'Bhubaneswar', 'India'),</a:t>
            </a:r>
            <a:endParaRPr sz="400"/>
          </a:p>
          <a:p>
            <a:pPr indent="0" lvl="0" marL="0" rtl="0" algn="l">
              <a:spcBef>
                <a:spcPts val="0"/>
              </a:spcBef>
              <a:spcAft>
                <a:spcPts val="0"/>
              </a:spcAft>
              <a:buNone/>
            </a:pPr>
            <a:r>
              <a:rPr lang="en" sz="400"/>
              <a:t>(33, 'Madhuri Kapoor', 'madhuri.kapoor@example.com', '9876543242', 'Dehradun', 'India'),</a:t>
            </a:r>
            <a:endParaRPr sz="400"/>
          </a:p>
          <a:p>
            <a:pPr indent="0" lvl="0" marL="0" rtl="0" algn="l">
              <a:spcBef>
                <a:spcPts val="0"/>
              </a:spcBef>
              <a:spcAft>
                <a:spcPts val="0"/>
              </a:spcAft>
              <a:buNone/>
            </a:pPr>
            <a:r>
              <a:rPr lang="en" sz="400"/>
              <a:t>(34, 'Raghav Bhatt', 'raghav.bhatt@example.com', '9876543243', 'Jaipur', 'India'),</a:t>
            </a:r>
            <a:endParaRPr sz="400"/>
          </a:p>
          <a:p>
            <a:pPr indent="0" lvl="0" marL="0" rtl="0" algn="l">
              <a:spcBef>
                <a:spcPts val="0"/>
              </a:spcBef>
              <a:spcAft>
                <a:spcPts val="0"/>
              </a:spcAft>
              <a:buNone/>
            </a:pPr>
            <a:r>
              <a:rPr lang="en" sz="400"/>
              <a:t>(35, 'Akash Yadav', 'akash.yadav@example.com', '9876543244', 'Chandigarh', 'India'),</a:t>
            </a:r>
            <a:endParaRPr sz="400"/>
          </a:p>
          <a:p>
            <a:pPr indent="0" lvl="0" marL="0" rtl="0" algn="l">
              <a:spcBef>
                <a:spcPts val="0"/>
              </a:spcBef>
              <a:spcAft>
                <a:spcPts val="0"/>
              </a:spcAft>
              <a:buNone/>
            </a:pPr>
            <a:r>
              <a:rPr lang="en" sz="400"/>
              <a:t>(36, 'Swati Soni', 'swati.soni@example.com', '9876543245', 'Nagpur', 'India'),</a:t>
            </a:r>
            <a:endParaRPr sz="400"/>
          </a:p>
          <a:p>
            <a:pPr indent="0" lvl="0" marL="0" rtl="0" algn="l">
              <a:spcBef>
                <a:spcPts val="0"/>
              </a:spcBef>
              <a:spcAft>
                <a:spcPts val="0"/>
              </a:spcAft>
              <a:buNone/>
            </a:pPr>
            <a:r>
              <a:rPr lang="en" sz="400"/>
              <a:t>(37, 'Deepali Mehta', 'deepali.mehta@example.com', '9876543246', 'Faridabad', 'India'),</a:t>
            </a:r>
            <a:endParaRPr sz="400"/>
          </a:p>
          <a:p>
            <a:pPr indent="0" lvl="0" marL="0" rtl="0" algn="l">
              <a:spcBef>
                <a:spcPts val="0"/>
              </a:spcBef>
              <a:spcAft>
                <a:spcPts val="0"/>
              </a:spcAft>
              <a:buNone/>
            </a:pPr>
            <a:r>
              <a:rPr lang="en" sz="400"/>
              <a:t>(38, 'Pradeep Dubey', 'pradeep.dubey@example.com', '9876543247', 'Varanasi', 'India'),</a:t>
            </a:r>
            <a:endParaRPr sz="400"/>
          </a:p>
          <a:p>
            <a:pPr indent="0" lvl="0" marL="0" rtl="0" algn="l">
              <a:spcBef>
                <a:spcPts val="0"/>
              </a:spcBef>
              <a:spcAft>
                <a:spcPts val="0"/>
              </a:spcAft>
              <a:buNone/>
            </a:pPr>
            <a:r>
              <a:rPr lang="en" sz="400"/>
              <a:t>(39, 'Mohit Jain', 'mohit.jain@example.com', '9876543248', 'Surat', 'India'),</a:t>
            </a:r>
            <a:endParaRPr sz="400"/>
          </a:p>
          <a:p>
            <a:pPr indent="0" lvl="0" marL="0" rtl="0" algn="l">
              <a:spcBef>
                <a:spcPts val="0"/>
              </a:spcBef>
              <a:spcAft>
                <a:spcPts val="0"/>
              </a:spcAft>
              <a:buNone/>
            </a:pPr>
            <a:r>
              <a:rPr lang="en" sz="400"/>
              <a:t>(40, 'Amandeep Singh', 'amandeep.singh@example.com', '9876543249', 'Patiala', 'India'),</a:t>
            </a:r>
            <a:endParaRPr sz="400"/>
          </a:p>
          <a:p>
            <a:pPr indent="0" lvl="0" marL="0" rtl="0" algn="l">
              <a:spcBef>
                <a:spcPts val="0"/>
              </a:spcBef>
              <a:spcAft>
                <a:spcPts val="0"/>
              </a:spcAft>
              <a:buNone/>
            </a:pPr>
            <a:r>
              <a:rPr lang="en" sz="400"/>
              <a:t>(41, 'Jaspreet Kaur', 'jaspreet.kaur@example.com', '9876543250', 'Delhi', 'India'),</a:t>
            </a:r>
            <a:endParaRPr sz="400"/>
          </a:p>
          <a:p>
            <a:pPr indent="0" lvl="0" marL="0" rtl="0" algn="l">
              <a:spcBef>
                <a:spcPts val="0"/>
              </a:spcBef>
              <a:spcAft>
                <a:spcPts val="0"/>
              </a:spcAft>
              <a:buNone/>
            </a:pPr>
            <a:r>
              <a:rPr lang="en" sz="400"/>
              <a:t>(42, 'Raghavendra Rao', 'raghavendra.rao@example.com', '9876543251', 'Mumbai', 'India'),</a:t>
            </a:r>
            <a:endParaRPr sz="400"/>
          </a:p>
          <a:p>
            <a:pPr indent="0" lvl="0" marL="0" rtl="0" algn="l">
              <a:spcBef>
                <a:spcPts val="0"/>
              </a:spcBef>
              <a:spcAft>
                <a:spcPts val="0"/>
              </a:spcAft>
              <a:buNone/>
            </a:pPr>
            <a:r>
              <a:rPr lang="en" sz="400"/>
              <a:t>(43, 'Shikha Bhatia', 'shikha.bhatia@example.com', '9876543252', 'Bangalore', 'India'),</a:t>
            </a:r>
            <a:endParaRPr sz="400"/>
          </a:p>
          <a:p>
            <a:pPr indent="0" lvl="0" marL="0" rtl="0" algn="l">
              <a:spcBef>
                <a:spcPts val="0"/>
              </a:spcBef>
              <a:spcAft>
                <a:spcPts val="0"/>
              </a:spcAft>
              <a:buNone/>
            </a:pPr>
            <a:r>
              <a:rPr lang="en" sz="400"/>
              <a:t>(44, 'Tarun Soni', 'tarun.soni@example.com', '9876543253', 'Chennai', 'India'),</a:t>
            </a:r>
            <a:endParaRPr sz="400"/>
          </a:p>
          <a:p>
            <a:pPr indent="0" lvl="0" marL="0" rtl="0" algn="l">
              <a:spcBef>
                <a:spcPts val="0"/>
              </a:spcBef>
              <a:spcAft>
                <a:spcPts val="0"/>
              </a:spcAft>
              <a:buNone/>
            </a:pPr>
            <a:r>
              <a:rPr lang="en" sz="400"/>
              <a:t>(45, 'Nandini Desai', 'nandini.desai@example.com', '9876543254', 'Hyderabad', 'India'),</a:t>
            </a:r>
            <a:endParaRPr sz="400"/>
          </a:p>
          <a:p>
            <a:pPr indent="0" lvl="0" marL="0" rtl="0" algn="l">
              <a:spcBef>
                <a:spcPts val="0"/>
              </a:spcBef>
              <a:spcAft>
                <a:spcPts val="0"/>
              </a:spcAft>
              <a:buNone/>
            </a:pPr>
            <a:r>
              <a:rPr lang="en" sz="400"/>
              <a:t>(46, 'Divya Shah', 'divya.shah@example.com', '9876543255', 'Pune', 'India'),</a:t>
            </a:r>
            <a:endParaRPr sz="400"/>
          </a:p>
          <a:p>
            <a:pPr indent="0" lvl="0" marL="0" rtl="0" algn="l">
              <a:spcBef>
                <a:spcPts val="0"/>
              </a:spcBef>
              <a:spcAft>
                <a:spcPts val="0"/>
              </a:spcAft>
              <a:buNone/>
            </a:pPr>
            <a:r>
              <a:rPr lang="en" sz="400"/>
              <a:t>(47, 'Kiran Joshi', 'kiran.joshi@example.com', '9876543256', 'Ahmedabad', 'India'),</a:t>
            </a:r>
            <a:endParaRPr sz="400"/>
          </a:p>
          <a:p>
            <a:pPr indent="0" lvl="0" marL="0" rtl="0" algn="l">
              <a:spcBef>
                <a:spcPts val="0"/>
              </a:spcBef>
              <a:spcAft>
                <a:spcPts val="0"/>
              </a:spcAft>
              <a:buNone/>
            </a:pPr>
            <a:r>
              <a:rPr lang="en" sz="400"/>
              <a:t>(48, 'Rishi Patel', 'rishi.patel@example.com', '9876543257', 'Amritsar', 'India'),</a:t>
            </a:r>
            <a:endParaRPr sz="400"/>
          </a:p>
          <a:p>
            <a:pPr indent="0" lvl="0" marL="0" rtl="0" algn="l">
              <a:spcBef>
                <a:spcPts val="0"/>
              </a:spcBef>
              <a:spcAft>
                <a:spcPts val="0"/>
              </a:spcAft>
              <a:buNone/>
            </a:pPr>
            <a:r>
              <a:rPr lang="en" sz="400"/>
              <a:t>(49, 'Vidya Sharma', 'vidya.sharma@example.com', '9876543258', 'Lucknow', 'India'),</a:t>
            </a:r>
            <a:endParaRPr sz="400"/>
          </a:p>
          <a:p>
            <a:pPr indent="0" lvl="0" marL="0" rtl="0" algn="l">
              <a:spcBef>
                <a:spcPts val="0"/>
              </a:spcBef>
              <a:spcAft>
                <a:spcPts val="0"/>
              </a:spcAft>
              <a:buNone/>
            </a:pPr>
            <a:r>
              <a:rPr lang="en" sz="400"/>
              <a:t>(50, 'Ajay Gupta', 'ajay.gupta@example.com', '9876543259', 'Kolkata', 'India');</a:t>
            </a:r>
            <a:endParaRPr sz="400"/>
          </a:p>
        </p:txBody>
      </p:sp>
      <p:sp>
        <p:nvSpPr>
          <p:cNvPr id="899" name="Google Shape;899;p136"/>
          <p:cNvSpPr txBox="1"/>
          <p:nvPr/>
        </p:nvSpPr>
        <p:spPr>
          <a:xfrm>
            <a:off x="2584200" y="1537425"/>
            <a:ext cx="1993500" cy="332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400"/>
              <a:t>INSERT INTO Products (ProductID, ProductName, Category, Price) VALUES</a:t>
            </a:r>
            <a:endParaRPr sz="400"/>
          </a:p>
          <a:p>
            <a:pPr indent="0" lvl="0" marL="0" rtl="0" algn="l">
              <a:spcBef>
                <a:spcPts val="0"/>
              </a:spcBef>
              <a:spcAft>
                <a:spcPts val="0"/>
              </a:spcAft>
              <a:buNone/>
            </a:pPr>
            <a:r>
              <a:rPr lang="en" sz="400"/>
              <a:t>(1, 'Smartphone', 'Electronics', 12000.00),</a:t>
            </a:r>
            <a:endParaRPr sz="400"/>
          </a:p>
          <a:p>
            <a:pPr indent="0" lvl="0" marL="0" rtl="0" algn="l">
              <a:spcBef>
                <a:spcPts val="0"/>
              </a:spcBef>
              <a:spcAft>
                <a:spcPts val="0"/>
              </a:spcAft>
              <a:buNone/>
            </a:pPr>
            <a:r>
              <a:rPr lang="en" sz="400"/>
              <a:t>(2, 'Laptop', 'Electronics', 45000.00),</a:t>
            </a:r>
            <a:endParaRPr sz="400"/>
          </a:p>
          <a:p>
            <a:pPr indent="0" lvl="0" marL="0" rtl="0" algn="l">
              <a:spcBef>
                <a:spcPts val="0"/>
              </a:spcBef>
              <a:spcAft>
                <a:spcPts val="0"/>
              </a:spcAft>
              <a:buNone/>
            </a:pPr>
            <a:r>
              <a:rPr lang="en" sz="400"/>
              <a:t>(3, 'Tablet', 'Electronics', 20000.00),</a:t>
            </a:r>
            <a:endParaRPr sz="400"/>
          </a:p>
          <a:p>
            <a:pPr indent="0" lvl="0" marL="0" rtl="0" algn="l">
              <a:spcBef>
                <a:spcPts val="0"/>
              </a:spcBef>
              <a:spcAft>
                <a:spcPts val="0"/>
              </a:spcAft>
              <a:buNone/>
            </a:pPr>
            <a:r>
              <a:rPr lang="en" sz="400"/>
              <a:t>(4, 'LED TV', 'Electronics', 25000.00),</a:t>
            </a:r>
            <a:endParaRPr sz="400"/>
          </a:p>
          <a:p>
            <a:pPr indent="0" lvl="0" marL="0" rtl="0" algn="l">
              <a:spcBef>
                <a:spcPts val="0"/>
              </a:spcBef>
              <a:spcAft>
                <a:spcPts val="0"/>
              </a:spcAft>
              <a:buNone/>
            </a:pPr>
            <a:r>
              <a:rPr lang="en" sz="400"/>
              <a:t>(5, 'Headphones', 'Electronics', 2000.00),</a:t>
            </a:r>
            <a:endParaRPr sz="400"/>
          </a:p>
          <a:p>
            <a:pPr indent="0" lvl="0" marL="0" rtl="0" algn="l">
              <a:spcBef>
                <a:spcPts val="0"/>
              </a:spcBef>
              <a:spcAft>
                <a:spcPts val="0"/>
              </a:spcAft>
              <a:buNone/>
            </a:pPr>
            <a:r>
              <a:rPr lang="en" sz="400"/>
              <a:t>(6, 'Washing Machine', 'Appliances', 15000.00),</a:t>
            </a:r>
            <a:endParaRPr sz="400"/>
          </a:p>
          <a:p>
            <a:pPr indent="0" lvl="0" marL="0" rtl="0" algn="l">
              <a:spcBef>
                <a:spcPts val="0"/>
              </a:spcBef>
              <a:spcAft>
                <a:spcPts val="0"/>
              </a:spcAft>
              <a:buNone/>
            </a:pPr>
            <a:r>
              <a:rPr lang="en" sz="400"/>
              <a:t>(7, 'Refrigerator', 'Appliances', 25000.00),</a:t>
            </a:r>
            <a:endParaRPr sz="400"/>
          </a:p>
          <a:p>
            <a:pPr indent="0" lvl="0" marL="0" rtl="0" algn="l">
              <a:spcBef>
                <a:spcPts val="0"/>
              </a:spcBef>
              <a:spcAft>
                <a:spcPts val="0"/>
              </a:spcAft>
              <a:buNone/>
            </a:pPr>
            <a:r>
              <a:rPr lang="en" sz="400"/>
              <a:t>(8, 'Microwave', 'Appliances', 8000.00),</a:t>
            </a:r>
            <a:endParaRPr sz="400"/>
          </a:p>
          <a:p>
            <a:pPr indent="0" lvl="0" marL="0" rtl="0" algn="l">
              <a:spcBef>
                <a:spcPts val="0"/>
              </a:spcBef>
              <a:spcAft>
                <a:spcPts val="0"/>
              </a:spcAft>
              <a:buNone/>
            </a:pPr>
            <a:r>
              <a:rPr lang="en" sz="400"/>
              <a:t>(9, 'Fan', 'Appliances', 1500.00),</a:t>
            </a:r>
            <a:endParaRPr sz="400"/>
          </a:p>
          <a:p>
            <a:pPr indent="0" lvl="0" marL="0" rtl="0" algn="l">
              <a:spcBef>
                <a:spcPts val="0"/>
              </a:spcBef>
              <a:spcAft>
                <a:spcPts val="0"/>
              </a:spcAft>
              <a:buNone/>
            </a:pPr>
            <a:r>
              <a:rPr lang="en" sz="400"/>
              <a:t>(10, 'Air Conditioner', 'Appliances', 35000.00),</a:t>
            </a:r>
            <a:endParaRPr sz="400"/>
          </a:p>
          <a:p>
            <a:pPr indent="0" lvl="0" marL="0" rtl="0" algn="l">
              <a:spcBef>
                <a:spcPts val="0"/>
              </a:spcBef>
              <a:spcAft>
                <a:spcPts val="0"/>
              </a:spcAft>
              <a:buNone/>
            </a:pPr>
            <a:r>
              <a:rPr lang="en" sz="400"/>
              <a:t>(11, 'Sofa', 'Furniture', 25000.00),</a:t>
            </a:r>
            <a:endParaRPr sz="400"/>
          </a:p>
          <a:p>
            <a:pPr indent="0" lvl="0" marL="0" rtl="0" algn="l">
              <a:spcBef>
                <a:spcPts val="0"/>
              </a:spcBef>
              <a:spcAft>
                <a:spcPts val="0"/>
              </a:spcAft>
              <a:buNone/>
            </a:pPr>
            <a:r>
              <a:rPr lang="en" sz="400"/>
              <a:t>(12, 'Bed', 'Furniture', 35000.00),</a:t>
            </a:r>
            <a:endParaRPr sz="400"/>
          </a:p>
          <a:p>
            <a:pPr indent="0" lvl="0" marL="0" rtl="0" algn="l">
              <a:spcBef>
                <a:spcPts val="0"/>
              </a:spcBef>
              <a:spcAft>
                <a:spcPts val="0"/>
              </a:spcAft>
              <a:buNone/>
            </a:pPr>
            <a:r>
              <a:rPr lang="en" sz="400"/>
              <a:t>(13, 'Office Chair', 'Furniture', 5000.00),</a:t>
            </a:r>
            <a:endParaRPr sz="400"/>
          </a:p>
          <a:p>
            <a:pPr indent="0" lvl="0" marL="0" rtl="0" algn="l">
              <a:spcBef>
                <a:spcPts val="0"/>
              </a:spcBef>
              <a:spcAft>
                <a:spcPts val="0"/>
              </a:spcAft>
              <a:buNone/>
            </a:pPr>
            <a:r>
              <a:rPr lang="en" sz="400"/>
              <a:t>(14, 'Dining Table', 'Furniture', 15000.00),</a:t>
            </a:r>
            <a:endParaRPr sz="400"/>
          </a:p>
          <a:p>
            <a:pPr indent="0" lvl="0" marL="0" rtl="0" algn="l">
              <a:spcBef>
                <a:spcPts val="0"/>
              </a:spcBef>
              <a:spcAft>
                <a:spcPts val="0"/>
              </a:spcAft>
              <a:buNone/>
            </a:pPr>
            <a:r>
              <a:rPr lang="en" sz="400"/>
              <a:t>(15, 'Wardrobe', 'Furniture', 10000.00),</a:t>
            </a:r>
            <a:endParaRPr sz="400"/>
          </a:p>
          <a:p>
            <a:pPr indent="0" lvl="0" marL="0" rtl="0" algn="l">
              <a:spcBef>
                <a:spcPts val="0"/>
              </a:spcBef>
              <a:spcAft>
                <a:spcPts val="0"/>
              </a:spcAft>
              <a:buNone/>
            </a:pPr>
            <a:r>
              <a:rPr lang="en" sz="400"/>
              <a:t>(16, 'Shirt', 'Clothing', 1000.00),</a:t>
            </a:r>
            <a:endParaRPr sz="400"/>
          </a:p>
          <a:p>
            <a:pPr indent="0" lvl="0" marL="0" rtl="0" algn="l">
              <a:spcBef>
                <a:spcPts val="0"/>
              </a:spcBef>
              <a:spcAft>
                <a:spcPts val="0"/>
              </a:spcAft>
              <a:buNone/>
            </a:pPr>
            <a:r>
              <a:rPr lang="en" sz="400"/>
              <a:t>(17, 'Jeans', 'Clothing', 1500.00),</a:t>
            </a:r>
            <a:endParaRPr sz="400"/>
          </a:p>
          <a:p>
            <a:pPr indent="0" lvl="0" marL="0" rtl="0" algn="l">
              <a:spcBef>
                <a:spcPts val="0"/>
              </a:spcBef>
              <a:spcAft>
                <a:spcPts val="0"/>
              </a:spcAft>
              <a:buNone/>
            </a:pPr>
            <a:r>
              <a:rPr lang="en" sz="400"/>
              <a:t>(18, 'Jacket', 'Clothing', 2500.00),</a:t>
            </a:r>
            <a:endParaRPr sz="400"/>
          </a:p>
          <a:p>
            <a:pPr indent="0" lvl="0" marL="0" rtl="0" algn="l">
              <a:spcBef>
                <a:spcPts val="0"/>
              </a:spcBef>
              <a:spcAft>
                <a:spcPts val="0"/>
              </a:spcAft>
              <a:buNone/>
            </a:pPr>
            <a:r>
              <a:rPr lang="en" sz="400"/>
              <a:t>(19, 'T-Shirt', 'Clothing', 800.00),</a:t>
            </a:r>
            <a:endParaRPr sz="400"/>
          </a:p>
          <a:p>
            <a:pPr indent="0" lvl="0" marL="0" rtl="0" algn="l">
              <a:spcBef>
                <a:spcPts val="0"/>
              </a:spcBef>
              <a:spcAft>
                <a:spcPts val="0"/>
              </a:spcAft>
              <a:buNone/>
            </a:pPr>
            <a:r>
              <a:rPr lang="en" sz="400"/>
              <a:t>(20, 'Shoes', 'Footwear', 2000.00),</a:t>
            </a:r>
            <a:endParaRPr sz="400"/>
          </a:p>
          <a:p>
            <a:pPr indent="0" lvl="0" marL="0" rtl="0" algn="l">
              <a:spcBef>
                <a:spcPts val="0"/>
              </a:spcBef>
              <a:spcAft>
                <a:spcPts val="0"/>
              </a:spcAft>
              <a:buNone/>
            </a:pPr>
            <a:r>
              <a:rPr lang="en" sz="400"/>
              <a:t>(21, 'Smartwatch', 'Electronics', 5000.00),</a:t>
            </a:r>
            <a:endParaRPr sz="400"/>
          </a:p>
          <a:p>
            <a:pPr indent="0" lvl="0" marL="0" rtl="0" algn="l">
              <a:spcBef>
                <a:spcPts val="0"/>
              </a:spcBef>
              <a:spcAft>
                <a:spcPts val="0"/>
              </a:spcAft>
              <a:buNone/>
            </a:pPr>
            <a:r>
              <a:rPr lang="en" sz="400"/>
              <a:t>(22, 'Fitness Band', 'Electronics', 2000.00),</a:t>
            </a:r>
            <a:endParaRPr sz="400"/>
          </a:p>
          <a:p>
            <a:pPr indent="0" lvl="0" marL="0" rtl="0" algn="l">
              <a:spcBef>
                <a:spcPts val="0"/>
              </a:spcBef>
              <a:spcAft>
                <a:spcPts val="0"/>
              </a:spcAft>
              <a:buNone/>
            </a:pPr>
            <a:r>
              <a:rPr lang="en" sz="400"/>
              <a:t>(23, 'Bluetooth Speaker', 'Electronics', 1500.00),</a:t>
            </a:r>
            <a:endParaRPr sz="400"/>
          </a:p>
          <a:p>
            <a:pPr indent="0" lvl="0" marL="0" rtl="0" algn="l">
              <a:spcBef>
                <a:spcPts val="0"/>
              </a:spcBef>
              <a:spcAft>
                <a:spcPts val="0"/>
              </a:spcAft>
              <a:buNone/>
            </a:pPr>
            <a:r>
              <a:rPr lang="en" sz="400"/>
              <a:t>(24, 'Gaming Console', 'Electronics', 25000.00),</a:t>
            </a:r>
            <a:endParaRPr sz="400"/>
          </a:p>
          <a:p>
            <a:pPr indent="0" lvl="0" marL="0" rtl="0" algn="l">
              <a:spcBef>
                <a:spcPts val="0"/>
              </a:spcBef>
              <a:spcAft>
                <a:spcPts val="0"/>
              </a:spcAft>
              <a:buNone/>
            </a:pPr>
            <a:r>
              <a:rPr lang="en" sz="400"/>
              <a:t>(25, 'Air Fryer', 'Appliances', 6000.00),</a:t>
            </a:r>
            <a:endParaRPr sz="400"/>
          </a:p>
          <a:p>
            <a:pPr indent="0" lvl="0" marL="0" rtl="0" algn="l">
              <a:spcBef>
                <a:spcPts val="0"/>
              </a:spcBef>
              <a:spcAft>
                <a:spcPts val="0"/>
              </a:spcAft>
              <a:buNone/>
            </a:pPr>
            <a:r>
              <a:rPr lang="en" sz="400"/>
              <a:t>(26, 'Toaster', 'Appliances', 1200.00),</a:t>
            </a:r>
            <a:endParaRPr sz="400"/>
          </a:p>
          <a:p>
            <a:pPr indent="0" lvl="0" marL="0" rtl="0" algn="l">
              <a:spcBef>
                <a:spcPts val="0"/>
              </a:spcBef>
              <a:spcAft>
                <a:spcPts val="0"/>
              </a:spcAft>
              <a:buNone/>
            </a:pPr>
            <a:r>
              <a:rPr lang="en" sz="400"/>
              <a:t>(27, 'Coffee Maker', 'Appliances', 2500.00),</a:t>
            </a:r>
            <a:endParaRPr sz="400"/>
          </a:p>
          <a:p>
            <a:pPr indent="0" lvl="0" marL="0" rtl="0" algn="l">
              <a:spcBef>
                <a:spcPts val="0"/>
              </a:spcBef>
              <a:spcAft>
                <a:spcPts val="0"/>
              </a:spcAft>
              <a:buNone/>
            </a:pPr>
            <a:r>
              <a:rPr lang="en" sz="400"/>
              <a:t>(28, 'Curtains', 'Home Decor', 1500.00),</a:t>
            </a:r>
            <a:endParaRPr sz="400"/>
          </a:p>
          <a:p>
            <a:pPr indent="0" lvl="0" marL="0" rtl="0" algn="l">
              <a:spcBef>
                <a:spcPts val="0"/>
              </a:spcBef>
              <a:spcAft>
                <a:spcPts val="0"/>
              </a:spcAft>
              <a:buNone/>
            </a:pPr>
            <a:r>
              <a:rPr lang="en" sz="400"/>
              <a:t>(29, 'Wall Clock', 'Home Decor', 1000.00),</a:t>
            </a:r>
            <a:endParaRPr sz="400"/>
          </a:p>
          <a:p>
            <a:pPr indent="0" lvl="0" marL="0" rtl="0" algn="l">
              <a:spcBef>
                <a:spcPts val="0"/>
              </a:spcBef>
              <a:spcAft>
                <a:spcPts val="0"/>
              </a:spcAft>
              <a:buNone/>
            </a:pPr>
            <a:r>
              <a:rPr lang="en" sz="400"/>
              <a:t>(30, 'Mirror', 'Home Decor', 2500.00),</a:t>
            </a:r>
            <a:endParaRPr sz="400"/>
          </a:p>
          <a:p>
            <a:pPr indent="0" lvl="0" marL="0" rtl="0" algn="l">
              <a:spcBef>
                <a:spcPts val="0"/>
              </a:spcBef>
              <a:spcAft>
                <a:spcPts val="0"/>
              </a:spcAft>
              <a:buNone/>
            </a:pPr>
            <a:r>
              <a:rPr lang="en" sz="400"/>
              <a:t>(31, 'Painting', 'Home Decor', 3500.00),</a:t>
            </a:r>
            <a:endParaRPr sz="400"/>
          </a:p>
          <a:p>
            <a:pPr indent="0" lvl="0" marL="0" rtl="0" algn="l">
              <a:spcBef>
                <a:spcPts val="0"/>
              </a:spcBef>
              <a:spcAft>
                <a:spcPts val="0"/>
              </a:spcAft>
              <a:buNone/>
            </a:pPr>
            <a:r>
              <a:rPr lang="en" sz="400"/>
              <a:t>(32, 'Carpet', 'Home Decor', 5000.00),</a:t>
            </a:r>
            <a:endParaRPr sz="400"/>
          </a:p>
          <a:p>
            <a:pPr indent="0" lvl="0" marL="0" rtl="0" algn="l">
              <a:spcBef>
                <a:spcPts val="0"/>
              </a:spcBef>
              <a:spcAft>
                <a:spcPts val="0"/>
              </a:spcAft>
              <a:buNone/>
            </a:pPr>
            <a:r>
              <a:rPr lang="en" sz="400"/>
              <a:t>(33, 'Laptop Bag', 'Accessories', 1500.00),</a:t>
            </a:r>
            <a:endParaRPr sz="400"/>
          </a:p>
          <a:p>
            <a:pPr indent="0" lvl="0" marL="0" rtl="0" algn="l">
              <a:spcBef>
                <a:spcPts val="0"/>
              </a:spcBef>
              <a:spcAft>
                <a:spcPts val="0"/>
              </a:spcAft>
              <a:buNone/>
            </a:pPr>
            <a:r>
              <a:rPr lang="en" sz="400"/>
              <a:t>(34, 'Smartphone Case', 'Accessories', 500.00),</a:t>
            </a:r>
            <a:endParaRPr sz="400"/>
          </a:p>
          <a:p>
            <a:pPr indent="0" lvl="0" marL="0" rtl="0" algn="l">
              <a:spcBef>
                <a:spcPts val="0"/>
              </a:spcBef>
              <a:spcAft>
                <a:spcPts val="0"/>
              </a:spcAft>
              <a:buNone/>
            </a:pPr>
            <a:r>
              <a:rPr lang="en" sz="400"/>
              <a:t>(35, 'Backpack', 'Accessories', 1000.00),</a:t>
            </a:r>
            <a:endParaRPr sz="400"/>
          </a:p>
          <a:p>
            <a:pPr indent="0" lvl="0" marL="0" rtl="0" algn="l">
              <a:spcBef>
                <a:spcPts val="0"/>
              </a:spcBef>
              <a:spcAft>
                <a:spcPts val="0"/>
              </a:spcAft>
              <a:buNone/>
            </a:pPr>
            <a:r>
              <a:rPr lang="en" sz="400"/>
              <a:t>(36, 'Earphones', 'Accessories', 800.00),</a:t>
            </a:r>
            <a:endParaRPr sz="400"/>
          </a:p>
          <a:p>
            <a:pPr indent="0" lvl="0" marL="0" rtl="0" algn="l">
              <a:spcBef>
                <a:spcPts val="0"/>
              </a:spcBef>
              <a:spcAft>
                <a:spcPts val="0"/>
              </a:spcAft>
              <a:buNone/>
            </a:pPr>
            <a:r>
              <a:rPr lang="en" sz="400"/>
              <a:t>(37, 'Charger', 'Accessories', 500.00),</a:t>
            </a:r>
            <a:endParaRPr sz="400"/>
          </a:p>
          <a:p>
            <a:pPr indent="0" lvl="0" marL="0" rtl="0" algn="l">
              <a:spcBef>
                <a:spcPts val="0"/>
              </a:spcBef>
              <a:spcAft>
                <a:spcPts val="0"/>
              </a:spcAft>
              <a:buNone/>
            </a:pPr>
            <a:r>
              <a:rPr lang="en" sz="400"/>
              <a:t>(38, 'Kitchen Set', 'Kitchenware', 3500.00),</a:t>
            </a:r>
            <a:endParaRPr sz="400"/>
          </a:p>
          <a:p>
            <a:pPr indent="0" lvl="0" marL="0" rtl="0" algn="l">
              <a:spcBef>
                <a:spcPts val="0"/>
              </a:spcBef>
              <a:spcAft>
                <a:spcPts val="0"/>
              </a:spcAft>
              <a:buNone/>
            </a:pPr>
            <a:r>
              <a:rPr lang="en" sz="400"/>
              <a:t>(39, 'Cutlery Set', 'Kitchenware', 1000.00),</a:t>
            </a:r>
            <a:endParaRPr sz="400"/>
          </a:p>
          <a:p>
            <a:pPr indent="0" lvl="0" marL="0" rtl="0" algn="l">
              <a:spcBef>
                <a:spcPts val="0"/>
              </a:spcBef>
              <a:spcAft>
                <a:spcPts val="0"/>
              </a:spcAft>
              <a:buNone/>
            </a:pPr>
            <a:r>
              <a:rPr lang="en" sz="400"/>
              <a:t>(40, 'Dinner Set', 'Kitchenware', 2500.00),</a:t>
            </a:r>
            <a:endParaRPr sz="400"/>
          </a:p>
          <a:p>
            <a:pPr indent="0" lvl="0" marL="0" rtl="0" algn="l">
              <a:spcBef>
                <a:spcPts val="0"/>
              </a:spcBef>
              <a:spcAft>
                <a:spcPts val="0"/>
              </a:spcAft>
              <a:buNone/>
            </a:pPr>
            <a:r>
              <a:rPr lang="en" sz="400"/>
              <a:t>(41, 'Cookware Set', 'Kitchenware', 3000.00),</a:t>
            </a:r>
            <a:endParaRPr sz="400"/>
          </a:p>
          <a:p>
            <a:pPr indent="0" lvl="0" marL="0" rtl="0" algn="l">
              <a:spcBef>
                <a:spcPts val="0"/>
              </a:spcBef>
              <a:spcAft>
                <a:spcPts val="0"/>
              </a:spcAft>
              <a:buNone/>
            </a:pPr>
            <a:r>
              <a:rPr lang="en" sz="400"/>
              <a:t>(42, 'Pressure Cooker', 'Kitchenware', 1500.00),</a:t>
            </a:r>
            <a:endParaRPr sz="400"/>
          </a:p>
          <a:p>
            <a:pPr indent="0" lvl="0" marL="0" rtl="0" algn="l">
              <a:spcBef>
                <a:spcPts val="0"/>
              </a:spcBef>
              <a:spcAft>
                <a:spcPts val="0"/>
              </a:spcAft>
              <a:buNone/>
            </a:pPr>
            <a:r>
              <a:rPr lang="en" sz="400"/>
              <a:t>(43, 'Water Purifier', 'Appliances', 10000.00),</a:t>
            </a:r>
            <a:endParaRPr sz="400"/>
          </a:p>
          <a:p>
            <a:pPr indent="0" lvl="0" marL="0" rtl="0" algn="l">
              <a:spcBef>
                <a:spcPts val="0"/>
              </a:spcBef>
              <a:spcAft>
                <a:spcPts val="0"/>
              </a:spcAft>
              <a:buNone/>
            </a:pPr>
            <a:r>
              <a:rPr lang="en" sz="400"/>
              <a:t>(44, 'Electric Kettle', 'Appliances', 2000.00),</a:t>
            </a:r>
            <a:endParaRPr sz="400"/>
          </a:p>
          <a:p>
            <a:pPr indent="0" lvl="0" marL="0" rtl="0" algn="l">
              <a:spcBef>
                <a:spcPts val="0"/>
              </a:spcBef>
              <a:spcAft>
                <a:spcPts val="0"/>
              </a:spcAft>
              <a:buNone/>
            </a:pPr>
            <a:r>
              <a:rPr lang="en" sz="400"/>
              <a:t>(45, 'Juicer', 'Appliances', 2500.00),</a:t>
            </a:r>
            <a:endParaRPr sz="400"/>
          </a:p>
          <a:p>
            <a:pPr indent="0" lvl="0" marL="0" rtl="0" algn="l">
              <a:spcBef>
                <a:spcPts val="0"/>
              </a:spcBef>
              <a:spcAft>
                <a:spcPts val="0"/>
              </a:spcAft>
              <a:buNone/>
            </a:pPr>
            <a:r>
              <a:rPr lang="en" sz="400"/>
              <a:t>(46, 'Blender', 'Appliances', 3000.00),</a:t>
            </a:r>
            <a:endParaRPr sz="400"/>
          </a:p>
          <a:p>
            <a:pPr indent="0" lvl="0" marL="0" rtl="0" algn="l">
              <a:spcBef>
                <a:spcPts val="0"/>
              </a:spcBef>
              <a:spcAft>
                <a:spcPts val="0"/>
              </a:spcAft>
              <a:buNone/>
            </a:pPr>
            <a:r>
              <a:rPr lang="en" sz="400"/>
              <a:t>(47, 'Hand Blender', 'Appliances', 1200.00),</a:t>
            </a:r>
            <a:endParaRPr sz="400"/>
          </a:p>
          <a:p>
            <a:pPr indent="0" lvl="0" marL="0" rtl="0" algn="l">
              <a:spcBef>
                <a:spcPts val="0"/>
              </a:spcBef>
              <a:spcAft>
                <a:spcPts val="0"/>
              </a:spcAft>
              <a:buNone/>
            </a:pPr>
            <a:r>
              <a:rPr lang="en" sz="400"/>
              <a:t>(48, 'Stand Fan', 'Appliances', 2500.00),</a:t>
            </a:r>
            <a:endParaRPr sz="400"/>
          </a:p>
          <a:p>
            <a:pPr indent="0" lvl="0" marL="0" rtl="0" algn="l">
              <a:spcBef>
                <a:spcPts val="0"/>
              </a:spcBef>
              <a:spcAft>
                <a:spcPts val="0"/>
              </a:spcAft>
              <a:buNone/>
            </a:pPr>
            <a:r>
              <a:rPr lang="en" sz="400"/>
              <a:t>(49, 'Fridge', 'Appliances', 35000.00),</a:t>
            </a:r>
            <a:endParaRPr sz="400"/>
          </a:p>
          <a:p>
            <a:pPr indent="0" lvl="0" marL="0" rtl="0" algn="l">
              <a:spcBef>
                <a:spcPts val="0"/>
              </a:spcBef>
              <a:spcAft>
                <a:spcPts val="0"/>
              </a:spcAft>
              <a:buNone/>
            </a:pPr>
            <a:r>
              <a:rPr lang="en" sz="400"/>
              <a:t>(50, 'Dishwasher', 'Appliances', 25000.00);</a:t>
            </a:r>
            <a:endParaRPr sz="400"/>
          </a:p>
        </p:txBody>
      </p:sp>
      <p:sp>
        <p:nvSpPr>
          <p:cNvPr id="900" name="Google Shape;900;p136"/>
          <p:cNvSpPr txBox="1"/>
          <p:nvPr/>
        </p:nvSpPr>
        <p:spPr>
          <a:xfrm>
            <a:off x="4653900" y="1537425"/>
            <a:ext cx="2031000" cy="332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400"/>
              <a:t>INSERT INTO Orders (OrderID, CustomerID, OrderDate, TotalAmount) VALUES</a:t>
            </a:r>
            <a:endParaRPr sz="400"/>
          </a:p>
          <a:p>
            <a:pPr indent="0" lvl="0" marL="0" rtl="0" algn="l">
              <a:spcBef>
                <a:spcPts val="0"/>
              </a:spcBef>
              <a:spcAft>
                <a:spcPts val="0"/>
              </a:spcAft>
              <a:buNone/>
            </a:pPr>
            <a:r>
              <a:rPr lang="en" sz="400"/>
              <a:t>(1, 1, '2024-01-10', 32000.00),</a:t>
            </a:r>
            <a:endParaRPr sz="400"/>
          </a:p>
          <a:p>
            <a:pPr indent="0" lvl="0" marL="0" rtl="0" algn="l">
              <a:spcBef>
                <a:spcPts val="0"/>
              </a:spcBef>
              <a:spcAft>
                <a:spcPts val="0"/>
              </a:spcAft>
              <a:buNone/>
            </a:pPr>
            <a:r>
              <a:rPr lang="en" sz="400"/>
              <a:t>(2, 2, '2024-01-12', 17000.00),</a:t>
            </a:r>
            <a:endParaRPr sz="400"/>
          </a:p>
          <a:p>
            <a:pPr indent="0" lvl="0" marL="0" rtl="0" algn="l">
              <a:spcBef>
                <a:spcPts val="0"/>
              </a:spcBef>
              <a:spcAft>
                <a:spcPts val="0"/>
              </a:spcAft>
              <a:buNone/>
            </a:pPr>
            <a:r>
              <a:rPr lang="en" sz="400"/>
              <a:t>(3, 3, '2024-01-14', 21000.00),</a:t>
            </a:r>
            <a:endParaRPr sz="400"/>
          </a:p>
          <a:p>
            <a:pPr indent="0" lvl="0" marL="0" rtl="0" algn="l">
              <a:spcBef>
                <a:spcPts val="0"/>
              </a:spcBef>
              <a:spcAft>
                <a:spcPts val="0"/>
              </a:spcAft>
              <a:buNone/>
            </a:pPr>
            <a:r>
              <a:rPr lang="en" sz="400"/>
              <a:t>(4, 4, '2024-01-15', 50000.00),</a:t>
            </a:r>
            <a:endParaRPr sz="400"/>
          </a:p>
          <a:p>
            <a:pPr indent="0" lvl="0" marL="0" rtl="0" algn="l">
              <a:spcBef>
                <a:spcPts val="0"/>
              </a:spcBef>
              <a:spcAft>
                <a:spcPts val="0"/>
              </a:spcAft>
              <a:buNone/>
            </a:pPr>
            <a:r>
              <a:rPr lang="en" sz="400"/>
              <a:t>(5, 5, '2024-01-16', 13000.00),</a:t>
            </a:r>
            <a:endParaRPr sz="400"/>
          </a:p>
          <a:p>
            <a:pPr indent="0" lvl="0" marL="0" rtl="0" algn="l">
              <a:spcBef>
                <a:spcPts val="0"/>
              </a:spcBef>
              <a:spcAft>
                <a:spcPts val="0"/>
              </a:spcAft>
              <a:buNone/>
            </a:pPr>
            <a:r>
              <a:rPr lang="en" sz="400"/>
              <a:t>(6, 6, '2024-01-18', 9000.00),</a:t>
            </a:r>
            <a:endParaRPr sz="400"/>
          </a:p>
          <a:p>
            <a:pPr indent="0" lvl="0" marL="0" rtl="0" algn="l">
              <a:spcBef>
                <a:spcPts val="0"/>
              </a:spcBef>
              <a:spcAft>
                <a:spcPts val="0"/>
              </a:spcAft>
              <a:buNone/>
            </a:pPr>
            <a:r>
              <a:rPr lang="en" sz="400"/>
              <a:t>(7, 7, '2024-01-20', 38000.00),</a:t>
            </a:r>
            <a:endParaRPr sz="400"/>
          </a:p>
          <a:p>
            <a:pPr indent="0" lvl="0" marL="0" rtl="0" algn="l">
              <a:spcBef>
                <a:spcPts val="0"/>
              </a:spcBef>
              <a:spcAft>
                <a:spcPts val="0"/>
              </a:spcAft>
              <a:buNone/>
            </a:pPr>
            <a:r>
              <a:rPr lang="en" sz="400"/>
              <a:t>(8, 8, '2024-01-22', 25000.00),</a:t>
            </a:r>
            <a:endParaRPr sz="400"/>
          </a:p>
          <a:p>
            <a:pPr indent="0" lvl="0" marL="0" rtl="0" algn="l">
              <a:spcBef>
                <a:spcPts val="0"/>
              </a:spcBef>
              <a:spcAft>
                <a:spcPts val="0"/>
              </a:spcAft>
              <a:buNone/>
            </a:pPr>
            <a:r>
              <a:rPr lang="en" sz="400"/>
              <a:t>(9, 9, '2024-01-23', 15000.00),</a:t>
            </a:r>
            <a:endParaRPr sz="400"/>
          </a:p>
          <a:p>
            <a:pPr indent="0" lvl="0" marL="0" rtl="0" algn="l">
              <a:spcBef>
                <a:spcPts val="0"/>
              </a:spcBef>
              <a:spcAft>
                <a:spcPts val="0"/>
              </a:spcAft>
              <a:buNone/>
            </a:pPr>
            <a:r>
              <a:rPr lang="en" sz="400"/>
              <a:t>(10, 10, '2024-01-24', 22000.00),</a:t>
            </a:r>
            <a:endParaRPr sz="400"/>
          </a:p>
          <a:p>
            <a:pPr indent="0" lvl="0" marL="0" rtl="0" algn="l">
              <a:spcBef>
                <a:spcPts val="0"/>
              </a:spcBef>
              <a:spcAft>
                <a:spcPts val="0"/>
              </a:spcAft>
              <a:buNone/>
            </a:pPr>
            <a:r>
              <a:rPr lang="en" sz="400"/>
              <a:t>(11, 11, '2024-01-25', 35000.00),</a:t>
            </a:r>
            <a:endParaRPr sz="400"/>
          </a:p>
          <a:p>
            <a:pPr indent="0" lvl="0" marL="0" rtl="0" algn="l">
              <a:spcBef>
                <a:spcPts val="0"/>
              </a:spcBef>
              <a:spcAft>
                <a:spcPts val="0"/>
              </a:spcAft>
              <a:buNone/>
            </a:pPr>
            <a:r>
              <a:rPr lang="en" sz="400"/>
              <a:t>(12, 12, '2024-01-26', 42000.00),</a:t>
            </a:r>
            <a:endParaRPr sz="400"/>
          </a:p>
          <a:p>
            <a:pPr indent="0" lvl="0" marL="0" rtl="0" algn="l">
              <a:spcBef>
                <a:spcPts val="0"/>
              </a:spcBef>
              <a:spcAft>
                <a:spcPts val="0"/>
              </a:spcAft>
              <a:buNone/>
            </a:pPr>
            <a:r>
              <a:rPr lang="en" sz="400"/>
              <a:t>(13, 13, '2024-01-27', 27000.00),</a:t>
            </a:r>
            <a:endParaRPr sz="400"/>
          </a:p>
          <a:p>
            <a:pPr indent="0" lvl="0" marL="0" rtl="0" algn="l">
              <a:spcBef>
                <a:spcPts val="0"/>
              </a:spcBef>
              <a:spcAft>
                <a:spcPts val="0"/>
              </a:spcAft>
              <a:buNone/>
            </a:pPr>
            <a:r>
              <a:rPr lang="en" sz="400"/>
              <a:t>(14, 14, '2024-01-28', 33000.00),</a:t>
            </a:r>
            <a:endParaRPr sz="400"/>
          </a:p>
          <a:p>
            <a:pPr indent="0" lvl="0" marL="0" rtl="0" algn="l">
              <a:spcBef>
                <a:spcPts val="0"/>
              </a:spcBef>
              <a:spcAft>
                <a:spcPts val="0"/>
              </a:spcAft>
              <a:buNone/>
            </a:pPr>
            <a:r>
              <a:rPr lang="en" sz="400"/>
              <a:t>(15, 15, '2024-01-30', 18000.00),</a:t>
            </a:r>
            <a:endParaRPr sz="400"/>
          </a:p>
          <a:p>
            <a:pPr indent="0" lvl="0" marL="0" rtl="0" algn="l">
              <a:spcBef>
                <a:spcPts val="0"/>
              </a:spcBef>
              <a:spcAft>
                <a:spcPts val="0"/>
              </a:spcAft>
              <a:buNone/>
            </a:pPr>
            <a:r>
              <a:rPr lang="en" sz="400"/>
              <a:t>(16, 16, '2024-02-01', 15000.00),</a:t>
            </a:r>
            <a:endParaRPr sz="400"/>
          </a:p>
          <a:p>
            <a:pPr indent="0" lvl="0" marL="0" rtl="0" algn="l">
              <a:spcBef>
                <a:spcPts val="0"/>
              </a:spcBef>
              <a:spcAft>
                <a:spcPts val="0"/>
              </a:spcAft>
              <a:buNone/>
            </a:pPr>
            <a:r>
              <a:rPr lang="en" sz="400"/>
              <a:t>(17, 17, '2024-02-02', 25000.00),</a:t>
            </a:r>
            <a:endParaRPr sz="400"/>
          </a:p>
          <a:p>
            <a:pPr indent="0" lvl="0" marL="0" rtl="0" algn="l">
              <a:spcBef>
                <a:spcPts val="0"/>
              </a:spcBef>
              <a:spcAft>
                <a:spcPts val="0"/>
              </a:spcAft>
              <a:buNone/>
            </a:pPr>
            <a:r>
              <a:rPr lang="en" sz="400"/>
              <a:t>(18, 18, '2024-02-03', 19000.00),</a:t>
            </a:r>
            <a:endParaRPr sz="400"/>
          </a:p>
          <a:p>
            <a:pPr indent="0" lvl="0" marL="0" rtl="0" algn="l">
              <a:spcBef>
                <a:spcPts val="0"/>
              </a:spcBef>
              <a:spcAft>
                <a:spcPts val="0"/>
              </a:spcAft>
              <a:buNone/>
            </a:pPr>
            <a:r>
              <a:rPr lang="en" sz="400"/>
              <a:t>(19, 19, '2024-02-05', 22000.00),</a:t>
            </a:r>
            <a:endParaRPr sz="400"/>
          </a:p>
          <a:p>
            <a:pPr indent="0" lvl="0" marL="0" rtl="0" algn="l">
              <a:spcBef>
                <a:spcPts val="0"/>
              </a:spcBef>
              <a:spcAft>
                <a:spcPts val="0"/>
              </a:spcAft>
              <a:buNone/>
            </a:pPr>
            <a:r>
              <a:rPr lang="en" sz="400"/>
              <a:t>(20, 20, '2024-02-06', 12000.00),</a:t>
            </a:r>
            <a:endParaRPr sz="400"/>
          </a:p>
          <a:p>
            <a:pPr indent="0" lvl="0" marL="0" rtl="0" algn="l">
              <a:spcBef>
                <a:spcPts val="0"/>
              </a:spcBef>
              <a:spcAft>
                <a:spcPts val="0"/>
              </a:spcAft>
              <a:buNone/>
            </a:pPr>
            <a:r>
              <a:rPr lang="en" sz="400"/>
              <a:t>(21, 21, '2024-02-07', 20000.00),</a:t>
            </a:r>
            <a:endParaRPr sz="400"/>
          </a:p>
          <a:p>
            <a:pPr indent="0" lvl="0" marL="0" rtl="0" algn="l">
              <a:spcBef>
                <a:spcPts val="0"/>
              </a:spcBef>
              <a:spcAft>
                <a:spcPts val="0"/>
              </a:spcAft>
              <a:buNone/>
            </a:pPr>
            <a:r>
              <a:rPr lang="en" sz="400"/>
              <a:t>(22, 22, '2024-02-08', 25000.00),</a:t>
            </a:r>
            <a:endParaRPr sz="400"/>
          </a:p>
          <a:p>
            <a:pPr indent="0" lvl="0" marL="0" rtl="0" algn="l">
              <a:spcBef>
                <a:spcPts val="0"/>
              </a:spcBef>
              <a:spcAft>
                <a:spcPts val="0"/>
              </a:spcAft>
              <a:buNone/>
            </a:pPr>
            <a:r>
              <a:rPr lang="en" sz="400"/>
              <a:t>(23, 23, '2024-02-10', 30000.00),</a:t>
            </a:r>
            <a:endParaRPr sz="400"/>
          </a:p>
          <a:p>
            <a:pPr indent="0" lvl="0" marL="0" rtl="0" algn="l">
              <a:spcBef>
                <a:spcPts val="0"/>
              </a:spcBef>
              <a:spcAft>
                <a:spcPts val="0"/>
              </a:spcAft>
              <a:buNone/>
            </a:pPr>
            <a:r>
              <a:rPr lang="en" sz="400"/>
              <a:t>(24, 24, '2024-02-11', 13000.00),</a:t>
            </a:r>
            <a:endParaRPr sz="400"/>
          </a:p>
          <a:p>
            <a:pPr indent="0" lvl="0" marL="0" rtl="0" algn="l">
              <a:spcBef>
                <a:spcPts val="0"/>
              </a:spcBef>
              <a:spcAft>
                <a:spcPts val="0"/>
              </a:spcAft>
              <a:buNone/>
            </a:pPr>
            <a:r>
              <a:rPr lang="en" sz="400"/>
              <a:t>(25, 25, '2024-02-12', 20000.00),</a:t>
            </a:r>
            <a:endParaRPr sz="400"/>
          </a:p>
          <a:p>
            <a:pPr indent="0" lvl="0" marL="0" rtl="0" algn="l">
              <a:spcBef>
                <a:spcPts val="0"/>
              </a:spcBef>
              <a:spcAft>
                <a:spcPts val="0"/>
              </a:spcAft>
              <a:buNone/>
            </a:pPr>
            <a:r>
              <a:rPr lang="en" sz="400"/>
              <a:t>(26, 26, '2024-02-13', 25000.00),</a:t>
            </a:r>
            <a:endParaRPr sz="400"/>
          </a:p>
          <a:p>
            <a:pPr indent="0" lvl="0" marL="0" rtl="0" algn="l">
              <a:spcBef>
                <a:spcPts val="0"/>
              </a:spcBef>
              <a:spcAft>
                <a:spcPts val="0"/>
              </a:spcAft>
              <a:buNone/>
            </a:pPr>
            <a:r>
              <a:rPr lang="en" sz="400"/>
              <a:t>(27, 27, '2024-02-14', 5000.00),</a:t>
            </a:r>
            <a:endParaRPr sz="400"/>
          </a:p>
          <a:p>
            <a:pPr indent="0" lvl="0" marL="0" rtl="0" algn="l">
              <a:spcBef>
                <a:spcPts val="0"/>
              </a:spcBef>
              <a:spcAft>
                <a:spcPts val="0"/>
              </a:spcAft>
              <a:buNone/>
            </a:pPr>
            <a:r>
              <a:rPr lang="en" sz="400"/>
              <a:t>(28, 28, '2024-02-15', 15000.00),</a:t>
            </a:r>
            <a:endParaRPr sz="400"/>
          </a:p>
          <a:p>
            <a:pPr indent="0" lvl="0" marL="0" rtl="0" algn="l">
              <a:spcBef>
                <a:spcPts val="0"/>
              </a:spcBef>
              <a:spcAft>
                <a:spcPts val="0"/>
              </a:spcAft>
              <a:buNone/>
            </a:pPr>
            <a:r>
              <a:rPr lang="en" sz="400"/>
              <a:t>(29, 29, '2024-02-17', 35000.00),</a:t>
            </a:r>
            <a:endParaRPr sz="400"/>
          </a:p>
          <a:p>
            <a:pPr indent="0" lvl="0" marL="0" rtl="0" algn="l">
              <a:spcBef>
                <a:spcPts val="0"/>
              </a:spcBef>
              <a:spcAft>
                <a:spcPts val="0"/>
              </a:spcAft>
              <a:buNone/>
            </a:pPr>
            <a:r>
              <a:rPr lang="en" sz="400"/>
              <a:t>(30, 30, '2024-02-18', 27000.00),</a:t>
            </a:r>
            <a:endParaRPr sz="400"/>
          </a:p>
          <a:p>
            <a:pPr indent="0" lvl="0" marL="0" rtl="0" algn="l">
              <a:spcBef>
                <a:spcPts val="0"/>
              </a:spcBef>
              <a:spcAft>
                <a:spcPts val="0"/>
              </a:spcAft>
              <a:buNone/>
            </a:pPr>
            <a:r>
              <a:rPr lang="en" sz="400"/>
              <a:t>(31, 31, '2024-02-19', 20000.00),</a:t>
            </a:r>
            <a:endParaRPr sz="400"/>
          </a:p>
          <a:p>
            <a:pPr indent="0" lvl="0" marL="0" rtl="0" algn="l">
              <a:spcBef>
                <a:spcPts val="0"/>
              </a:spcBef>
              <a:spcAft>
                <a:spcPts val="0"/>
              </a:spcAft>
              <a:buNone/>
            </a:pPr>
            <a:r>
              <a:rPr lang="en" sz="400"/>
              <a:t>(32, 32, '2024-02-20', 40000.00),</a:t>
            </a:r>
            <a:endParaRPr sz="400"/>
          </a:p>
          <a:p>
            <a:pPr indent="0" lvl="0" marL="0" rtl="0" algn="l">
              <a:spcBef>
                <a:spcPts val="0"/>
              </a:spcBef>
              <a:spcAft>
                <a:spcPts val="0"/>
              </a:spcAft>
              <a:buNone/>
            </a:pPr>
            <a:r>
              <a:rPr lang="en" sz="400"/>
              <a:t>(33, 33, '2024-02-21', 19000.00),</a:t>
            </a:r>
            <a:endParaRPr sz="400"/>
          </a:p>
          <a:p>
            <a:pPr indent="0" lvl="0" marL="0" rtl="0" algn="l">
              <a:spcBef>
                <a:spcPts val="0"/>
              </a:spcBef>
              <a:spcAft>
                <a:spcPts val="0"/>
              </a:spcAft>
              <a:buNone/>
            </a:pPr>
            <a:r>
              <a:rPr lang="en" sz="400"/>
              <a:t>(34, 34, '2024-02-22', 31000.00),</a:t>
            </a:r>
            <a:endParaRPr sz="400"/>
          </a:p>
          <a:p>
            <a:pPr indent="0" lvl="0" marL="0" rtl="0" algn="l">
              <a:spcBef>
                <a:spcPts val="0"/>
              </a:spcBef>
              <a:spcAft>
                <a:spcPts val="0"/>
              </a:spcAft>
              <a:buNone/>
            </a:pPr>
            <a:r>
              <a:rPr lang="en" sz="400"/>
              <a:t>(35, 35, '2024-02-23', 25000.00),</a:t>
            </a:r>
            <a:endParaRPr sz="400"/>
          </a:p>
          <a:p>
            <a:pPr indent="0" lvl="0" marL="0" rtl="0" algn="l">
              <a:spcBef>
                <a:spcPts val="0"/>
              </a:spcBef>
              <a:spcAft>
                <a:spcPts val="0"/>
              </a:spcAft>
              <a:buNone/>
            </a:pPr>
            <a:r>
              <a:rPr lang="en" sz="400"/>
              <a:t>(36, 36, '2024-02-25', 15000.00),</a:t>
            </a:r>
            <a:endParaRPr sz="400"/>
          </a:p>
          <a:p>
            <a:pPr indent="0" lvl="0" marL="0" rtl="0" algn="l">
              <a:spcBef>
                <a:spcPts val="0"/>
              </a:spcBef>
              <a:spcAft>
                <a:spcPts val="0"/>
              </a:spcAft>
              <a:buNone/>
            </a:pPr>
            <a:r>
              <a:rPr lang="en" sz="400"/>
              <a:t>(37, 37, '2024-02-26', 23000.00),</a:t>
            </a:r>
            <a:endParaRPr sz="400"/>
          </a:p>
          <a:p>
            <a:pPr indent="0" lvl="0" marL="0" rtl="0" algn="l">
              <a:spcBef>
                <a:spcPts val="0"/>
              </a:spcBef>
              <a:spcAft>
                <a:spcPts val="0"/>
              </a:spcAft>
              <a:buNone/>
            </a:pPr>
            <a:r>
              <a:rPr lang="en" sz="400"/>
              <a:t>(38, 38, '2024-02-27', 28000.00),</a:t>
            </a:r>
            <a:endParaRPr sz="400"/>
          </a:p>
          <a:p>
            <a:pPr indent="0" lvl="0" marL="0" rtl="0" algn="l">
              <a:spcBef>
                <a:spcPts val="0"/>
              </a:spcBef>
              <a:spcAft>
                <a:spcPts val="0"/>
              </a:spcAft>
              <a:buNone/>
            </a:pPr>
            <a:r>
              <a:rPr lang="en" sz="400"/>
              <a:t>(39, 39, '2024-02-28', 32000.00),</a:t>
            </a:r>
            <a:endParaRPr sz="400"/>
          </a:p>
          <a:p>
            <a:pPr indent="0" lvl="0" marL="0" rtl="0" algn="l">
              <a:spcBef>
                <a:spcPts val="0"/>
              </a:spcBef>
              <a:spcAft>
                <a:spcPts val="0"/>
              </a:spcAft>
              <a:buNone/>
            </a:pPr>
            <a:r>
              <a:rPr lang="en" sz="400"/>
              <a:t>(40, 40, '2024-03-01', 16000.00),</a:t>
            </a:r>
            <a:endParaRPr sz="400"/>
          </a:p>
          <a:p>
            <a:pPr indent="0" lvl="0" marL="0" rtl="0" algn="l">
              <a:spcBef>
                <a:spcPts val="0"/>
              </a:spcBef>
              <a:spcAft>
                <a:spcPts val="0"/>
              </a:spcAft>
              <a:buNone/>
            </a:pPr>
            <a:r>
              <a:rPr lang="en" sz="400"/>
              <a:t>(41, 41, '2024-03-03', 21000.00),</a:t>
            </a:r>
            <a:endParaRPr sz="400"/>
          </a:p>
          <a:p>
            <a:pPr indent="0" lvl="0" marL="0" rtl="0" algn="l">
              <a:spcBef>
                <a:spcPts val="0"/>
              </a:spcBef>
              <a:spcAft>
                <a:spcPts val="0"/>
              </a:spcAft>
              <a:buNone/>
            </a:pPr>
            <a:r>
              <a:rPr lang="en" sz="400"/>
              <a:t>(42, 42, '2024-03-05', 35000.00),</a:t>
            </a:r>
            <a:endParaRPr sz="400"/>
          </a:p>
          <a:p>
            <a:pPr indent="0" lvl="0" marL="0" rtl="0" algn="l">
              <a:spcBef>
                <a:spcPts val="0"/>
              </a:spcBef>
              <a:spcAft>
                <a:spcPts val="0"/>
              </a:spcAft>
              <a:buNone/>
            </a:pPr>
            <a:r>
              <a:rPr lang="en" sz="400"/>
              <a:t>(43, 43, '2024-03-06', 22000.00),</a:t>
            </a:r>
            <a:endParaRPr sz="400"/>
          </a:p>
          <a:p>
            <a:pPr indent="0" lvl="0" marL="0" rtl="0" algn="l">
              <a:spcBef>
                <a:spcPts val="0"/>
              </a:spcBef>
              <a:spcAft>
                <a:spcPts val="0"/>
              </a:spcAft>
              <a:buNone/>
            </a:pPr>
            <a:r>
              <a:rPr lang="en" sz="400"/>
              <a:t>(44, 44, '2024-03-08', 18000.00),</a:t>
            </a:r>
            <a:endParaRPr sz="400"/>
          </a:p>
          <a:p>
            <a:pPr indent="0" lvl="0" marL="0" rtl="0" algn="l">
              <a:spcBef>
                <a:spcPts val="0"/>
              </a:spcBef>
              <a:spcAft>
                <a:spcPts val="0"/>
              </a:spcAft>
              <a:buNone/>
            </a:pPr>
            <a:r>
              <a:rPr lang="en" sz="400"/>
              <a:t>(45, 45, '2024-03-10', 15000.00),</a:t>
            </a:r>
            <a:endParaRPr sz="400"/>
          </a:p>
          <a:p>
            <a:pPr indent="0" lvl="0" marL="0" rtl="0" algn="l">
              <a:spcBef>
                <a:spcPts val="0"/>
              </a:spcBef>
              <a:spcAft>
                <a:spcPts val="0"/>
              </a:spcAft>
              <a:buNone/>
            </a:pPr>
            <a:r>
              <a:rPr lang="en" sz="400"/>
              <a:t>(46, 46, '2024-03-11', 20000.00),</a:t>
            </a:r>
            <a:endParaRPr sz="400"/>
          </a:p>
          <a:p>
            <a:pPr indent="0" lvl="0" marL="0" rtl="0" algn="l">
              <a:spcBef>
                <a:spcPts val="0"/>
              </a:spcBef>
              <a:spcAft>
                <a:spcPts val="0"/>
              </a:spcAft>
              <a:buNone/>
            </a:pPr>
            <a:r>
              <a:rPr lang="en" sz="400"/>
              <a:t>(47, 47, '2024-03-12', 25000.00),</a:t>
            </a:r>
            <a:endParaRPr sz="400"/>
          </a:p>
          <a:p>
            <a:pPr indent="0" lvl="0" marL="0" rtl="0" algn="l">
              <a:spcBef>
                <a:spcPts val="0"/>
              </a:spcBef>
              <a:spcAft>
                <a:spcPts val="0"/>
              </a:spcAft>
              <a:buNone/>
            </a:pPr>
            <a:r>
              <a:rPr lang="en" sz="400"/>
              <a:t>(48, 48, '2024-03-14', 30000.00),</a:t>
            </a:r>
            <a:endParaRPr sz="400"/>
          </a:p>
          <a:p>
            <a:pPr indent="0" lvl="0" marL="0" rtl="0" algn="l">
              <a:spcBef>
                <a:spcPts val="0"/>
              </a:spcBef>
              <a:spcAft>
                <a:spcPts val="0"/>
              </a:spcAft>
              <a:buNone/>
            </a:pPr>
            <a:r>
              <a:rPr lang="en" sz="400"/>
              <a:t>(49, 49, '2024-03-15', 22000.00),</a:t>
            </a:r>
            <a:endParaRPr sz="400"/>
          </a:p>
          <a:p>
            <a:pPr indent="0" lvl="0" marL="0" rtl="0" algn="l">
              <a:spcBef>
                <a:spcPts val="0"/>
              </a:spcBef>
              <a:spcAft>
                <a:spcPts val="0"/>
              </a:spcAft>
              <a:buNone/>
            </a:pPr>
            <a:r>
              <a:rPr lang="en" sz="400"/>
              <a:t>(50, 50, '2024-03-17', 28000.00);</a:t>
            </a:r>
            <a:endParaRPr sz="400"/>
          </a:p>
        </p:txBody>
      </p:sp>
      <p:sp>
        <p:nvSpPr>
          <p:cNvPr id="901" name="Google Shape;901;p136"/>
          <p:cNvSpPr txBox="1"/>
          <p:nvPr/>
        </p:nvSpPr>
        <p:spPr>
          <a:xfrm>
            <a:off x="6761100" y="1537425"/>
            <a:ext cx="2304600" cy="332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400"/>
              <a:t>INSERT INTO OrderDetails (OrderDetailID, OrderID, ProductID, Quantity, LineTotal) VALUES</a:t>
            </a:r>
            <a:endParaRPr sz="400"/>
          </a:p>
          <a:p>
            <a:pPr indent="0" lvl="0" marL="0" rtl="0" algn="l">
              <a:spcBef>
                <a:spcPts val="0"/>
              </a:spcBef>
              <a:spcAft>
                <a:spcPts val="0"/>
              </a:spcAft>
              <a:buNone/>
            </a:pPr>
            <a:r>
              <a:rPr lang="en" sz="400"/>
              <a:t>(1, 1, 1, 1, 12000.00),</a:t>
            </a:r>
            <a:endParaRPr sz="400"/>
          </a:p>
          <a:p>
            <a:pPr indent="0" lvl="0" marL="0" rtl="0" algn="l">
              <a:spcBef>
                <a:spcPts val="0"/>
              </a:spcBef>
              <a:spcAft>
                <a:spcPts val="0"/>
              </a:spcAft>
              <a:buNone/>
            </a:pPr>
            <a:r>
              <a:rPr lang="en" sz="400"/>
              <a:t>(2, 1, 2, 1, 45000.00),</a:t>
            </a:r>
            <a:endParaRPr sz="400"/>
          </a:p>
          <a:p>
            <a:pPr indent="0" lvl="0" marL="0" rtl="0" algn="l">
              <a:spcBef>
                <a:spcPts val="0"/>
              </a:spcBef>
              <a:spcAft>
                <a:spcPts val="0"/>
              </a:spcAft>
              <a:buNone/>
            </a:pPr>
            <a:r>
              <a:rPr lang="en" sz="400"/>
              <a:t>(3, 1, 3, 1, 20000.00),</a:t>
            </a:r>
            <a:endParaRPr sz="400"/>
          </a:p>
          <a:p>
            <a:pPr indent="0" lvl="0" marL="0" rtl="0" algn="l">
              <a:spcBef>
                <a:spcPts val="0"/>
              </a:spcBef>
              <a:spcAft>
                <a:spcPts val="0"/>
              </a:spcAft>
              <a:buNone/>
            </a:pPr>
            <a:r>
              <a:rPr lang="en" sz="400"/>
              <a:t>(4, 2, 4, 1, 25000.00),</a:t>
            </a:r>
            <a:endParaRPr sz="400"/>
          </a:p>
          <a:p>
            <a:pPr indent="0" lvl="0" marL="0" rtl="0" algn="l">
              <a:spcBef>
                <a:spcPts val="0"/>
              </a:spcBef>
              <a:spcAft>
                <a:spcPts val="0"/>
              </a:spcAft>
              <a:buNone/>
            </a:pPr>
            <a:r>
              <a:rPr lang="en" sz="400"/>
              <a:t>(5, 2, 5, 1, 2000.00),</a:t>
            </a:r>
            <a:endParaRPr sz="400"/>
          </a:p>
          <a:p>
            <a:pPr indent="0" lvl="0" marL="0" rtl="0" algn="l">
              <a:spcBef>
                <a:spcPts val="0"/>
              </a:spcBef>
              <a:spcAft>
                <a:spcPts val="0"/>
              </a:spcAft>
              <a:buNone/>
            </a:pPr>
            <a:r>
              <a:rPr lang="en" sz="400"/>
              <a:t>(6, 3, 6, 1, 15000.00),</a:t>
            </a:r>
            <a:endParaRPr sz="400"/>
          </a:p>
          <a:p>
            <a:pPr indent="0" lvl="0" marL="0" rtl="0" algn="l">
              <a:spcBef>
                <a:spcPts val="0"/>
              </a:spcBef>
              <a:spcAft>
                <a:spcPts val="0"/>
              </a:spcAft>
              <a:buNone/>
            </a:pPr>
            <a:r>
              <a:rPr lang="en" sz="400"/>
              <a:t>(7, 3, 7, 1, 25000.00),</a:t>
            </a:r>
            <a:endParaRPr sz="400"/>
          </a:p>
          <a:p>
            <a:pPr indent="0" lvl="0" marL="0" rtl="0" algn="l">
              <a:spcBef>
                <a:spcPts val="0"/>
              </a:spcBef>
              <a:spcAft>
                <a:spcPts val="0"/>
              </a:spcAft>
              <a:buNone/>
            </a:pPr>
            <a:r>
              <a:rPr lang="en" sz="400"/>
              <a:t>(8, 4, 8, 1, 8000.00),</a:t>
            </a:r>
            <a:endParaRPr sz="400"/>
          </a:p>
          <a:p>
            <a:pPr indent="0" lvl="0" marL="0" rtl="0" algn="l">
              <a:spcBef>
                <a:spcPts val="0"/>
              </a:spcBef>
              <a:spcAft>
                <a:spcPts val="0"/>
              </a:spcAft>
              <a:buNone/>
            </a:pPr>
            <a:r>
              <a:rPr lang="en" sz="400"/>
              <a:t>(9, 4, 9, 1, 1500.00),</a:t>
            </a:r>
            <a:endParaRPr sz="400"/>
          </a:p>
          <a:p>
            <a:pPr indent="0" lvl="0" marL="0" rtl="0" algn="l">
              <a:spcBef>
                <a:spcPts val="0"/>
              </a:spcBef>
              <a:spcAft>
                <a:spcPts val="0"/>
              </a:spcAft>
              <a:buNone/>
            </a:pPr>
            <a:r>
              <a:rPr lang="en" sz="400"/>
              <a:t>(10, 4, 10, 1, 35000.00),</a:t>
            </a:r>
            <a:endParaRPr sz="400"/>
          </a:p>
          <a:p>
            <a:pPr indent="0" lvl="0" marL="0" rtl="0" algn="l">
              <a:spcBef>
                <a:spcPts val="0"/>
              </a:spcBef>
              <a:spcAft>
                <a:spcPts val="0"/>
              </a:spcAft>
              <a:buNone/>
            </a:pPr>
            <a:r>
              <a:rPr lang="en" sz="400"/>
              <a:t>(11, 5, 11, 1, 25000.00),</a:t>
            </a:r>
            <a:endParaRPr sz="400"/>
          </a:p>
          <a:p>
            <a:pPr indent="0" lvl="0" marL="0" rtl="0" algn="l">
              <a:spcBef>
                <a:spcPts val="0"/>
              </a:spcBef>
              <a:spcAft>
                <a:spcPts val="0"/>
              </a:spcAft>
              <a:buNone/>
            </a:pPr>
            <a:r>
              <a:rPr lang="en" sz="400"/>
              <a:t>(12, 5, 12, 1, 35000.00),</a:t>
            </a:r>
            <a:endParaRPr sz="400"/>
          </a:p>
          <a:p>
            <a:pPr indent="0" lvl="0" marL="0" rtl="0" algn="l">
              <a:spcBef>
                <a:spcPts val="0"/>
              </a:spcBef>
              <a:spcAft>
                <a:spcPts val="0"/>
              </a:spcAft>
              <a:buNone/>
            </a:pPr>
            <a:r>
              <a:rPr lang="en" sz="400"/>
              <a:t>(13, 6, 13, 1, 5000.00),</a:t>
            </a:r>
            <a:endParaRPr sz="400"/>
          </a:p>
          <a:p>
            <a:pPr indent="0" lvl="0" marL="0" rtl="0" algn="l">
              <a:spcBef>
                <a:spcPts val="0"/>
              </a:spcBef>
              <a:spcAft>
                <a:spcPts val="0"/>
              </a:spcAft>
              <a:buNone/>
            </a:pPr>
            <a:r>
              <a:rPr lang="en" sz="400"/>
              <a:t>(14, 7, 14, 1, 15000.00),</a:t>
            </a:r>
            <a:endParaRPr sz="400"/>
          </a:p>
          <a:p>
            <a:pPr indent="0" lvl="0" marL="0" rtl="0" algn="l">
              <a:spcBef>
                <a:spcPts val="0"/>
              </a:spcBef>
              <a:spcAft>
                <a:spcPts val="0"/>
              </a:spcAft>
              <a:buNone/>
            </a:pPr>
            <a:r>
              <a:rPr lang="en" sz="400"/>
              <a:t>(15, 8, 15, 1, 10000.00),</a:t>
            </a:r>
            <a:endParaRPr sz="400"/>
          </a:p>
          <a:p>
            <a:pPr indent="0" lvl="0" marL="0" rtl="0" algn="l">
              <a:spcBef>
                <a:spcPts val="0"/>
              </a:spcBef>
              <a:spcAft>
                <a:spcPts val="0"/>
              </a:spcAft>
              <a:buNone/>
            </a:pPr>
            <a:r>
              <a:rPr lang="en" sz="400"/>
              <a:t>(16, 9, 16, 1, 1000.00),</a:t>
            </a:r>
            <a:endParaRPr sz="400"/>
          </a:p>
          <a:p>
            <a:pPr indent="0" lvl="0" marL="0" rtl="0" algn="l">
              <a:spcBef>
                <a:spcPts val="0"/>
              </a:spcBef>
              <a:spcAft>
                <a:spcPts val="0"/>
              </a:spcAft>
              <a:buNone/>
            </a:pPr>
            <a:r>
              <a:rPr lang="en" sz="400"/>
              <a:t>(17, 10, 17, 1, 1500.00),</a:t>
            </a:r>
            <a:endParaRPr sz="400"/>
          </a:p>
          <a:p>
            <a:pPr indent="0" lvl="0" marL="0" rtl="0" algn="l">
              <a:spcBef>
                <a:spcPts val="0"/>
              </a:spcBef>
              <a:spcAft>
                <a:spcPts val="0"/>
              </a:spcAft>
              <a:buNone/>
            </a:pPr>
            <a:r>
              <a:rPr lang="en" sz="400"/>
              <a:t>(18, 11, 18, 1, 2500.00),</a:t>
            </a:r>
            <a:endParaRPr sz="400"/>
          </a:p>
          <a:p>
            <a:pPr indent="0" lvl="0" marL="0" rtl="0" algn="l">
              <a:spcBef>
                <a:spcPts val="0"/>
              </a:spcBef>
              <a:spcAft>
                <a:spcPts val="0"/>
              </a:spcAft>
              <a:buNone/>
            </a:pPr>
            <a:r>
              <a:rPr lang="en" sz="400"/>
              <a:t>(19, 12, 19, 1, 800.00),</a:t>
            </a:r>
            <a:endParaRPr sz="400"/>
          </a:p>
          <a:p>
            <a:pPr indent="0" lvl="0" marL="0" rtl="0" algn="l">
              <a:spcBef>
                <a:spcPts val="0"/>
              </a:spcBef>
              <a:spcAft>
                <a:spcPts val="0"/>
              </a:spcAft>
              <a:buNone/>
            </a:pPr>
            <a:r>
              <a:rPr lang="en" sz="400"/>
              <a:t>(20, 13, 20, 1, 2000.00),</a:t>
            </a:r>
            <a:endParaRPr sz="400"/>
          </a:p>
          <a:p>
            <a:pPr indent="0" lvl="0" marL="0" rtl="0" algn="l">
              <a:spcBef>
                <a:spcPts val="0"/>
              </a:spcBef>
              <a:spcAft>
                <a:spcPts val="0"/>
              </a:spcAft>
              <a:buNone/>
            </a:pPr>
            <a:r>
              <a:rPr lang="en" sz="400"/>
              <a:t>(21, 14, 21, 1, 5000.00),</a:t>
            </a:r>
            <a:endParaRPr sz="400"/>
          </a:p>
          <a:p>
            <a:pPr indent="0" lvl="0" marL="0" rtl="0" algn="l">
              <a:spcBef>
                <a:spcPts val="0"/>
              </a:spcBef>
              <a:spcAft>
                <a:spcPts val="0"/>
              </a:spcAft>
              <a:buNone/>
            </a:pPr>
            <a:r>
              <a:rPr lang="en" sz="400"/>
              <a:t>(22, 15, 22, 1, 2000.00),</a:t>
            </a:r>
            <a:endParaRPr sz="400"/>
          </a:p>
          <a:p>
            <a:pPr indent="0" lvl="0" marL="0" rtl="0" algn="l">
              <a:spcBef>
                <a:spcPts val="0"/>
              </a:spcBef>
              <a:spcAft>
                <a:spcPts val="0"/>
              </a:spcAft>
              <a:buNone/>
            </a:pPr>
            <a:r>
              <a:rPr lang="en" sz="400"/>
              <a:t>(23, 16, 23, 1, 1500.00),</a:t>
            </a:r>
            <a:endParaRPr sz="400"/>
          </a:p>
          <a:p>
            <a:pPr indent="0" lvl="0" marL="0" rtl="0" algn="l">
              <a:spcBef>
                <a:spcPts val="0"/>
              </a:spcBef>
              <a:spcAft>
                <a:spcPts val="0"/>
              </a:spcAft>
              <a:buNone/>
            </a:pPr>
            <a:r>
              <a:rPr lang="en" sz="400"/>
              <a:t>(24, 17, 24, 1, 25000.00),</a:t>
            </a:r>
            <a:endParaRPr sz="400"/>
          </a:p>
          <a:p>
            <a:pPr indent="0" lvl="0" marL="0" rtl="0" algn="l">
              <a:spcBef>
                <a:spcPts val="0"/>
              </a:spcBef>
              <a:spcAft>
                <a:spcPts val="0"/>
              </a:spcAft>
              <a:buNone/>
            </a:pPr>
            <a:r>
              <a:rPr lang="en" sz="400"/>
              <a:t>(25, 18, 25, 1, 6000.00),</a:t>
            </a:r>
            <a:endParaRPr sz="400"/>
          </a:p>
          <a:p>
            <a:pPr indent="0" lvl="0" marL="0" rtl="0" algn="l">
              <a:spcBef>
                <a:spcPts val="0"/>
              </a:spcBef>
              <a:spcAft>
                <a:spcPts val="0"/>
              </a:spcAft>
              <a:buNone/>
            </a:pPr>
            <a:r>
              <a:rPr lang="en" sz="400"/>
              <a:t>(26, 19, 26, 1, 1200.00),</a:t>
            </a:r>
            <a:endParaRPr sz="400"/>
          </a:p>
          <a:p>
            <a:pPr indent="0" lvl="0" marL="0" rtl="0" algn="l">
              <a:spcBef>
                <a:spcPts val="0"/>
              </a:spcBef>
              <a:spcAft>
                <a:spcPts val="0"/>
              </a:spcAft>
              <a:buNone/>
            </a:pPr>
            <a:r>
              <a:rPr lang="en" sz="400"/>
              <a:t>(27, 20, 27, 1, 2500.00),</a:t>
            </a:r>
            <a:endParaRPr sz="400"/>
          </a:p>
          <a:p>
            <a:pPr indent="0" lvl="0" marL="0" rtl="0" algn="l">
              <a:spcBef>
                <a:spcPts val="0"/>
              </a:spcBef>
              <a:spcAft>
                <a:spcPts val="0"/>
              </a:spcAft>
              <a:buNone/>
            </a:pPr>
            <a:r>
              <a:rPr lang="en" sz="400"/>
              <a:t>(28, 21, 28, 1, 1500.00),</a:t>
            </a:r>
            <a:endParaRPr sz="400"/>
          </a:p>
          <a:p>
            <a:pPr indent="0" lvl="0" marL="0" rtl="0" algn="l">
              <a:spcBef>
                <a:spcPts val="0"/>
              </a:spcBef>
              <a:spcAft>
                <a:spcPts val="0"/>
              </a:spcAft>
              <a:buNone/>
            </a:pPr>
            <a:r>
              <a:rPr lang="en" sz="400"/>
              <a:t>(29, 22, 29, 1, 2500.00),</a:t>
            </a:r>
            <a:endParaRPr sz="400"/>
          </a:p>
          <a:p>
            <a:pPr indent="0" lvl="0" marL="0" rtl="0" algn="l">
              <a:spcBef>
                <a:spcPts val="0"/>
              </a:spcBef>
              <a:spcAft>
                <a:spcPts val="0"/>
              </a:spcAft>
              <a:buNone/>
            </a:pPr>
            <a:r>
              <a:rPr lang="en" sz="400"/>
              <a:t>(30, 23, 30, 1, 3500.00),</a:t>
            </a:r>
            <a:endParaRPr sz="400"/>
          </a:p>
          <a:p>
            <a:pPr indent="0" lvl="0" marL="0" rtl="0" algn="l">
              <a:spcBef>
                <a:spcPts val="0"/>
              </a:spcBef>
              <a:spcAft>
                <a:spcPts val="0"/>
              </a:spcAft>
              <a:buNone/>
            </a:pPr>
            <a:r>
              <a:rPr lang="en" sz="400"/>
              <a:t>(31, 24, 31, 1, 5000.00),</a:t>
            </a:r>
            <a:endParaRPr sz="400"/>
          </a:p>
          <a:p>
            <a:pPr indent="0" lvl="0" marL="0" rtl="0" algn="l">
              <a:spcBef>
                <a:spcPts val="0"/>
              </a:spcBef>
              <a:spcAft>
                <a:spcPts val="0"/>
              </a:spcAft>
              <a:buNone/>
            </a:pPr>
            <a:r>
              <a:rPr lang="en" sz="400"/>
              <a:t>(32, 25, 32, 1, 2500.00),</a:t>
            </a:r>
            <a:endParaRPr sz="400"/>
          </a:p>
          <a:p>
            <a:pPr indent="0" lvl="0" marL="0" rtl="0" algn="l">
              <a:spcBef>
                <a:spcPts val="0"/>
              </a:spcBef>
              <a:spcAft>
                <a:spcPts val="0"/>
              </a:spcAft>
              <a:buNone/>
            </a:pPr>
            <a:r>
              <a:rPr lang="en" sz="400"/>
              <a:t>(33, 26, 33, 1, 1500.00),</a:t>
            </a:r>
            <a:endParaRPr sz="400"/>
          </a:p>
          <a:p>
            <a:pPr indent="0" lvl="0" marL="0" rtl="0" algn="l">
              <a:spcBef>
                <a:spcPts val="0"/>
              </a:spcBef>
              <a:spcAft>
                <a:spcPts val="0"/>
              </a:spcAft>
              <a:buNone/>
            </a:pPr>
            <a:r>
              <a:rPr lang="en" sz="400"/>
              <a:t>(34, 27, 34, 1, 1000.00),</a:t>
            </a:r>
            <a:endParaRPr sz="400"/>
          </a:p>
          <a:p>
            <a:pPr indent="0" lvl="0" marL="0" rtl="0" algn="l">
              <a:spcBef>
                <a:spcPts val="0"/>
              </a:spcBef>
              <a:spcAft>
                <a:spcPts val="0"/>
              </a:spcAft>
              <a:buNone/>
            </a:pPr>
            <a:r>
              <a:rPr lang="en" sz="400"/>
              <a:t>(35, 28, 35, 1, 800.00),</a:t>
            </a:r>
            <a:endParaRPr sz="400"/>
          </a:p>
          <a:p>
            <a:pPr indent="0" lvl="0" marL="0" rtl="0" algn="l">
              <a:spcBef>
                <a:spcPts val="0"/>
              </a:spcBef>
              <a:spcAft>
                <a:spcPts val="0"/>
              </a:spcAft>
              <a:buNone/>
            </a:pPr>
            <a:r>
              <a:rPr lang="en" sz="400"/>
              <a:t>(36, 29, 36, 1, 500.00),</a:t>
            </a:r>
            <a:endParaRPr sz="400"/>
          </a:p>
          <a:p>
            <a:pPr indent="0" lvl="0" marL="0" rtl="0" algn="l">
              <a:spcBef>
                <a:spcPts val="0"/>
              </a:spcBef>
              <a:spcAft>
                <a:spcPts val="0"/>
              </a:spcAft>
              <a:buNone/>
            </a:pPr>
            <a:r>
              <a:rPr lang="en" sz="400"/>
              <a:t>(37, 30, 37, 1, 2500.00),</a:t>
            </a:r>
            <a:endParaRPr sz="400"/>
          </a:p>
          <a:p>
            <a:pPr indent="0" lvl="0" marL="0" rtl="0" algn="l">
              <a:spcBef>
                <a:spcPts val="0"/>
              </a:spcBef>
              <a:spcAft>
                <a:spcPts val="0"/>
              </a:spcAft>
              <a:buNone/>
            </a:pPr>
            <a:r>
              <a:rPr lang="en" sz="400"/>
              <a:t>(38, 31, 38, 1, 3500.00),</a:t>
            </a:r>
            <a:endParaRPr sz="400"/>
          </a:p>
          <a:p>
            <a:pPr indent="0" lvl="0" marL="0" rtl="0" algn="l">
              <a:spcBef>
                <a:spcPts val="0"/>
              </a:spcBef>
              <a:spcAft>
                <a:spcPts val="0"/>
              </a:spcAft>
              <a:buNone/>
            </a:pPr>
            <a:r>
              <a:rPr lang="en" sz="400"/>
              <a:t>(39, 32, 39, 1, 10000.00),</a:t>
            </a:r>
            <a:endParaRPr sz="400"/>
          </a:p>
          <a:p>
            <a:pPr indent="0" lvl="0" marL="0" rtl="0" algn="l">
              <a:spcBef>
                <a:spcPts val="0"/>
              </a:spcBef>
              <a:spcAft>
                <a:spcPts val="0"/>
              </a:spcAft>
              <a:buNone/>
            </a:pPr>
            <a:r>
              <a:rPr lang="en" sz="400"/>
              <a:t>(40, 33, 40, 1, 1500.00),</a:t>
            </a:r>
            <a:endParaRPr sz="400"/>
          </a:p>
          <a:p>
            <a:pPr indent="0" lvl="0" marL="0" rtl="0" algn="l">
              <a:spcBef>
                <a:spcPts val="0"/>
              </a:spcBef>
              <a:spcAft>
                <a:spcPts val="0"/>
              </a:spcAft>
              <a:buNone/>
            </a:pPr>
            <a:r>
              <a:rPr lang="en" sz="400"/>
              <a:t>(41, 34, 41, 1, 3000.00),</a:t>
            </a:r>
            <a:endParaRPr sz="400"/>
          </a:p>
          <a:p>
            <a:pPr indent="0" lvl="0" marL="0" rtl="0" algn="l">
              <a:spcBef>
                <a:spcPts val="0"/>
              </a:spcBef>
              <a:spcAft>
                <a:spcPts val="0"/>
              </a:spcAft>
              <a:buNone/>
            </a:pPr>
            <a:r>
              <a:rPr lang="en" sz="400"/>
              <a:t>(42, 35, 42, 1, 1500.00),</a:t>
            </a:r>
            <a:endParaRPr sz="400"/>
          </a:p>
          <a:p>
            <a:pPr indent="0" lvl="0" marL="0" rtl="0" algn="l">
              <a:spcBef>
                <a:spcPts val="0"/>
              </a:spcBef>
              <a:spcAft>
                <a:spcPts val="0"/>
              </a:spcAft>
              <a:buNone/>
            </a:pPr>
            <a:r>
              <a:rPr lang="en" sz="400"/>
              <a:t>(43, 36, 43, 1, 10000.00),</a:t>
            </a:r>
            <a:endParaRPr sz="400"/>
          </a:p>
          <a:p>
            <a:pPr indent="0" lvl="0" marL="0" rtl="0" algn="l">
              <a:spcBef>
                <a:spcPts val="0"/>
              </a:spcBef>
              <a:spcAft>
                <a:spcPts val="0"/>
              </a:spcAft>
              <a:buNone/>
            </a:pPr>
            <a:r>
              <a:rPr lang="en" sz="400"/>
              <a:t>(44, 37, 44, 1, 2000.00),</a:t>
            </a:r>
            <a:endParaRPr sz="400"/>
          </a:p>
          <a:p>
            <a:pPr indent="0" lvl="0" marL="0" rtl="0" algn="l">
              <a:spcBef>
                <a:spcPts val="0"/>
              </a:spcBef>
              <a:spcAft>
                <a:spcPts val="0"/>
              </a:spcAft>
              <a:buNone/>
            </a:pPr>
            <a:r>
              <a:rPr lang="en" sz="400"/>
              <a:t>(45, 38, 45, 1, 2500.00),</a:t>
            </a:r>
            <a:endParaRPr sz="400"/>
          </a:p>
          <a:p>
            <a:pPr indent="0" lvl="0" marL="0" rtl="0" algn="l">
              <a:spcBef>
                <a:spcPts val="0"/>
              </a:spcBef>
              <a:spcAft>
                <a:spcPts val="0"/>
              </a:spcAft>
              <a:buNone/>
            </a:pPr>
            <a:r>
              <a:rPr lang="en" sz="400"/>
              <a:t>(46, 39, 46, 1, 3000.00),</a:t>
            </a:r>
            <a:endParaRPr sz="400"/>
          </a:p>
          <a:p>
            <a:pPr indent="0" lvl="0" marL="0" rtl="0" algn="l">
              <a:spcBef>
                <a:spcPts val="0"/>
              </a:spcBef>
              <a:spcAft>
                <a:spcPts val="0"/>
              </a:spcAft>
              <a:buNone/>
            </a:pPr>
            <a:r>
              <a:rPr lang="en" sz="400"/>
              <a:t>(47, 40, 47, 1, 1200.00),</a:t>
            </a:r>
            <a:endParaRPr sz="400"/>
          </a:p>
          <a:p>
            <a:pPr indent="0" lvl="0" marL="0" rtl="0" algn="l">
              <a:spcBef>
                <a:spcPts val="0"/>
              </a:spcBef>
              <a:spcAft>
                <a:spcPts val="0"/>
              </a:spcAft>
              <a:buNone/>
            </a:pPr>
            <a:r>
              <a:rPr lang="en" sz="400"/>
              <a:t>(48, 41, 48, 1, 2500.00),</a:t>
            </a:r>
            <a:endParaRPr sz="400"/>
          </a:p>
          <a:p>
            <a:pPr indent="0" lvl="0" marL="0" rtl="0" algn="l">
              <a:spcBef>
                <a:spcPts val="0"/>
              </a:spcBef>
              <a:spcAft>
                <a:spcPts val="0"/>
              </a:spcAft>
              <a:buNone/>
            </a:pPr>
            <a:r>
              <a:rPr lang="en" sz="400"/>
              <a:t>(49, 42, 49, 1, 35000.00),</a:t>
            </a:r>
            <a:endParaRPr sz="400"/>
          </a:p>
          <a:p>
            <a:pPr indent="0" lvl="0" marL="0" rtl="0" algn="l">
              <a:spcBef>
                <a:spcPts val="0"/>
              </a:spcBef>
              <a:spcAft>
                <a:spcPts val="0"/>
              </a:spcAft>
              <a:buNone/>
            </a:pPr>
            <a:r>
              <a:rPr lang="en" sz="400"/>
              <a:t>(50, 43, 50, 1, 25000.00);</a:t>
            </a:r>
            <a:endParaRPr sz="400"/>
          </a:p>
        </p:txBody>
      </p:sp>
      <p:sp>
        <p:nvSpPr>
          <p:cNvPr id="902" name="Google Shape;902;p136"/>
          <p:cNvSpPr txBox="1"/>
          <p:nvPr/>
        </p:nvSpPr>
        <p:spPr>
          <a:xfrm>
            <a:off x="2584200" y="1080225"/>
            <a:ext cx="19935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t>Products</a:t>
            </a:r>
            <a:endParaRPr sz="1200"/>
          </a:p>
        </p:txBody>
      </p:sp>
      <p:sp>
        <p:nvSpPr>
          <p:cNvPr id="903" name="Google Shape;903;p136"/>
          <p:cNvSpPr txBox="1"/>
          <p:nvPr/>
        </p:nvSpPr>
        <p:spPr>
          <a:xfrm>
            <a:off x="152400" y="1080225"/>
            <a:ext cx="23556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chemeClr val="dk1"/>
                </a:solidFill>
              </a:rPr>
              <a:t> Customers</a:t>
            </a:r>
            <a:endParaRPr sz="1200"/>
          </a:p>
        </p:txBody>
      </p:sp>
      <p:sp>
        <p:nvSpPr>
          <p:cNvPr id="904" name="Google Shape;904;p136"/>
          <p:cNvSpPr txBox="1"/>
          <p:nvPr/>
        </p:nvSpPr>
        <p:spPr>
          <a:xfrm>
            <a:off x="4653900" y="1080225"/>
            <a:ext cx="20310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t>Orders</a:t>
            </a:r>
            <a:endParaRPr sz="1200"/>
          </a:p>
        </p:txBody>
      </p:sp>
      <p:sp>
        <p:nvSpPr>
          <p:cNvPr id="905" name="Google Shape;905;p136"/>
          <p:cNvSpPr txBox="1"/>
          <p:nvPr/>
        </p:nvSpPr>
        <p:spPr>
          <a:xfrm>
            <a:off x="6761100" y="1080225"/>
            <a:ext cx="23046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t>OrderDetails</a:t>
            </a:r>
            <a:endParaRPr sz="12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Profit Margin</a:t>
            </a:r>
            <a:endParaRPr/>
          </a:p>
        </p:txBody>
      </p:sp>
      <p:sp>
        <p:nvSpPr>
          <p:cNvPr id="911" name="Google Shape;911;p1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Load Your Data into Power BI</a:t>
            </a:r>
            <a:endParaRPr/>
          </a:p>
          <a:p>
            <a:pPr indent="-342900" lvl="0" marL="457200" rtl="0" algn="l">
              <a:spcBef>
                <a:spcPts val="0"/>
              </a:spcBef>
              <a:spcAft>
                <a:spcPts val="0"/>
              </a:spcAft>
              <a:buSzPts val="1800"/>
              <a:buChar char="●"/>
            </a:pPr>
            <a:r>
              <a:rPr lang="en"/>
              <a:t>Create a Calculated Column</a:t>
            </a:r>
            <a:endParaRPr/>
          </a:p>
          <a:p>
            <a:pPr indent="-342900" lvl="0" marL="457200" rtl="0" algn="l">
              <a:spcBef>
                <a:spcPts val="0"/>
              </a:spcBef>
              <a:spcAft>
                <a:spcPts val="0"/>
              </a:spcAft>
              <a:buSzPts val="1800"/>
              <a:buChar char="●"/>
            </a:pPr>
            <a:r>
              <a:rPr lang="en"/>
              <a:t>Create the ProfitMargin calculated column in the OrderDetails table.</a:t>
            </a:r>
            <a:endParaRPr/>
          </a:p>
          <a:p>
            <a:pPr indent="-317500" lvl="1" marL="914400" rtl="0" algn="l">
              <a:spcBef>
                <a:spcPts val="0"/>
              </a:spcBef>
              <a:spcAft>
                <a:spcPts val="0"/>
              </a:spcAft>
              <a:buSzPts val="1400"/>
              <a:buChar char="○"/>
            </a:pPr>
            <a:r>
              <a:rPr lang="en"/>
              <a:t>Go to the Data View:</a:t>
            </a:r>
            <a:endParaRPr/>
          </a:p>
          <a:p>
            <a:pPr indent="-317500" lvl="2" marL="1371600" rtl="0" algn="l">
              <a:spcBef>
                <a:spcPts val="0"/>
              </a:spcBef>
              <a:spcAft>
                <a:spcPts val="0"/>
              </a:spcAft>
              <a:buSzPts val="1400"/>
              <a:buChar char="■"/>
            </a:pPr>
            <a:r>
              <a:rPr lang="en"/>
              <a:t>Click on the Data View icon on the left (it looks like a table).</a:t>
            </a:r>
            <a:endParaRPr/>
          </a:p>
          <a:p>
            <a:pPr indent="-317500" lvl="1" marL="914400" rtl="0" algn="l">
              <a:spcBef>
                <a:spcPts val="0"/>
              </a:spcBef>
              <a:spcAft>
                <a:spcPts val="0"/>
              </a:spcAft>
              <a:buSzPts val="1400"/>
              <a:buChar char="○"/>
            </a:pPr>
            <a:r>
              <a:rPr lang="en"/>
              <a:t>Select the OrderDetails Table:</a:t>
            </a:r>
            <a:endParaRPr/>
          </a:p>
          <a:p>
            <a:pPr indent="-317500" lvl="2" marL="1371600" rtl="0" algn="l">
              <a:spcBef>
                <a:spcPts val="0"/>
              </a:spcBef>
              <a:spcAft>
                <a:spcPts val="0"/>
              </a:spcAft>
              <a:buSzPts val="1400"/>
              <a:buChar char="■"/>
            </a:pPr>
            <a:r>
              <a:rPr lang="en"/>
              <a:t>In the Fields pane, click on OrderDetails.</a:t>
            </a:r>
            <a:endParaRPr/>
          </a:p>
          <a:p>
            <a:pPr indent="-317500" lvl="1" marL="914400" rtl="0" algn="l">
              <a:spcBef>
                <a:spcPts val="0"/>
              </a:spcBef>
              <a:spcAft>
                <a:spcPts val="0"/>
              </a:spcAft>
              <a:buSzPts val="1400"/>
              <a:buChar char="○"/>
            </a:pPr>
            <a:r>
              <a:rPr lang="en"/>
              <a:t>Add a New Column:</a:t>
            </a:r>
            <a:endParaRPr/>
          </a:p>
          <a:p>
            <a:pPr indent="-317500" lvl="2" marL="1371600" rtl="0" algn="l">
              <a:spcBef>
                <a:spcPts val="0"/>
              </a:spcBef>
              <a:spcAft>
                <a:spcPts val="0"/>
              </a:spcAft>
              <a:buSzPts val="1400"/>
              <a:buChar char="■"/>
            </a:pPr>
            <a:r>
              <a:rPr lang="en"/>
              <a:t>Go to the Modeling tab in the ribbon.</a:t>
            </a:r>
            <a:endParaRPr/>
          </a:p>
          <a:p>
            <a:pPr indent="-317500" lvl="2" marL="1371600" rtl="0" algn="l">
              <a:spcBef>
                <a:spcPts val="0"/>
              </a:spcBef>
              <a:spcAft>
                <a:spcPts val="0"/>
              </a:spcAft>
              <a:buSzPts val="1400"/>
              <a:buChar char="■"/>
            </a:pPr>
            <a:r>
              <a:rPr lang="en"/>
              <a:t>Click New Column.</a:t>
            </a:r>
            <a:endParaRPr/>
          </a:p>
          <a:p>
            <a:pPr indent="-317500" lvl="1" marL="914400" rtl="0" algn="l">
              <a:spcBef>
                <a:spcPts val="0"/>
              </a:spcBef>
              <a:spcAft>
                <a:spcPts val="0"/>
              </a:spcAft>
              <a:buSzPts val="1400"/>
              <a:buChar char="○"/>
            </a:pPr>
            <a:r>
              <a:rPr lang="en"/>
              <a:t>Enter the Formula:</a:t>
            </a:r>
            <a:endParaRPr/>
          </a:p>
          <a:p>
            <a:pPr indent="-317500" lvl="1" marL="914400" rtl="0" algn="l">
              <a:spcBef>
                <a:spcPts val="0"/>
              </a:spcBef>
              <a:spcAft>
                <a:spcPts val="0"/>
              </a:spcAft>
              <a:buSzPts val="1400"/>
              <a:buChar char="○"/>
            </a:pPr>
            <a:r>
              <a:rPr lang="en"/>
              <a:t>ProfitMargin = OrderDetails[LineTotal] - (RELATED(Products[Price]) * OrderDetails[Quantity])</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Charts and Features</a:t>
            </a:r>
            <a:endParaRPr/>
          </a:p>
        </p:txBody>
      </p:sp>
      <p:sp>
        <p:nvSpPr>
          <p:cNvPr id="917" name="Google Shape;917;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Bar Chart (Sales by Product Category):</a:t>
            </a:r>
            <a:endParaRPr/>
          </a:p>
          <a:p>
            <a:pPr indent="-310832" lvl="1" marL="914400" rtl="0" algn="l">
              <a:spcBef>
                <a:spcPts val="0"/>
              </a:spcBef>
              <a:spcAft>
                <a:spcPts val="0"/>
              </a:spcAft>
              <a:buSzPct val="100000"/>
              <a:buChar char="○"/>
            </a:pPr>
            <a:r>
              <a:rPr lang="en"/>
              <a:t>Use Products.Category and OrderDetails.LineTotal.</a:t>
            </a:r>
            <a:endParaRPr/>
          </a:p>
          <a:p>
            <a:pPr indent="-334327" lvl="0" marL="457200" rtl="0" algn="l">
              <a:spcBef>
                <a:spcPts val="0"/>
              </a:spcBef>
              <a:spcAft>
                <a:spcPts val="0"/>
              </a:spcAft>
              <a:buSzPct val="100000"/>
              <a:buChar char="●"/>
            </a:pPr>
            <a:r>
              <a:rPr lang="en"/>
              <a:t>Pie Chart (Sales by Country):</a:t>
            </a:r>
            <a:endParaRPr/>
          </a:p>
          <a:p>
            <a:pPr indent="-310832" lvl="1" marL="914400" rtl="0" algn="l">
              <a:spcBef>
                <a:spcPts val="0"/>
              </a:spcBef>
              <a:spcAft>
                <a:spcPts val="0"/>
              </a:spcAft>
              <a:buSzPct val="100000"/>
              <a:buChar char="○"/>
            </a:pPr>
            <a:r>
              <a:rPr lang="en"/>
              <a:t>Use Customers.Country and Orders.TotalAmount.</a:t>
            </a:r>
            <a:endParaRPr/>
          </a:p>
          <a:p>
            <a:pPr indent="-334327" lvl="0" marL="457200" rtl="0" algn="l">
              <a:spcBef>
                <a:spcPts val="0"/>
              </a:spcBef>
              <a:spcAft>
                <a:spcPts val="0"/>
              </a:spcAft>
              <a:buSzPct val="100000"/>
              <a:buChar char="●"/>
            </a:pPr>
            <a:r>
              <a:rPr lang="en"/>
              <a:t>Line Chart (Sales Over Time):</a:t>
            </a:r>
            <a:endParaRPr/>
          </a:p>
          <a:p>
            <a:pPr indent="-310832" lvl="1" marL="914400" rtl="0" algn="l">
              <a:spcBef>
                <a:spcPts val="0"/>
              </a:spcBef>
              <a:spcAft>
                <a:spcPts val="0"/>
              </a:spcAft>
              <a:buSzPct val="100000"/>
              <a:buChar char="○"/>
            </a:pPr>
            <a:r>
              <a:rPr lang="en"/>
              <a:t>Use Orders.OrderDate and Orders.TotalAmount.</a:t>
            </a:r>
            <a:endParaRPr/>
          </a:p>
          <a:p>
            <a:pPr indent="-334327" lvl="0" marL="457200" rtl="0" algn="l">
              <a:spcBef>
                <a:spcPts val="0"/>
              </a:spcBef>
              <a:spcAft>
                <a:spcPts val="0"/>
              </a:spcAft>
              <a:buSzPct val="100000"/>
              <a:buChar char="●"/>
            </a:pPr>
            <a:r>
              <a:rPr lang="en"/>
              <a:t>Table Visualization (Detailed Orders):</a:t>
            </a:r>
            <a:endParaRPr/>
          </a:p>
          <a:p>
            <a:pPr indent="-310832" lvl="1" marL="914400" rtl="0" algn="l">
              <a:spcBef>
                <a:spcPts val="0"/>
              </a:spcBef>
              <a:spcAft>
                <a:spcPts val="0"/>
              </a:spcAft>
              <a:buSzPct val="100000"/>
              <a:buChar char="○"/>
            </a:pPr>
            <a:r>
              <a:rPr lang="en"/>
              <a:t>Combine fields from Orders, Customers, and OrderDetails.</a:t>
            </a:r>
            <a:endParaRPr/>
          </a:p>
          <a:p>
            <a:pPr indent="-334327" lvl="0" marL="457200" rtl="0" algn="l">
              <a:spcBef>
                <a:spcPts val="0"/>
              </a:spcBef>
              <a:spcAft>
                <a:spcPts val="0"/>
              </a:spcAft>
              <a:buSzPct val="100000"/>
              <a:buChar char="●"/>
            </a:pPr>
            <a:r>
              <a:rPr lang="en"/>
              <a:t>Relationships View:</a:t>
            </a:r>
            <a:endParaRPr/>
          </a:p>
          <a:p>
            <a:pPr indent="-310832" lvl="1" marL="914400" rtl="0" algn="l">
              <a:spcBef>
                <a:spcPts val="0"/>
              </a:spcBef>
              <a:spcAft>
                <a:spcPts val="0"/>
              </a:spcAft>
              <a:buSzPct val="100000"/>
              <a:buChar char="○"/>
            </a:pPr>
            <a:r>
              <a:rPr lang="en"/>
              <a:t>Show connections between Customers, Orders, Products, and OrderDetails.</a:t>
            </a:r>
            <a:endParaRPr/>
          </a:p>
          <a:p>
            <a:pPr indent="-334327" lvl="0" marL="457200" rtl="0" algn="l">
              <a:spcBef>
                <a:spcPts val="0"/>
              </a:spcBef>
              <a:spcAft>
                <a:spcPts val="0"/>
              </a:spcAft>
              <a:buSzPct val="100000"/>
              <a:buChar char="●"/>
            </a:pPr>
            <a:r>
              <a:rPr lang="en"/>
              <a:t>Calculated Field (Profit Margin):</a:t>
            </a:r>
            <a:endParaRPr/>
          </a:p>
          <a:p>
            <a:pPr indent="-310832" lvl="1" marL="914400" rtl="0" algn="l">
              <a:spcBef>
                <a:spcPts val="0"/>
              </a:spcBef>
              <a:spcAft>
                <a:spcPts val="0"/>
              </a:spcAft>
              <a:buSzPct val="100000"/>
              <a:buChar char="○"/>
            </a:pPr>
            <a:r>
              <a:rPr lang="en"/>
              <a:t>Create a calculated column in Power BI:</a:t>
            </a:r>
            <a:endParaRPr/>
          </a:p>
          <a:p>
            <a:pPr indent="-310832" lvl="1" marL="914400" rtl="0" algn="l">
              <a:spcBef>
                <a:spcPts val="0"/>
              </a:spcBef>
              <a:spcAft>
                <a:spcPts val="0"/>
              </a:spcAft>
              <a:buSzPct val="100000"/>
              <a:buChar char="○"/>
            </a:pPr>
            <a:r>
              <a:rPr lang="en"/>
              <a:t>ProfitMargin = LineTotal - (Price * Quantity)</a:t>
            </a:r>
            <a:endParaRPr/>
          </a:p>
          <a:p>
            <a:pPr indent="-334327" lvl="0" marL="457200" rtl="0" algn="l">
              <a:spcBef>
                <a:spcPts val="0"/>
              </a:spcBef>
              <a:spcAft>
                <a:spcPts val="0"/>
              </a:spcAft>
              <a:buSzPct val="100000"/>
              <a:buChar char="●"/>
            </a:pPr>
            <a:r>
              <a:rPr lang="en"/>
              <a:t>Slicers (Dynamic Filtering):</a:t>
            </a:r>
            <a:endParaRPr/>
          </a:p>
          <a:p>
            <a:pPr indent="-310832" lvl="1" marL="914400" rtl="0" algn="l">
              <a:spcBef>
                <a:spcPts val="0"/>
              </a:spcBef>
              <a:spcAft>
                <a:spcPts val="0"/>
              </a:spcAft>
              <a:buSzPct val="100000"/>
              <a:buChar char="○"/>
            </a:pPr>
            <a:r>
              <a:rPr lang="en"/>
              <a:t>Add slicers for Products.Category and Customers.City.</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Tutorial Database in MySql</a:t>
            </a:r>
            <a:endParaRPr/>
          </a:p>
        </p:txBody>
      </p:sp>
      <p:sp>
        <p:nvSpPr>
          <p:cNvPr id="923" name="Google Shape;923;p1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students.id → scores.student_id</a:t>
            </a:r>
            <a:endParaRPr/>
          </a:p>
          <a:p>
            <a:pPr indent="-317500" lvl="1" marL="914400" rtl="0" algn="l">
              <a:spcBef>
                <a:spcPts val="0"/>
              </a:spcBef>
              <a:spcAft>
                <a:spcPts val="0"/>
              </a:spcAft>
              <a:buSzPts val="1400"/>
              <a:buChar char="○"/>
            </a:pPr>
            <a:r>
              <a:rPr lang="en"/>
              <a:t>1:M </a:t>
            </a:r>
            <a:endParaRPr/>
          </a:p>
          <a:p>
            <a:pPr indent="-342900" lvl="0" marL="457200" rtl="0" algn="l">
              <a:spcBef>
                <a:spcPts val="0"/>
              </a:spcBef>
              <a:spcAft>
                <a:spcPts val="0"/>
              </a:spcAft>
              <a:buSzPts val="1800"/>
              <a:buChar char="●"/>
            </a:pPr>
            <a:r>
              <a:rPr lang="en"/>
              <a:t>subjects.id → scores.subject_id </a:t>
            </a:r>
            <a:endParaRPr/>
          </a:p>
          <a:p>
            <a:pPr indent="-317500" lvl="1" marL="914400" rtl="0" algn="l">
              <a:spcBef>
                <a:spcPts val="0"/>
              </a:spcBef>
              <a:spcAft>
                <a:spcPts val="0"/>
              </a:spcAft>
              <a:buSzPts val="1400"/>
              <a:buChar char="○"/>
            </a:pPr>
            <a:r>
              <a:rPr lang="en"/>
              <a:t>1:M</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Students, Subjects, Scores</a:t>
            </a:r>
            <a:endParaRPr/>
          </a:p>
        </p:txBody>
      </p:sp>
      <p:sp>
        <p:nvSpPr>
          <p:cNvPr id="929" name="Google Shape;929;p140"/>
          <p:cNvSpPr txBox="1"/>
          <p:nvPr/>
        </p:nvSpPr>
        <p:spPr>
          <a:xfrm>
            <a:off x="485450" y="1273575"/>
            <a:ext cx="3000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drop database tutorial;</a:t>
            </a:r>
            <a:endParaRPr sz="800"/>
          </a:p>
          <a:p>
            <a:pPr indent="0" lvl="0" marL="0" rtl="0" algn="l">
              <a:spcBef>
                <a:spcPts val="0"/>
              </a:spcBef>
              <a:spcAft>
                <a:spcPts val="0"/>
              </a:spcAft>
              <a:buNone/>
            </a:pPr>
            <a:r>
              <a:rPr lang="en" sz="800"/>
              <a:t>create database tutorial;</a:t>
            </a:r>
            <a:endParaRPr sz="800"/>
          </a:p>
          <a:p>
            <a:pPr indent="0" lvl="0" marL="0" rtl="0" algn="l">
              <a:spcBef>
                <a:spcPts val="0"/>
              </a:spcBef>
              <a:spcAft>
                <a:spcPts val="0"/>
              </a:spcAft>
              <a:buNone/>
            </a:pPr>
            <a:r>
              <a:rPr lang="en" sz="800"/>
              <a:t>use tutorial;</a:t>
            </a:r>
            <a:endParaRPr sz="800"/>
          </a:p>
          <a:p>
            <a:pPr indent="0" lvl="0" marL="0" rtl="0" algn="l">
              <a:spcBef>
                <a:spcPts val="0"/>
              </a:spcBef>
              <a:spcAft>
                <a:spcPts val="0"/>
              </a:spcAft>
              <a:buNone/>
            </a:pPr>
            <a:r>
              <a:rPr lang="en" sz="800"/>
              <a:t>CREATE TABLE students (</a:t>
            </a:r>
            <a:endParaRPr sz="800"/>
          </a:p>
          <a:p>
            <a:pPr indent="0" lvl="0" marL="0" rtl="0" algn="l">
              <a:spcBef>
                <a:spcPts val="0"/>
              </a:spcBef>
              <a:spcAft>
                <a:spcPts val="0"/>
              </a:spcAft>
              <a:buNone/>
            </a:pPr>
            <a:r>
              <a:rPr lang="en" sz="800"/>
              <a:t>    id INT AUTO_INCREMENT PRIMARY KEY,</a:t>
            </a:r>
            <a:endParaRPr sz="800"/>
          </a:p>
          <a:p>
            <a:pPr indent="0" lvl="0" marL="0" rtl="0" algn="l">
              <a:spcBef>
                <a:spcPts val="0"/>
              </a:spcBef>
              <a:spcAft>
                <a:spcPts val="0"/>
              </a:spcAft>
              <a:buNone/>
            </a:pPr>
            <a:r>
              <a:rPr lang="en" sz="800"/>
              <a:t>    name VARCHAR(100) NOT NULL,</a:t>
            </a:r>
            <a:endParaRPr sz="800"/>
          </a:p>
          <a:p>
            <a:pPr indent="0" lvl="0" marL="0" rtl="0" algn="l">
              <a:spcBef>
                <a:spcPts val="0"/>
              </a:spcBef>
              <a:spcAft>
                <a:spcPts val="0"/>
              </a:spcAft>
              <a:buNone/>
            </a:pPr>
            <a:r>
              <a:rPr lang="en" sz="800"/>
              <a:t>    age INT,</a:t>
            </a:r>
            <a:endParaRPr sz="800"/>
          </a:p>
          <a:p>
            <a:pPr indent="0" lvl="0" marL="0" rtl="0" algn="l">
              <a:spcBef>
                <a:spcPts val="0"/>
              </a:spcBef>
              <a:spcAft>
                <a:spcPts val="0"/>
              </a:spcAft>
              <a:buNone/>
            </a:pPr>
            <a:r>
              <a:rPr lang="en" sz="800"/>
              <a:t>    dob DATE</a:t>
            </a:r>
            <a:endParaRPr sz="800"/>
          </a:p>
          <a:p>
            <a:pPr indent="0" lvl="0" marL="0" rtl="0" algn="l">
              <a:spcBef>
                <a:spcPts val="0"/>
              </a:spcBef>
              <a:spcAft>
                <a:spcPts val="0"/>
              </a:spcAft>
              <a:buNone/>
            </a:pPr>
            <a:r>
              <a:rPr lang="en" sz="800"/>
              <a: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CREATE TABLE subjects (</a:t>
            </a:r>
            <a:endParaRPr sz="800"/>
          </a:p>
          <a:p>
            <a:pPr indent="0" lvl="0" marL="0" rtl="0" algn="l">
              <a:spcBef>
                <a:spcPts val="0"/>
              </a:spcBef>
              <a:spcAft>
                <a:spcPts val="0"/>
              </a:spcAft>
              <a:buNone/>
            </a:pPr>
            <a:r>
              <a:rPr lang="en" sz="800"/>
              <a:t>    id INT AUTO_INCREMENT PRIMARY KEY,</a:t>
            </a:r>
            <a:endParaRPr sz="800"/>
          </a:p>
          <a:p>
            <a:pPr indent="0" lvl="0" marL="0" rtl="0" algn="l">
              <a:spcBef>
                <a:spcPts val="0"/>
              </a:spcBef>
              <a:spcAft>
                <a:spcPts val="0"/>
              </a:spcAft>
              <a:buNone/>
            </a:pPr>
            <a:r>
              <a:rPr lang="en" sz="800"/>
              <a:t>    subject_name VARCHAR(100),</a:t>
            </a:r>
            <a:endParaRPr sz="800"/>
          </a:p>
          <a:p>
            <a:pPr indent="0" lvl="0" marL="0" rtl="0" algn="l">
              <a:spcBef>
                <a:spcPts val="0"/>
              </a:spcBef>
              <a:spcAft>
                <a:spcPts val="0"/>
              </a:spcAft>
              <a:buNone/>
            </a:pPr>
            <a:r>
              <a:rPr lang="en" sz="800"/>
              <a:t>    teacher_name VARCHAR(100)</a:t>
            </a:r>
            <a:endParaRPr sz="800"/>
          </a:p>
          <a:p>
            <a:pPr indent="0" lvl="0" marL="0" rtl="0" algn="l">
              <a:spcBef>
                <a:spcPts val="0"/>
              </a:spcBef>
              <a:spcAft>
                <a:spcPts val="0"/>
              </a:spcAft>
              <a:buNone/>
            </a:pPr>
            <a:r>
              <a:rPr lang="en" sz="800"/>
              <a: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CREATE TABLE scores (</a:t>
            </a:r>
            <a:endParaRPr sz="800"/>
          </a:p>
          <a:p>
            <a:pPr indent="0" lvl="0" marL="0" rtl="0" algn="l">
              <a:spcBef>
                <a:spcPts val="0"/>
              </a:spcBef>
              <a:spcAft>
                <a:spcPts val="0"/>
              </a:spcAft>
              <a:buNone/>
            </a:pPr>
            <a:r>
              <a:rPr lang="en" sz="800"/>
              <a:t>    student_id INT NOT NULL,</a:t>
            </a:r>
            <a:endParaRPr sz="800"/>
          </a:p>
          <a:p>
            <a:pPr indent="0" lvl="0" marL="0" rtl="0" algn="l">
              <a:spcBef>
                <a:spcPts val="0"/>
              </a:spcBef>
              <a:spcAft>
                <a:spcPts val="0"/>
              </a:spcAft>
              <a:buNone/>
            </a:pPr>
            <a:r>
              <a:rPr lang="en" sz="800"/>
              <a:t>    subject_id INT NOT NULL,</a:t>
            </a:r>
            <a:endParaRPr sz="800"/>
          </a:p>
          <a:p>
            <a:pPr indent="0" lvl="0" marL="0" rtl="0" algn="l">
              <a:spcBef>
                <a:spcPts val="0"/>
              </a:spcBef>
              <a:spcAft>
                <a:spcPts val="0"/>
              </a:spcAft>
              <a:buNone/>
            </a:pPr>
            <a:r>
              <a:rPr lang="en" sz="800"/>
              <a:t>    marks INT,</a:t>
            </a:r>
            <a:endParaRPr sz="800"/>
          </a:p>
          <a:p>
            <a:pPr indent="0" lvl="0" marL="0" rtl="0" algn="l">
              <a:spcBef>
                <a:spcPts val="0"/>
              </a:spcBef>
              <a:spcAft>
                <a:spcPts val="0"/>
              </a:spcAft>
              <a:buNone/>
            </a:pPr>
            <a:r>
              <a:rPr lang="en" sz="800"/>
              <a:t>    FOREIGN KEY (student_id) REFERENCES students(id),</a:t>
            </a:r>
            <a:endParaRPr sz="800"/>
          </a:p>
          <a:p>
            <a:pPr indent="0" lvl="0" marL="0" rtl="0" algn="l">
              <a:spcBef>
                <a:spcPts val="0"/>
              </a:spcBef>
              <a:spcAft>
                <a:spcPts val="0"/>
              </a:spcAft>
              <a:buNone/>
            </a:pPr>
            <a:r>
              <a:rPr lang="en" sz="800"/>
              <a:t>    FOREIGN KEY (subject_id) REFERENCES subjects(id)</a:t>
            </a:r>
            <a:endParaRPr sz="800"/>
          </a:p>
          <a:p>
            <a:pPr indent="0" lvl="0" marL="0" rtl="0" algn="l">
              <a:spcBef>
                <a:spcPts val="0"/>
              </a:spcBef>
              <a:spcAft>
                <a:spcPts val="0"/>
              </a:spcAft>
              <a:buNone/>
            </a:pPr>
            <a:r>
              <a:rPr lang="en" sz="800"/>
              <a:t>);</a:t>
            </a:r>
            <a:endParaRPr sz="800"/>
          </a:p>
        </p:txBody>
      </p:sp>
      <p:sp>
        <p:nvSpPr>
          <p:cNvPr id="930" name="Google Shape;930;p140"/>
          <p:cNvSpPr txBox="1"/>
          <p:nvPr/>
        </p:nvSpPr>
        <p:spPr>
          <a:xfrm>
            <a:off x="4720750" y="1405425"/>
            <a:ext cx="39888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 Inserting data into students table</a:t>
            </a:r>
            <a:endParaRPr sz="800"/>
          </a:p>
          <a:p>
            <a:pPr indent="0" lvl="0" marL="0" rtl="0" algn="l">
              <a:spcBef>
                <a:spcPts val="0"/>
              </a:spcBef>
              <a:spcAft>
                <a:spcPts val="0"/>
              </a:spcAft>
              <a:buNone/>
            </a:pPr>
            <a:r>
              <a:rPr lang="en" sz="800"/>
              <a:t>INSERT INTO students (name, age, dob) VALUES</a:t>
            </a:r>
            <a:endParaRPr sz="800"/>
          </a:p>
          <a:p>
            <a:pPr indent="0" lvl="0" marL="0" rtl="0" algn="l">
              <a:spcBef>
                <a:spcPts val="0"/>
              </a:spcBef>
              <a:spcAft>
                <a:spcPts val="0"/>
              </a:spcAft>
              <a:buNone/>
            </a:pPr>
            <a:r>
              <a:rPr lang="en" sz="800"/>
              <a:t>('Arjun Sharma', 20, '2003-05-12'),</a:t>
            </a:r>
            <a:endParaRPr sz="800"/>
          </a:p>
          <a:p>
            <a:pPr indent="0" lvl="0" marL="0" rtl="0" algn="l">
              <a:spcBef>
                <a:spcPts val="0"/>
              </a:spcBef>
              <a:spcAft>
                <a:spcPts val="0"/>
              </a:spcAft>
              <a:buNone/>
            </a:pPr>
            <a:r>
              <a:rPr lang="en" sz="800"/>
              <a:t>('Priya Verma', 22, '2001-08-15'),</a:t>
            </a:r>
            <a:endParaRPr sz="800"/>
          </a:p>
          <a:p>
            <a:pPr indent="0" lvl="0" marL="0" rtl="0" algn="l">
              <a:spcBef>
                <a:spcPts val="0"/>
              </a:spcBef>
              <a:spcAft>
                <a:spcPts val="0"/>
              </a:spcAft>
              <a:buNone/>
            </a:pPr>
            <a:r>
              <a:rPr lang="en" sz="800"/>
              <a:t>('Ravi Kumar', 19, '2004-10-25'),</a:t>
            </a:r>
            <a:endParaRPr sz="800"/>
          </a:p>
          <a:p>
            <a:pPr indent="0" lvl="0" marL="0" rtl="0" algn="l">
              <a:spcBef>
                <a:spcPts val="0"/>
              </a:spcBef>
              <a:spcAft>
                <a:spcPts val="0"/>
              </a:spcAft>
              <a:buNone/>
            </a:pPr>
            <a:r>
              <a:rPr lang="en" sz="800"/>
              <a:t>('Simran Kaur', 21, '2002-02-05'),</a:t>
            </a:r>
            <a:endParaRPr sz="800"/>
          </a:p>
          <a:p>
            <a:pPr indent="0" lvl="0" marL="0" rtl="0" algn="l">
              <a:spcBef>
                <a:spcPts val="0"/>
              </a:spcBef>
              <a:spcAft>
                <a:spcPts val="0"/>
              </a:spcAft>
              <a:buNone/>
            </a:pPr>
            <a:r>
              <a:rPr lang="en" sz="800"/>
              <a:t>('Anjali Yadav', 23, '2000-11-17');</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 Inserting data into subjects table</a:t>
            </a:r>
            <a:endParaRPr sz="800"/>
          </a:p>
          <a:p>
            <a:pPr indent="0" lvl="0" marL="0" rtl="0" algn="l">
              <a:spcBef>
                <a:spcPts val="0"/>
              </a:spcBef>
              <a:spcAft>
                <a:spcPts val="0"/>
              </a:spcAft>
              <a:buNone/>
            </a:pPr>
            <a:r>
              <a:rPr lang="en" sz="800"/>
              <a:t>INSERT INTO subjects (subject_name, teacher_name) VALUES</a:t>
            </a:r>
            <a:endParaRPr sz="800"/>
          </a:p>
          <a:p>
            <a:pPr indent="0" lvl="0" marL="0" rtl="0" algn="l">
              <a:spcBef>
                <a:spcPts val="0"/>
              </a:spcBef>
              <a:spcAft>
                <a:spcPts val="0"/>
              </a:spcAft>
              <a:buNone/>
            </a:pPr>
            <a:r>
              <a:rPr lang="en" sz="800"/>
              <a:t>('Mathematics', 'Dr. Neelam Sharma'),</a:t>
            </a:r>
            <a:endParaRPr sz="800"/>
          </a:p>
          <a:p>
            <a:pPr indent="0" lvl="0" marL="0" rtl="0" algn="l">
              <a:spcBef>
                <a:spcPts val="0"/>
              </a:spcBef>
              <a:spcAft>
                <a:spcPts val="0"/>
              </a:spcAft>
              <a:buNone/>
            </a:pPr>
            <a:r>
              <a:rPr lang="en" sz="800"/>
              <a:t>('Physics', 'Mr. Rajesh Kumar'),</a:t>
            </a:r>
            <a:endParaRPr sz="800"/>
          </a:p>
          <a:p>
            <a:pPr indent="0" lvl="0" marL="0" rtl="0" algn="l">
              <a:spcBef>
                <a:spcPts val="0"/>
              </a:spcBef>
              <a:spcAft>
                <a:spcPts val="0"/>
              </a:spcAft>
              <a:buNone/>
            </a:pPr>
            <a:r>
              <a:rPr lang="en" sz="800"/>
              <a:t>('Chemistry', 'Ms. Anu Gupta'),</a:t>
            </a:r>
            <a:endParaRPr sz="800"/>
          </a:p>
          <a:p>
            <a:pPr indent="0" lvl="0" marL="0" rtl="0" algn="l">
              <a:spcBef>
                <a:spcPts val="0"/>
              </a:spcBef>
              <a:spcAft>
                <a:spcPts val="0"/>
              </a:spcAft>
              <a:buNone/>
            </a:pPr>
            <a:r>
              <a:rPr lang="en" sz="800"/>
              <a:t>('Biology', 'Dr. Poonam Singh'),</a:t>
            </a:r>
            <a:endParaRPr sz="800"/>
          </a:p>
          <a:p>
            <a:pPr indent="0" lvl="0" marL="0" rtl="0" algn="l">
              <a:spcBef>
                <a:spcPts val="0"/>
              </a:spcBef>
              <a:spcAft>
                <a:spcPts val="0"/>
              </a:spcAft>
              <a:buNone/>
            </a:pPr>
            <a:r>
              <a:rPr lang="en" sz="800"/>
              <a:t>('English', 'Mr. Arun Mishra');</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 Inserting data into scores table</a:t>
            </a:r>
            <a:endParaRPr sz="800"/>
          </a:p>
          <a:p>
            <a:pPr indent="0" lvl="0" marL="0" rtl="0" algn="l">
              <a:spcBef>
                <a:spcPts val="0"/>
              </a:spcBef>
              <a:spcAft>
                <a:spcPts val="0"/>
              </a:spcAft>
              <a:buNone/>
            </a:pPr>
            <a:r>
              <a:rPr lang="en" sz="800"/>
              <a:t>INSERT INTO scores (student_id, subject_id, marks) VALUES</a:t>
            </a:r>
            <a:endParaRPr sz="800"/>
          </a:p>
          <a:p>
            <a:pPr indent="0" lvl="0" marL="0" rtl="0" algn="l">
              <a:spcBef>
                <a:spcPts val="0"/>
              </a:spcBef>
              <a:spcAft>
                <a:spcPts val="0"/>
              </a:spcAft>
              <a:buNone/>
            </a:pPr>
            <a:r>
              <a:rPr lang="en" sz="800"/>
              <a:t>(1, 1, 88), (1, 2, 75), (1, 3, 92), (1, 4, 80), (1, 5, 85), </a:t>
            </a:r>
            <a:endParaRPr sz="800"/>
          </a:p>
          <a:p>
            <a:pPr indent="0" lvl="0" marL="0" rtl="0" algn="l">
              <a:spcBef>
                <a:spcPts val="0"/>
              </a:spcBef>
              <a:spcAft>
                <a:spcPts val="0"/>
              </a:spcAft>
              <a:buNone/>
            </a:pPr>
            <a:r>
              <a:rPr lang="en" sz="800"/>
              <a:t>(2, 1, 72), (2, 2, 68), (2, 3, 78), (2, 4, 64), (2, 5, 74),</a:t>
            </a:r>
            <a:endParaRPr sz="800"/>
          </a:p>
          <a:p>
            <a:pPr indent="0" lvl="0" marL="0" rtl="0" algn="l">
              <a:spcBef>
                <a:spcPts val="0"/>
              </a:spcBef>
              <a:spcAft>
                <a:spcPts val="0"/>
              </a:spcAft>
              <a:buNone/>
            </a:pPr>
            <a:r>
              <a:rPr lang="en" sz="800"/>
              <a:t>(3, 1, 95), (3, 2, 89), (3, 3, 94), (3, 4, 90), (3, 5, 92),</a:t>
            </a:r>
            <a:endParaRPr sz="800"/>
          </a:p>
          <a:p>
            <a:pPr indent="0" lvl="0" marL="0" rtl="0" algn="l">
              <a:spcBef>
                <a:spcPts val="0"/>
              </a:spcBef>
              <a:spcAft>
                <a:spcPts val="0"/>
              </a:spcAft>
              <a:buNone/>
            </a:pPr>
            <a:r>
              <a:rPr lang="en" sz="800"/>
              <a:t>(4, 1, 55), (4, 2, 62), (4, 3, 58), (4, 4, 65), (4, 5, 60),</a:t>
            </a:r>
            <a:endParaRPr sz="800"/>
          </a:p>
          <a:p>
            <a:pPr indent="0" lvl="0" marL="0" rtl="0" algn="l">
              <a:spcBef>
                <a:spcPts val="0"/>
              </a:spcBef>
              <a:spcAft>
                <a:spcPts val="0"/>
              </a:spcAft>
              <a:buNone/>
            </a:pPr>
            <a:r>
              <a:rPr lang="en" sz="800"/>
              <a:t>(5, 1, 80), (5, 2, 77), (5, 3, 85), (5, 4, 79), (5, 5, 88);</a:t>
            </a:r>
            <a:endParaRPr sz="8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DAX</a:t>
            </a:r>
            <a:endParaRPr/>
          </a:p>
        </p:txBody>
      </p:sp>
      <p:sp>
        <p:nvSpPr>
          <p:cNvPr id="936" name="Google Shape;936;p141"/>
          <p:cNvSpPr txBox="1"/>
          <p:nvPr>
            <p:ph idx="1" type="body"/>
          </p:nvPr>
        </p:nvSpPr>
        <p:spPr>
          <a:xfrm>
            <a:off x="311700" y="1152475"/>
            <a:ext cx="8520600" cy="133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Calculated Column for </a:t>
            </a:r>
            <a:r>
              <a:rPr b="1" lang="en"/>
              <a:t>Student Total Marks</a:t>
            </a:r>
            <a:r>
              <a:rPr lang="en"/>
              <a:t> and </a:t>
            </a:r>
            <a:r>
              <a:rPr b="1" lang="en"/>
              <a:t>Grade</a:t>
            </a:r>
            <a:endParaRPr b="1"/>
          </a:p>
          <a:p>
            <a:pPr indent="-317500" lvl="1" marL="914400" rtl="0" algn="l">
              <a:spcBef>
                <a:spcPts val="0"/>
              </a:spcBef>
              <a:spcAft>
                <a:spcPts val="0"/>
              </a:spcAft>
              <a:buSzPts val="1400"/>
              <a:buChar char="○"/>
            </a:pPr>
            <a:r>
              <a:rPr lang="en"/>
              <a:t>Go to the Modeling tab and click on New Column.</a:t>
            </a:r>
            <a:endParaRPr/>
          </a:p>
          <a:p>
            <a:pPr indent="-317500" lvl="2" marL="1371600" rtl="0" algn="l">
              <a:spcBef>
                <a:spcPts val="0"/>
              </a:spcBef>
              <a:spcAft>
                <a:spcPts val="0"/>
              </a:spcAft>
              <a:buSzPts val="1400"/>
              <a:buChar char="■"/>
            </a:pPr>
            <a:r>
              <a:rPr lang="en"/>
              <a:t>Enter the following DAX expression to calculate the total marks for each student</a:t>
            </a:r>
            <a:endParaRPr/>
          </a:p>
        </p:txBody>
      </p:sp>
      <p:sp>
        <p:nvSpPr>
          <p:cNvPr id="937" name="Google Shape;937;p141"/>
          <p:cNvSpPr txBox="1"/>
          <p:nvPr/>
        </p:nvSpPr>
        <p:spPr>
          <a:xfrm>
            <a:off x="311700" y="2623725"/>
            <a:ext cx="82665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student_total_marks = </a:t>
            </a:r>
            <a:r>
              <a:rPr lang="en" sz="1100">
                <a:solidFill>
                  <a:srgbClr val="3165BB"/>
                </a:solidFill>
                <a:highlight>
                  <a:srgbClr val="FFFFFF"/>
                </a:highlight>
                <a:latin typeface="Courier New"/>
                <a:ea typeface="Courier New"/>
                <a:cs typeface="Courier New"/>
                <a:sym typeface="Courier New"/>
              </a:rPr>
              <a:t>CALCULATE</a:t>
            </a:r>
            <a:r>
              <a:rPr lang="en" sz="1100">
                <a:solidFill>
                  <a:schemeClr val="dk1"/>
                </a:solidFill>
                <a:highlight>
                  <a:srgbClr val="FFFFFF"/>
                </a:highlight>
                <a:latin typeface="Courier New"/>
                <a:ea typeface="Courier New"/>
                <a:cs typeface="Courier New"/>
                <a:sym typeface="Courier New"/>
              </a:rPr>
              <a:t>(</a:t>
            </a:r>
            <a:r>
              <a:rPr lang="en" sz="1100">
                <a:solidFill>
                  <a:srgbClr val="3165BB"/>
                </a:solidFill>
                <a:highlight>
                  <a:srgbClr val="FFFFFF"/>
                </a:highlight>
                <a:latin typeface="Courier New"/>
                <a:ea typeface="Courier New"/>
                <a:cs typeface="Courier New"/>
                <a:sym typeface="Courier New"/>
              </a:rPr>
              <a:t>SUM</a:t>
            </a:r>
            <a:r>
              <a:rPr lang="en" sz="1100">
                <a:solidFill>
                  <a:schemeClr val="dk1"/>
                </a:solidFill>
                <a:highlight>
                  <a:srgbClr val="FFFFFF"/>
                </a:highlight>
                <a:latin typeface="Courier New"/>
                <a:ea typeface="Courier New"/>
                <a:cs typeface="Courier New"/>
                <a:sym typeface="Courier New"/>
              </a:rPr>
              <a:t>('scores'[marks]), </a:t>
            </a:r>
            <a:r>
              <a:rPr lang="en" sz="1100">
                <a:solidFill>
                  <a:srgbClr val="3165BB"/>
                </a:solidFill>
                <a:highlight>
                  <a:srgbClr val="FFFFFF"/>
                </a:highlight>
                <a:latin typeface="Courier New"/>
                <a:ea typeface="Courier New"/>
                <a:cs typeface="Courier New"/>
                <a:sym typeface="Courier New"/>
              </a:rPr>
              <a:t>ALLEXCEPT</a:t>
            </a:r>
            <a:r>
              <a:rPr lang="en" sz="1100">
                <a:solidFill>
                  <a:schemeClr val="dk1"/>
                </a:solidFill>
                <a:highlight>
                  <a:srgbClr val="FFFFFF"/>
                </a:highlight>
                <a:latin typeface="Courier New"/>
                <a:ea typeface="Courier New"/>
                <a:cs typeface="Courier New"/>
                <a:sym typeface="Courier New"/>
              </a:rPr>
              <a:t>(scores, scores[student_id]))</a:t>
            </a:r>
            <a:endParaRPr sz="1100"/>
          </a:p>
        </p:txBody>
      </p:sp>
      <p:sp>
        <p:nvSpPr>
          <p:cNvPr id="938" name="Google Shape;938;p141"/>
          <p:cNvSpPr txBox="1"/>
          <p:nvPr/>
        </p:nvSpPr>
        <p:spPr>
          <a:xfrm>
            <a:off x="282525" y="3236375"/>
            <a:ext cx="5778600" cy="86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grade = </a:t>
            </a:r>
            <a:r>
              <a:rPr lang="en" sz="1100">
                <a:solidFill>
                  <a:srgbClr val="3165BB"/>
                </a:solidFill>
                <a:highlight>
                  <a:srgbClr val="FFFFFF"/>
                </a:highlight>
                <a:latin typeface="Courier New"/>
                <a:ea typeface="Courier New"/>
                <a:cs typeface="Courier New"/>
                <a:sym typeface="Courier New"/>
              </a:rPr>
              <a:t>IF</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sz="1100">
                <a:solidFill>
                  <a:srgbClr val="001080"/>
                </a:solidFill>
                <a:highlight>
                  <a:srgbClr val="FFFFFF"/>
                </a:highlight>
                <a:latin typeface="Courier New"/>
                <a:ea typeface="Courier New"/>
                <a:cs typeface="Courier New"/>
                <a:sym typeface="Courier New"/>
              </a:rPr>
              <a:t>'scores'[student_total_marks]</a:t>
            </a:r>
            <a:r>
              <a:rPr lang="en" sz="1100">
                <a:solidFill>
                  <a:schemeClr val="dk1"/>
                </a:solidFill>
                <a:highlight>
                  <a:srgbClr val="FFFFFF"/>
                </a:highlight>
                <a:latin typeface="Courier New"/>
                <a:ea typeface="Courier New"/>
                <a:cs typeface="Courier New"/>
                <a:sym typeface="Courier New"/>
              </a:rPr>
              <a:t>/</a:t>
            </a:r>
            <a:r>
              <a:rPr lang="en" sz="1100">
                <a:solidFill>
                  <a:srgbClr val="098658"/>
                </a:solidFill>
                <a:highlight>
                  <a:srgbClr val="FFFFFF"/>
                </a:highlight>
                <a:latin typeface="Courier New"/>
                <a:ea typeface="Courier New"/>
                <a:cs typeface="Courier New"/>
                <a:sym typeface="Courier New"/>
              </a:rPr>
              <a:t>5</a:t>
            </a:r>
            <a:r>
              <a:rPr lang="en" sz="1100">
                <a:solidFill>
                  <a:schemeClr val="dk1"/>
                </a:solidFill>
                <a:highlight>
                  <a:srgbClr val="FFFFFF"/>
                </a:highlight>
                <a:latin typeface="Courier New"/>
                <a:ea typeface="Courier New"/>
                <a:cs typeface="Courier New"/>
                <a:sym typeface="Courier New"/>
              </a:rPr>
              <a:t> &gt; </a:t>
            </a:r>
            <a:r>
              <a:rPr lang="en" sz="1100">
                <a:solidFill>
                  <a:srgbClr val="098658"/>
                </a:solidFill>
                <a:highlight>
                  <a:srgbClr val="FFFFFF"/>
                </a:highlight>
                <a:latin typeface="Courier New"/>
                <a:ea typeface="Courier New"/>
                <a:cs typeface="Courier New"/>
                <a:sym typeface="Courier New"/>
              </a:rPr>
              <a:t>85</a:t>
            </a:r>
            <a:r>
              <a:rPr lang="en" sz="1100">
                <a:solidFill>
                  <a:schemeClr val="dk1"/>
                </a:solidFill>
                <a:highlight>
                  <a:srgbClr val="FFFFFF"/>
                </a:highlight>
                <a:latin typeface="Courier New"/>
                <a:ea typeface="Courier New"/>
                <a:cs typeface="Courier New"/>
                <a:sym typeface="Courier New"/>
              </a:rPr>
              <a:t>, </a:t>
            </a:r>
            <a:r>
              <a:rPr lang="en" sz="1100">
                <a:solidFill>
                  <a:srgbClr val="A31515"/>
                </a:solidFill>
                <a:highlight>
                  <a:srgbClr val="FFFFFF"/>
                </a:highlight>
                <a:latin typeface="Courier New"/>
                <a:ea typeface="Courier New"/>
                <a:cs typeface="Courier New"/>
                <a:sym typeface="Courier New"/>
              </a:rPr>
              <a:t>"A"</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lang="en" sz="1100">
                <a:solidFill>
                  <a:srgbClr val="3165BB"/>
                </a:solidFill>
                <a:highlight>
                  <a:srgbClr val="FFFFFF"/>
                </a:highlight>
                <a:latin typeface="Courier New"/>
                <a:ea typeface="Courier New"/>
                <a:cs typeface="Courier New"/>
                <a:sym typeface="Courier New"/>
              </a:rPr>
              <a:t>IF</a:t>
            </a:r>
            <a:r>
              <a:rPr lang="en" sz="1100">
                <a:solidFill>
                  <a:schemeClr val="dk1"/>
                </a:solidFill>
                <a:highlight>
                  <a:srgbClr val="FFFFFF"/>
                </a:highlight>
                <a:latin typeface="Courier New"/>
                <a:ea typeface="Courier New"/>
                <a:cs typeface="Courier New"/>
                <a:sym typeface="Courier New"/>
              </a:rPr>
              <a:t>(</a:t>
            </a:r>
            <a:r>
              <a:rPr lang="en" sz="1100">
                <a:solidFill>
                  <a:srgbClr val="001080"/>
                </a:solidFill>
                <a:highlight>
                  <a:srgbClr val="FFFFFF"/>
                </a:highlight>
                <a:latin typeface="Courier New"/>
                <a:ea typeface="Courier New"/>
                <a:cs typeface="Courier New"/>
                <a:sym typeface="Courier New"/>
              </a:rPr>
              <a:t>'scores'[student_total_marks]</a:t>
            </a:r>
            <a:r>
              <a:rPr lang="en" sz="1100">
                <a:solidFill>
                  <a:schemeClr val="dk1"/>
                </a:solidFill>
                <a:highlight>
                  <a:srgbClr val="FFFFFF"/>
                </a:highlight>
                <a:latin typeface="Courier New"/>
                <a:ea typeface="Courier New"/>
                <a:cs typeface="Courier New"/>
                <a:sym typeface="Courier New"/>
              </a:rPr>
              <a:t>/</a:t>
            </a:r>
            <a:r>
              <a:rPr lang="en" sz="1100">
                <a:solidFill>
                  <a:srgbClr val="098658"/>
                </a:solidFill>
                <a:highlight>
                  <a:srgbClr val="FFFFFF"/>
                </a:highlight>
                <a:latin typeface="Courier New"/>
                <a:ea typeface="Courier New"/>
                <a:cs typeface="Courier New"/>
                <a:sym typeface="Courier New"/>
              </a:rPr>
              <a:t>5</a:t>
            </a:r>
            <a:r>
              <a:rPr lang="en" sz="1100">
                <a:solidFill>
                  <a:schemeClr val="dk1"/>
                </a:solidFill>
                <a:highlight>
                  <a:srgbClr val="FFFFFF"/>
                </a:highlight>
                <a:latin typeface="Courier New"/>
                <a:ea typeface="Courier New"/>
                <a:cs typeface="Courier New"/>
                <a:sym typeface="Courier New"/>
              </a:rPr>
              <a:t> &gt; </a:t>
            </a:r>
            <a:r>
              <a:rPr lang="en" sz="1100">
                <a:solidFill>
                  <a:srgbClr val="098658"/>
                </a:solidFill>
                <a:highlight>
                  <a:srgbClr val="FFFFFF"/>
                </a:highlight>
                <a:latin typeface="Courier New"/>
                <a:ea typeface="Courier New"/>
                <a:cs typeface="Courier New"/>
                <a:sym typeface="Courier New"/>
              </a:rPr>
              <a:t>70</a:t>
            </a:r>
            <a:r>
              <a:rPr lang="en" sz="1100">
                <a:solidFill>
                  <a:schemeClr val="dk1"/>
                </a:solidFill>
                <a:highlight>
                  <a:srgbClr val="FFFFFF"/>
                </a:highlight>
                <a:latin typeface="Courier New"/>
                <a:ea typeface="Courier New"/>
                <a:cs typeface="Courier New"/>
                <a:sym typeface="Courier New"/>
              </a:rPr>
              <a:t>, </a:t>
            </a:r>
            <a:r>
              <a:rPr lang="en" sz="1100">
                <a:solidFill>
                  <a:srgbClr val="A31515"/>
                </a:solidFill>
                <a:highlight>
                  <a:srgbClr val="FFFFFF"/>
                </a:highlight>
                <a:latin typeface="Courier New"/>
                <a:ea typeface="Courier New"/>
                <a:cs typeface="Courier New"/>
                <a:sym typeface="Courier New"/>
              </a:rPr>
              <a:t>"B"</a:t>
            </a:r>
            <a:r>
              <a:rPr lang="en" sz="1100">
                <a:solidFill>
                  <a:schemeClr val="dk1"/>
                </a:solidFill>
                <a:highlight>
                  <a:srgbClr val="FFFFFF"/>
                </a:highlight>
                <a:latin typeface="Courier New"/>
                <a:ea typeface="Courier New"/>
                <a:cs typeface="Courier New"/>
                <a:sym typeface="Courier New"/>
              </a:rPr>
              <a:t>, </a:t>
            </a:r>
            <a:r>
              <a:rPr lang="en" sz="1100">
                <a:solidFill>
                  <a:srgbClr val="A31515"/>
                </a:solidFill>
                <a:highlight>
                  <a:srgbClr val="FFFFFF"/>
                </a:highlight>
                <a:latin typeface="Courier New"/>
                <a:ea typeface="Courier New"/>
                <a:cs typeface="Courier New"/>
                <a:sym typeface="Courier New"/>
              </a:rPr>
              <a:t>"C"</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Essential Formulas</a:t>
            </a:r>
            <a:endParaRPr/>
          </a:p>
        </p:txBody>
      </p:sp>
      <p:sp>
        <p:nvSpPr>
          <p:cNvPr id="443" name="Google Shape;443;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Function</a:t>
            </a:r>
            <a:endParaRPr/>
          </a:p>
          <a:p>
            <a:pPr indent="-342900" lvl="0" marL="457200" rtl="0" algn="l">
              <a:spcBef>
                <a:spcPts val="0"/>
              </a:spcBef>
              <a:spcAft>
                <a:spcPts val="0"/>
              </a:spcAft>
              <a:buSzPts val="1800"/>
              <a:buChar char="●"/>
            </a:pPr>
            <a:r>
              <a:rPr lang="en"/>
              <a:t>AND Function</a:t>
            </a:r>
            <a:endParaRPr/>
          </a:p>
          <a:p>
            <a:pPr indent="-342900" lvl="0" marL="457200" rtl="0" algn="l">
              <a:spcBef>
                <a:spcPts val="0"/>
              </a:spcBef>
              <a:spcAft>
                <a:spcPts val="0"/>
              </a:spcAft>
              <a:buSzPts val="1800"/>
              <a:buChar char="●"/>
            </a:pPr>
            <a:r>
              <a:rPr lang="en"/>
              <a:t>OR Function</a:t>
            </a:r>
            <a:endParaRPr/>
          </a:p>
          <a:p>
            <a:pPr indent="-342900" lvl="0" marL="457200" rtl="0" algn="l">
              <a:spcBef>
                <a:spcPts val="0"/>
              </a:spcBef>
              <a:spcAft>
                <a:spcPts val="0"/>
              </a:spcAft>
              <a:buSzPts val="1800"/>
              <a:buChar char="●"/>
            </a:pPr>
            <a:r>
              <a:rPr lang="en"/>
              <a:t>Combining IF, AND, and OR</a:t>
            </a:r>
            <a:endParaRPr/>
          </a:p>
          <a:p>
            <a:pPr indent="-342900" lvl="0" marL="457200" rtl="0" algn="l">
              <a:spcBef>
                <a:spcPts val="0"/>
              </a:spcBef>
              <a:spcAft>
                <a:spcPts val="0"/>
              </a:spcAft>
              <a:buSzPts val="1800"/>
              <a:buChar char="●"/>
            </a:pPr>
            <a:r>
              <a:rPr lang="en"/>
              <a:t>Use Cases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a:t>
            </a:r>
            <a:endParaRPr/>
          </a:p>
        </p:txBody>
      </p:sp>
      <p:sp>
        <p:nvSpPr>
          <p:cNvPr id="949" name="Google Shape;949;p1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Measures in Power BI are dynamic calculations performed at runtime (unlike calculated columns, which store values in a table).</a:t>
            </a:r>
            <a:endParaRPr/>
          </a:p>
          <a:p>
            <a:pPr indent="-342900" lvl="0" marL="457200" rtl="0" algn="l">
              <a:spcBef>
                <a:spcPts val="0"/>
              </a:spcBef>
              <a:spcAft>
                <a:spcPts val="0"/>
              </a:spcAft>
              <a:buSzPts val="1800"/>
              <a:buChar char="●"/>
            </a:pPr>
            <a:r>
              <a:rPr lang="en"/>
              <a:t>They are created using DAX (Data Analysis Expressions) and can be used for aggregations, ratios, time intelligence, and other advanced calculations.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a:t>
            </a:r>
            <a:endParaRPr/>
          </a:p>
        </p:txBody>
      </p:sp>
      <p:sp>
        <p:nvSpPr>
          <p:cNvPr id="955" name="Google Shape;955;p1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Aggregated calculations like Total Sales, Average Price, or Sum of Revenue.</a:t>
            </a:r>
            <a:endParaRPr/>
          </a:p>
          <a:p>
            <a:pPr indent="-342900" lvl="0" marL="457200" rtl="0" algn="l">
              <a:spcBef>
                <a:spcPts val="0"/>
              </a:spcBef>
              <a:spcAft>
                <a:spcPts val="0"/>
              </a:spcAft>
              <a:buSzPts val="1800"/>
              <a:buChar char="●"/>
            </a:pPr>
            <a:r>
              <a:rPr lang="en"/>
              <a:t>Applied to entire tables or filtered data dynamically.</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Total Sales = SUM(Orders[TotalAmount])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Netflix</a:t>
            </a:r>
            <a:endParaRPr/>
          </a:p>
        </p:txBody>
      </p:sp>
      <p:graphicFrame>
        <p:nvGraphicFramePr>
          <p:cNvPr id="961" name="Google Shape;961;p145"/>
          <p:cNvGraphicFramePr/>
          <p:nvPr/>
        </p:nvGraphicFramePr>
        <p:xfrm>
          <a:off x="146875" y="1656475"/>
          <a:ext cx="3000000" cy="3000000"/>
        </p:xfrm>
        <a:graphic>
          <a:graphicData uri="http://schemas.openxmlformats.org/drawingml/2006/table">
            <a:tbl>
              <a:tblPr>
                <a:noFill/>
                <a:tableStyleId>{14C08CFA-DB8B-4B23-B66C-3AD2CEBE3500}</a:tableStyleId>
              </a:tblPr>
              <a:tblGrid>
                <a:gridCol w="1940700"/>
                <a:gridCol w="1789575"/>
                <a:gridCol w="5112725"/>
              </a:tblGrid>
              <a:tr h="190500">
                <a:tc>
                  <a:txBody>
                    <a:bodyPr/>
                    <a:lstStyle/>
                    <a:p>
                      <a:pPr indent="0" lvl="0" marL="0" rtl="0" algn="ctr">
                        <a:lnSpc>
                          <a:spcPct val="115000"/>
                        </a:lnSpc>
                        <a:spcBef>
                          <a:spcPts val="0"/>
                        </a:spcBef>
                        <a:spcAft>
                          <a:spcPts val="0"/>
                        </a:spcAft>
                        <a:buNone/>
                      </a:pPr>
                      <a:r>
                        <a:rPr b="1" lang="en"/>
                        <a:t>Measure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Chart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Axis/Details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200"/>
                        <a:t>Total Duration (Hours)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Bar Chart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Axis: </a:t>
                      </a:r>
                      <a:r>
                        <a:rPr lang="en" sz="1200">
                          <a:solidFill>
                            <a:srgbClr val="188038"/>
                          </a:solidFill>
                          <a:latin typeface="Roboto Mono"/>
                          <a:ea typeface="Roboto Mono"/>
                          <a:cs typeface="Roboto Mono"/>
                          <a:sym typeface="Roboto Mono"/>
                        </a:rPr>
                        <a:t>Category</a:t>
                      </a:r>
                      <a:r>
                        <a:rPr lang="en" sz="1200"/>
                        <a:t>, Value: </a:t>
                      </a:r>
                      <a:r>
                        <a:rPr lang="en" sz="1200">
                          <a:solidFill>
                            <a:srgbClr val="188038"/>
                          </a:solidFill>
                          <a:latin typeface="Roboto Mono"/>
                          <a:ea typeface="Roboto Mono"/>
                          <a:cs typeface="Roboto Mono"/>
                          <a:sym typeface="Roboto Mono"/>
                        </a:rPr>
                        <a:t>Total Duration (Hours)</a:t>
                      </a:r>
                      <a:endParaRPr sz="12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200"/>
                        <a:t>Average IMDb Rating</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Line Chart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Axis: </a:t>
                      </a:r>
                      <a:r>
                        <a:rPr lang="en" sz="1200">
                          <a:solidFill>
                            <a:srgbClr val="188038"/>
                          </a:solidFill>
                          <a:latin typeface="Roboto Mono"/>
                          <a:ea typeface="Roboto Mono"/>
                          <a:cs typeface="Roboto Mono"/>
                          <a:sym typeface="Roboto Mono"/>
                        </a:rPr>
                        <a:t>Year</a:t>
                      </a:r>
                      <a:r>
                        <a:rPr lang="en" sz="1200"/>
                        <a:t>, Value: </a:t>
                      </a:r>
                      <a:r>
                        <a:rPr lang="en" sz="1200">
                          <a:solidFill>
                            <a:srgbClr val="188038"/>
                          </a:solidFill>
                          <a:latin typeface="Roboto Mono"/>
                          <a:ea typeface="Roboto Mono"/>
                          <a:cs typeface="Roboto Mono"/>
                          <a:sym typeface="Roboto Mono"/>
                        </a:rPr>
                        <a:t>Average IMDb Rating</a:t>
                      </a:r>
                      <a:endParaRPr sz="12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200"/>
                        <a:t>Count of Movies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Tree Map</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Group: </a:t>
                      </a:r>
                      <a:r>
                        <a:rPr lang="en" sz="1200">
                          <a:solidFill>
                            <a:srgbClr val="188038"/>
                          </a:solidFill>
                          <a:latin typeface="Roboto Mono"/>
                          <a:ea typeface="Roboto Mono"/>
                          <a:cs typeface="Roboto Mono"/>
                          <a:sym typeface="Roboto Mono"/>
                        </a:rPr>
                        <a:t>Category</a:t>
                      </a:r>
                      <a:r>
                        <a:rPr lang="en" sz="1200"/>
                        <a:t>, Value: </a:t>
                      </a:r>
                      <a:r>
                        <a:rPr lang="en" sz="1200">
                          <a:solidFill>
                            <a:srgbClr val="188038"/>
                          </a:solidFill>
                          <a:latin typeface="Roboto Mono"/>
                          <a:ea typeface="Roboto Mono"/>
                          <a:cs typeface="Roboto Mono"/>
                          <a:sym typeface="Roboto Mono"/>
                        </a:rPr>
                        <a:t>Count of Movies</a:t>
                      </a:r>
                      <a:endParaRPr sz="12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200"/>
                        <a:t>Percentage of Hits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Pie Chart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Slices: </a:t>
                      </a:r>
                      <a:r>
                        <a:rPr lang="en" sz="1200">
                          <a:solidFill>
                            <a:srgbClr val="188038"/>
                          </a:solidFill>
                          <a:latin typeface="Roboto Mono"/>
                          <a:ea typeface="Roboto Mono"/>
                          <a:cs typeface="Roboto Mono"/>
                          <a:sym typeface="Roboto Mono"/>
                        </a:rPr>
                        <a:t>Movie Category</a:t>
                      </a:r>
                      <a:r>
                        <a:rPr lang="en" sz="1200"/>
                        <a:t>, Value: </a:t>
                      </a:r>
                      <a:r>
                        <a:rPr lang="en" sz="1200">
                          <a:solidFill>
                            <a:srgbClr val="188038"/>
                          </a:solidFill>
                          <a:latin typeface="Roboto Mono"/>
                          <a:ea typeface="Roboto Mono"/>
                          <a:cs typeface="Roboto Mono"/>
                          <a:sym typeface="Roboto Mono"/>
                        </a:rPr>
                        <a:t>Percentage of Hits</a:t>
                      </a:r>
                      <a:endParaRPr sz="12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200"/>
                        <a:t>Average Duration (Hours)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Bar Chart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Axis: </a:t>
                      </a:r>
                      <a:r>
                        <a:rPr lang="en" sz="1200">
                          <a:solidFill>
                            <a:srgbClr val="188038"/>
                          </a:solidFill>
                          <a:latin typeface="Roboto Mono"/>
                          <a:ea typeface="Roboto Mono"/>
                          <a:cs typeface="Roboto Mono"/>
                          <a:sym typeface="Roboto Mono"/>
                        </a:rPr>
                        <a:t>Category</a:t>
                      </a:r>
                      <a:r>
                        <a:rPr lang="en" sz="1200"/>
                        <a:t>, Value: </a:t>
                      </a:r>
                      <a:r>
                        <a:rPr lang="en" sz="1200">
                          <a:solidFill>
                            <a:srgbClr val="188038"/>
                          </a:solidFill>
                          <a:latin typeface="Roboto Mono"/>
                          <a:ea typeface="Roboto Mono"/>
                          <a:cs typeface="Roboto Mono"/>
                          <a:sym typeface="Roboto Mono"/>
                        </a:rPr>
                        <a:t>Average Duration (Hours)</a:t>
                      </a:r>
                      <a:endParaRPr sz="12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200"/>
                        <a:t>Movies by Year</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Stacked Column Chart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Axis: </a:t>
                      </a:r>
                      <a:r>
                        <a:rPr lang="en" sz="1200">
                          <a:solidFill>
                            <a:srgbClr val="188038"/>
                          </a:solidFill>
                          <a:latin typeface="Roboto Mono"/>
                          <a:ea typeface="Roboto Mono"/>
                          <a:cs typeface="Roboto Mono"/>
                          <a:sym typeface="Roboto Mono"/>
                        </a:rPr>
                        <a:t>Year</a:t>
                      </a:r>
                      <a:r>
                        <a:rPr lang="en" sz="1200"/>
                        <a:t>, Value: </a:t>
                      </a:r>
                      <a:r>
                        <a:rPr lang="en" sz="1200">
                          <a:solidFill>
                            <a:srgbClr val="188038"/>
                          </a:solidFill>
                          <a:latin typeface="Roboto Mono"/>
                          <a:ea typeface="Roboto Mono"/>
                          <a:cs typeface="Roboto Mono"/>
                          <a:sym typeface="Roboto Mono"/>
                        </a:rPr>
                        <a:t>Movies by Year</a:t>
                      </a:r>
                      <a:r>
                        <a:rPr lang="en" sz="1200"/>
                        <a:t>, Legend: </a:t>
                      </a:r>
                      <a:r>
                        <a:rPr lang="en" sz="1200">
                          <a:solidFill>
                            <a:srgbClr val="188038"/>
                          </a:solidFill>
                          <a:latin typeface="Roboto Mono"/>
                          <a:ea typeface="Roboto Mono"/>
                          <a:cs typeface="Roboto Mono"/>
                          <a:sym typeface="Roboto Mono"/>
                        </a:rPr>
                        <a:t>Movie Category</a:t>
                      </a:r>
                      <a:endParaRPr sz="12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Netflix</a:t>
            </a:r>
            <a:endParaRPr/>
          </a:p>
        </p:txBody>
      </p:sp>
      <p:sp>
        <p:nvSpPr>
          <p:cNvPr id="967" name="Google Shape;967;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Measure Name: Total Duration (Hours)</a:t>
            </a:r>
            <a:endParaRPr/>
          </a:p>
          <a:p>
            <a:pPr indent="-317500" lvl="1" marL="914400" rtl="0" algn="l">
              <a:spcBef>
                <a:spcPts val="0"/>
              </a:spcBef>
              <a:spcAft>
                <a:spcPts val="0"/>
              </a:spcAft>
              <a:buSzPts val="1400"/>
              <a:buChar char="○"/>
            </a:pPr>
            <a:r>
              <a:rPr lang="en"/>
              <a:t>Total Duration (Hours) = SUM(Netflix[Duration]) / 60</a:t>
            </a:r>
            <a:endParaRPr/>
          </a:p>
          <a:p>
            <a:pPr indent="-342900" lvl="0" marL="457200" rtl="0" algn="l">
              <a:spcBef>
                <a:spcPts val="0"/>
              </a:spcBef>
              <a:spcAft>
                <a:spcPts val="0"/>
              </a:spcAft>
              <a:buSzPts val="1800"/>
              <a:buChar char="●"/>
            </a:pPr>
            <a:r>
              <a:rPr lang="en"/>
              <a:t>Purpose: Calculates the total runtime of all movies in hours.</a:t>
            </a:r>
            <a:endParaRPr/>
          </a:p>
          <a:p>
            <a:pPr indent="-342900" lvl="0" marL="457200" rtl="0" algn="l">
              <a:spcBef>
                <a:spcPts val="0"/>
              </a:spcBef>
              <a:spcAft>
                <a:spcPts val="0"/>
              </a:spcAft>
              <a:buSzPts val="1800"/>
              <a:buChar char="●"/>
            </a:pPr>
            <a:r>
              <a:rPr lang="en"/>
              <a:t>Best Chart to Use:</a:t>
            </a:r>
            <a:endParaRPr/>
          </a:p>
          <a:p>
            <a:pPr indent="-317500" lvl="1" marL="914400" rtl="0" algn="l">
              <a:spcBef>
                <a:spcPts val="0"/>
              </a:spcBef>
              <a:spcAft>
                <a:spcPts val="0"/>
              </a:spcAft>
              <a:buSzPts val="1400"/>
              <a:buChar char="○"/>
            </a:pPr>
            <a:r>
              <a:rPr lang="en"/>
              <a:t>Column Chart or Bar Chart: Compare total durations for different categories (Category).</a:t>
            </a:r>
            <a:endParaRPr/>
          </a:p>
          <a:p>
            <a:pPr indent="-317500" lvl="1" marL="914400" rtl="0" algn="l">
              <a:spcBef>
                <a:spcPts val="0"/>
              </a:spcBef>
              <a:spcAft>
                <a:spcPts val="0"/>
              </a:spcAft>
              <a:buSzPts val="1400"/>
              <a:buChar char="○"/>
            </a:pPr>
            <a:r>
              <a:rPr lang="en"/>
              <a:t>Pie Chart: Show the percentage contribution of total durations by category (e.g., Action, Comedy).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Netflix</a:t>
            </a:r>
            <a:endParaRPr/>
          </a:p>
        </p:txBody>
      </p:sp>
      <p:sp>
        <p:nvSpPr>
          <p:cNvPr id="973" name="Google Shape;973;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Measure Name: Average IMDb Rating</a:t>
            </a:r>
            <a:endParaRPr/>
          </a:p>
          <a:p>
            <a:pPr indent="-317500" lvl="1" marL="914400" rtl="0" algn="l">
              <a:spcBef>
                <a:spcPts val="0"/>
              </a:spcBef>
              <a:spcAft>
                <a:spcPts val="0"/>
              </a:spcAft>
              <a:buSzPts val="1400"/>
              <a:buChar char="○"/>
            </a:pPr>
            <a:r>
              <a:rPr lang="en"/>
              <a:t>Average IMDb Rating = AVERAGE(Netflix[IMDb Rating])</a:t>
            </a:r>
            <a:endParaRPr/>
          </a:p>
          <a:p>
            <a:pPr indent="-342900" lvl="0" marL="457200" rtl="0" algn="l">
              <a:spcBef>
                <a:spcPts val="0"/>
              </a:spcBef>
              <a:spcAft>
                <a:spcPts val="0"/>
              </a:spcAft>
              <a:buSzPts val="1800"/>
              <a:buChar char="●"/>
            </a:pPr>
            <a:r>
              <a:rPr lang="en"/>
              <a:t>Purpose: Computes the average IMDb rating for all movies.</a:t>
            </a:r>
            <a:endParaRPr/>
          </a:p>
          <a:p>
            <a:pPr indent="-342900" lvl="0" marL="457200" rtl="0" algn="l">
              <a:spcBef>
                <a:spcPts val="0"/>
              </a:spcBef>
              <a:spcAft>
                <a:spcPts val="0"/>
              </a:spcAft>
              <a:buSzPts val="1800"/>
              <a:buChar char="●"/>
            </a:pPr>
            <a:r>
              <a:rPr lang="en"/>
              <a:t>Best Chart to Use:</a:t>
            </a:r>
            <a:endParaRPr/>
          </a:p>
          <a:p>
            <a:pPr indent="-317500" lvl="1" marL="914400" rtl="0" algn="l">
              <a:spcBef>
                <a:spcPts val="0"/>
              </a:spcBef>
              <a:spcAft>
                <a:spcPts val="0"/>
              </a:spcAft>
              <a:buSzPts val="1400"/>
              <a:buChar char="○"/>
            </a:pPr>
            <a:r>
              <a:rPr lang="en"/>
              <a:t>Line Chart: Show trends of average IMDb rating over Year.</a:t>
            </a:r>
            <a:endParaRPr/>
          </a:p>
          <a:p>
            <a:pPr indent="-317500" lvl="1" marL="914400" rtl="0" algn="l">
              <a:spcBef>
                <a:spcPts val="0"/>
              </a:spcBef>
              <a:spcAft>
                <a:spcPts val="0"/>
              </a:spcAft>
              <a:buSzPts val="1400"/>
              <a:buChar char="○"/>
            </a:pPr>
            <a:r>
              <a:rPr lang="en"/>
              <a:t>Clustered Column Chart: Compare average IMDb ratings across Category or Age.</a:t>
            </a:r>
            <a:endParaRPr/>
          </a:p>
          <a:p>
            <a:pPr indent="0" lvl="0" marL="457200" rtl="0" algn="l">
              <a:spcBef>
                <a:spcPts val="1200"/>
              </a:spcBef>
              <a:spcAft>
                <a:spcPts val="12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Netflix</a:t>
            </a:r>
            <a:endParaRPr/>
          </a:p>
        </p:txBody>
      </p:sp>
      <p:sp>
        <p:nvSpPr>
          <p:cNvPr id="979" name="Google Shape;979;p1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Measure Name: Count of Movies</a:t>
            </a:r>
            <a:endParaRPr/>
          </a:p>
          <a:p>
            <a:pPr indent="-317500" lvl="1" marL="914400" rtl="0" algn="l">
              <a:spcBef>
                <a:spcPts val="0"/>
              </a:spcBef>
              <a:spcAft>
                <a:spcPts val="0"/>
              </a:spcAft>
              <a:buSzPts val="1400"/>
              <a:buChar char="○"/>
            </a:pPr>
            <a:r>
              <a:rPr lang="en"/>
              <a:t>Count of Movies = COUNTROWS(Netflix)</a:t>
            </a:r>
            <a:endParaRPr/>
          </a:p>
          <a:p>
            <a:pPr indent="-342900" lvl="0" marL="457200" rtl="0" algn="l">
              <a:spcBef>
                <a:spcPts val="0"/>
              </a:spcBef>
              <a:spcAft>
                <a:spcPts val="0"/>
              </a:spcAft>
              <a:buSzPts val="1800"/>
              <a:buChar char="●"/>
            </a:pPr>
            <a:r>
              <a:rPr lang="en"/>
              <a:t>Purpose: Counts the total number of movies in the dataset.</a:t>
            </a:r>
            <a:endParaRPr/>
          </a:p>
          <a:p>
            <a:pPr indent="-342900" lvl="0" marL="457200" rtl="0" algn="l">
              <a:spcBef>
                <a:spcPts val="0"/>
              </a:spcBef>
              <a:spcAft>
                <a:spcPts val="0"/>
              </a:spcAft>
              <a:buSzPts val="1800"/>
              <a:buChar char="●"/>
            </a:pPr>
            <a:r>
              <a:rPr lang="en"/>
              <a:t>Best Chart to Use:</a:t>
            </a:r>
            <a:endParaRPr/>
          </a:p>
          <a:p>
            <a:pPr indent="-317500" lvl="1" marL="914400" rtl="0" algn="l">
              <a:spcBef>
                <a:spcPts val="0"/>
              </a:spcBef>
              <a:spcAft>
                <a:spcPts val="0"/>
              </a:spcAft>
              <a:buSzPts val="1400"/>
              <a:buChar char="○"/>
            </a:pPr>
            <a:r>
              <a:rPr lang="en"/>
              <a:t>Stacked Bar Chart: Break down counts by Category or Age.</a:t>
            </a:r>
            <a:endParaRPr/>
          </a:p>
          <a:p>
            <a:pPr indent="-317500" lvl="1" marL="914400" rtl="0" algn="l">
              <a:spcBef>
                <a:spcPts val="0"/>
              </a:spcBef>
              <a:spcAft>
                <a:spcPts val="0"/>
              </a:spcAft>
              <a:buSzPts val="1400"/>
              <a:buChar char="○"/>
            </a:pPr>
            <a:r>
              <a:rPr lang="en"/>
              <a:t>Tree Map: Visualize the count of movies across categories for better distribution.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Netflix</a:t>
            </a:r>
            <a:endParaRPr/>
          </a:p>
        </p:txBody>
      </p:sp>
      <p:sp>
        <p:nvSpPr>
          <p:cNvPr id="985" name="Google Shape;985;p1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Measure Name: Percentage of Hits</a:t>
            </a:r>
            <a:endParaRPr/>
          </a:p>
          <a:p>
            <a:pPr indent="-317500" lvl="1" marL="914400" rtl="0" algn="l">
              <a:spcBef>
                <a:spcPts val="0"/>
              </a:spcBef>
              <a:spcAft>
                <a:spcPts val="0"/>
              </a:spcAft>
              <a:buSzPts val="1400"/>
              <a:buChar char="○"/>
            </a:pPr>
            <a:r>
              <a:rPr lang="en"/>
              <a:t>Percentage of Hits = </a:t>
            </a:r>
            <a:endParaRPr/>
          </a:p>
          <a:p>
            <a:pPr indent="-317500" lvl="1" marL="914400" rtl="0" algn="l">
              <a:spcBef>
                <a:spcPts val="0"/>
              </a:spcBef>
              <a:spcAft>
                <a:spcPts val="0"/>
              </a:spcAft>
              <a:buSzPts val="1400"/>
              <a:buChar char="○"/>
            </a:pPr>
            <a:r>
              <a:rPr lang="en"/>
              <a:t>    DIVIDE(</a:t>
            </a:r>
            <a:endParaRPr/>
          </a:p>
          <a:p>
            <a:pPr indent="-317500" lvl="1" marL="914400" rtl="0" algn="l">
              <a:spcBef>
                <a:spcPts val="0"/>
              </a:spcBef>
              <a:spcAft>
                <a:spcPts val="0"/>
              </a:spcAft>
              <a:buSzPts val="1400"/>
              <a:buChar char="○"/>
            </a:pPr>
            <a:r>
              <a:rPr lang="en"/>
              <a:t>        COUNTROWS(FILTER(Netflix, Netflix[Movie Category] = "Hit")),</a:t>
            </a:r>
            <a:endParaRPr/>
          </a:p>
          <a:p>
            <a:pPr indent="-317500" lvl="1" marL="914400" rtl="0" algn="l">
              <a:spcBef>
                <a:spcPts val="0"/>
              </a:spcBef>
              <a:spcAft>
                <a:spcPts val="0"/>
              </a:spcAft>
              <a:buSzPts val="1400"/>
              <a:buChar char="○"/>
            </a:pPr>
            <a:r>
              <a:rPr lang="en"/>
              <a:t>        COUNTROWS(Netflix),</a:t>
            </a:r>
            <a:endParaRPr/>
          </a:p>
          <a:p>
            <a:pPr indent="-317500" lvl="1" marL="914400" rtl="0" algn="l">
              <a:spcBef>
                <a:spcPts val="0"/>
              </a:spcBef>
              <a:spcAft>
                <a:spcPts val="0"/>
              </a:spcAft>
              <a:buSzPts val="1400"/>
              <a:buChar char="○"/>
            </a:pPr>
            <a:r>
              <a:rPr lang="en"/>
              <a:t>        0</a:t>
            </a:r>
            <a:endParaRPr/>
          </a:p>
          <a:p>
            <a:pPr indent="-317500" lvl="1" marL="914400" rtl="0" algn="l">
              <a:spcBef>
                <a:spcPts val="0"/>
              </a:spcBef>
              <a:spcAft>
                <a:spcPts val="0"/>
              </a:spcAft>
              <a:buSzPts val="1400"/>
              <a:buChar char="○"/>
            </a:pPr>
            <a:r>
              <a:rPr lang="en"/>
              <a:t>    )</a:t>
            </a:r>
            <a:endParaRPr/>
          </a:p>
          <a:p>
            <a:pPr indent="-342900" lvl="0" marL="457200" rtl="0" algn="l">
              <a:spcBef>
                <a:spcPts val="0"/>
              </a:spcBef>
              <a:spcAft>
                <a:spcPts val="0"/>
              </a:spcAft>
              <a:buSzPts val="1800"/>
              <a:buChar char="●"/>
            </a:pPr>
            <a:r>
              <a:rPr lang="en"/>
              <a:t>Purpose: Calculates the percentage of movies classified as "Hit."</a:t>
            </a:r>
            <a:endParaRPr/>
          </a:p>
          <a:p>
            <a:pPr indent="-342900" lvl="0" marL="457200" rtl="0" algn="l">
              <a:spcBef>
                <a:spcPts val="0"/>
              </a:spcBef>
              <a:spcAft>
                <a:spcPts val="0"/>
              </a:spcAft>
              <a:buSzPts val="1800"/>
              <a:buChar char="●"/>
            </a:pPr>
            <a:r>
              <a:rPr lang="en"/>
              <a:t>Best Chart to Use:</a:t>
            </a:r>
            <a:endParaRPr/>
          </a:p>
          <a:p>
            <a:pPr indent="-317500" lvl="1" marL="914400" rtl="0" algn="l">
              <a:spcBef>
                <a:spcPts val="0"/>
              </a:spcBef>
              <a:spcAft>
                <a:spcPts val="0"/>
              </a:spcAft>
              <a:buSzPts val="1400"/>
              <a:buChar char="○"/>
            </a:pPr>
            <a:r>
              <a:rPr lang="en"/>
              <a:t>Pie Chart: Show the distribution of Hits, Averages, and Flops.</a:t>
            </a:r>
            <a:endParaRPr/>
          </a:p>
          <a:p>
            <a:pPr indent="-317500" lvl="1" marL="914400" rtl="0" algn="l">
              <a:spcBef>
                <a:spcPts val="0"/>
              </a:spcBef>
              <a:spcAft>
                <a:spcPts val="0"/>
              </a:spcAft>
              <a:buSzPts val="1400"/>
              <a:buChar char="○"/>
            </a:pPr>
            <a:r>
              <a:rPr lang="en"/>
              <a:t>Donut Chart: Add a stylish representation of categories.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Netflix</a:t>
            </a:r>
            <a:endParaRPr/>
          </a:p>
        </p:txBody>
      </p:sp>
      <p:sp>
        <p:nvSpPr>
          <p:cNvPr id="991" name="Google Shape;991;p1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Measure Name: Average Duration (Hours)</a:t>
            </a:r>
            <a:endParaRPr/>
          </a:p>
          <a:p>
            <a:pPr indent="-317500" lvl="1" marL="914400" rtl="0" algn="l">
              <a:spcBef>
                <a:spcPts val="0"/>
              </a:spcBef>
              <a:spcAft>
                <a:spcPts val="0"/>
              </a:spcAft>
              <a:buSzPts val="1400"/>
              <a:buChar char="○"/>
            </a:pPr>
            <a:r>
              <a:rPr lang="en"/>
              <a:t>Average Duration (Hours) = AVERAGE(Netflix[Duration]) / 60</a:t>
            </a:r>
            <a:endParaRPr/>
          </a:p>
          <a:p>
            <a:pPr indent="-342900" lvl="0" marL="457200" rtl="0" algn="l">
              <a:spcBef>
                <a:spcPts val="0"/>
              </a:spcBef>
              <a:spcAft>
                <a:spcPts val="0"/>
              </a:spcAft>
              <a:buSzPts val="1800"/>
              <a:buChar char="●"/>
            </a:pPr>
            <a:r>
              <a:rPr lang="en"/>
              <a:t>Purpose: Computes the average runtime of movies in hours.</a:t>
            </a:r>
            <a:endParaRPr/>
          </a:p>
          <a:p>
            <a:pPr indent="-342900" lvl="0" marL="457200" rtl="0" algn="l">
              <a:spcBef>
                <a:spcPts val="0"/>
              </a:spcBef>
              <a:spcAft>
                <a:spcPts val="0"/>
              </a:spcAft>
              <a:buSzPts val="1800"/>
              <a:buChar char="●"/>
            </a:pPr>
            <a:r>
              <a:rPr lang="en"/>
              <a:t>Best Chart to Use:</a:t>
            </a:r>
            <a:endParaRPr/>
          </a:p>
          <a:p>
            <a:pPr indent="-317500" lvl="1" marL="914400" rtl="0" algn="l">
              <a:spcBef>
                <a:spcPts val="0"/>
              </a:spcBef>
              <a:spcAft>
                <a:spcPts val="0"/>
              </a:spcAft>
              <a:buSzPts val="1400"/>
              <a:buChar char="○"/>
            </a:pPr>
            <a:r>
              <a:rPr lang="en"/>
              <a:t>Bar Chart: Compare average durations across Category.</a:t>
            </a:r>
            <a:endParaRPr/>
          </a:p>
          <a:p>
            <a:pPr indent="-317500" lvl="1" marL="914400" rtl="0" algn="l">
              <a:spcBef>
                <a:spcPts val="0"/>
              </a:spcBef>
              <a:spcAft>
                <a:spcPts val="0"/>
              </a:spcAft>
              <a:buSzPts val="1400"/>
              <a:buChar char="○"/>
            </a:pPr>
            <a:r>
              <a:rPr lang="en"/>
              <a:t>Scatter Chart: Plot average duration against IMDb Rating.</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 Netflix</a:t>
            </a:r>
            <a:endParaRPr/>
          </a:p>
        </p:txBody>
      </p:sp>
      <p:sp>
        <p:nvSpPr>
          <p:cNvPr id="997" name="Google Shape;997;p1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Measure Name: Movies by Year</a:t>
            </a:r>
            <a:endParaRPr/>
          </a:p>
          <a:p>
            <a:pPr indent="-317500" lvl="1" marL="914400" rtl="0" algn="l">
              <a:spcBef>
                <a:spcPts val="0"/>
              </a:spcBef>
              <a:spcAft>
                <a:spcPts val="0"/>
              </a:spcAft>
              <a:buSzPts val="1400"/>
              <a:buChar char="○"/>
            </a:pPr>
            <a:r>
              <a:rPr lang="en"/>
              <a:t>Movies by Year = COUNTROWS(Netflix)</a:t>
            </a:r>
            <a:endParaRPr/>
          </a:p>
          <a:p>
            <a:pPr indent="-342900" lvl="0" marL="457200" rtl="0" algn="l">
              <a:spcBef>
                <a:spcPts val="0"/>
              </a:spcBef>
              <a:spcAft>
                <a:spcPts val="0"/>
              </a:spcAft>
              <a:buSzPts val="1800"/>
              <a:buChar char="●"/>
            </a:pPr>
            <a:r>
              <a:rPr lang="en"/>
              <a:t>Purpose: Count the number of movies released per year.</a:t>
            </a:r>
            <a:endParaRPr/>
          </a:p>
          <a:p>
            <a:pPr indent="-342900" lvl="0" marL="457200" rtl="0" algn="l">
              <a:spcBef>
                <a:spcPts val="0"/>
              </a:spcBef>
              <a:spcAft>
                <a:spcPts val="0"/>
              </a:spcAft>
              <a:buSzPts val="1800"/>
              <a:buChar char="●"/>
            </a:pPr>
            <a:r>
              <a:rPr lang="en"/>
              <a:t>Best Chart to Use:</a:t>
            </a:r>
            <a:endParaRPr/>
          </a:p>
          <a:p>
            <a:pPr indent="-317500" lvl="1" marL="914400" rtl="0" algn="l">
              <a:spcBef>
                <a:spcPts val="0"/>
              </a:spcBef>
              <a:spcAft>
                <a:spcPts val="0"/>
              </a:spcAft>
              <a:buSzPts val="1400"/>
              <a:buChar char="○"/>
            </a:pPr>
            <a:r>
              <a:rPr lang="en"/>
              <a:t>Line Chart: Show how movie production fluctuates over time.</a:t>
            </a:r>
            <a:endParaRPr/>
          </a:p>
          <a:p>
            <a:pPr indent="-317500" lvl="1" marL="914400" rtl="0" algn="l">
              <a:spcBef>
                <a:spcPts val="0"/>
              </a:spcBef>
              <a:spcAft>
                <a:spcPts val="0"/>
              </a:spcAft>
              <a:buSzPts val="1400"/>
              <a:buChar char="○"/>
            </a:pPr>
            <a:r>
              <a:rPr lang="en"/>
              <a:t>Stacked Column Chart: Breakdown the count by Movie Category (Hit, Average, Flop).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