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7" r:id="rId11"/>
    <p:sldId id="268" r:id="rId12"/>
    <p:sldId id="266" r:id="rId13"/>
    <p:sldId id="269" r:id="rId14"/>
    <p:sldId id="270" r:id="rId15"/>
    <p:sldId id="263"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62B7301-F75F-4904-AA0B-A524ACBB5533}" type="datetimeFigureOut">
              <a:rPr lang="es-ES" smtClean="0"/>
              <a:t>17/01/2019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3CA7628-A6E1-4563-AC21-7EDF15DDDF5A}" type="slidenum">
              <a:rPr lang="es-ES" smtClean="0"/>
              <a:t>‹Nº›</a:t>
            </a:fld>
            <a:endParaRPr lang="es-ES"/>
          </a:p>
        </p:txBody>
      </p:sp>
    </p:spTree>
    <p:extLst>
      <p:ext uri="{BB962C8B-B14F-4D97-AF65-F5344CB8AC3E}">
        <p14:creationId xmlns:p14="http://schemas.microsoft.com/office/powerpoint/2010/main" val="4159121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62B7301-F75F-4904-AA0B-A524ACBB5533}" type="datetimeFigureOut">
              <a:rPr lang="es-ES" smtClean="0"/>
              <a:t>17/01/2019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3CA7628-A6E1-4563-AC21-7EDF15DDDF5A}" type="slidenum">
              <a:rPr lang="es-ES" smtClean="0"/>
              <a:t>‹Nº›</a:t>
            </a:fld>
            <a:endParaRPr lang="es-ES"/>
          </a:p>
        </p:txBody>
      </p:sp>
    </p:spTree>
    <p:extLst>
      <p:ext uri="{BB962C8B-B14F-4D97-AF65-F5344CB8AC3E}">
        <p14:creationId xmlns:p14="http://schemas.microsoft.com/office/powerpoint/2010/main" val="247374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62B7301-F75F-4904-AA0B-A524ACBB5533}" type="datetimeFigureOut">
              <a:rPr lang="es-ES" smtClean="0"/>
              <a:t>17/01/2019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3CA7628-A6E1-4563-AC21-7EDF15DDDF5A}" type="slidenum">
              <a:rPr lang="es-ES" smtClean="0"/>
              <a:t>‹Nº›</a:t>
            </a:fld>
            <a:endParaRPr lang="es-ES"/>
          </a:p>
        </p:txBody>
      </p:sp>
    </p:spTree>
    <p:extLst>
      <p:ext uri="{BB962C8B-B14F-4D97-AF65-F5344CB8AC3E}">
        <p14:creationId xmlns:p14="http://schemas.microsoft.com/office/powerpoint/2010/main" val="363906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62B7301-F75F-4904-AA0B-A524ACBB5533}" type="datetimeFigureOut">
              <a:rPr lang="es-ES" smtClean="0"/>
              <a:t>17/01/2019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3CA7628-A6E1-4563-AC21-7EDF15DDDF5A}" type="slidenum">
              <a:rPr lang="es-ES" smtClean="0"/>
              <a:t>‹Nº›</a:t>
            </a:fld>
            <a:endParaRPr lang="es-ES"/>
          </a:p>
        </p:txBody>
      </p:sp>
    </p:spTree>
    <p:extLst>
      <p:ext uri="{BB962C8B-B14F-4D97-AF65-F5344CB8AC3E}">
        <p14:creationId xmlns:p14="http://schemas.microsoft.com/office/powerpoint/2010/main" val="145965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62B7301-F75F-4904-AA0B-A524ACBB5533}" type="datetimeFigureOut">
              <a:rPr lang="es-ES" smtClean="0"/>
              <a:t>17/01/2019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3CA7628-A6E1-4563-AC21-7EDF15DDDF5A}" type="slidenum">
              <a:rPr lang="es-ES" smtClean="0"/>
              <a:t>‹Nº›</a:t>
            </a:fld>
            <a:endParaRPr lang="es-ES"/>
          </a:p>
        </p:txBody>
      </p:sp>
    </p:spTree>
    <p:extLst>
      <p:ext uri="{BB962C8B-B14F-4D97-AF65-F5344CB8AC3E}">
        <p14:creationId xmlns:p14="http://schemas.microsoft.com/office/powerpoint/2010/main" val="1232387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62B7301-F75F-4904-AA0B-A524ACBB5533}" type="datetimeFigureOut">
              <a:rPr lang="es-ES" smtClean="0"/>
              <a:t>17/01/2019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3CA7628-A6E1-4563-AC21-7EDF15DDDF5A}" type="slidenum">
              <a:rPr lang="es-ES" smtClean="0"/>
              <a:t>‹Nº›</a:t>
            </a:fld>
            <a:endParaRPr lang="es-ES"/>
          </a:p>
        </p:txBody>
      </p:sp>
    </p:spTree>
    <p:extLst>
      <p:ext uri="{BB962C8B-B14F-4D97-AF65-F5344CB8AC3E}">
        <p14:creationId xmlns:p14="http://schemas.microsoft.com/office/powerpoint/2010/main" val="297786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62B7301-F75F-4904-AA0B-A524ACBB5533}" type="datetimeFigureOut">
              <a:rPr lang="es-ES" smtClean="0"/>
              <a:t>17/01/2019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3CA7628-A6E1-4563-AC21-7EDF15DDDF5A}" type="slidenum">
              <a:rPr lang="es-ES" smtClean="0"/>
              <a:t>‹Nº›</a:t>
            </a:fld>
            <a:endParaRPr lang="es-ES"/>
          </a:p>
        </p:txBody>
      </p:sp>
    </p:spTree>
    <p:extLst>
      <p:ext uri="{BB962C8B-B14F-4D97-AF65-F5344CB8AC3E}">
        <p14:creationId xmlns:p14="http://schemas.microsoft.com/office/powerpoint/2010/main" val="3151174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62B7301-F75F-4904-AA0B-A524ACBB5533}" type="datetimeFigureOut">
              <a:rPr lang="es-ES" smtClean="0"/>
              <a:t>17/01/2019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3CA7628-A6E1-4563-AC21-7EDF15DDDF5A}" type="slidenum">
              <a:rPr lang="es-ES" smtClean="0"/>
              <a:t>‹Nº›</a:t>
            </a:fld>
            <a:endParaRPr lang="es-ES"/>
          </a:p>
        </p:txBody>
      </p:sp>
    </p:spTree>
    <p:extLst>
      <p:ext uri="{BB962C8B-B14F-4D97-AF65-F5344CB8AC3E}">
        <p14:creationId xmlns:p14="http://schemas.microsoft.com/office/powerpoint/2010/main" val="2523090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62B7301-F75F-4904-AA0B-A524ACBB5533}" type="datetimeFigureOut">
              <a:rPr lang="es-ES" smtClean="0"/>
              <a:t>17/01/2019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3CA7628-A6E1-4563-AC21-7EDF15DDDF5A}" type="slidenum">
              <a:rPr lang="es-ES" smtClean="0"/>
              <a:t>‹Nº›</a:t>
            </a:fld>
            <a:endParaRPr lang="es-ES"/>
          </a:p>
        </p:txBody>
      </p:sp>
    </p:spTree>
    <p:extLst>
      <p:ext uri="{BB962C8B-B14F-4D97-AF65-F5344CB8AC3E}">
        <p14:creationId xmlns:p14="http://schemas.microsoft.com/office/powerpoint/2010/main" val="1237484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62B7301-F75F-4904-AA0B-A524ACBB5533}" type="datetimeFigureOut">
              <a:rPr lang="es-ES" smtClean="0"/>
              <a:t>17/01/2019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3CA7628-A6E1-4563-AC21-7EDF15DDDF5A}" type="slidenum">
              <a:rPr lang="es-ES" smtClean="0"/>
              <a:t>‹Nº›</a:t>
            </a:fld>
            <a:endParaRPr lang="es-ES"/>
          </a:p>
        </p:txBody>
      </p:sp>
    </p:spTree>
    <p:extLst>
      <p:ext uri="{BB962C8B-B14F-4D97-AF65-F5344CB8AC3E}">
        <p14:creationId xmlns:p14="http://schemas.microsoft.com/office/powerpoint/2010/main" val="329257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62B7301-F75F-4904-AA0B-A524ACBB5533}" type="datetimeFigureOut">
              <a:rPr lang="es-ES" smtClean="0"/>
              <a:t>17/01/2019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3CA7628-A6E1-4563-AC21-7EDF15DDDF5A}" type="slidenum">
              <a:rPr lang="es-ES" smtClean="0"/>
              <a:t>‹Nº›</a:t>
            </a:fld>
            <a:endParaRPr lang="es-ES"/>
          </a:p>
        </p:txBody>
      </p:sp>
    </p:spTree>
    <p:extLst>
      <p:ext uri="{BB962C8B-B14F-4D97-AF65-F5344CB8AC3E}">
        <p14:creationId xmlns:p14="http://schemas.microsoft.com/office/powerpoint/2010/main" val="239679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B7301-F75F-4904-AA0B-A524ACBB5533}" type="datetimeFigureOut">
              <a:rPr lang="es-ES" smtClean="0"/>
              <a:t>17/01/2019</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A7628-A6E1-4563-AC21-7EDF15DDDF5A}" type="slidenum">
              <a:rPr lang="es-ES" smtClean="0"/>
              <a:t>‹Nº›</a:t>
            </a:fld>
            <a:endParaRPr lang="es-ES"/>
          </a:p>
        </p:txBody>
      </p:sp>
    </p:spTree>
    <p:extLst>
      <p:ext uri="{BB962C8B-B14F-4D97-AF65-F5344CB8AC3E}">
        <p14:creationId xmlns:p14="http://schemas.microsoft.com/office/powerpoint/2010/main" val="3545851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ourceforge.net/projects/metasploitab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iego.com.es/" TargetMode="External"/><Relationship Id="rId2" Type="http://schemas.openxmlformats.org/officeDocument/2006/relationships/hyperlink" Target="https://manuais.iessanclemente.net/index.php/Evitar_ataques_XSS_y_CSRF_con_PHP" TargetMode="External"/><Relationship Id="rId1" Type="http://schemas.openxmlformats.org/officeDocument/2006/relationships/slideLayout" Target="../slideLayouts/slideLayout2.xml"/><Relationship Id="rId5" Type="http://schemas.openxmlformats.org/officeDocument/2006/relationships/hyperlink" Target="https://www.youtube.com/watch?v=KmbMtiOfTnQ" TargetMode="External"/><Relationship Id="rId4" Type="http://schemas.openxmlformats.org/officeDocument/2006/relationships/hyperlink" Target="https://portal.hostingdepago.com/knowledgebase/126/Forzar-el-uso-de-HTTPS-desde-htacces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inhiv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249250" y="450760"/>
            <a:ext cx="9659155" cy="1015663"/>
          </a:xfrm>
          <a:prstGeom prst="rect">
            <a:avLst/>
          </a:prstGeom>
          <a:noFill/>
        </p:spPr>
        <p:txBody>
          <a:bodyPr wrap="square" rtlCol="0">
            <a:spAutoFit/>
          </a:bodyPr>
          <a:lstStyle/>
          <a:p>
            <a:pPr algn="ctr"/>
            <a:r>
              <a:rPr lang="en-US" sz="6000" dirty="0" err="1" smtClean="0">
                <a:solidFill>
                  <a:schemeClr val="accent1">
                    <a:lumMod val="50000"/>
                  </a:schemeClr>
                </a:solidFill>
                <a:latin typeface="Consolas" panose="020B0609020204030204" pitchFamily="49" charset="0"/>
              </a:rPr>
              <a:t>Seguridad</a:t>
            </a:r>
            <a:r>
              <a:rPr lang="en-US" sz="6000" dirty="0" smtClean="0">
                <a:solidFill>
                  <a:schemeClr val="accent1">
                    <a:lumMod val="50000"/>
                  </a:schemeClr>
                </a:solidFill>
                <a:latin typeface="Consolas" panose="020B0609020204030204" pitchFamily="49" charset="0"/>
              </a:rPr>
              <a:t> </a:t>
            </a:r>
            <a:r>
              <a:rPr lang="en-US" sz="6000" dirty="0" err="1" smtClean="0">
                <a:solidFill>
                  <a:schemeClr val="accent1">
                    <a:lumMod val="50000"/>
                  </a:schemeClr>
                </a:solidFill>
                <a:latin typeface="Consolas" panose="020B0609020204030204" pitchFamily="49" charset="0"/>
              </a:rPr>
              <a:t>en</a:t>
            </a:r>
            <a:r>
              <a:rPr lang="en-US" sz="6000" dirty="0" smtClean="0">
                <a:solidFill>
                  <a:schemeClr val="accent1">
                    <a:lumMod val="50000"/>
                  </a:schemeClr>
                </a:solidFill>
                <a:latin typeface="Consolas" panose="020B0609020204030204" pitchFamily="49" charset="0"/>
              </a:rPr>
              <a:t> PHP</a:t>
            </a:r>
            <a:endParaRPr lang="es-ES" sz="6000" dirty="0">
              <a:solidFill>
                <a:schemeClr val="accent1">
                  <a:lumMod val="50000"/>
                </a:schemeClr>
              </a:solidFill>
              <a:latin typeface="Consolas" panose="020B0609020204030204" pitchFamily="49"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828" y="2333022"/>
            <a:ext cx="3864333" cy="374489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250" y="2678806"/>
            <a:ext cx="5123667" cy="2863799"/>
          </a:xfrm>
          <a:prstGeom prst="rect">
            <a:avLst/>
          </a:prstGeom>
        </p:spPr>
      </p:pic>
      <p:sp>
        <p:nvSpPr>
          <p:cNvPr id="8" name="CuadroTexto 7"/>
          <p:cNvSpPr txBox="1"/>
          <p:nvPr/>
        </p:nvSpPr>
        <p:spPr>
          <a:xfrm>
            <a:off x="257578" y="6077912"/>
            <a:ext cx="4314423" cy="646331"/>
          </a:xfrm>
          <a:prstGeom prst="rect">
            <a:avLst/>
          </a:prstGeom>
          <a:noFill/>
        </p:spPr>
        <p:txBody>
          <a:bodyPr wrap="square" rtlCol="0">
            <a:spAutoFit/>
          </a:bodyPr>
          <a:lstStyle/>
          <a:p>
            <a:r>
              <a:rPr lang="es-ES" dirty="0" smtClean="0"/>
              <a:t>Cristina Santiago </a:t>
            </a:r>
            <a:r>
              <a:rPr lang="es-ES" dirty="0" err="1" smtClean="0"/>
              <a:t>Piris</a:t>
            </a:r>
            <a:endParaRPr lang="es-ES" dirty="0" smtClean="0"/>
          </a:p>
          <a:p>
            <a:r>
              <a:rPr lang="es-ES" dirty="0" smtClean="0"/>
              <a:t>Miguel Ángel Flores </a:t>
            </a:r>
            <a:r>
              <a:rPr lang="es-ES" dirty="0" err="1" smtClean="0"/>
              <a:t>Sirvent</a:t>
            </a:r>
            <a:r>
              <a:rPr lang="es-ES" dirty="0" smtClean="0"/>
              <a:t> </a:t>
            </a:r>
            <a:endParaRPr lang="es-ES" dirty="0"/>
          </a:p>
        </p:txBody>
      </p:sp>
    </p:spTree>
    <p:extLst>
      <p:ext uri="{BB962C8B-B14F-4D97-AF65-F5344CB8AC3E}">
        <p14:creationId xmlns:p14="http://schemas.microsoft.com/office/powerpoint/2010/main" val="992265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latin typeface="Consolas" panose="020B0609020204030204" pitchFamily="49" charset="0"/>
              </a:rPr>
              <a:t>3. SQL Injection.</a:t>
            </a:r>
            <a:r>
              <a:rPr lang="es-ES" sz="3200" dirty="0" smtClean="0">
                <a:latin typeface="Consolas" panose="020B0609020204030204" pitchFamily="49" charset="0"/>
              </a:rPr>
              <a:t/>
            </a:r>
            <a:br>
              <a:rPr lang="es-ES" sz="3200" dirty="0" smtClean="0">
                <a:latin typeface="Consolas" panose="020B0609020204030204" pitchFamily="49" charset="0"/>
              </a:rPr>
            </a:br>
            <a:r>
              <a:rPr lang="es-ES" sz="3200" dirty="0" smtClean="0">
                <a:latin typeface="Consolas" panose="020B0609020204030204" pitchFamily="49" charset="0"/>
              </a:rPr>
              <a:t>3.1 ¿Qué es?.</a:t>
            </a:r>
            <a:endParaRPr lang="es-ES" sz="3200" dirty="0">
              <a:latin typeface="Consolas" panose="020B0609020204030204" pitchFamily="49" charset="0"/>
            </a:endParaRPr>
          </a:p>
        </p:txBody>
      </p:sp>
      <p:sp>
        <p:nvSpPr>
          <p:cNvPr id="4" name="CuadroTexto 3"/>
          <p:cNvSpPr txBox="1"/>
          <p:nvPr/>
        </p:nvSpPr>
        <p:spPr>
          <a:xfrm>
            <a:off x="735169" y="2305317"/>
            <a:ext cx="7133823" cy="2031325"/>
          </a:xfrm>
          <a:prstGeom prst="rect">
            <a:avLst/>
          </a:prstGeom>
          <a:noFill/>
        </p:spPr>
        <p:txBody>
          <a:bodyPr wrap="square" rtlCol="0">
            <a:spAutoFit/>
          </a:bodyPr>
          <a:lstStyle/>
          <a:p>
            <a:pPr algn="just"/>
            <a:r>
              <a:rPr lang="es-ES" dirty="0" smtClean="0">
                <a:latin typeface="Consolas" panose="020B0609020204030204" pitchFamily="49" charset="0"/>
              </a:rPr>
              <a:t>Los </a:t>
            </a:r>
            <a:r>
              <a:rPr lang="es-ES" b="1" dirty="0" smtClean="0">
                <a:latin typeface="Consolas" panose="020B0609020204030204" pitchFamily="49" charset="0"/>
              </a:rPr>
              <a:t>ataques SQL Injection</a:t>
            </a:r>
            <a:r>
              <a:rPr lang="es-ES" dirty="0" smtClean="0">
                <a:latin typeface="Consolas" panose="020B0609020204030204" pitchFamily="49" charset="0"/>
              </a:rPr>
              <a:t> normalmente comienzan con el atacante introduciendo su código malicioso en un campo de </a:t>
            </a:r>
            <a:r>
              <a:rPr lang="es-ES" b="1" dirty="0" smtClean="0">
                <a:latin typeface="Consolas" panose="020B0609020204030204" pitchFamily="49" charset="0"/>
              </a:rPr>
              <a:t>formulario específico en una aplicación</a:t>
            </a:r>
            <a:r>
              <a:rPr lang="es-ES" dirty="0" smtClean="0">
                <a:latin typeface="Consolas" panose="020B0609020204030204" pitchFamily="49" charset="0"/>
              </a:rPr>
              <a:t>.</a:t>
            </a:r>
          </a:p>
          <a:p>
            <a:pPr algn="just"/>
            <a:endParaRPr lang="es-ES" dirty="0">
              <a:latin typeface="Consolas" panose="020B0609020204030204" pitchFamily="49" charset="0"/>
            </a:endParaRPr>
          </a:p>
          <a:p>
            <a:pPr algn="just"/>
            <a:r>
              <a:rPr lang="es-ES" dirty="0" smtClean="0">
                <a:latin typeface="Consolas" panose="020B0609020204030204" pitchFamily="49" charset="0"/>
              </a:rPr>
              <a:t>En lugar de introducir un dato válido, lo que haría el atacante sería </a:t>
            </a:r>
            <a:r>
              <a:rPr lang="es-ES" b="1" dirty="0" smtClean="0">
                <a:latin typeface="Consolas" panose="020B0609020204030204" pitchFamily="49" charset="0"/>
              </a:rPr>
              <a:t>inyectar una sentencia SQL </a:t>
            </a:r>
            <a:r>
              <a:rPr lang="es-ES" dirty="0" smtClean="0">
                <a:latin typeface="Consolas" panose="020B0609020204030204" pitchFamily="49" charset="0"/>
              </a:rPr>
              <a:t>que extraiga información, destruya o cambie algunos datos en la BD.</a:t>
            </a:r>
          </a:p>
        </p:txBody>
      </p:sp>
      <p:sp>
        <p:nvSpPr>
          <p:cNvPr id="6" name="CuadroTexto 5"/>
          <p:cNvSpPr txBox="1"/>
          <p:nvPr/>
        </p:nvSpPr>
        <p:spPr>
          <a:xfrm>
            <a:off x="735169" y="5309823"/>
            <a:ext cx="10515600" cy="1200329"/>
          </a:xfrm>
          <a:prstGeom prst="rect">
            <a:avLst/>
          </a:prstGeom>
          <a:noFill/>
        </p:spPr>
        <p:txBody>
          <a:bodyPr wrap="square" rtlCol="0">
            <a:spAutoFit/>
          </a:bodyPr>
          <a:lstStyle/>
          <a:p>
            <a:pPr algn="just"/>
            <a:r>
              <a:rPr lang="es-ES" dirty="0" smtClean="0">
                <a:latin typeface="Consolas" panose="020B0609020204030204" pitchFamily="49" charset="0"/>
              </a:rPr>
              <a:t>Esto no es solo una cuestión técnica. También es una </a:t>
            </a:r>
            <a:r>
              <a:rPr lang="es-ES" b="1" dirty="0" smtClean="0">
                <a:latin typeface="Consolas" panose="020B0609020204030204" pitchFamily="49" charset="0"/>
              </a:rPr>
              <a:t>cuestión legal</a:t>
            </a:r>
            <a:r>
              <a:rPr lang="es-ES" dirty="0" smtClean="0">
                <a:latin typeface="Consolas" panose="020B0609020204030204" pitchFamily="49" charset="0"/>
              </a:rPr>
              <a:t>, ya que la </a:t>
            </a:r>
            <a:r>
              <a:rPr lang="es-ES" b="1" dirty="0" smtClean="0">
                <a:latin typeface="Consolas" panose="020B0609020204030204" pitchFamily="49" charset="0"/>
              </a:rPr>
              <a:t>LOPD</a:t>
            </a:r>
            <a:r>
              <a:rPr lang="es-ES" dirty="0" smtClean="0">
                <a:latin typeface="Consolas" panose="020B0609020204030204" pitchFamily="49" charset="0"/>
              </a:rPr>
              <a:t> impone la obligación de </a:t>
            </a:r>
            <a:r>
              <a:rPr lang="es-ES" b="1" u="sng" dirty="0" smtClean="0">
                <a:latin typeface="Consolas" panose="020B0609020204030204" pitchFamily="49" charset="0"/>
              </a:rPr>
              <a:t>almacenar las contraseñas de forma ininteligible</a:t>
            </a:r>
            <a:r>
              <a:rPr lang="es-ES" dirty="0" smtClean="0">
                <a:latin typeface="Consolas" panose="020B0609020204030204" pitchFamily="49" charset="0"/>
              </a:rPr>
              <a:t>. (Art. 93.3).</a:t>
            </a:r>
          </a:p>
          <a:p>
            <a:endParaRPr lang="es-ES"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8992" y="2247739"/>
            <a:ext cx="4078311" cy="2146479"/>
          </a:xfrm>
          <a:prstGeom prst="rect">
            <a:avLst/>
          </a:prstGeom>
        </p:spPr>
      </p:pic>
    </p:spTree>
    <p:extLst>
      <p:ext uri="{BB962C8B-B14F-4D97-AF65-F5344CB8AC3E}">
        <p14:creationId xmlns:p14="http://schemas.microsoft.com/office/powerpoint/2010/main" val="22928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dirty="0" smtClean="0">
                <a:latin typeface="Consolas" panose="020B0609020204030204" pitchFamily="49" charset="0"/>
              </a:rPr>
              <a:t>3</a:t>
            </a:r>
            <a:r>
              <a:rPr lang="es-ES" sz="4000" dirty="0" smtClean="0">
                <a:latin typeface="Consolas" panose="020B0609020204030204" pitchFamily="49" charset="0"/>
              </a:rPr>
              <a:t>.2 Demostración usando </a:t>
            </a:r>
            <a:r>
              <a:rPr lang="es-ES" sz="4000" dirty="0" err="1" smtClean="0">
                <a:latin typeface="Consolas" panose="020B0609020204030204" pitchFamily="49" charset="0"/>
              </a:rPr>
              <a:t>Kali</a:t>
            </a:r>
            <a:r>
              <a:rPr lang="es-ES" sz="4000" dirty="0" smtClean="0">
                <a:latin typeface="Consolas" panose="020B0609020204030204" pitchFamily="49" charset="0"/>
              </a:rPr>
              <a:t> Linux.</a:t>
            </a:r>
            <a:endParaRPr lang="es-ES" sz="4000" dirty="0">
              <a:latin typeface="Consolas" panose="020B0609020204030204" pitchFamily="49" charset="0"/>
            </a:endParaRPr>
          </a:p>
        </p:txBody>
      </p:sp>
      <p:sp>
        <p:nvSpPr>
          <p:cNvPr id="3" name="CuadroTexto 2"/>
          <p:cNvSpPr txBox="1"/>
          <p:nvPr/>
        </p:nvSpPr>
        <p:spPr>
          <a:xfrm>
            <a:off x="1107584" y="2009103"/>
            <a:ext cx="10246216" cy="2031325"/>
          </a:xfrm>
          <a:prstGeom prst="rect">
            <a:avLst/>
          </a:prstGeom>
          <a:noFill/>
        </p:spPr>
        <p:txBody>
          <a:bodyPr wrap="square" rtlCol="0">
            <a:spAutoFit/>
          </a:bodyPr>
          <a:lstStyle/>
          <a:p>
            <a:pPr algn="just"/>
            <a:r>
              <a:rPr lang="es-ES" dirty="0" err="1" smtClean="0">
                <a:latin typeface="Consolas" panose="020B0609020204030204" pitchFamily="49" charset="0"/>
              </a:rPr>
              <a:t>Damn</a:t>
            </a:r>
            <a:r>
              <a:rPr lang="es-ES" dirty="0" smtClean="0">
                <a:latin typeface="Consolas" panose="020B0609020204030204" pitchFamily="49" charset="0"/>
              </a:rPr>
              <a:t> Vulnerable Web </a:t>
            </a:r>
            <a:r>
              <a:rPr lang="es-ES" dirty="0" err="1" smtClean="0">
                <a:latin typeface="Consolas" panose="020B0609020204030204" pitchFamily="49" charset="0"/>
              </a:rPr>
              <a:t>Application</a:t>
            </a:r>
            <a:r>
              <a:rPr lang="es-ES" dirty="0" smtClean="0">
                <a:latin typeface="Consolas" panose="020B0609020204030204" pitchFamily="49" charset="0"/>
              </a:rPr>
              <a:t> (</a:t>
            </a:r>
            <a:r>
              <a:rPr lang="es-ES" b="1" dirty="0" smtClean="0">
                <a:latin typeface="Consolas" panose="020B0609020204030204" pitchFamily="49" charset="0"/>
              </a:rPr>
              <a:t>DVWA</a:t>
            </a:r>
            <a:r>
              <a:rPr lang="es-ES" dirty="0" smtClean="0">
                <a:latin typeface="Consolas" panose="020B0609020204030204" pitchFamily="49" charset="0"/>
              </a:rPr>
              <a:t>) es un conjunto de demostraciones e información sobre las vulnerabilidades más comunes de las aplicaciones Web.</a:t>
            </a:r>
          </a:p>
          <a:p>
            <a:pPr algn="just"/>
            <a:endParaRPr lang="es-ES" dirty="0">
              <a:latin typeface="Consolas" panose="020B0609020204030204" pitchFamily="49" charset="0"/>
            </a:endParaRPr>
          </a:p>
          <a:p>
            <a:pPr algn="just"/>
            <a:r>
              <a:rPr lang="es-ES" dirty="0" smtClean="0">
                <a:latin typeface="Consolas" panose="020B0609020204030204" pitchFamily="49" charset="0"/>
              </a:rPr>
              <a:t>Para probarlo, solo tenemos que descargar la maquina virtual de </a:t>
            </a:r>
            <a:r>
              <a:rPr lang="es-ES" b="1" dirty="0" smtClean="0">
                <a:hlinkClick r:id="rId2"/>
              </a:rPr>
              <a:t>Metasploitable2</a:t>
            </a:r>
            <a:r>
              <a:rPr lang="es-ES" b="1" dirty="0" smtClean="0"/>
              <a:t>.</a:t>
            </a:r>
          </a:p>
          <a:p>
            <a:pPr algn="just"/>
            <a:endParaRPr lang="es-ES" dirty="0" smtClean="0">
              <a:latin typeface="Consolas" panose="020B0609020204030204" pitchFamily="49" charset="0"/>
            </a:endParaRPr>
          </a:p>
          <a:p>
            <a:pPr algn="just"/>
            <a:r>
              <a:rPr lang="es-ES" dirty="0" smtClean="0">
                <a:latin typeface="Consolas" panose="020B0609020204030204" pitchFamily="49" charset="0"/>
              </a:rPr>
              <a:t>Una vez arrancada, podemos acceder a las instrucciones poniendo la </a:t>
            </a:r>
            <a:r>
              <a:rPr lang="es-ES" dirty="0" err="1" smtClean="0">
                <a:latin typeface="Consolas" panose="020B0609020204030204" pitchFamily="49" charset="0"/>
              </a:rPr>
              <a:t>ip</a:t>
            </a:r>
            <a:r>
              <a:rPr lang="es-ES" dirty="0" smtClean="0">
                <a:latin typeface="Consolas" panose="020B0609020204030204" pitchFamily="49" charset="0"/>
              </a:rPr>
              <a:t> de la maquina en el navegador.</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807" y="3862052"/>
            <a:ext cx="4011769" cy="3008827"/>
          </a:xfrm>
          <a:prstGeom prst="rect">
            <a:avLst/>
          </a:prstGeom>
        </p:spPr>
      </p:pic>
    </p:spTree>
    <p:extLst>
      <p:ext uri="{BB962C8B-B14F-4D97-AF65-F5344CB8AC3E}">
        <p14:creationId xmlns:p14="http://schemas.microsoft.com/office/powerpoint/2010/main" val="34625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Consolas" panose="020B0609020204030204" pitchFamily="49" charset="0"/>
              </a:rPr>
              <a:t>3.3 Como prevenir un ataque </a:t>
            </a:r>
            <a:r>
              <a:rPr lang="es-ES" dirty="0" err="1" smtClean="0">
                <a:latin typeface="Consolas" panose="020B0609020204030204" pitchFamily="49" charset="0"/>
              </a:rPr>
              <a:t>SQLi</a:t>
            </a:r>
            <a:endParaRPr lang="es-ES" dirty="0">
              <a:latin typeface="Consolas" panose="020B0609020204030204" pitchFamily="49" charset="0"/>
            </a:endParaRPr>
          </a:p>
        </p:txBody>
      </p:sp>
      <p:sp>
        <p:nvSpPr>
          <p:cNvPr id="3" name="Marcador de contenido 2"/>
          <p:cNvSpPr>
            <a:spLocks noGrp="1"/>
          </p:cNvSpPr>
          <p:nvPr>
            <p:ph idx="1"/>
          </p:nvPr>
        </p:nvSpPr>
        <p:spPr>
          <a:xfrm>
            <a:off x="838200" y="1825625"/>
            <a:ext cx="10515600" cy="1200910"/>
          </a:xfrm>
        </p:spPr>
        <p:txBody>
          <a:bodyPr>
            <a:normAutofit/>
          </a:bodyPr>
          <a:lstStyle/>
          <a:p>
            <a:pPr marL="0" indent="0" algn="just">
              <a:buNone/>
            </a:pPr>
            <a:r>
              <a:rPr lang="es-ES" sz="1800" b="1" dirty="0" smtClean="0">
                <a:latin typeface="Consolas" panose="020B0609020204030204" pitchFamily="49" charset="0"/>
              </a:rPr>
              <a:t>Usar </a:t>
            </a:r>
            <a:r>
              <a:rPr lang="es-ES" sz="1800" b="1" dirty="0" err="1" smtClean="0">
                <a:latin typeface="Consolas" panose="020B0609020204030204" pitchFamily="49" charset="0"/>
              </a:rPr>
              <a:t>prepared</a:t>
            </a:r>
            <a:r>
              <a:rPr lang="es-ES" sz="1800" b="1" dirty="0" smtClean="0">
                <a:latin typeface="Consolas" panose="020B0609020204030204" pitchFamily="49" charset="0"/>
              </a:rPr>
              <a:t> </a:t>
            </a:r>
            <a:r>
              <a:rPr lang="es-ES" sz="1800" b="1" dirty="0" err="1" smtClean="0">
                <a:latin typeface="Consolas" panose="020B0609020204030204" pitchFamily="49" charset="0"/>
              </a:rPr>
              <a:t>statements</a:t>
            </a:r>
            <a:r>
              <a:rPr lang="es-ES" sz="1800" b="1" dirty="0" smtClean="0">
                <a:latin typeface="Consolas" panose="020B0609020204030204" pitchFamily="49" charset="0"/>
              </a:rPr>
              <a:t> y </a:t>
            </a:r>
            <a:r>
              <a:rPr lang="es-ES" sz="1800" b="1" dirty="0" err="1" smtClean="0">
                <a:latin typeface="Consolas" panose="020B0609020204030204" pitchFamily="49" charset="0"/>
              </a:rPr>
              <a:t>parameterized</a:t>
            </a:r>
            <a:r>
              <a:rPr lang="es-ES" sz="1800" b="1" dirty="0" smtClean="0">
                <a:latin typeface="Consolas" panose="020B0609020204030204" pitchFamily="49" charset="0"/>
              </a:rPr>
              <a:t> </a:t>
            </a:r>
            <a:r>
              <a:rPr lang="es-ES" sz="1800" b="1" dirty="0" err="1" smtClean="0">
                <a:latin typeface="Consolas" panose="020B0609020204030204" pitchFamily="49" charset="0"/>
              </a:rPr>
              <a:t>queries</a:t>
            </a:r>
            <a:r>
              <a:rPr lang="es-ES" sz="1800" dirty="0" smtClean="0">
                <a:latin typeface="Consolas" panose="020B0609020204030204" pitchFamily="49" charset="0"/>
              </a:rPr>
              <a:t>. Esto son sentencias SQL preparadas que se envían a la base de datos de forma separada a cualquier parámetro. De esta forma es imposible para un atacante </a:t>
            </a:r>
            <a:r>
              <a:rPr lang="es-ES" sz="1800" b="1" dirty="0" smtClean="0">
                <a:latin typeface="Consolas" panose="020B0609020204030204" pitchFamily="49" charset="0"/>
              </a:rPr>
              <a:t>inyectar SQL malicioso</a:t>
            </a:r>
            <a:r>
              <a:rPr lang="es-ES" sz="1800" dirty="0" smtClean="0">
                <a:latin typeface="Consolas" panose="020B0609020204030204" pitchFamily="49" charset="0"/>
              </a:rPr>
              <a:t>. Es la forma más recomendable y segura de evitar este tipo de ataques.</a:t>
            </a:r>
            <a:endParaRPr lang="es-ES" sz="1800" dirty="0">
              <a:latin typeface="Consolas" panose="020B0609020204030204" pitchFamily="49" charset="0"/>
            </a:endParaRPr>
          </a:p>
        </p:txBody>
      </p:sp>
      <p:sp>
        <p:nvSpPr>
          <p:cNvPr id="4" name="Rectángulo 3"/>
          <p:cNvSpPr/>
          <p:nvPr/>
        </p:nvSpPr>
        <p:spPr>
          <a:xfrm>
            <a:off x="2270975" y="3161472"/>
            <a:ext cx="7650050" cy="2028714"/>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 $</a:t>
            </a:r>
            <a:r>
              <a:rPr lang="es-ES" dirty="0" err="1" smtClean="0"/>
              <a:t>stmt</a:t>
            </a:r>
            <a:r>
              <a:rPr lang="es-ES" dirty="0" smtClean="0"/>
              <a:t> = $</a:t>
            </a:r>
            <a:r>
              <a:rPr lang="es-ES" dirty="0" err="1" smtClean="0"/>
              <a:t>pdo</a:t>
            </a:r>
            <a:r>
              <a:rPr lang="es-ES" dirty="0" smtClean="0"/>
              <a:t>-&gt;prepare('SELECT * FROM usuarios WHERE nombre = :nombre');</a:t>
            </a:r>
          </a:p>
          <a:p>
            <a:r>
              <a:rPr lang="es-ES" dirty="0" smtClean="0"/>
              <a:t>$</a:t>
            </a:r>
            <a:r>
              <a:rPr lang="es-ES" dirty="0" err="1" smtClean="0"/>
              <a:t>stmt</a:t>
            </a:r>
            <a:r>
              <a:rPr lang="es-ES" dirty="0" smtClean="0"/>
              <a:t>-&gt;</a:t>
            </a:r>
            <a:r>
              <a:rPr lang="es-ES" dirty="0" err="1" smtClean="0"/>
              <a:t>execute</a:t>
            </a:r>
            <a:r>
              <a:rPr lang="es-ES" dirty="0" smtClean="0"/>
              <a:t>(</a:t>
            </a:r>
            <a:r>
              <a:rPr lang="es-ES" dirty="0" err="1" smtClean="0"/>
              <a:t>array</a:t>
            </a:r>
            <a:r>
              <a:rPr lang="es-ES" dirty="0" smtClean="0"/>
              <a:t>('nombre' =&gt; $nombre));</a:t>
            </a:r>
          </a:p>
          <a:p>
            <a:endParaRPr lang="es-ES" dirty="0"/>
          </a:p>
          <a:p>
            <a:r>
              <a:rPr lang="es-ES" dirty="0" err="1" smtClean="0"/>
              <a:t>foreach</a:t>
            </a:r>
            <a:r>
              <a:rPr lang="es-ES" dirty="0" smtClean="0"/>
              <a:t> ($</a:t>
            </a:r>
            <a:r>
              <a:rPr lang="es-ES" dirty="0" err="1" smtClean="0"/>
              <a:t>stmt</a:t>
            </a:r>
            <a:r>
              <a:rPr lang="es-ES" dirty="0" smtClean="0"/>
              <a:t> as $</a:t>
            </a:r>
            <a:r>
              <a:rPr lang="es-ES" dirty="0" err="1" smtClean="0"/>
              <a:t>row</a:t>
            </a:r>
            <a:r>
              <a:rPr lang="es-ES" dirty="0" smtClean="0"/>
              <a:t>) {</a:t>
            </a:r>
          </a:p>
          <a:p>
            <a:r>
              <a:rPr lang="es-ES" dirty="0"/>
              <a:t>	</a:t>
            </a:r>
            <a:r>
              <a:rPr lang="es-ES" dirty="0" smtClean="0"/>
              <a:t>// Hacer algo con $</a:t>
            </a:r>
            <a:r>
              <a:rPr lang="es-ES" dirty="0" err="1" smtClean="0"/>
              <a:t>row</a:t>
            </a:r>
            <a:endParaRPr lang="es-ES" dirty="0" smtClean="0"/>
          </a:p>
          <a:p>
            <a:r>
              <a:rPr lang="es-ES" dirty="0" smtClean="0"/>
              <a:t>}</a:t>
            </a:r>
            <a:endParaRPr lang="es-ES" dirty="0"/>
          </a:p>
        </p:txBody>
      </p:sp>
    </p:spTree>
    <p:extLst>
      <p:ext uri="{BB962C8B-B14F-4D97-AF65-F5344CB8AC3E}">
        <p14:creationId xmlns:p14="http://schemas.microsoft.com/office/powerpoint/2010/main" val="356248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500" dirty="0" smtClean="0">
                <a:latin typeface="Consolas" panose="020B0609020204030204" pitchFamily="49" charset="0"/>
              </a:rPr>
              <a:t>4. Subida de archivos mediante formulario.</a:t>
            </a:r>
            <a:endParaRPr lang="es-ES" sz="3500" dirty="0">
              <a:latin typeface="Consolas" panose="020B0609020204030204" pitchFamily="49" charset="0"/>
            </a:endParaRPr>
          </a:p>
        </p:txBody>
      </p:sp>
      <p:sp>
        <p:nvSpPr>
          <p:cNvPr id="3" name="Marcador de contenido 2"/>
          <p:cNvSpPr>
            <a:spLocks noGrp="1"/>
          </p:cNvSpPr>
          <p:nvPr>
            <p:ph idx="1"/>
          </p:nvPr>
        </p:nvSpPr>
        <p:spPr>
          <a:xfrm>
            <a:off x="838200" y="1825625"/>
            <a:ext cx="4854262" cy="4351338"/>
          </a:xfrm>
        </p:spPr>
        <p:txBody>
          <a:bodyPr>
            <a:normAutofit/>
          </a:bodyPr>
          <a:lstStyle/>
          <a:p>
            <a:pPr marL="0" indent="0" algn="just">
              <a:buNone/>
            </a:pPr>
            <a:r>
              <a:rPr lang="es-ES" sz="1800" dirty="0" smtClean="0">
                <a:latin typeface="Consolas" panose="020B0609020204030204" pitchFamily="49" charset="0"/>
              </a:rPr>
              <a:t>Cuando se permite la </a:t>
            </a:r>
            <a:r>
              <a:rPr lang="es-ES" sz="1800" b="1" dirty="0" smtClean="0">
                <a:latin typeface="Consolas" panose="020B0609020204030204" pitchFamily="49" charset="0"/>
              </a:rPr>
              <a:t>subida de archivos a usuarios en una aplicación web</a:t>
            </a:r>
            <a:r>
              <a:rPr lang="es-ES" sz="1800" dirty="0" smtClean="0">
                <a:latin typeface="Consolas" panose="020B0609020204030204" pitchFamily="49" charset="0"/>
              </a:rPr>
              <a:t>, se abre la puerta a nuevas </a:t>
            </a:r>
            <a:r>
              <a:rPr lang="es-ES" sz="1800" b="1" dirty="0" smtClean="0">
                <a:latin typeface="Consolas" panose="020B0609020204030204" pitchFamily="49" charset="0"/>
              </a:rPr>
              <a:t>posibilidades de </a:t>
            </a:r>
            <a:r>
              <a:rPr lang="es-ES" sz="1800" b="1" dirty="0" err="1" smtClean="0">
                <a:latin typeface="Consolas" panose="020B0609020204030204" pitchFamily="49" charset="0"/>
              </a:rPr>
              <a:t>hackeo</a:t>
            </a:r>
            <a:r>
              <a:rPr lang="es-ES" sz="1800" dirty="0" smtClean="0">
                <a:latin typeface="Consolas" panose="020B0609020204030204" pitchFamily="49" charset="0"/>
              </a:rPr>
              <a:t>, pero suele ser un requisito en las aplicaciones de hoy en día. Subir archivos está disponible tanto en redes sociales como en cualquier aplicación con perfiles de usuario, blogs, foros, sitios de banca, etc. Los usuarios pueden subir imágenes, vídeos y muchos otros tipos de archivos más. Cuanta más libertad se deja al usuario más </a:t>
            </a:r>
            <a:r>
              <a:rPr lang="es-ES" sz="1800" b="1" dirty="0" smtClean="0">
                <a:latin typeface="Consolas" panose="020B0609020204030204" pitchFamily="49" charset="0"/>
              </a:rPr>
              <a:t>aumentan los riesgos</a:t>
            </a:r>
            <a:r>
              <a:rPr lang="es-ES" sz="1800" dirty="0" smtClean="0">
                <a:latin typeface="Consolas" panose="020B0609020204030204" pitchFamily="49" charset="0"/>
              </a:rPr>
              <a:t>. Aun así, </a:t>
            </a:r>
            <a:r>
              <a:rPr lang="es-ES" sz="1800" b="1" dirty="0" smtClean="0">
                <a:latin typeface="Consolas" panose="020B0609020204030204" pitchFamily="49" charset="0"/>
              </a:rPr>
              <a:t>un gran número de sitios web no disponen de las medidas de seguridad adecuadas</a:t>
            </a:r>
            <a:r>
              <a:rPr lang="es-ES" sz="1800" dirty="0" smtClean="0">
                <a:latin typeface="Consolas" panose="020B0609020204030204" pitchFamily="49" charset="0"/>
              </a:rPr>
              <a:t>.</a:t>
            </a:r>
            <a:endParaRPr lang="es-ES" sz="1800" dirty="0">
              <a:latin typeface="Consolas" panose="020B0609020204030204" pitchFamily="49"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765618"/>
            <a:ext cx="5263784" cy="2471351"/>
          </a:xfrm>
          <a:prstGeom prst="rect">
            <a:avLst/>
          </a:prstGeom>
        </p:spPr>
      </p:pic>
    </p:spTree>
    <p:extLst>
      <p:ext uri="{BB962C8B-B14F-4D97-AF65-F5344CB8AC3E}">
        <p14:creationId xmlns:p14="http://schemas.microsoft.com/office/powerpoint/2010/main" val="3705959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500" dirty="0" smtClean="0">
                <a:latin typeface="Consolas" panose="020B0609020204030204" pitchFamily="49" charset="0"/>
              </a:rPr>
              <a:t>4. Subida de archivos mediante formulario.</a:t>
            </a:r>
            <a:endParaRPr lang="es-ES" sz="3500" dirty="0">
              <a:latin typeface="Consolas" panose="020B0609020204030204" pitchFamily="49" charset="0"/>
            </a:endParaRPr>
          </a:p>
        </p:txBody>
      </p:sp>
      <p:sp>
        <p:nvSpPr>
          <p:cNvPr id="3" name="Marcador de contenido 2"/>
          <p:cNvSpPr>
            <a:spLocks noGrp="1"/>
          </p:cNvSpPr>
          <p:nvPr>
            <p:ph idx="1"/>
          </p:nvPr>
        </p:nvSpPr>
        <p:spPr>
          <a:xfrm>
            <a:off x="838200" y="1825625"/>
            <a:ext cx="10515600" cy="4351338"/>
          </a:xfrm>
        </p:spPr>
        <p:txBody>
          <a:bodyPr>
            <a:normAutofit/>
          </a:bodyPr>
          <a:lstStyle/>
          <a:p>
            <a:pPr marL="0" indent="0">
              <a:buNone/>
            </a:pPr>
            <a:r>
              <a:rPr lang="es-ES" sz="1800" dirty="0" smtClean="0"/>
              <a:t>La siguiente lista de medidas ayuda a prevenir ataques en la subida de archivos:</a:t>
            </a:r>
          </a:p>
          <a:p>
            <a:r>
              <a:rPr lang="es-ES" sz="1800" dirty="0" smtClean="0"/>
              <a:t>Define un archivo .</a:t>
            </a:r>
            <a:r>
              <a:rPr lang="es-ES" sz="1800" dirty="0" err="1" smtClean="0"/>
              <a:t>htaccess</a:t>
            </a:r>
            <a:r>
              <a:rPr lang="es-ES" sz="1800" dirty="0" smtClean="0"/>
              <a:t> que sólo permita el acceso a archivos con extensiones específicas.</a:t>
            </a:r>
          </a:p>
          <a:p>
            <a:r>
              <a:rPr lang="es-ES" sz="1800" dirty="0" smtClean="0"/>
              <a:t>No pongas el .</a:t>
            </a:r>
            <a:r>
              <a:rPr lang="es-ES" sz="1800" dirty="0" err="1" smtClean="0"/>
              <a:t>htaccess</a:t>
            </a:r>
            <a:r>
              <a:rPr lang="es-ES" sz="1800" dirty="0" smtClean="0"/>
              <a:t> en la misma carpeta donde se suben los archivos, se debe situar en el directorio padre.</a:t>
            </a:r>
          </a:p>
          <a:p>
            <a:pPr marL="0" indent="0">
              <a:buNone/>
            </a:pPr>
            <a:r>
              <a:rPr lang="es-ES" sz="1800" dirty="0" smtClean="0"/>
              <a:t>Ejemplo de .</a:t>
            </a:r>
            <a:r>
              <a:rPr lang="es-ES" sz="1800" dirty="0" err="1" smtClean="0"/>
              <a:t>htacces</a:t>
            </a:r>
            <a:r>
              <a:rPr lang="es-ES" sz="1800" dirty="0" smtClean="0"/>
              <a:t> para permitir solo </a:t>
            </a:r>
            <a:r>
              <a:rPr lang="es-ES" sz="1800" dirty="0" err="1" smtClean="0"/>
              <a:t>imagenes</a:t>
            </a:r>
            <a:r>
              <a:rPr lang="es-ES" sz="1800" dirty="0" smtClean="0"/>
              <a:t>  </a:t>
            </a:r>
            <a:r>
              <a:rPr lang="es-ES" sz="1800" b="1" dirty="0" err="1" smtClean="0"/>
              <a:t>gif</a:t>
            </a:r>
            <a:r>
              <a:rPr lang="es-ES" sz="1800" b="1" dirty="0" smtClean="0"/>
              <a:t>, </a:t>
            </a:r>
            <a:r>
              <a:rPr lang="es-ES" sz="1800" b="1" dirty="0" err="1" smtClean="0"/>
              <a:t>png</a:t>
            </a:r>
            <a:r>
              <a:rPr lang="es-ES" sz="1800" b="1" dirty="0" smtClean="0"/>
              <a:t>, </a:t>
            </a:r>
            <a:r>
              <a:rPr lang="es-ES" sz="1800" b="1" dirty="0" err="1" smtClean="0"/>
              <a:t>jpg</a:t>
            </a:r>
            <a:r>
              <a:rPr lang="es-ES" sz="1800" b="1" dirty="0" smtClean="0"/>
              <a:t>, </a:t>
            </a:r>
            <a:r>
              <a:rPr lang="es-ES" sz="1800" b="1" dirty="0" err="1" smtClean="0"/>
              <a:t>jpeg</a:t>
            </a:r>
            <a:r>
              <a:rPr lang="es-ES" sz="1800" b="1" dirty="0" smtClean="0"/>
              <a:t> y </a:t>
            </a:r>
            <a:r>
              <a:rPr lang="es-ES" sz="1800" b="1" dirty="0" err="1" smtClean="0"/>
              <a:t>png</a:t>
            </a:r>
            <a:r>
              <a:rPr lang="es-ES" sz="1800" b="1" dirty="0" smtClean="0"/>
              <a:t> </a:t>
            </a:r>
            <a:r>
              <a:rPr lang="es-ES" sz="1800" dirty="0" smtClean="0"/>
              <a:t>en la carpeta de subidas:</a:t>
            </a:r>
            <a:endParaRPr lang="es-ES" sz="1800" dirty="0"/>
          </a:p>
        </p:txBody>
      </p:sp>
      <p:sp>
        <p:nvSpPr>
          <p:cNvPr id="6" name="Rectángulo 5"/>
          <p:cNvSpPr/>
          <p:nvPr/>
        </p:nvSpPr>
        <p:spPr>
          <a:xfrm>
            <a:off x="2270975" y="3844052"/>
            <a:ext cx="7650050" cy="2028714"/>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deny from all</a:t>
            </a:r>
          </a:p>
          <a:p>
            <a:r>
              <a:rPr lang="en-US" dirty="0"/>
              <a:t>	</a:t>
            </a:r>
            <a:r>
              <a:rPr lang="en-US" dirty="0" smtClean="0"/>
              <a:t>&lt;Files ~ “^w+.(</a:t>
            </a:r>
            <a:r>
              <a:rPr lang="en-US" dirty="0" err="1" smtClean="0"/>
              <a:t>gif|jpe?g|png</a:t>
            </a:r>
            <a:r>
              <a:rPr lang="en-US" dirty="0" smtClean="0"/>
              <a:t>)$”&gt;</a:t>
            </a:r>
          </a:p>
          <a:p>
            <a:r>
              <a:rPr lang="en-US" dirty="0"/>
              <a:t>	</a:t>
            </a:r>
            <a:r>
              <a:rPr lang="en-US" dirty="0" smtClean="0"/>
              <a:t>	order </a:t>
            </a:r>
            <a:r>
              <a:rPr lang="en-US" dirty="0" err="1" smtClean="0"/>
              <a:t>deny,allow</a:t>
            </a:r>
            <a:endParaRPr lang="en-US" dirty="0" smtClean="0"/>
          </a:p>
          <a:p>
            <a:r>
              <a:rPr lang="en-US" dirty="0"/>
              <a:t>	</a:t>
            </a:r>
            <a:r>
              <a:rPr lang="en-US" dirty="0" smtClean="0"/>
              <a:t>	allow from all</a:t>
            </a:r>
          </a:p>
          <a:p>
            <a:r>
              <a:rPr lang="en-US" dirty="0"/>
              <a:t>	</a:t>
            </a:r>
            <a:r>
              <a:rPr lang="en-US" dirty="0" smtClean="0"/>
              <a:t>&lt;/Files&gt;</a:t>
            </a:r>
            <a:endParaRPr lang="es-ES" dirty="0"/>
          </a:p>
        </p:txBody>
      </p:sp>
    </p:spTree>
    <p:extLst>
      <p:ext uri="{BB962C8B-B14F-4D97-AF65-F5344CB8AC3E}">
        <p14:creationId xmlns:p14="http://schemas.microsoft.com/office/powerpoint/2010/main" val="188591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ES" sz="1500" dirty="0" smtClean="0">
                <a:latin typeface="Arial" panose="020B0604020202020204" pitchFamily="34" charset="0"/>
                <a:cs typeface="Arial" panose="020B0604020202020204" pitchFamily="34" charset="0"/>
                <a:hlinkClick r:id="rId2"/>
              </a:rPr>
              <a:t>https://manuais.iessanclemente.net/index.php/Evitar_ataques_XSS_y_CSRF_con_PHP</a:t>
            </a:r>
            <a:endParaRPr lang="es-ES" sz="1500" dirty="0" smtClean="0">
              <a:latin typeface="Arial" panose="020B0604020202020204" pitchFamily="34" charset="0"/>
              <a:cs typeface="Arial" panose="020B0604020202020204" pitchFamily="34" charset="0"/>
            </a:endParaRPr>
          </a:p>
          <a:p>
            <a:pPr marL="0" indent="0">
              <a:buNone/>
            </a:pPr>
            <a:endParaRPr lang="es-ES" sz="1500" dirty="0" smtClean="0">
              <a:latin typeface="Arial" panose="020B0604020202020204" pitchFamily="34" charset="0"/>
              <a:cs typeface="Arial" panose="020B0604020202020204" pitchFamily="34" charset="0"/>
            </a:endParaRPr>
          </a:p>
          <a:p>
            <a:pPr marL="0" indent="0">
              <a:buNone/>
            </a:pPr>
            <a:r>
              <a:rPr lang="es-ES" sz="1500" dirty="0" smtClean="0">
                <a:latin typeface="Arial" panose="020B0604020202020204" pitchFamily="34" charset="0"/>
                <a:cs typeface="Arial" panose="020B0604020202020204" pitchFamily="34" charset="0"/>
                <a:hlinkClick r:id="rId3"/>
              </a:rPr>
              <a:t>https://diego.com.es/</a:t>
            </a:r>
            <a:endParaRPr lang="es-ES" sz="1500" dirty="0" smtClean="0">
              <a:latin typeface="Arial" panose="020B0604020202020204" pitchFamily="34" charset="0"/>
              <a:cs typeface="Arial" panose="020B0604020202020204" pitchFamily="34" charset="0"/>
            </a:endParaRPr>
          </a:p>
          <a:p>
            <a:pPr marL="0" indent="0">
              <a:buNone/>
            </a:pPr>
            <a:endParaRPr lang="es-ES" sz="1500" dirty="0" smtClean="0">
              <a:latin typeface="Arial" panose="020B0604020202020204" pitchFamily="34" charset="0"/>
              <a:cs typeface="Arial" panose="020B0604020202020204" pitchFamily="34" charset="0"/>
            </a:endParaRPr>
          </a:p>
          <a:p>
            <a:pPr marL="0" indent="0">
              <a:buNone/>
            </a:pPr>
            <a:r>
              <a:rPr lang="es-ES" sz="1500" dirty="0" smtClean="0">
                <a:latin typeface="Arial" panose="020B0604020202020204" pitchFamily="34" charset="0"/>
                <a:cs typeface="Arial" panose="020B0604020202020204" pitchFamily="34" charset="0"/>
                <a:hlinkClick r:id="rId4"/>
              </a:rPr>
              <a:t>https://portal.hostingdepago.com/knowledgebase/126/Forzar-el-uso-de-HTTPS-desde-htaccess.html</a:t>
            </a:r>
            <a:endParaRPr lang="es-ES" sz="1500" dirty="0" smtClean="0">
              <a:latin typeface="Arial" panose="020B0604020202020204" pitchFamily="34" charset="0"/>
              <a:cs typeface="Arial" panose="020B0604020202020204" pitchFamily="34" charset="0"/>
            </a:endParaRPr>
          </a:p>
          <a:p>
            <a:pPr marL="0" indent="0">
              <a:buNone/>
            </a:pPr>
            <a:endParaRPr lang="es-ES" sz="1500" dirty="0" smtClean="0">
              <a:latin typeface="Arial" panose="020B0604020202020204" pitchFamily="34" charset="0"/>
              <a:cs typeface="Arial" panose="020B0604020202020204" pitchFamily="34" charset="0"/>
            </a:endParaRPr>
          </a:p>
          <a:p>
            <a:pPr marL="0" indent="0">
              <a:buNone/>
            </a:pPr>
            <a:r>
              <a:rPr lang="es-ES" sz="1500" dirty="0" smtClean="0">
                <a:latin typeface="Arial" panose="020B0604020202020204" pitchFamily="34" charset="0"/>
                <a:cs typeface="Arial" panose="020B0604020202020204" pitchFamily="34" charset="0"/>
                <a:hlinkClick r:id="rId5"/>
              </a:rPr>
              <a:t>https://www.youtube.com/watch?v=KmbMtiOfTnQ</a:t>
            </a:r>
            <a:endParaRPr lang="es-ES" sz="1500" dirty="0" smtClean="0">
              <a:latin typeface="Arial" panose="020B0604020202020204" pitchFamily="34" charset="0"/>
              <a:cs typeface="Arial" panose="020B0604020202020204" pitchFamily="34" charset="0"/>
            </a:endParaRPr>
          </a:p>
          <a:p>
            <a:pPr marL="0" indent="0">
              <a:buNone/>
            </a:pPr>
            <a:endParaRPr lang="es-ES" sz="1500" dirty="0" smtClean="0"/>
          </a:p>
          <a:p>
            <a:pPr marL="0" indent="0">
              <a:buNone/>
            </a:pPr>
            <a:endParaRPr lang="es-ES" dirty="0"/>
          </a:p>
        </p:txBody>
      </p:sp>
      <p:sp>
        <p:nvSpPr>
          <p:cNvPr id="4" name="Título 1"/>
          <p:cNvSpPr>
            <a:spLocks noGrp="1"/>
          </p:cNvSpPr>
          <p:nvPr>
            <p:ph type="title"/>
          </p:nvPr>
        </p:nvSpPr>
        <p:spPr>
          <a:xfrm>
            <a:off x="838200" y="365125"/>
            <a:ext cx="10515600" cy="1325563"/>
          </a:xfrm>
        </p:spPr>
        <p:txBody>
          <a:bodyPr>
            <a:normAutofit/>
          </a:bodyPr>
          <a:lstStyle/>
          <a:p>
            <a:r>
              <a:rPr lang="es-ES" sz="3500" dirty="0" smtClean="0">
                <a:latin typeface="Consolas" panose="020B0609020204030204" pitchFamily="49" charset="0"/>
              </a:rPr>
              <a:t>5. Bibliografía.</a:t>
            </a:r>
            <a:endParaRPr lang="es-ES" sz="3500" dirty="0">
              <a:latin typeface="Consolas" panose="020B0609020204030204" pitchFamily="49" charset="0"/>
            </a:endParaRPr>
          </a:p>
        </p:txBody>
      </p:sp>
    </p:spTree>
    <p:extLst>
      <p:ext uri="{BB962C8B-B14F-4D97-AF65-F5344CB8AC3E}">
        <p14:creationId xmlns:p14="http://schemas.microsoft.com/office/powerpoint/2010/main" val="278996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98490" y="231820"/>
            <a:ext cx="10689465" cy="769441"/>
          </a:xfrm>
          <a:prstGeom prst="rect">
            <a:avLst/>
          </a:prstGeom>
          <a:noFill/>
        </p:spPr>
        <p:txBody>
          <a:bodyPr wrap="square" rtlCol="0">
            <a:spAutoFit/>
          </a:bodyPr>
          <a:lstStyle/>
          <a:p>
            <a:pPr algn="ctr"/>
            <a:r>
              <a:rPr lang="es-ES" sz="4400" dirty="0">
                <a:latin typeface="Consolas" panose="020B0609020204030204" pitchFamily="49" charset="0"/>
              </a:rPr>
              <a:t>Í</a:t>
            </a:r>
            <a:r>
              <a:rPr lang="en-US" sz="4400" dirty="0" smtClean="0">
                <a:latin typeface="Consolas" panose="020B0609020204030204" pitchFamily="49" charset="0"/>
              </a:rPr>
              <a:t>NDICE</a:t>
            </a:r>
          </a:p>
        </p:txBody>
      </p:sp>
      <p:sp>
        <p:nvSpPr>
          <p:cNvPr id="5" name="CuadroTexto 4"/>
          <p:cNvSpPr txBox="1"/>
          <p:nvPr/>
        </p:nvSpPr>
        <p:spPr>
          <a:xfrm>
            <a:off x="476517" y="1300766"/>
            <a:ext cx="11333409" cy="5078313"/>
          </a:xfrm>
          <a:prstGeom prst="rect">
            <a:avLst/>
          </a:prstGeom>
          <a:noFill/>
        </p:spPr>
        <p:txBody>
          <a:bodyPr wrap="square" rtlCol="0">
            <a:spAutoFit/>
          </a:bodyPr>
          <a:lstStyle/>
          <a:p>
            <a:pPr marL="342900" indent="-342900">
              <a:buAutoNum type="arabicPeriod"/>
            </a:pPr>
            <a:r>
              <a:rPr lang="es-ES" dirty="0" smtClean="0"/>
              <a:t>Ataques XSS</a:t>
            </a:r>
          </a:p>
          <a:p>
            <a:r>
              <a:rPr lang="es-ES" dirty="0"/>
              <a:t>	</a:t>
            </a:r>
            <a:r>
              <a:rPr lang="es-ES" dirty="0" smtClean="0"/>
              <a:t>1.1 ¿Qué es Cross-</a:t>
            </a:r>
            <a:r>
              <a:rPr lang="es-ES" dirty="0" err="1" smtClean="0"/>
              <a:t>Site</a:t>
            </a:r>
            <a:r>
              <a:rPr lang="es-ES" dirty="0" smtClean="0"/>
              <a:t> Scripting?</a:t>
            </a:r>
          </a:p>
          <a:p>
            <a:r>
              <a:rPr lang="es-ES" dirty="0"/>
              <a:t>	</a:t>
            </a:r>
            <a:r>
              <a:rPr lang="es-ES" dirty="0" smtClean="0"/>
              <a:t>1.2 Ejemplo de ataque XSS.</a:t>
            </a:r>
          </a:p>
          <a:p>
            <a:r>
              <a:rPr lang="es-ES" dirty="0"/>
              <a:t>	</a:t>
            </a:r>
            <a:r>
              <a:rPr lang="es-ES" dirty="0" smtClean="0"/>
              <a:t>1.3 Prevenir ataques XSS.</a:t>
            </a:r>
          </a:p>
          <a:p>
            <a:endParaRPr lang="es-ES" dirty="0"/>
          </a:p>
          <a:p>
            <a:r>
              <a:rPr lang="es-ES" dirty="0" smtClean="0"/>
              <a:t>2. Encriptado de contraseñas (o cualquier otro dato).</a:t>
            </a:r>
          </a:p>
          <a:p>
            <a:r>
              <a:rPr lang="es-ES" dirty="0"/>
              <a:t>	</a:t>
            </a:r>
            <a:r>
              <a:rPr lang="es-ES" dirty="0" smtClean="0"/>
              <a:t>2.1 Importancia.</a:t>
            </a:r>
          </a:p>
          <a:p>
            <a:r>
              <a:rPr lang="es-ES" dirty="0"/>
              <a:t>	</a:t>
            </a:r>
            <a:r>
              <a:rPr lang="es-ES" dirty="0" smtClean="0"/>
              <a:t>2.2 Encriptado y Desencriptado.</a:t>
            </a:r>
          </a:p>
          <a:p>
            <a:endParaRPr lang="es-ES" dirty="0" smtClean="0"/>
          </a:p>
          <a:p>
            <a:r>
              <a:rPr lang="es-ES" dirty="0" smtClean="0"/>
              <a:t>3. SQL Injection.</a:t>
            </a:r>
          </a:p>
          <a:p>
            <a:r>
              <a:rPr lang="es-ES" dirty="0"/>
              <a:t>	</a:t>
            </a:r>
            <a:r>
              <a:rPr lang="es-ES" dirty="0" smtClean="0"/>
              <a:t>3.1 ¿Qué es?.</a:t>
            </a:r>
          </a:p>
          <a:p>
            <a:r>
              <a:rPr lang="es-ES" dirty="0"/>
              <a:t>	</a:t>
            </a:r>
            <a:r>
              <a:rPr lang="es-ES" dirty="0" smtClean="0"/>
              <a:t>3.2 Demostración usando Metasploitable2.</a:t>
            </a:r>
          </a:p>
          <a:p>
            <a:r>
              <a:rPr lang="es-ES" dirty="0"/>
              <a:t>	</a:t>
            </a:r>
            <a:r>
              <a:rPr lang="es-ES" dirty="0" smtClean="0"/>
              <a:t>3.3 Como prevenir ataques SQL Injection en PHP.</a:t>
            </a:r>
          </a:p>
          <a:p>
            <a:endParaRPr lang="es-ES" dirty="0"/>
          </a:p>
          <a:p>
            <a:r>
              <a:rPr lang="es-ES" dirty="0" smtClean="0"/>
              <a:t>4. Subida de archivos mediante formulario.</a:t>
            </a:r>
          </a:p>
          <a:p>
            <a:endParaRPr lang="es-ES" dirty="0" smtClean="0"/>
          </a:p>
          <a:p>
            <a:r>
              <a:rPr lang="es-ES" dirty="0"/>
              <a:t>5</a:t>
            </a:r>
            <a:r>
              <a:rPr lang="es-ES" dirty="0" smtClean="0"/>
              <a:t>. Bibliografía.</a:t>
            </a:r>
          </a:p>
          <a:p>
            <a:endParaRPr lang="es-ES" dirty="0" smtClean="0"/>
          </a:p>
        </p:txBody>
      </p:sp>
    </p:spTree>
    <p:extLst>
      <p:ext uri="{BB962C8B-B14F-4D97-AF65-F5344CB8AC3E}">
        <p14:creationId xmlns:p14="http://schemas.microsoft.com/office/powerpoint/2010/main" val="329169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dirty="0" smtClean="0">
                <a:latin typeface="Consolas" panose="020B0609020204030204" pitchFamily="49" charset="0"/>
              </a:rPr>
              <a:t>1. </a:t>
            </a:r>
            <a:r>
              <a:rPr lang="es-ES" sz="4000" dirty="0" smtClean="0">
                <a:latin typeface="Consolas" panose="020B0609020204030204" pitchFamily="49" charset="0"/>
              </a:rPr>
              <a:t>¿Qué es Cross-</a:t>
            </a:r>
            <a:r>
              <a:rPr lang="es-ES" sz="4000" dirty="0" err="1" smtClean="0">
                <a:latin typeface="Consolas" panose="020B0609020204030204" pitchFamily="49" charset="0"/>
              </a:rPr>
              <a:t>Site</a:t>
            </a:r>
            <a:r>
              <a:rPr lang="es-ES" sz="4000" dirty="0" smtClean="0">
                <a:latin typeface="Consolas" panose="020B0609020204030204" pitchFamily="49" charset="0"/>
              </a:rPr>
              <a:t> Scripting?</a:t>
            </a:r>
            <a:endParaRPr lang="es-ES" sz="4000" dirty="0" smtClean="0">
              <a:latin typeface="Consolas" panose="020B0609020204030204" pitchFamily="49" charset="0"/>
            </a:endParaRP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5922" t="1126" r="9652" b="1752"/>
          <a:stretch/>
        </p:blipFill>
        <p:spPr>
          <a:xfrm>
            <a:off x="5448836" y="1690688"/>
            <a:ext cx="6184343" cy="4285109"/>
          </a:xfrm>
          <a:prstGeom prst="rect">
            <a:avLst/>
          </a:prstGeom>
        </p:spPr>
      </p:pic>
      <p:sp>
        <p:nvSpPr>
          <p:cNvPr id="3" name="Marcador de contenido 2"/>
          <p:cNvSpPr>
            <a:spLocks noGrp="1"/>
          </p:cNvSpPr>
          <p:nvPr>
            <p:ph idx="1"/>
          </p:nvPr>
        </p:nvSpPr>
        <p:spPr>
          <a:xfrm>
            <a:off x="838200" y="1686026"/>
            <a:ext cx="4331257" cy="4559122"/>
          </a:xfrm>
        </p:spPr>
        <p:txBody>
          <a:bodyPr>
            <a:normAutofit fontScale="92500" lnSpcReduction="10000"/>
          </a:bodyPr>
          <a:lstStyle/>
          <a:p>
            <a:pPr marL="0" indent="0" algn="just">
              <a:buNone/>
            </a:pPr>
            <a:r>
              <a:rPr lang="es-ES" sz="2400" b="1" dirty="0" smtClean="0">
                <a:latin typeface="Consolas" panose="020B0609020204030204" pitchFamily="49" charset="0"/>
              </a:rPr>
              <a:t>XSS</a:t>
            </a:r>
            <a:r>
              <a:rPr lang="es-ES" sz="2400" dirty="0" smtClean="0">
                <a:latin typeface="Consolas" panose="020B0609020204030204" pitchFamily="49" charset="0"/>
              </a:rPr>
              <a:t> ocurre cuando un atacante es capaz de inyectar un </a:t>
            </a:r>
            <a:r>
              <a:rPr lang="es-ES" sz="2400" b="1" dirty="0" smtClean="0">
                <a:latin typeface="Consolas" panose="020B0609020204030204" pitchFamily="49" charset="0"/>
              </a:rPr>
              <a:t>script</a:t>
            </a:r>
            <a:r>
              <a:rPr lang="es-ES" sz="2400" dirty="0" smtClean="0">
                <a:latin typeface="Consolas" panose="020B0609020204030204" pitchFamily="49" charset="0"/>
              </a:rPr>
              <a:t>, normalmente </a:t>
            </a:r>
            <a:r>
              <a:rPr lang="es-ES" sz="2400" b="1" dirty="0" smtClean="0">
                <a:latin typeface="Consolas" panose="020B0609020204030204" pitchFamily="49" charset="0"/>
              </a:rPr>
              <a:t>JavaScript</a:t>
            </a:r>
            <a:r>
              <a:rPr lang="es-ES" sz="2400" dirty="0" smtClean="0">
                <a:latin typeface="Consolas" panose="020B0609020204030204" pitchFamily="49" charset="0"/>
              </a:rPr>
              <a:t>, en el </a:t>
            </a:r>
            <a:r>
              <a:rPr lang="es-ES" sz="2400" b="1" i="1" dirty="0" smtClean="0">
                <a:latin typeface="Consolas" panose="020B0609020204030204" pitchFamily="49" charset="0"/>
              </a:rPr>
              <a:t>output</a:t>
            </a:r>
            <a:r>
              <a:rPr lang="es-ES" sz="2400" dirty="0" smtClean="0">
                <a:latin typeface="Consolas" panose="020B0609020204030204" pitchFamily="49" charset="0"/>
              </a:rPr>
              <a:t> de una aplicación web de forma que se ejecuta en el </a:t>
            </a:r>
            <a:r>
              <a:rPr lang="es-ES" sz="2400" b="1" dirty="0" smtClean="0">
                <a:latin typeface="Consolas" panose="020B0609020204030204" pitchFamily="49" charset="0"/>
              </a:rPr>
              <a:t>navegador del cliente</a:t>
            </a:r>
            <a:r>
              <a:rPr lang="es-ES" sz="2400" dirty="0" smtClean="0">
                <a:latin typeface="Consolas" panose="020B0609020204030204" pitchFamily="49" charset="0"/>
              </a:rPr>
              <a:t>. Los ataques se producen principalmente por </a:t>
            </a:r>
            <a:r>
              <a:rPr lang="es-ES" sz="2400" b="1" dirty="0" smtClean="0">
                <a:latin typeface="Consolas" panose="020B0609020204030204" pitchFamily="49" charset="0"/>
              </a:rPr>
              <a:t>validar incorrectamente datos de usuario</a:t>
            </a:r>
            <a:r>
              <a:rPr lang="es-ES" sz="2400" dirty="0" smtClean="0">
                <a:latin typeface="Consolas" panose="020B0609020204030204" pitchFamily="49" charset="0"/>
              </a:rPr>
              <a:t>, y se suelen inyectar mediante un </a:t>
            </a:r>
            <a:r>
              <a:rPr lang="es-ES" sz="2400" b="1" dirty="0" smtClean="0">
                <a:latin typeface="Consolas" panose="020B0609020204030204" pitchFamily="49" charset="0"/>
              </a:rPr>
              <a:t>formulario web</a:t>
            </a:r>
            <a:r>
              <a:rPr lang="es-ES" sz="2400" dirty="0" smtClean="0">
                <a:latin typeface="Consolas" panose="020B0609020204030204" pitchFamily="49" charset="0"/>
              </a:rPr>
              <a:t> o mediante un </a:t>
            </a:r>
            <a:r>
              <a:rPr lang="es-ES" sz="2400" b="1" dirty="0" smtClean="0">
                <a:latin typeface="Consolas" panose="020B0609020204030204" pitchFamily="49" charset="0"/>
              </a:rPr>
              <a:t>enlace alterado</a:t>
            </a:r>
            <a:r>
              <a:rPr lang="es-ES" sz="2400" dirty="0" smtClean="0">
                <a:latin typeface="Consolas" panose="020B0609020204030204" pitchFamily="49" charset="0"/>
              </a:rPr>
              <a:t>. </a:t>
            </a:r>
            <a:endParaRPr lang="es-ES" sz="2400" dirty="0">
              <a:latin typeface="Consolas" panose="020B0609020204030204" pitchFamily="49" charset="0"/>
            </a:endParaRPr>
          </a:p>
        </p:txBody>
      </p:sp>
    </p:spTree>
    <p:extLst>
      <p:ext uri="{BB962C8B-B14F-4D97-AF65-F5344CB8AC3E}">
        <p14:creationId xmlns:p14="http://schemas.microsoft.com/office/powerpoint/2010/main" val="62137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Consolas" panose="020B0609020204030204" pitchFamily="49" charset="0"/>
              </a:rPr>
              <a:t>1.2 Ejemplo de ataque XSS.</a:t>
            </a:r>
            <a:endParaRPr lang="es-ES" dirty="0">
              <a:latin typeface="Consolas" panose="020B0609020204030204" pitchFamily="49" charset="0"/>
            </a:endParaRPr>
          </a:p>
        </p:txBody>
      </p:sp>
      <p:sp>
        <p:nvSpPr>
          <p:cNvPr id="3" name="Marcador de contenido 2"/>
          <p:cNvSpPr>
            <a:spLocks noGrp="1"/>
          </p:cNvSpPr>
          <p:nvPr>
            <p:ph idx="1"/>
          </p:nvPr>
        </p:nvSpPr>
        <p:spPr>
          <a:xfrm>
            <a:off x="838200" y="1825625"/>
            <a:ext cx="10515600" cy="428178"/>
          </a:xfrm>
        </p:spPr>
        <p:txBody>
          <a:bodyPr/>
          <a:lstStyle/>
          <a:p>
            <a:pPr marL="0" indent="0">
              <a:buNone/>
            </a:pPr>
            <a:r>
              <a:rPr lang="es-ES" sz="2000" dirty="0" smtClean="0">
                <a:latin typeface="Consolas" panose="020B0609020204030204" pitchFamily="49" charset="0"/>
              </a:rPr>
              <a:t>Supongamos por ejemplo el siguiente </a:t>
            </a:r>
            <a:r>
              <a:rPr lang="es-ES" sz="2000" b="1" dirty="0" smtClean="0">
                <a:latin typeface="Consolas" panose="020B0609020204030204" pitchFamily="49" charset="0"/>
              </a:rPr>
              <a:t>formulario</a:t>
            </a:r>
            <a:r>
              <a:rPr lang="es-ES" sz="2000" dirty="0" smtClean="0">
                <a:latin typeface="Consolas" panose="020B0609020204030204" pitchFamily="49" charset="0"/>
              </a:rPr>
              <a:t>:</a:t>
            </a:r>
          </a:p>
          <a:p>
            <a:pPr marL="0" indent="0">
              <a:buNone/>
            </a:pPr>
            <a:endParaRPr lang="es-ES" dirty="0"/>
          </a:p>
        </p:txBody>
      </p:sp>
      <p:sp>
        <p:nvSpPr>
          <p:cNvPr id="4" name="Rectángulo 3"/>
          <p:cNvSpPr/>
          <p:nvPr/>
        </p:nvSpPr>
        <p:spPr>
          <a:xfrm>
            <a:off x="2695977" y="2405858"/>
            <a:ext cx="6800046" cy="1352282"/>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&lt;form action="</a:t>
            </a:r>
            <a:r>
              <a:rPr lang="en-US" dirty="0" err="1" smtClean="0"/>
              <a:t>post.php</a:t>
            </a:r>
            <a:r>
              <a:rPr lang="en-US" dirty="0" smtClean="0"/>
              <a:t>" method="post"&gt;</a:t>
            </a:r>
          </a:p>
          <a:p>
            <a:r>
              <a:rPr lang="en-US" dirty="0" smtClean="0"/>
              <a:t>	&lt;input type="text" name="comment" value=""&gt;</a:t>
            </a:r>
          </a:p>
          <a:p>
            <a:r>
              <a:rPr lang="en-US" dirty="0" smtClean="0"/>
              <a:t>	&lt;input type="submit" name="submit" value="Submit"&gt;</a:t>
            </a:r>
          </a:p>
          <a:p>
            <a:r>
              <a:rPr lang="en-US" dirty="0" smtClean="0"/>
              <a:t>&lt;form&gt;</a:t>
            </a:r>
            <a:endParaRPr lang="es-ES" dirty="0"/>
          </a:p>
        </p:txBody>
      </p:sp>
      <p:sp>
        <p:nvSpPr>
          <p:cNvPr id="6" name="CuadroTexto 5"/>
          <p:cNvSpPr txBox="1"/>
          <p:nvPr/>
        </p:nvSpPr>
        <p:spPr>
          <a:xfrm>
            <a:off x="838200" y="4172755"/>
            <a:ext cx="10515600" cy="1200329"/>
          </a:xfrm>
          <a:prstGeom prst="rect">
            <a:avLst/>
          </a:prstGeom>
          <a:noFill/>
        </p:spPr>
        <p:txBody>
          <a:bodyPr wrap="square" rtlCol="0">
            <a:spAutoFit/>
          </a:bodyPr>
          <a:lstStyle/>
          <a:p>
            <a:pPr algn="just"/>
            <a:r>
              <a:rPr lang="es-ES" dirty="0" smtClean="0">
                <a:latin typeface="Consolas" panose="020B0609020204030204" pitchFamily="49" charset="0"/>
              </a:rPr>
              <a:t>En el formulario hay una caja de texto para datos de entrada y un botón de enviar. Una vez que el formulario es enviado, enviará los datos a </a:t>
            </a:r>
            <a:r>
              <a:rPr lang="es-ES" dirty="0" err="1" smtClean="0">
                <a:latin typeface="Consolas" panose="020B0609020204030204" pitchFamily="49" charset="0"/>
              </a:rPr>
              <a:t>post.php</a:t>
            </a:r>
            <a:r>
              <a:rPr lang="es-ES" dirty="0" smtClean="0">
                <a:latin typeface="Consolas" panose="020B0609020204030204" pitchFamily="49" charset="0"/>
              </a:rPr>
              <a:t> para procesarlos. Supongamos que lo único que se hará con los datos en </a:t>
            </a:r>
            <a:r>
              <a:rPr lang="es-ES" dirty="0" err="1" smtClean="0">
                <a:latin typeface="Consolas" panose="020B0609020204030204" pitchFamily="49" charset="0"/>
              </a:rPr>
              <a:t>post.php</a:t>
            </a:r>
            <a:r>
              <a:rPr lang="es-ES" dirty="0" smtClean="0">
                <a:latin typeface="Consolas" panose="020B0609020204030204" pitchFamily="49" charset="0"/>
              </a:rPr>
              <a:t> será mostrarlos con un echo:</a:t>
            </a:r>
            <a:endParaRPr lang="es-ES" dirty="0">
              <a:latin typeface="Consolas" panose="020B0609020204030204" pitchFamily="49" charset="0"/>
            </a:endParaRPr>
          </a:p>
        </p:txBody>
      </p:sp>
      <p:sp>
        <p:nvSpPr>
          <p:cNvPr id="8" name="Rectángulo 7"/>
          <p:cNvSpPr/>
          <p:nvPr/>
        </p:nvSpPr>
        <p:spPr>
          <a:xfrm>
            <a:off x="2695977" y="5351901"/>
            <a:ext cx="6800046" cy="650382"/>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echo $_POST['comment'];</a:t>
            </a:r>
            <a:endParaRPr lang="es-ES" dirty="0"/>
          </a:p>
        </p:txBody>
      </p:sp>
    </p:spTree>
    <p:extLst>
      <p:ext uri="{BB962C8B-B14F-4D97-AF65-F5344CB8AC3E}">
        <p14:creationId xmlns:p14="http://schemas.microsoft.com/office/powerpoint/2010/main" val="535861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Consolas" panose="020B0609020204030204" pitchFamily="49" charset="0"/>
              </a:rPr>
              <a:t>1.2 Ejemplo de ataque XSS.</a:t>
            </a:r>
            <a:endParaRPr lang="es-ES" dirty="0">
              <a:latin typeface="Consolas" panose="020B0609020204030204" pitchFamily="49" charset="0"/>
            </a:endParaRPr>
          </a:p>
        </p:txBody>
      </p:sp>
      <p:sp>
        <p:nvSpPr>
          <p:cNvPr id="3" name="Marcador de contenido 2"/>
          <p:cNvSpPr>
            <a:spLocks noGrp="1"/>
          </p:cNvSpPr>
          <p:nvPr>
            <p:ph idx="1"/>
          </p:nvPr>
        </p:nvSpPr>
        <p:spPr>
          <a:xfrm>
            <a:off x="838200" y="1825624"/>
            <a:ext cx="10515600" cy="1059243"/>
          </a:xfrm>
        </p:spPr>
        <p:txBody>
          <a:bodyPr>
            <a:noAutofit/>
          </a:bodyPr>
          <a:lstStyle/>
          <a:p>
            <a:pPr marL="0" indent="0" algn="just">
              <a:buNone/>
            </a:pPr>
            <a:r>
              <a:rPr lang="es-ES" sz="1800" dirty="0" smtClean="0">
                <a:latin typeface="Consolas" panose="020B0609020204030204" pitchFamily="49" charset="0"/>
              </a:rPr>
              <a:t>Sin ningún tipo de filtrado, el atacante puede enviar el siguiente script a través del formulario, lo que generará un </a:t>
            </a:r>
            <a:r>
              <a:rPr lang="es-ES" sz="1800" b="1" dirty="0" err="1" smtClean="0">
                <a:latin typeface="Consolas" panose="020B0609020204030204" pitchFamily="49" charset="0"/>
              </a:rPr>
              <a:t>popup</a:t>
            </a:r>
            <a:r>
              <a:rPr lang="es-ES" sz="1800" dirty="0" smtClean="0">
                <a:latin typeface="Consolas" panose="020B0609020204030204" pitchFamily="49" charset="0"/>
              </a:rPr>
              <a:t> en el navegador con el mensaje "</a:t>
            </a:r>
            <a:r>
              <a:rPr lang="es-ES" sz="1800" dirty="0" err="1" smtClean="0">
                <a:latin typeface="Consolas" panose="020B0609020204030204" pitchFamily="49" charset="0"/>
              </a:rPr>
              <a:t>Hackeado</a:t>
            </a:r>
            <a:r>
              <a:rPr lang="es-ES" sz="1800" dirty="0" smtClean="0">
                <a:latin typeface="Consolas" panose="020B0609020204030204" pitchFamily="49" charset="0"/>
              </a:rPr>
              <a:t>":</a:t>
            </a:r>
            <a:endParaRPr lang="es-ES" sz="1800" dirty="0"/>
          </a:p>
        </p:txBody>
      </p:sp>
      <p:sp>
        <p:nvSpPr>
          <p:cNvPr id="4" name="Rectángulo 3"/>
          <p:cNvSpPr/>
          <p:nvPr/>
        </p:nvSpPr>
        <p:spPr>
          <a:xfrm>
            <a:off x="2683098" y="3019803"/>
            <a:ext cx="6800046" cy="48690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&lt;script&gt;alert("hacked")&lt;/script&gt;</a:t>
            </a:r>
            <a:endParaRPr lang="es-ES" dirty="0"/>
          </a:p>
        </p:txBody>
      </p:sp>
      <p:sp>
        <p:nvSpPr>
          <p:cNvPr id="9" name="Marcador de contenido 2"/>
          <p:cNvSpPr txBox="1">
            <a:spLocks/>
          </p:cNvSpPr>
          <p:nvPr/>
        </p:nvSpPr>
        <p:spPr>
          <a:xfrm>
            <a:off x="825321" y="3821951"/>
            <a:ext cx="10515600" cy="10592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1800" dirty="0" smtClean="0">
                <a:latin typeface="Consolas" panose="020B0609020204030204" pitchFamily="49" charset="0"/>
              </a:rPr>
              <a:t>El script anterior tan sólo envía un mensaje de alerta, pero con </a:t>
            </a:r>
            <a:r>
              <a:rPr lang="es-ES" sz="1800" dirty="0" err="1" smtClean="0">
                <a:latin typeface="Consolas" panose="020B0609020204030204" pitchFamily="49" charset="0"/>
              </a:rPr>
              <a:t>Javascript</a:t>
            </a:r>
            <a:r>
              <a:rPr lang="es-ES" sz="1800" dirty="0" smtClean="0">
                <a:latin typeface="Consolas" panose="020B0609020204030204" pitchFamily="49" charset="0"/>
              </a:rPr>
              <a:t> ya hemos visto que se pueden hacer multitud de cosas que pueden dañar al usuario, especialmente relacionadas con el robo de cookies y sesiones o </a:t>
            </a:r>
            <a:r>
              <a:rPr lang="es-ES" sz="1800" b="1" dirty="0" smtClean="0">
                <a:latin typeface="Consolas" panose="020B0609020204030204" pitchFamily="49" charset="0"/>
              </a:rPr>
              <a:t>usar una web para minar </a:t>
            </a:r>
            <a:r>
              <a:rPr lang="es-ES" sz="1800" b="1" dirty="0" err="1" smtClean="0">
                <a:latin typeface="Consolas" panose="020B0609020204030204" pitchFamily="49" charset="0"/>
              </a:rPr>
              <a:t>criptomonedas</a:t>
            </a:r>
            <a:r>
              <a:rPr lang="es-ES" sz="1800" b="1" dirty="0" smtClean="0">
                <a:latin typeface="Consolas" panose="020B0609020204030204" pitchFamily="49" charset="0"/>
              </a:rPr>
              <a:t> </a:t>
            </a:r>
            <a:r>
              <a:rPr lang="es-ES" sz="1800" dirty="0" smtClean="0">
                <a:latin typeface="Consolas" panose="020B0609020204030204" pitchFamily="49" charset="0"/>
              </a:rPr>
              <a:t>usando la </a:t>
            </a:r>
            <a:r>
              <a:rPr lang="es-ES" sz="1800" b="1" dirty="0" smtClean="0">
                <a:latin typeface="Consolas" panose="020B0609020204030204" pitchFamily="49" charset="0"/>
              </a:rPr>
              <a:t>API</a:t>
            </a:r>
            <a:r>
              <a:rPr lang="es-ES" sz="1800" dirty="0" smtClean="0">
                <a:latin typeface="Consolas" panose="020B0609020204030204" pitchFamily="49" charset="0"/>
              </a:rPr>
              <a:t> de </a:t>
            </a:r>
            <a:r>
              <a:rPr lang="es-ES" sz="1800" b="1" dirty="0" err="1" smtClean="0">
                <a:latin typeface="Consolas" panose="020B0609020204030204" pitchFamily="49" charset="0"/>
                <a:hlinkClick r:id="rId2"/>
              </a:rPr>
              <a:t>CoinHive</a:t>
            </a:r>
            <a:r>
              <a:rPr lang="es-ES" sz="1800" dirty="0" smtClean="0">
                <a:latin typeface="Consolas" panose="020B0609020204030204" pitchFamily="49" charset="0"/>
              </a:rPr>
              <a:t>!</a:t>
            </a:r>
            <a:endParaRPr lang="es-ES" sz="1800" dirty="0"/>
          </a:p>
        </p:txBody>
      </p:sp>
    </p:spTree>
    <p:extLst>
      <p:ext uri="{BB962C8B-B14F-4D97-AF65-F5344CB8AC3E}">
        <p14:creationId xmlns:p14="http://schemas.microsoft.com/office/powerpoint/2010/main" val="181504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Consolas" panose="020B0609020204030204" pitchFamily="49" charset="0"/>
              </a:rPr>
              <a:t>1.3 Prevenir ataques XSS.</a:t>
            </a:r>
            <a:endParaRPr lang="es-ES" dirty="0" smtClean="0">
              <a:latin typeface="Consolas" panose="020B0609020204030204" pitchFamily="49" charset="0"/>
            </a:endParaRPr>
          </a:p>
        </p:txBody>
      </p:sp>
      <p:sp>
        <p:nvSpPr>
          <p:cNvPr id="6" name="CuadroTexto 5"/>
          <p:cNvSpPr txBox="1"/>
          <p:nvPr/>
        </p:nvSpPr>
        <p:spPr>
          <a:xfrm>
            <a:off x="473252" y="2002005"/>
            <a:ext cx="11245495" cy="646331"/>
          </a:xfrm>
          <a:prstGeom prst="rect">
            <a:avLst/>
          </a:prstGeom>
          <a:noFill/>
        </p:spPr>
        <p:txBody>
          <a:bodyPr wrap="square" rtlCol="0">
            <a:spAutoFit/>
          </a:bodyPr>
          <a:lstStyle/>
          <a:p>
            <a:pPr algn="just"/>
            <a:r>
              <a:rPr lang="es-ES" dirty="0" smtClean="0">
                <a:latin typeface="Consolas" panose="020B0609020204030204" pitchFamily="49" charset="0"/>
              </a:rPr>
              <a:t>En PHP disponemos de algunas </a:t>
            </a:r>
            <a:r>
              <a:rPr lang="es-ES" b="1" dirty="0" smtClean="0">
                <a:latin typeface="Consolas" panose="020B0609020204030204" pitchFamily="49" charset="0"/>
              </a:rPr>
              <a:t>funciones</a:t>
            </a:r>
            <a:r>
              <a:rPr lang="es-ES" dirty="0" smtClean="0">
                <a:latin typeface="Consolas" panose="020B0609020204030204" pitchFamily="49" charset="0"/>
              </a:rPr>
              <a:t> para realizar la </a:t>
            </a:r>
            <a:r>
              <a:rPr lang="es-ES" b="1" dirty="0" smtClean="0">
                <a:latin typeface="Consolas" panose="020B0609020204030204" pitchFamily="49" charset="0"/>
              </a:rPr>
              <a:t>prevención</a:t>
            </a:r>
            <a:r>
              <a:rPr lang="es-ES" dirty="0" smtClean="0">
                <a:latin typeface="Consolas" panose="020B0609020204030204" pitchFamily="49" charset="0"/>
              </a:rPr>
              <a:t> de este tipo de ataques XSS: </a:t>
            </a:r>
            <a:r>
              <a:rPr lang="es-ES" dirty="0" err="1" smtClean="0">
                <a:latin typeface="Consolas" panose="020B0609020204030204" pitchFamily="49" charset="0"/>
              </a:rPr>
              <a:t>htmlspecialchars</a:t>
            </a:r>
            <a:r>
              <a:rPr lang="es-ES" dirty="0" smtClean="0">
                <a:latin typeface="Consolas" panose="020B0609020204030204" pitchFamily="49" charset="0"/>
              </a:rPr>
              <a:t>(), </a:t>
            </a:r>
            <a:r>
              <a:rPr lang="es-ES" dirty="0" err="1" smtClean="0">
                <a:latin typeface="Consolas" panose="020B0609020204030204" pitchFamily="49" charset="0"/>
              </a:rPr>
              <a:t>htmlentities</a:t>
            </a:r>
            <a:r>
              <a:rPr lang="es-ES" dirty="0" smtClean="0">
                <a:latin typeface="Consolas" panose="020B0609020204030204" pitchFamily="49" charset="0"/>
              </a:rPr>
              <a:t>() y </a:t>
            </a:r>
            <a:r>
              <a:rPr lang="es-ES" dirty="0" err="1" smtClean="0">
                <a:latin typeface="Consolas" panose="020B0609020204030204" pitchFamily="49" charset="0"/>
              </a:rPr>
              <a:t>strip_tags</a:t>
            </a:r>
            <a:r>
              <a:rPr lang="es-ES" dirty="0" smtClean="0">
                <a:latin typeface="Consolas" panose="020B0609020204030204" pitchFamily="49" charset="0"/>
              </a:rPr>
              <a:t>() </a:t>
            </a:r>
            <a:endParaRPr lang="es-ES" dirty="0">
              <a:latin typeface="Consolas" panose="020B0609020204030204" pitchFamily="49" charset="0"/>
            </a:endParaRPr>
          </a:p>
        </p:txBody>
      </p:sp>
      <p:sp>
        <p:nvSpPr>
          <p:cNvPr id="8" name="Rectángulo 7"/>
          <p:cNvSpPr/>
          <p:nvPr/>
        </p:nvSpPr>
        <p:spPr>
          <a:xfrm>
            <a:off x="798538" y="2909183"/>
            <a:ext cx="10302025" cy="1700011"/>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500" dirty="0" smtClean="0">
                <a:latin typeface="Consolas" panose="020B0609020204030204" pitchFamily="49" charset="0"/>
              </a:rPr>
              <a:t>echo </a:t>
            </a:r>
            <a:r>
              <a:rPr lang="en-US" sz="1500" dirty="0" err="1" smtClean="0">
                <a:latin typeface="Consolas" panose="020B0609020204030204" pitchFamily="49" charset="0"/>
              </a:rPr>
              <a:t>htmlspecialchars</a:t>
            </a:r>
            <a:r>
              <a:rPr lang="en-US" sz="1500" dirty="0" smtClean="0">
                <a:latin typeface="Consolas" panose="020B0609020204030204" pitchFamily="49" charset="0"/>
              </a:rPr>
              <a:t>('&lt;script&gt;alert("El </a:t>
            </a:r>
            <a:r>
              <a:rPr lang="en-US" sz="1500" dirty="0" err="1" smtClean="0">
                <a:latin typeface="Consolas" panose="020B0609020204030204" pitchFamily="49" charset="0"/>
              </a:rPr>
              <a:t>niño</a:t>
            </a:r>
            <a:r>
              <a:rPr lang="en-US" sz="1500" dirty="0" smtClean="0">
                <a:latin typeface="Consolas" panose="020B0609020204030204" pitchFamily="49" charset="0"/>
              </a:rPr>
              <a:t> </a:t>
            </a:r>
            <a:r>
              <a:rPr lang="en-US" sz="1500" dirty="0" err="1" smtClean="0">
                <a:latin typeface="Consolas" panose="020B0609020204030204" pitchFamily="49" charset="0"/>
              </a:rPr>
              <a:t>atacó</a:t>
            </a:r>
            <a:r>
              <a:rPr lang="en-US" sz="1500" dirty="0" smtClean="0">
                <a:latin typeface="Consolas" panose="020B0609020204030204" pitchFamily="49" charset="0"/>
              </a:rPr>
              <a:t> </a:t>
            </a:r>
            <a:r>
              <a:rPr lang="en-US" sz="1500" dirty="0" err="1" smtClean="0">
                <a:latin typeface="Consolas" panose="020B0609020204030204" pitchFamily="49" charset="0"/>
              </a:rPr>
              <a:t>esta</a:t>
            </a:r>
            <a:r>
              <a:rPr lang="en-US" sz="1500" dirty="0" smtClean="0">
                <a:latin typeface="Consolas" panose="020B0609020204030204" pitchFamily="49" charset="0"/>
              </a:rPr>
              <a:t> web");&lt;/script&gt;');</a:t>
            </a:r>
          </a:p>
          <a:p>
            <a:r>
              <a:rPr lang="en-US" sz="1500" dirty="0" smtClean="0">
                <a:latin typeface="Consolas" panose="020B0609020204030204" pitchFamily="49" charset="0"/>
              </a:rPr>
              <a:t>// </a:t>
            </a:r>
            <a:r>
              <a:rPr lang="en-US" sz="1500" dirty="0" err="1" smtClean="0">
                <a:latin typeface="Consolas" panose="020B0609020204030204" pitchFamily="49" charset="0"/>
              </a:rPr>
              <a:t>resultado</a:t>
            </a:r>
            <a:r>
              <a:rPr lang="en-US" sz="1500" dirty="0" smtClean="0">
                <a:latin typeface="Consolas" panose="020B0609020204030204" pitchFamily="49" charset="0"/>
              </a:rPr>
              <a:t>: &amp;</a:t>
            </a:r>
            <a:r>
              <a:rPr lang="en-US" sz="1500" dirty="0" err="1" smtClean="0">
                <a:latin typeface="Consolas" panose="020B0609020204030204" pitchFamily="49" charset="0"/>
              </a:rPr>
              <a:t>lt;script&amp;gt;alert</a:t>
            </a:r>
            <a:r>
              <a:rPr lang="en-US" sz="1500" dirty="0" smtClean="0">
                <a:latin typeface="Consolas" panose="020B0609020204030204" pitchFamily="49" charset="0"/>
              </a:rPr>
              <a:t>(&amp;</a:t>
            </a:r>
            <a:r>
              <a:rPr lang="en-US" sz="1500" dirty="0" err="1" smtClean="0">
                <a:latin typeface="Consolas" panose="020B0609020204030204" pitchFamily="49" charset="0"/>
              </a:rPr>
              <a:t>quot;El</a:t>
            </a:r>
            <a:r>
              <a:rPr lang="en-US" sz="1500" dirty="0" smtClean="0">
                <a:latin typeface="Consolas" panose="020B0609020204030204" pitchFamily="49" charset="0"/>
              </a:rPr>
              <a:t> </a:t>
            </a:r>
            <a:r>
              <a:rPr lang="en-US" sz="1500" dirty="0" err="1" smtClean="0">
                <a:latin typeface="Consolas" panose="020B0609020204030204" pitchFamily="49" charset="0"/>
              </a:rPr>
              <a:t>niño</a:t>
            </a:r>
            <a:r>
              <a:rPr lang="en-US" sz="1500" dirty="0" smtClean="0">
                <a:latin typeface="Consolas" panose="020B0609020204030204" pitchFamily="49" charset="0"/>
              </a:rPr>
              <a:t> </a:t>
            </a:r>
            <a:r>
              <a:rPr lang="en-US" sz="1500" dirty="0" err="1" smtClean="0">
                <a:latin typeface="Consolas" panose="020B0609020204030204" pitchFamily="49" charset="0"/>
              </a:rPr>
              <a:t>atacó</a:t>
            </a:r>
            <a:r>
              <a:rPr lang="en-US" sz="1500" dirty="0" smtClean="0">
                <a:latin typeface="Consolas" panose="020B0609020204030204" pitchFamily="49" charset="0"/>
              </a:rPr>
              <a:t> </a:t>
            </a:r>
            <a:r>
              <a:rPr lang="en-US" sz="1500" dirty="0" err="1" smtClean="0">
                <a:latin typeface="Consolas" panose="020B0609020204030204" pitchFamily="49" charset="0"/>
              </a:rPr>
              <a:t>esta</a:t>
            </a:r>
            <a:r>
              <a:rPr lang="en-US" sz="1500" dirty="0" smtClean="0">
                <a:latin typeface="Consolas" panose="020B0609020204030204" pitchFamily="49" charset="0"/>
              </a:rPr>
              <a:t> </a:t>
            </a:r>
            <a:r>
              <a:rPr lang="en-US" sz="1500" dirty="0" err="1" smtClean="0">
                <a:latin typeface="Consolas" panose="020B0609020204030204" pitchFamily="49" charset="0"/>
              </a:rPr>
              <a:t>web&amp;quot</a:t>
            </a:r>
            <a:r>
              <a:rPr lang="en-US" sz="1500" dirty="0" smtClean="0">
                <a:latin typeface="Consolas" panose="020B0609020204030204" pitchFamily="49" charset="0"/>
              </a:rPr>
              <a:t>;);&amp;</a:t>
            </a:r>
            <a:r>
              <a:rPr lang="en-US" sz="1500" dirty="0" err="1" smtClean="0">
                <a:latin typeface="Consolas" panose="020B0609020204030204" pitchFamily="49" charset="0"/>
              </a:rPr>
              <a:t>lt</a:t>
            </a:r>
            <a:r>
              <a:rPr lang="en-US" sz="1500" dirty="0" smtClean="0">
                <a:latin typeface="Consolas" panose="020B0609020204030204" pitchFamily="49" charset="0"/>
              </a:rPr>
              <a:t>;/</a:t>
            </a:r>
            <a:r>
              <a:rPr lang="en-US" sz="1500" dirty="0" err="1" smtClean="0">
                <a:latin typeface="Consolas" panose="020B0609020204030204" pitchFamily="49" charset="0"/>
              </a:rPr>
              <a:t>script&amp;gt</a:t>
            </a:r>
            <a:r>
              <a:rPr lang="en-US" sz="1500" dirty="0" smtClean="0">
                <a:latin typeface="Consolas" panose="020B0609020204030204" pitchFamily="49" charset="0"/>
              </a:rPr>
              <a:t>;</a:t>
            </a:r>
          </a:p>
          <a:p>
            <a:endParaRPr lang="en-US" sz="1500" dirty="0" smtClean="0">
              <a:latin typeface="Consolas" panose="020B0609020204030204" pitchFamily="49" charset="0"/>
            </a:endParaRPr>
          </a:p>
          <a:p>
            <a:r>
              <a:rPr lang="en-US" sz="1500" dirty="0" smtClean="0">
                <a:latin typeface="Consolas" panose="020B0609020204030204" pitchFamily="49" charset="0"/>
              </a:rPr>
              <a:t>echo </a:t>
            </a:r>
            <a:r>
              <a:rPr lang="en-US" sz="1500" dirty="0" err="1" smtClean="0">
                <a:latin typeface="Consolas" panose="020B0609020204030204" pitchFamily="49" charset="0"/>
              </a:rPr>
              <a:t>htmlentities</a:t>
            </a:r>
            <a:r>
              <a:rPr lang="en-US" sz="1500" dirty="0" smtClean="0">
                <a:latin typeface="Consolas" panose="020B0609020204030204" pitchFamily="49" charset="0"/>
              </a:rPr>
              <a:t>('&lt;script&gt;alert("El </a:t>
            </a:r>
            <a:r>
              <a:rPr lang="en-US" sz="1500" dirty="0" err="1" smtClean="0">
                <a:latin typeface="Consolas" panose="020B0609020204030204" pitchFamily="49" charset="0"/>
              </a:rPr>
              <a:t>niño</a:t>
            </a:r>
            <a:r>
              <a:rPr lang="en-US" sz="1500" dirty="0" smtClean="0">
                <a:latin typeface="Consolas" panose="020B0609020204030204" pitchFamily="49" charset="0"/>
              </a:rPr>
              <a:t> </a:t>
            </a:r>
            <a:r>
              <a:rPr lang="en-US" sz="1500" dirty="0" err="1" smtClean="0">
                <a:latin typeface="Consolas" panose="020B0609020204030204" pitchFamily="49" charset="0"/>
              </a:rPr>
              <a:t>atacó</a:t>
            </a:r>
            <a:r>
              <a:rPr lang="en-US" sz="1500" dirty="0" smtClean="0">
                <a:latin typeface="Consolas" panose="020B0609020204030204" pitchFamily="49" charset="0"/>
              </a:rPr>
              <a:t> </a:t>
            </a:r>
            <a:r>
              <a:rPr lang="en-US" sz="1500" dirty="0" err="1" smtClean="0">
                <a:latin typeface="Consolas" panose="020B0609020204030204" pitchFamily="49" charset="0"/>
              </a:rPr>
              <a:t>esta</a:t>
            </a:r>
            <a:r>
              <a:rPr lang="en-US" sz="1500" dirty="0" smtClean="0">
                <a:latin typeface="Consolas" panose="020B0609020204030204" pitchFamily="49" charset="0"/>
              </a:rPr>
              <a:t> web");&lt;/script&gt;');</a:t>
            </a:r>
          </a:p>
          <a:p>
            <a:r>
              <a:rPr lang="en-US" sz="1500" dirty="0" smtClean="0">
                <a:latin typeface="Consolas" panose="020B0609020204030204" pitchFamily="49" charset="0"/>
              </a:rPr>
              <a:t>// </a:t>
            </a:r>
            <a:r>
              <a:rPr lang="en-US" sz="1500" dirty="0" err="1" smtClean="0">
                <a:latin typeface="Consolas" panose="020B0609020204030204" pitchFamily="49" charset="0"/>
              </a:rPr>
              <a:t>resultado</a:t>
            </a:r>
            <a:r>
              <a:rPr lang="en-US" sz="1500" dirty="0" smtClean="0">
                <a:latin typeface="Consolas" panose="020B0609020204030204" pitchFamily="49" charset="0"/>
              </a:rPr>
              <a:t>: &amp;</a:t>
            </a:r>
            <a:r>
              <a:rPr lang="en-US" sz="1500" dirty="0" err="1" smtClean="0">
                <a:latin typeface="Consolas" panose="020B0609020204030204" pitchFamily="49" charset="0"/>
              </a:rPr>
              <a:t>lt;script&amp;gt;alert</a:t>
            </a:r>
            <a:r>
              <a:rPr lang="en-US" sz="1500" dirty="0" smtClean="0">
                <a:latin typeface="Consolas" panose="020B0609020204030204" pitchFamily="49" charset="0"/>
              </a:rPr>
              <a:t>(&amp;</a:t>
            </a:r>
            <a:r>
              <a:rPr lang="en-US" sz="1500" dirty="0" err="1" smtClean="0">
                <a:latin typeface="Consolas" panose="020B0609020204030204" pitchFamily="49" charset="0"/>
              </a:rPr>
              <a:t>quot;El</a:t>
            </a:r>
            <a:r>
              <a:rPr lang="en-US" sz="1500" dirty="0" smtClean="0">
                <a:latin typeface="Consolas" panose="020B0609020204030204" pitchFamily="49" charset="0"/>
              </a:rPr>
              <a:t> </a:t>
            </a:r>
            <a:r>
              <a:rPr lang="en-US" sz="1500" dirty="0" err="1" smtClean="0">
                <a:latin typeface="Consolas" panose="020B0609020204030204" pitchFamily="49" charset="0"/>
              </a:rPr>
              <a:t>ni&amp;ntilde;o</a:t>
            </a:r>
            <a:r>
              <a:rPr lang="en-US" sz="1500" dirty="0" smtClean="0">
                <a:latin typeface="Consolas" panose="020B0609020204030204" pitchFamily="49" charset="0"/>
              </a:rPr>
              <a:t> </a:t>
            </a:r>
            <a:r>
              <a:rPr lang="en-US" sz="1500" dirty="0" err="1" smtClean="0">
                <a:latin typeface="Consolas" panose="020B0609020204030204" pitchFamily="49" charset="0"/>
              </a:rPr>
              <a:t>atac&amp;oacute</a:t>
            </a:r>
            <a:r>
              <a:rPr lang="en-US" sz="1500" dirty="0" smtClean="0">
                <a:latin typeface="Consolas" panose="020B0609020204030204" pitchFamily="49" charset="0"/>
              </a:rPr>
              <a:t>; </a:t>
            </a:r>
            <a:r>
              <a:rPr lang="en-US" sz="1500" dirty="0" err="1" smtClean="0">
                <a:latin typeface="Consolas" panose="020B0609020204030204" pitchFamily="49" charset="0"/>
              </a:rPr>
              <a:t>esta</a:t>
            </a:r>
            <a:r>
              <a:rPr lang="en-US" sz="1500" dirty="0" smtClean="0">
                <a:latin typeface="Consolas" panose="020B0609020204030204" pitchFamily="49" charset="0"/>
              </a:rPr>
              <a:t> </a:t>
            </a:r>
            <a:r>
              <a:rPr lang="en-US" sz="1500" dirty="0" err="1" smtClean="0">
                <a:latin typeface="Consolas" panose="020B0609020204030204" pitchFamily="49" charset="0"/>
              </a:rPr>
              <a:t>web&amp;quot</a:t>
            </a:r>
            <a:r>
              <a:rPr lang="en-US" sz="1500" dirty="0" smtClean="0">
                <a:latin typeface="Consolas" panose="020B0609020204030204" pitchFamily="49" charset="0"/>
              </a:rPr>
              <a:t>;);&amp;</a:t>
            </a:r>
            <a:r>
              <a:rPr lang="en-US" sz="1500" dirty="0" err="1" smtClean="0">
                <a:latin typeface="Consolas" panose="020B0609020204030204" pitchFamily="49" charset="0"/>
              </a:rPr>
              <a:t>lt</a:t>
            </a:r>
            <a:r>
              <a:rPr lang="en-US" sz="1500" dirty="0" smtClean="0">
                <a:latin typeface="Consolas" panose="020B0609020204030204" pitchFamily="49" charset="0"/>
              </a:rPr>
              <a:t>;/</a:t>
            </a:r>
            <a:r>
              <a:rPr lang="en-US" sz="1500" dirty="0" err="1" smtClean="0">
                <a:latin typeface="Consolas" panose="020B0609020204030204" pitchFamily="49" charset="0"/>
              </a:rPr>
              <a:t>script&amp;gt</a:t>
            </a:r>
            <a:r>
              <a:rPr lang="en-US" sz="1500" dirty="0" smtClean="0">
                <a:latin typeface="Consolas" panose="020B0609020204030204" pitchFamily="49" charset="0"/>
              </a:rPr>
              <a:t>;</a:t>
            </a:r>
            <a:endParaRPr lang="es-ES" sz="1500" dirty="0">
              <a:latin typeface="Consolas" panose="020B0609020204030204" pitchFamily="49" charset="0"/>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8358" y="339367"/>
            <a:ext cx="1422205" cy="1401791"/>
          </a:xfrm>
          <a:prstGeom prst="rect">
            <a:avLst/>
          </a:prstGeom>
        </p:spPr>
      </p:pic>
      <p:sp>
        <p:nvSpPr>
          <p:cNvPr id="11" name="CuadroTexto 10"/>
          <p:cNvSpPr txBox="1"/>
          <p:nvPr/>
        </p:nvSpPr>
        <p:spPr>
          <a:xfrm>
            <a:off x="473252" y="4870041"/>
            <a:ext cx="11245495" cy="923330"/>
          </a:xfrm>
          <a:prstGeom prst="rect">
            <a:avLst/>
          </a:prstGeom>
          <a:noFill/>
        </p:spPr>
        <p:txBody>
          <a:bodyPr wrap="square" rtlCol="0">
            <a:spAutoFit/>
          </a:bodyPr>
          <a:lstStyle/>
          <a:p>
            <a:pPr algn="just"/>
            <a:r>
              <a:rPr lang="es-ES" dirty="0" smtClean="0">
                <a:latin typeface="Consolas" panose="020B0609020204030204" pitchFamily="49" charset="0"/>
              </a:rPr>
              <a:t>Si queremos proteger el contenido que se almacena por ejemplo en una tabla, podemos hacer </a:t>
            </a:r>
            <a:r>
              <a:rPr lang="es-ES" b="1" dirty="0" smtClean="0">
                <a:latin typeface="Consolas" panose="020B0609020204030204" pitchFamily="49" charset="0"/>
              </a:rPr>
              <a:t>limpieza de las etiquetas </a:t>
            </a:r>
            <a:r>
              <a:rPr lang="es-ES" b="1" dirty="0" err="1" smtClean="0">
                <a:latin typeface="Consolas" panose="020B0609020204030204" pitchFamily="49" charset="0"/>
              </a:rPr>
              <a:t>html</a:t>
            </a:r>
            <a:r>
              <a:rPr lang="es-ES" b="1" dirty="0" smtClean="0">
                <a:latin typeface="Consolas" panose="020B0609020204030204" pitchFamily="49" charset="0"/>
              </a:rPr>
              <a:t> </a:t>
            </a:r>
            <a:r>
              <a:rPr lang="es-ES" dirty="0" smtClean="0">
                <a:latin typeface="Consolas" panose="020B0609020204030204" pitchFamily="49" charset="0"/>
              </a:rPr>
              <a:t>antes de almacenarlas utilizando la función </a:t>
            </a:r>
            <a:r>
              <a:rPr lang="es-ES" dirty="0" err="1" smtClean="0">
                <a:latin typeface="Consolas" panose="020B0609020204030204" pitchFamily="49" charset="0"/>
              </a:rPr>
              <a:t>strip-tags</a:t>
            </a:r>
            <a:r>
              <a:rPr lang="es-ES" dirty="0" smtClean="0">
                <a:latin typeface="Consolas" panose="020B0609020204030204" pitchFamily="49" charset="0"/>
              </a:rPr>
              <a:t>.</a:t>
            </a:r>
            <a:endParaRPr lang="es-ES" dirty="0">
              <a:latin typeface="Consolas" panose="020B0609020204030204" pitchFamily="49" charset="0"/>
            </a:endParaRPr>
          </a:p>
        </p:txBody>
      </p:sp>
      <p:sp>
        <p:nvSpPr>
          <p:cNvPr id="13" name="Rectángulo 12"/>
          <p:cNvSpPr/>
          <p:nvPr/>
        </p:nvSpPr>
        <p:spPr>
          <a:xfrm>
            <a:off x="798538" y="5937502"/>
            <a:ext cx="10302025" cy="682432"/>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s-ES" sz="1500" dirty="0" smtClean="0">
                <a:latin typeface="Consolas" panose="020B0609020204030204" pitchFamily="49" charset="0"/>
              </a:rPr>
              <a:t>echo </a:t>
            </a:r>
            <a:r>
              <a:rPr lang="es-ES" sz="1500" dirty="0" err="1" smtClean="0">
                <a:latin typeface="Consolas" panose="020B0609020204030204" pitchFamily="49" charset="0"/>
              </a:rPr>
              <a:t>strip_tags</a:t>
            </a:r>
            <a:r>
              <a:rPr lang="en-US" sz="1500" dirty="0" smtClean="0">
                <a:latin typeface="Consolas" panose="020B0609020204030204" pitchFamily="49" charset="0"/>
              </a:rPr>
              <a:t>('&lt;script&gt;alert("El </a:t>
            </a:r>
            <a:r>
              <a:rPr lang="en-US" sz="1500" dirty="0" err="1" smtClean="0">
                <a:latin typeface="Consolas" panose="020B0609020204030204" pitchFamily="49" charset="0"/>
              </a:rPr>
              <a:t>niño</a:t>
            </a:r>
            <a:r>
              <a:rPr lang="en-US" sz="1500" dirty="0" smtClean="0">
                <a:latin typeface="Consolas" panose="020B0609020204030204" pitchFamily="49" charset="0"/>
              </a:rPr>
              <a:t> </a:t>
            </a:r>
            <a:r>
              <a:rPr lang="en-US" sz="1500" dirty="0" err="1" smtClean="0">
                <a:latin typeface="Consolas" panose="020B0609020204030204" pitchFamily="49" charset="0"/>
              </a:rPr>
              <a:t>atacó</a:t>
            </a:r>
            <a:r>
              <a:rPr lang="en-US" sz="1500" dirty="0" smtClean="0">
                <a:latin typeface="Consolas" panose="020B0609020204030204" pitchFamily="49" charset="0"/>
              </a:rPr>
              <a:t> </a:t>
            </a:r>
            <a:r>
              <a:rPr lang="en-US" sz="1500" dirty="0" err="1" smtClean="0">
                <a:latin typeface="Consolas" panose="020B0609020204030204" pitchFamily="49" charset="0"/>
              </a:rPr>
              <a:t>esta</a:t>
            </a:r>
            <a:r>
              <a:rPr lang="en-US" sz="1500" dirty="0" smtClean="0">
                <a:latin typeface="Consolas" panose="020B0609020204030204" pitchFamily="49" charset="0"/>
              </a:rPr>
              <a:t> web");&lt;/script&gt;'); </a:t>
            </a:r>
          </a:p>
          <a:p>
            <a:r>
              <a:rPr lang="es-ES" sz="1500" dirty="0" smtClean="0">
                <a:latin typeface="Consolas" panose="020B0609020204030204" pitchFamily="49" charset="0"/>
              </a:rPr>
              <a:t>// resultado que se almacenaría: </a:t>
            </a:r>
            <a:r>
              <a:rPr lang="es-ES" sz="1500" dirty="0" err="1" smtClean="0">
                <a:latin typeface="Consolas" panose="020B0609020204030204" pitchFamily="49" charset="0"/>
              </a:rPr>
              <a:t>alert</a:t>
            </a:r>
            <a:r>
              <a:rPr lang="es-ES" sz="1500" dirty="0" smtClean="0">
                <a:latin typeface="Consolas" panose="020B0609020204030204" pitchFamily="49" charset="0"/>
              </a:rPr>
              <a:t>("El niño atacó esta web");</a:t>
            </a:r>
            <a:endParaRPr lang="es-ES" sz="1500" dirty="0">
              <a:latin typeface="Consolas" panose="020B0609020204030204" pitchFamily="49" charset="0"/>
            </a:endParaRPr>
          </a:p>
        </p:txBody>
      </p:sp>
    </p:spTree>
    <p:extLst>
      <p:ext uri="{BB962C8B-B14F-4D97-AF65-F5344CB8AC3E}">
        <p14:creationId xmlns:p14="http://schemas.microsoft.com/office/powerpoint/2010/main" val="158510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latin typeface="Consolas" panose="020B0609020204030204" pitchFamily="49" charset="0"/>
              </a:rPr>
              <a:t>2. Encriptado de contraseñas.</a:t>
            </a:r>
            <a:br>
              <a:rPr lang="es-ES" dirty="0" smtClean="0">
                <a:latin typeface="Consolas" panose="020B0609020204030204" pitchFamily="49" charset="0"/>
              </a:rPr>
            </a:br>
            <a:r>
              <a:rPr lang="es-ES" dirty="0">
                <a:latin typeface="Consolas" panose="020B0609020204030204" pitchFamily="49" charset="0"/>
              </a:rPr>
              <a:t>	</a:t>
            </a:r>
            <a:r>
              <a:rPr lang="es-ES" sz="3000" dirty="0" smtClean="0">
                <a:latin typeface="Consolas" panose="020B0609020204030204" pitchFamily="49" charset="0"/>
              </a:rPr>
              <a:t>2.1 Importancia.</a:t>
            </a:r>
            <a:endParaRPr lang="es-ES" sz="3000" dirty="0">
              <a:latin typeface="Consolas" panose="020B0609020204030204" pitchFamily="49" charset="0"/>
            </a:endParaRPr>
          </a:p>
        </p:txBody>
      </p:sp>
      <p:sp>
        <p:nvSpPr>
          <p:cNvPr id="4" name="CuadroTexto 3"/>
          <p:cNvSpPr txBox="1"/>
          <p:nvPr/>
        </p:nvSpPr>
        <p:spPr>
          <a:xfrm>
            <a:off x="735169" y="2305317"/>
            <a:ext cx="7133823" cy="2585323"/>
          </a:xfrm>
          <a:prstGeom prst="rect">
            <a:avLst/>
          </a:prstGeom>
          <a:noFill/>
        </p:spPr>
        <p:txBody>
          <a:bodyPr wrap="square" rtlCol="0">
            <a:spAutoFit/>
          </a:bodyPr>
          <a:lstStyle/>
          <a:p>
            <a:pPr algn="just"/>
            <a:r>
              <a:rPr lang="es-ES" dirty="0" smtClean="0">
                <a:latin typeface="Consolas" panose="020B0609020204030204" pitchFamily="49" charset="0"/>
              </a:rPr>
              <a:t>Cuando almacenamos en el servidor una contraseña sin encriptar, esta queda expuesta a que cualquier persona pueda leerla y usarla. Por lo que es un imperativo </a:t>
            </a:r>
            <a:r>
              <a:rPr lang="es-ES" b="1" dirty="0" smtClean="0">
                <a:latin typeface="Consolas" panose="020B0609020204030204" pitchFamily="49" charset="0"/>
              </a:rPr>
              <a:t>encriptar</a:t>
            </a:r>
            <a:r>
              <a:rPr lang="es-ES" dirty="0" smtClean="0">
                <a:latin typeface="Consolas" panose="020B0609020204030204" pitchFamily="49" charset="0"/>
              </a:rPr>
              <a:t> todo tipo de credenciales.</a:t>
            </a:r>
          </a:p>
          <a:p>
            <a:pPr algn="just"/>
            <a:endParaRPr lang="es-ES" dirty="0" smtClean="0">
              <a:latin typeface="Consolas" panose="020B0609020204030204" pitchFamily="49" charset="0"/>
            </a:endParaRPr>
          </a:p>
          <a:p>
            <a:pPr algn="just"/>
            <a:r>
              <a:rPr lang="es-ES" dirty="0" smtClean="0">
                <a:latin typeface="Consolas" panose="020B0609020204030204" pitchFamily="49" charset="0"/>
              </a:rPr>
              <a:t>De esta manera, en caso de que alguien acceda a la base de datos solo dispondrá de una cadena de caracteres con la que no podrá hacer </a:t>
            </a:r>
            <a:r>
              <a:rPr lang="es-ES" dirty="0" err="1" smtClean="0">
                <a:latin typeface="Consolas" panose="020B0609020204030204" pitchFamily="49" charset="0"/>
              </a:rPr>
              <a:t>login</a:t>
            </a:r>
            <a:r>
              <a:rPr lang="es-ES" dirty="0" smtClean="0">
                <a:latin typeface="Consolas" panose="020B0609020204030204" pitchFamily="49" charset="0"/>
              </a:rPr>
              <a:t> a no ser que sepa la </a:t>
            </a:r>
            <a:r>
              <a:rPr lang="es-ES" b="1" dirty="0" smtClean="0">
                <a:latin typeface="Consolas" panose="020B0609020204030204" pitchFamily="49" charset="0"/>
              </a:rPr>
              <a:t>clave de cifrado</a:t>
            </a:r>
            <a:r>
              <a:rPr lang="es-ES" dirty="0" smtClean="0">
                <a:latin typeface="Consolas" panose="020B0609020204030204" pitchFamily="49" charset="0"/>
              </a:rPr>
              <a:t>.</a:t>
            </a: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01578" y="2710036"/>
            <a:ext cx="1775886" cy="1775886"/>
          </a:xfrm>
          <a:prstGeom prst="rect">
            <a:avLst/>
          </a:prstGeom>
        </p:spPr>
      </p:pic>
      <p:sp>
        <p:nvSpPr>
          <p:cNvPr id="6" name="CuadroTexto 5"/>
          <p:cNvSpPr txBox="1"/>
          <p:nvPr/>
        </p:nvSpPr>
        <p:spPr>
          <a:xfrm>
            <a:off x="735169" y="5309823"/>
            <a:ext cx="10515600" cy="1200329"/>
          </a:xfrm>
          <a:prstGeom prst="rect">
            <a:avLst/>
          </a:prstGeom>
          <a:noFill/>
        </p:spPr>
        <p:txBody>
          <a:bodyPr wrap="square" rtlCol="0">
            <a:spAutoFit/>
          </a:bodyPr>
          <a:lstStyle/>
          <a:p>
            <a:pPr algn="just"/>
            <a:r>
              <a:rPr lang="es-ES" dirty="0" smtClean="0">
                <a:latin typeface="Consolas" panose="020B0609020204030204" pitchFamily="49" charset="0"/>
              </a:rPr>
              <a:t>Esto no es solo una cuestión técnica. También es una </a:t>
            </a:r>
            <a:r>
              <a:rPr lang="es-ES" b="1" dirty="0" smtClean="0">
                <a:latin typeface="Consolas" panose="020B0609020204030204" pitchFamily="49" charset="0"/>
              </a:rPr>
              <a:t>cuestión legal</a:t>
            </a:r>
            <a:r>
              <a:rPr lang="es-ES" dirty="0" smtClean="0">
                <a:latin typeface="Consolas" panose="020B0609020204030204" pitchFamily="49" charset="0"/>
              </a:rPr>
              <a:t>, ya que la </a:t>
            </a:r>
            <a:r>
              <a:rPr lang="es-ES" b="1" dirty="0" smtClean="0">
                <a:latin typeface="Consolas" panose="020B0609020204030204" pitchFamily="49" charset="0"/>
              </a:rPr>
              <a:t>LOPD</a:t>
            </a:r>
            <a:r>
              <a:rPr lang="es-ES" dirty="0" smtClean="0">
                <a:latin typeface="Consolas" panose="020B0609020204030204" pitchFamily="49" charset="0"/>
              </a:rPr>
              <a:t> impone la obligación de </a:t>
            </a:r>
            <a:r>
              <a:rPr lang="es-ES" b="1" u="sng" dirty="0" smtClean="0">
                <a:latin typeface="Consolas" panose="020B0609020204030204" pitchFamily="49" charset="0"/>
              </a:rPr>
              <a:t>almacenar las contraseñas de forma ininteligible</a:t>
            </a:r>
            <a:r>
              <a:rPr lang="es-ES" dirty="0" smtClean="0">
                <a:latin typeface="Consolas" panose="020B0609020204030204" pitchFamily="49" charset="0"/>
              </a:rPr>
              <a:t>. (Art. 93.3).</a:t>
            </a:r>
          </a:p>
          <a:p>
            <a:endParaRPr lang="es-ES" dirty="0"/>
          </a:p>
        </p:txBody>
      </p:sp>
    </p:spTree>
    <p:extLst>
      <p:ext uri="{BB962C8B-B14F-4D97-AF65-F5344CB8AC3E}">
        <p14:creationId xmlns:p14="http://schemas.microsoft.com/office/powerpoint/2010/main" val="253913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Consolas" panose="020B0609020204030204" pitchFamily="49" charset="0"/>
              </a:rPr>
              <a:t>2.2 Encriptado y Desencriptado.</a:t>
            </a:r>
            <a:endParaRPr lang="es-ES" dirty="0">
              <a:latin typeface="Consolas" panose="020B0609020204030204" pitchFamily="49" charset="0"/>
            </a:endParaRPr>
          </a:p>
        </p:txBody>
      </p:sp>
      <p:sp>
        <p:nvSpPr>
          <p:cNvPr id="3" name="Marcador de contenido 2"/>
          <p:cNvSpPr>
            <a:spLocks noGrp="1"/>
          </p:cNvSpPr>
          <p:nvPr>
            <p:ph idx="1"/>
          </p:nvPr>
        </p:nvSpPr>
        <p:spPr>
          <a:xfrm>
            <a:off x="838200" y="1825625"/>
            <a:ext cx="10515600" cy="659998"/>
          </a:xfrm>
        </p:spPr>
        <p:txBody>
          <a:bodyPr>
            <a:normAutofit/>
          </a:bodyPr>
          <a:lstStyle/>
          <a:p>
            <a:pPr marL="0" indent="0" algn="just">
              <a:buNone/>
            </a:pPr>
            <a:r>
              <a:rPr lang="es-ES" sz="1800" dirty="0" smtClean="0">
                <a:latin typeface="Consolas" panose="020B0609020204030204" pitchFamily="49" charset="0"/>
              </a:rPr>
              <a:t>El procedimiento que recomienda la </a:t>
            </a:r>
            <a:r>
              <a:rPr lang="es-ES" sz="1800" b="1" dirty="0" smtClean="0">
                <a:latin typeface="Consolas" panose="020B0609020204030204" pitchFamily="49" charset="0"/>
              </a:rPr>
              <a:t>documentación oficial de PHP 7</a:t>
            </a:r>
            <a:r>
              <a:rPr lang="es-ES" sz="1800" dirty="0" smtClean="0">
                <a:latin typeface="Consolas" panose="020B0609020204030204" pitchFamily="49" charset="0"/>
              </a:rPr>
              <a:t>, es usando la librería Hash.</a:t>
            </a:r>
            <a:endParaRPr lang="es-ES" sz="1800" dirty="0">
              <a:latin typeface="Consolas" panose="020B0609020204030204" pitchFamily="49" charset="0"/>
            </a:endParaRPr>
          </a:p>
        </p:txBody>
      </p:sp>
      <p:sp>
        <p:nvSpPr>
          <p:cNvPr id="6" name="Rectángulo 5"/>
          <p:cNvSpPr/>
          <p:nvPr/>
        </p:nvSpPr>
        <p:spPr>
          <a:xfrm>
            <a:off x="3799267" y="2620560"/>
            <a:ext cx="7106991" cy="77946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$hash = </a:t>
            </a:r>
            <a:r>
              <a:rPr lang="en-US" dirty="0" err="1" smtClean="0"/>
              <a:t>password_hash</a:t>
            </a:r>
            <a:r>
              <a:rPr lang="en-US" dirty="0" smtClean="0"/>
              <a:t>('</a:t>
            </a:r>
            <a:r>
              <a:rPr lang="en-US" dirty="0" err="1" smtClean="0"/>
              <a:t>micontraseña</a:t>
            </a:r>
            <a:r>
              <a:rPr lang="en-US" dirty="0" smtClean="0"/>
              <a:t>', PASSWORD_DEFAULT, [15]);</a:t>
            </a:r>
            <a:endParaRPr lang="es-ES" dirty="0"/>
          </a:p>
        </p:txBody>
      </p:sp>
      <p:sp>
        <p:nvSpPr>
          <p:cNvPr id="8" name="CuadroTexto 7"/>
          <p:cNvSpPr txBox="1"/>
          <p:nvPr/>
        </p:nvSpPr>
        <p:spPr>
          <a:xfrm>
            <a:off x="838200" y="3747749"/>
            <a:ext cx="10817180" cy="2800767"/>
          </a:xfrm>
          <a:prstGeom prst="rect">
            <a:avLst/>
          </a:prstGeom>
          <a:noFill/>
        </p:spPr>
        <p:txBody>
          <a:bodyPr wrap="square" rtlCol="0">
            <a:spAutoFit/>
          </a:bodyPr>
          <a:lstStyle/>
          <a:p>
            <a:r>
              <a:rPr lang="es-ES" sz="2500" dirty="0" smtClean="0">
                <a:latin typeface="Consolas" panose="020B0609020204030204" pitchFamily="49" charset="0"/>
              </a:rPr>
              <a:t>Parámetros de la función </a:t>
            </a:r>
            <a:r>
              <a:rPr lang="es-ES" sz="2500" b="1" dirty="0" err="1" smtClean="0">
                <a:latin typeface="Consolas" panose="020B0609020204030204" pitchFamily="49" charset="0"/>
              </a:rPr>
              <a:t>password_hash</a:t>
            </a:r>
            <a:r>
              <a:rPr lang="es-ES" sz="2500" b="1" dirty="0" smtClean="0">
                <a:latin typeface="Consolas" panose="020B0609020204030204" pitchFamily="49" charset="0"/>
              </a:rPr>
              <a:t>():</a:t>
            </a:r>
          </a:p>
          <a:p>
            <a:endParaRPr lang="es-ES" sz="2500" b="1" dirty="0" smtClean="0">
              <a:latin typeface="Consolas" panose="020B0609020204030204" pitchFamily="49" charset="0"/>
            </a:endParaRPr>
          </a:p>
          <a:p>
            <a:pPr marL="342900" indent="-342900">
              <a:buAutoNum type="arabicPeriod"/>
            </a:pPr>
            <a:r>
              <a:rPr lang="es-ES" dirty="0" smtClean="0">
                <a:latin typeface="Consolas" panose="020B0609020204030204" pitchFamily="49" charset="0"/>
              </a:rPr>
              <a:t>Contraseña a cifrar.</a:t>
            </a:r>
          </a:p>
          <a:p>
            <a:pPr marL="342900" indent="-342900">
              <a:buAutoNum type="arabicPeriod"/>
            </a:pPr>
            <a:endParaRPr lang="es-ES" dirty="0" smtClean="0">
              <a:latin typeface="Consolas" panose="020B0609020204030204" pitchFamily="49" charset="0"/>
            </a:endParaRPr>
          </a:p>
          <a:p>
            <a:pPr marL="342900" indent="-342900">
              <a:buAutoNum type="arabicPeriod"/>
            </a:pPr>
            <a:r>
              <a:rPr lang="es-ES" dirty="0" smtClean="0">
                <a:latin typeface="Consolas" panose="020B0609020204030204" pitchFamily="49" charset="0"/>
              </a:rPr>
              <a:t>Algoritmo a usar. </a:t>
            </a:r>
            <a:r>
              <a:rPr lang="es-ES" b="1" dirty="0" smtClean="0">
                <a:latin typeface="Consolas" panose="020B0609020204030204" pitchFamily="49" charset="0"/>
              </a:rPr>
              <a:t>PASSWORD_DEFAULT</a:t>
            </a:r>
            <a:r>
              <a:rPr lang="es-ES" dirty="0" smtClean="0">
                <a:latin typeface="Consolas" panose="020B0609020204030204" pitchFamily="49" charset="0"/>
              </a:rPr>
              <a:t> se actualiza siempre que se añada un algoritmo                    					 nuevo más fuerte.</a:t>
            </a:r>
          </a:p>
          <a:p>
            <a:r>
              <a:rPr lang="es-ES" dirty="0" smtClean="0">
                <a:latin typeface="Consolas" panose="020B0609020204030204" pitchFamily="49" charset="0"/>
              </a:rPr>
              <a:t>                     </a:t>
            </a:r>
            <a:r>
              <a:rPr lang="es-ES" b="1" dirty="0" smtClean="0">
                <a:latin typeface="Consolas" panose="020B0609020204030204" pitchFamily="49" charset="0"/>
              </a:rPr>
              <a:t>PASSWORD_BCRYPT</a:t>
            </a:r>
            <a:r>
              <a:rPr lang="es-ES" dirty="0" smtClean="0">
                <a:latin typeface="Consolas" panose="020B0609020204030204" pitchFamily="49" charset="0"/>
              </a:rPr>
              <a:t> emplea el algoritmo CRYPT_BLOWFISH.</a:t>
            </a:r>
          </a:p>
          <a:p>
            <a:endParaRPr lang="es-ES" dirty="0" smtClean="0">
              <a:latin typeface="Consolas" panose="020B0609020204030204" pitchFamily="49" charset="0"/>
            </a:endParaRPr>
          </a:p>
          <a:p>
            <a:r>
              <a:rPr lang="es-ES" dirty="0" smtClean="0">
                <a:latin typeface="Consolas" panose="020B0609020204030204" pitchFamily="49" charset="0"/>
              </a:rPr>
              <a:t>3. Coste del algoritmo. Se puede considerar como el </a:t>
            </a:r>
            <a:r>
              <a:rPr lang="es-ES" b="1" dirty="0" smtClean="0">
                <a:latin typeface="Consolas" panose="020B0609020204030204" pitchFamily="49" charset="0"/>
              </a:rPr>
              <a:t>número de veces que se encripta</a:t>
            </a:r>
            <a:r>
              <a:rPr lang="es-ES" dirty="0" smtClean="0">
                <a:latin typeface="Consolas" panose="020B0609020204030204" pitchFamily="49" charset="0"/>
              </a:rPr>
              <a:t>.</a:t>
            </a:r>
            <a:endParaRPr lang="es-ES" dirty="0">
              <a:latin typeface="Consolas" panose="020B0609020204030204" pitchFamily="49" charset="0"/>
            </a:endParaRPr>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2744" y="2614412"/>
            <a:ext cx="785611" cy="785611"/>
          </a:xfrm>
          <a:prstGeom prst="rect">
            <a:avLst/>
          </a:prstGeom>
        </p:spPr>
      </p:pic>
    </p:spTree>
    <p:extLst>
      <p:ext uri="{BB962C8B-B14F-4D97-AF65-F5344CB8AC3E}">
        <p14:creationId xmlns:p14="http://schemas.microsoft.com/office/powerpoint/2010/main" val="348443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Consolas" panose="020B0609020204030204" pitchFamily="49" charset="0"/>
              </a:rPr>
              <a:t>2.2 Encriptado y Desencriptado.</a:t>
            </a:r>
            <a:endParaRPr lang="es-ES" dirty="0">
              <a:latin typeface="Consolas" panose="020B0609020204030204" pitchFamily="49" charset="0"/>
            </a:endParaRPr>
          </a:p>
        </p:txBody>
      </p:sp>
      <p:sp>
        <p:nvSpPr>
          <p:cNvPr id="5" name="CuadroTexto 4"/>
          <p:cNvSpPr txBox="1"/>
          <p:nvPr/>
        </p:nvSpPr>
        <p:spPr>
          <a:xfrm>
            <a:off x="954110" y="1906073"/>
            <a:ext cx="9941417" cy="646331"/>
          </a:xfrm>
          <a:prstGeom prst="rect">
            <a:avLst/>
          </a:prstGeom>
          <a:noFill/>
        </p:spPr>
        <p:txBody>
          <a:bodyPr wrap="square" rtlCol="0">
            <a:spAutoFit/>
          </a:bodyPr>
          <a:lstStyle/>
          <a:p>
            <a:pPr algn="just"/>
            <a:r>
              <a:rPr lang="es-ES" dirty="0" smtClean="0">
                <a:latin typeface="Consolas" panose="020B0609020204030204" pitchFamily="49" charset="0"/>
              </a:rPr>
              <a:t>Para poder verificar la contraseña que inserta el usuario al hacer </a:t>
            </a:r>
            <a:r>
              <a:rPr lang="es-ES" dirty="0" err="1" smtClean="0">
                <a:latin typeface="Consolas" panose="020B0609020204030204" pitchFamily="49" charset="0"/>
              </a:rPr>
              <a:t>login</a:t>
            </a:r>
            <a:r>
              <a:rPr lang="es-ES" dirty="0" smtClean="0">
                <a:latin typeface="Consolas" panose="020B0609020204030204" pitchFamily="49" charset="0"/>
              </a:rPr>
              <a:t>, se usa la función </a:t>
            </a:r>
            <a:r>
              <a:rPr lang="es-ES" b="1" dirty="0" err="1" smtClean="0">
                <a:latin typeface="Consolas" panose="020B0609020204030204" pitchFamily="49" charset="0"/>
              </a:rPr>
              <a:t>password_verify</a:t>
            </a:r>
            <a:r>
              <a:rPr lang="es-ES" b="1" dirty="0" smtClean="0">
                <a:latin typeface="Consolas" panose="020B0609020204030204" pitchFamily="49" charset="0"/>
              </a:rPr>
              <a:t>(), </a:t>
            </a:r>
            <a:r>
              <a:rPr lang="es-ES" dirty="0" smtClean="0">
                <a:latin typeface="Consolas" panose="020B0609020204030204" pitchFamily="49" charset="0"/>
              </a:rPr>
              <a:t>que devuelve un valor booleano.</a:t>
            </a:r>
            <a:endParaRPr lang="es-ES" dirty="0">
              <a:latin typeface="Consolas" panose="020B0609020204030204" pitchFamily="49" charset="0"/>
            </a:endParaRPr>
          </a:p>
        </p:txBody>
      </p:sp>
      <p:sp>
        <p:nvSpPr>
          <p:cNvPr id="10" name="Rectángulo 9"/>
          <p:cNvSpPr/>
          <p:nvPr/>
        </p:nvSpPr>
        <p:spPr>
          <a:xfrm>
            <a:off x="3963472" y="2916775"/>
            <a:ext cx="4265053" cy="77946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a:t>
            </a:r>
            <a:r>
              <a:rPr lang="en-US" dirty="0" err="1" smtClean="0"/>
              <a:t>password_verify</a:t>
            </a:r>
            <a:r>
              <a:rPr lang="en-US" dirty="0" smtClean="0"/>
              <a:t>($password, $hash)){</a:t>
            </a:r>
          </a:p>
          <a:p>
            <a:r>
              <a:rPr lang="en-US" dirty="0" smtClean="0"/>
              <a:t>	// Password </a:t>
            </a:r>
            <a:r>
              <a:rPr lang="en-US" dirty="0" err="1" smtClean="0"/>
              <a:t>correcto</a:t>
            </a:r>
            <a:r>
              <a:rPr lang="en-US" dirty="0" smtClean="0"/>
              <a:t>!</a:t>
            </a:r>
          </a:p>
          <a:p>
            <a:r>
              <a:rPr lang="en-US" dirty="0" smtClean="0"/>
              <a:t>}</a:t>
            </a:r>
            <a:endParaRPr lang="es-ES" dirty="0"/>
          </a:p>
        </p:txBody>
      </p:sp>
      <p:sp>
        <p:nvSpPr>
          <p:cNvPr id="11" name="CuadroTexto 10"/>
          <p:cNvSpPr txBox="1"/>
          <p:nvPr/>
        </p:nvSpPr>
        <p:spPr>
          <a:xfrm>
            <a:off x="1125291" y="4060609"/>
            <a:ext cx="9941417" cy="1477328"/>
          </a:xfrm>
          <a:prstGeom prst="rect">
            <a:avLst/>
          </a:prstGeom>
          <a:noFill/>
        </p:spPr>
        <p:txBody>
          <a:bodyPr wrap="square" rtlCol="0">
            <a:spAutoFit/>
          </a:bodyPr>
          <a:lstStyle/>
          <a:p>
            <a:pPr algn="just"/>
            <a:r>
              <a:rPr lang="es-ES" dirty="0" smtClean="0">
                <a:latin typeface="Consolas" panose="020B0609020204030204" pitchFamily="49" charset="0"/>
              </a:rPr>
              <a:t>Es </a:t>
            </a:r>
            <a:r>
              <a:rPr lang="es-ES" b="1" dirty="0" smtClean="0">
                <a:latin typeface="Consolas" panose="020B0609020204030204" pitchFamily="49" charset="0"/>
              </a:rPr>
              <a:t>importante</a:t>
            </a:r>
            <a:r>
              <a:rPr lang="es-ES" dirty="0" smtClean="0">
                <a:latin typeface="Consolas" panose="020B0609020204030204" pitchFamily="49" charset="0"/>
              </a:rPr>
              <a:t> destacar, que aunque la contraseña se almacene encriptada, se puede seguir ¨leyendo¨ en el momento en el que se envía al servidor, haciendo un ataque </a:t>
            </a:r>
            <a:r>
              <a:rPr lang="es-ES" b="1" dirty="0" err="1" smtClean="0">
                <a:latin typeface="Consolas" panose="020B0609020204030204" pitchFamily="49" charset="0"/>
              </a:rPr>
              <a:t>Man</a:t>
            </a:r>
            <a:r>
              <a:rPr lang="es-ES" b="1" dirty="0" smtClean="0">
                <a:latin typeface="Consolas" panose="020B0609020204030204" pitchFamily="49" charset="0"/>
              </a:rPr>
              <a:t> In </a:t>
            </a:r>
            <a:r>
              <a:rPr lang="es-ES" b="1" dirty="0" err="1" smtClean="0">
                <a:latin typeface="Consolas" panose="020B0609020204030204" pitchFamily="49" charset="0"/>
              </a:rPr>
              <a:t>The</a:t>
            </a:r>
            <a:r>
              <a:rPr lang="es-ES" b="1" dirty="0" smtClean="0">
                <a:latin typeface="Consolas" panose="020B0609020204030204" pitchFamily="49" charset="0"/>
              </a:rPr>
              <a:t> </a:t>
            </a:r>
            <a:r>
              <a:rPr lang="es-ES" b="1" dirty="0" err="1" smtClean="0">
                <a:latin typeface="Consolas" panose="020B0609020204030204" pitchFamily="49" charset="0"/>
              </a:rPr>
              <a:t>Middle</a:t>
            </a:r>
            <a:r>
              <a:rPr lang="es-ES" dirty="0" smtClean="0">
                <a:latin typeface="Consolas" panose="020B0609020204030204" pitchFamily="49" charset="0"/>
              </a:rPr>
              <a:t>. Por lo que para complementar esta medida de seguridad, sería recomendable implementar HTTPS en nuestro servidor. Y </a:t>
            </a:r>
            <a:r>
              <a:rPr lang="es-ES" b="1" dirty="0" smtClean="0">
                <a:latin typeface="Consolas" panose="020B0609020204030204" pitchFamily="49" charset="0"/>
              </a:rPr>
              <a:t>forzar el uso de HTTPS</a:t>
            </a:r>
            <a:r>
              <a:rPr lang="es-ES" dirty="0" smtClean="0">
                <a:latin typeface="Consolas" panose="020B0609020204030204" pitchFamily="49" charset="0"/>
              </a:rPr>
              <a:t> desde el fichero .</a:t>
            </a:r>
            <a:r>
              <a:rPr lang="es-ES" dirty="0" err="1" smtClean="0">
                <a:latin typeface="Consolas" panose="020B0609020204030204" pitchFamily="49" charset="0"/>
              </a:rPr>
              <a:t>htaccess</a:t>
            </a:r>
            <a:r>
              <a:rPr lang="es-ES" dirty="0" smtClean="0">
                <a:latin typeface="Consolas" panose="020B0609020204030204" pitchFamily="49" charset="0"/>
              </a:rPr>
              <a:t> insertando estas tres líneas.</a:t>
            </a:r>
            <a:endParaRPr lang="es-ES" dirty="0">
              <a:latin typeface="Consolas" panose="020B0609020204030204" pitchFamily="49" charset="0"/>
            </a:endParaRPr>
          </a:p>
        </p:txBody>
      </p:sp>
      <p:sp>
        <p:nvSpPr>
          <p:cNvPr id="12" name="Rectángulo 11"/>
          <p:cNvSpPr/>
          <p:nvPr/>
        </p:nvSpPr>
        <p:spPr>
          <a:xfrm>
            <a:off x="3937448" y="5727942"/>
            <a:ext cx="6756578" cy="77946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RewriteEngine</a:t>
            </a:r>
            <a:r>
              <a:rPr lang="en-US" dirty="0" smtClean="0"/>
              <a:t> On</a:t>
            </a:r>
          </a:p>
          <a:p>
            <a:r>
              <a:rPr lang="en-US" dirty="0" err="1" smtClean="0"/>
              <a:t>RewriteCond</a:t>
            </a:r>
            <a:r>
              <a:rPr lang="en-US" dirty="0" smtClean="0"/>
              <a:t> %{SERVER_PORT} 80</a:t>
            </a:r>
          </a:p>
          <a:p>
            <a:r>
              <a:rPr lang="en-US" dirty="0" err="1" smtClean="0"/>
              <a:t>RewriteRule</a:t>
            </a:r>
            <a:r>
              <a:rPr lang="en-US" dirty="0" smtClean="0"/>
              <a:t> ^(.*)$ https://www.susitioweb.com/$1 [R,L]</a:t>
            </a:r>
            <a:endParaRPr lang="es-ES" dirty="0"/>
          </a:p>
        </p:txBody>
      </p:sp>
      <p:pic>
        <p:nvPicPr>
          <p:cNvPr id="14" name="Imagen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3121" y="2916775"/>
            <a:ext cx="779463" cy="779463"/>
          </a:xfrm>
          <a:prstGeom prst="rect">
            <a:avLst/>
          </a:prstGeom>
        </p:spPr>
      </p:pic>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581" y="5727942"/>
            <a:ext cx="1195003" cy="778042"/>
          </a:xfrm>
          <a:prstGeom prst="rect">
            <a:avLst/>
          </a:prstGeom>
        </p:spPr>
      </p:pic>
    </p:spTree>
    <p:extLst>
      <p:ext uri="{BB962C8B-B14F-4D97-AF65-F5344CB8AC3E}">
        <p14:creationId xmlns:p14="http://schemas.microsoft.com/office/powerpoint/2010/main" val="4104154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1172</Words>
  <Application>Microsoft Office PowerPoint</Application>
  <PresentationFormat>Panorámica</PresentationFormat>
  <Paragraphs>109</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Calibri Light</vt:lpstr>
      <vt:lpstr>Consolas</vt:lpstr>
      <vt:lpstr>Tema de Office</vt:lpstr>
      <vt:lpstr>Presentación de PowerPoint</vt:lpstr>
      <vt:lpstr>Presentación de PowerPoint</vt:lpstr>
      <vt:lpstr>1. ¿Qué es Cross-Site Scripting?</vt:lpstr>
      <vt:lpstr>1.2 Ejemplo de ataque XSS.</vt:lpstr>
      <vt:lpstr>1.2 Ejemplo de ataque XSS.</vt:lpstr>
      <vt:lpstr>1.3 Prevenir ataques XSS.</vt:lpstr>
      <vt:lpstr>2. Encriptado de contraseñas.  2.1 Importancia.</vt:lpstr>
      <vt:lpstr>2.2 Encriptado y Desencriptado.</vt:lpstr>
      <vt:lpstr>2.2 Encriptado y Desencriptado.</vt:lpstr>
      <vt:lpstr>3. SQL Injection. 3.1 ¿Qué es?.</vt:lpstr>
      <vt:lpstr>3.2 Demostración usando Kali Linux.</vt:lpstr>
      <vt:lpstr>3.3 Como prevenir un ataque SQLi</vt:lpstr>
      <vt:lpstr>4. Subida de archivos mediante formulario.</vt:lpstr>
      <vt:lpstr>4. Subida de archivos mediante formulario.</vt:lpstr>
      <vt:lpstr>5. 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dc:creator>
  <cp:lastModifiedBy>MIGUEL</cp:lastModifiedBy>
  <cp:revision>31</cp:revision>
  <dcterms:created xsi:type="dcterms:W3CDTF">2019-01-17T08:20:22Z</dcterms:created>
  <dcterms:modified xsi:type="dcterms:W3CDTF">2019-01-17T11:44:44Z</dcterms:modified>
</cp:coreProperties>
</file>