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65"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3EBA9-C2DE-44EA-BC3A-BAAAFC4D0438}"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74BA-7D2F-4D58-8BD5-A62F58F0A671}" type="slidenum">
              <a:rPr lang="en-US" smtClean="0"/>
              <a:t>‹#›</a:t>
            </a:fld>
            <a:endParaRPr lang="en-US"/>
          </a:p>
        </p:txBody>
      </p:sp>
    </p:spTree>
    <p:extLst>
      <p:ext uri="{BB962C8B-B14F-4D97-AF65-F5344CB8AC3E}">
        <p14:creationId xmlns:p14="http://schemas.microsoft.com/office/powerpoint/2010/main" val="184623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request and subsequent response connections are defined in some way that is understandable to both the service consumer and service provider. </a:t>
            </a:r>
            <a:endParaRPr lang="en-US" dirty="0"/>
          </a:p>
        </p:txBody>
      </p:sp>
      <p:sp>
        <p:nvSpPr>
          <p:cNvPr id="4" name="Slide Number Placeholder 3"/>
          <p:cNvSpPr>
            <a:spLocks noGrp="1"/>
          </p:cNvSpPr>
          <p:nvPr>
            <p:ph type="sldNum" sz="quarter" idx="5"/>
          </p:nvPr>
        </p:nvSpPr>
        <p:spPr/>
        <p:txBody>
          <a:bodyPr/>
          <a:lstStyle/>
          <a:p>
            <a:fld id="{435474BA-7D2F-4D58-8BD5-A62F58F0A671}" type="slidenum">
              <a:rPr lang="en-US" smtClean="0"/>
              <a:t>3</a:t>
            </a:fld>
            <a:endParaRPr lang="en-US"/>
          </a:p>
        </p:txBody>
      </p:sp>
    </p:spTree>
    <p:extLst>
      <p:ext uri="{BB962C8B-B14F-4D97-AF65-F5344CB8AC3E}">
        <p14:creationId xmlns:p14="http://schemas.microsoft.com/office/powerpoint/2010/main" val="39619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It handles a business process such as calculating an insurance quote or distributing email; handles a technical task such as accessing a database; or provides business data and the technical details to construct a graphical interface.</a:t>
            </a:r>
          </a:p>
          <a:p>
            <a:pPr fontAlgn="base"/>
            <a:endParaRPr lang="en-US" sz="1200" dirty="0"/>
          </a:p>
          <a:p>
            <a:pPr fontAlgn="base"/>
            <a:r>
              <a:rPr lang="en-US" sz="1200" dirty="0"/>
              <a:t>It can access another service. With the appropriate runtime technology, it can access a traditional program and respond to different kinds of requesters, such as web applications.</a:t>
            </a:r>
          </a:p>
          <a:p>
            <a:pPr fontAlgn="base"/>
            <a:endParaRPr lang="en-US" sz="1200" dirty="0"/>
          </a:p>
          <a:p>
            <a:pPr fontAlgn="base"/>
            <a:r>
              <a:rPr lang="en-US" sz="1200" dirty="0"/>
              <a:t>It is relatively independent of other software. Changes to a requester require few or no changes to the service. Changes to the internal logic of a service require few or no changes to the requester. The relative independence of the service and other software is called </a:t>
            </a:r>
            <a:r>
              <a:rPr lang="en-US" sz="1200" i="1" dirty="0"/>
              <a:t>loose coupling.</a:t>
            </a:r>
            <a:endParaRPr lang="en-US" sz="1200" dirty="0"/>
          </a:p>
          <a:p>
            <a:endParaRPr lang="en-US" dirty="0"/>
          </a:p>
        </p:txBody>
      </p:sp>
      <p:sp>
        <p:nvSpPr>
          <p:cNvPr id="4" name="Slide Number Placeholder 3"/>
          <p:cNvSpPr>
            <a:spLocks noGrp="1"/>
          </p:cNvSpPr>
          <p:nvPr>
            <p:ph type="sldNum" sz="quarter" idx="5"/>
          </p:nvPr>
        </p:nvSpPr>
        <p:spPr/>
        <p:txBody>
          <a:bodyPr/>
          <a:lstStyle/>
          <a:p>
            <a:fld id="{435474BA-7D2F-4D58-8BD5-A62F58F0A671}" type="slidenum">
              <a:rPr lang="en-US" smtClean="0"/>
              <a:t>5</a:t>
            </a:fld>
            <a:endParaRPr lang="en-US"/>
          </a:p>
        </p:txBody>
      </p:sp>
    </p:spTree>
    <p:extLst>
      <p:ext uri="{BB962C8B-B14F-4D97-AF65-F5344CB8AC3E}">
        <p14:creationId xmlns:p14="http://schemas.microsoft.com/office/powerpoint/2010/main" val="227766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topmost level contains one or more integration services, each of which controls a flow of activities, such as processing an applicant's request for insurance coverage. Each integration service invokes one or more business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level is composed of services that each fulfill a relatively low-level business task.  For example, an integration service might invoke a series of business services to verify the details that were provided by an insurance-policy agent. If the business services return values that are judged to mean "issue a policy," the integration service invokes another business service. The second business service calculates a quote and returns the quote to the software, such as a web application, that invoked the service-oriented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level consists of data-access services, each of which handles the relatively technical task of reading from and writing to data-storage areas, such as databases and message queues.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35474BA-7D2F-4D58-8BD5-A62F58F0A671}" type="slidenum">
              <a:rPr lang="en-US" smtClean="0"/>
              <a:t>6</a:t>
            </a:fld>
            <a:endParaRPr lang="en-US"/>
          </a:p>
        </p:txBody>
      </p:sp>
    </p:spTree>
    <p:extLst>
      <p:ext uri="{BB962C8B-B14F-4D97-AF65-F5344CB8AC3E}">
        <p14:creationId xmlns:p14="http://schemas.microsoft.com/office/powerpoint/2010/main" val="248467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474BA-7D2F-4D58-8BD5-A62F58F0A671}" type="slidenum">
              <a:rPr lang="en-US" smtClean="0"/>
              <a:t>7</a:t>
            </a:fld>
            <a:endParaRPr lang="en-US"/>
          </a:p>
        </p:txBody>
      </p:sp>
    </p:spTree>
    <p:extLst>
      <p:ext uri="{BB962C8B-B14F-4D97-AF65-F5344CB8AC3E}">
        <p14:creationId xmlns:p14="http://schemas.microsoft.com/office/powerpoint/2010/main" val="143327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74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21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43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72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45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21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2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06239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12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34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354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280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2437-BFF2-434E-B8AE-7693108B43F9}"/>
              </a:ext>
            </a:extLst>
          </p:cNvPr>
          <p:cNvSpPr>
            <a:spLocks noGrp="1"/>
          </p:cNvSpPr>
          <p:nvPr>
            <p:ph type="ctrTitle"/>
          </p:nvPr>
        </p:nvSpPr>
        <p:spPr/>
        <p:txBody>
          <a:bodyPr/>
          <a:lstStyle/>
          <a:p>
            <a:r>
              <a:rPr lang="en-US" dirty="0"/>
              <a:t>Service-oriented architecture</a:t>
            </a:r>
          </a:p>
        </p:txBody>
      </p:sp>
      <p:sp>
        <p:nvSpPr>
          <p:cNvPr id="3" name="Subtitle 2">
            <a:extLst>
              <a:ext uri="{FF2B5EF4-FFF2-40B4-BE49-F238E27FC236}">
                <a16:creationId xmlns:a16="http://schemas.microsoft.com/office/drawing/2014/main" id="{BE31E23E-7C93-4FFF-81A9-C77405D482BA}"/>
              </a:ext>
            </a:extLst>
          </p:cNvPr>
          <p:cNvSpPr>
            <a:spLocks noGrp="1"/>
          </p:cNvSpPr>
          <p:nvPr>
            <p:ph type="subTitle" idx="1"/>
          </p:nvPr>
        </p:nvSpPr>
        <p:spPr/>
        <p:txBody>
          <a:bodyPr>
            <a:normAutofit/>
          </a:bodyPr>
          <a:lstStyle/>
          <a:p>
            <a:r>
              <a:rPr lang="en-US" dirty="0"/>
              <a:t>Manuel Molina         2016-5468</a:t>
            </a:r>
          </a:p>
        </p:txBody>
      </p:sp>
    </p:spTree>
    <p:extLst>
      <p:ext uri="{BB962C8B-B14F-4D97-AF65-F5344CB8AC3E}">
        <p14:creationId xmlns:p14="http://schemas.microsoft.com/office/powerpoint/2010/main" val="375938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9270-ACA0-4A1C-AC23-E2BE61942970}"/>
              </a:ext>
            </a:extLst>
          </p:cNvPr>
          <p:cNvSpPr>
            <a:spLocks noGrp="1"/>
          </p:cNvSpPr>
          <p:nvPr>
            <p:ph type="title"/>
          </p:nvPr>
        </p:nvSpPr>
        <p:spPr/>
        <p:txBody>
          <a:bodyPr/>
          <a:lstStyle/>
          <a:p>
            <a:r>
              <a:rPr lang="en-US" dirty="0"/>
              <a:t>Allows for scalability</a:t>
            </a:r>
          </a:p>
        </p:txBody>
      </p:sp>
      <p:sp>
        <p:nvSpPr>
          <p:cNvPr id="3" name="Content Placeholder 2">
            <a:extLst>
              <a:ext uri="{FF2B5EF4-FFF2-40B4-BE49-F238E27FC236}">
                <a16:creationId xmlns:a16="http://schemas.microsoft.com/office/drawing/2014/main" id="{1A3516A3-105B-43F9-A917-8ED21BC1AA32}"/>
              </a:ext>
            </a:extLst>
          </p:cNvPr>
          <p:cNvSpPr>
            <a:spLocks noGrp="1"/>
          </p:cNvSpPr>
          <p:nvPr>
            <p:ph idx="1"/>
          </p:nvPr>
        </p:nvSpPr>
        <p:spPr/>
        <p:txBody>
          <a:bodyPr>
            <a:normAutofit/>
          </a:bodyPr>
          <a:lstStyle/>
          <a:p>
            <a:r>
              <a:rPr lang="en-US" sz="2400" dirty="0"/>
              <a:t>By using an SOA where there is a standard communication protocol in place, enterprises can drastically reduce the level of interaction that is required between clients and services, and this reduction means that applications can be scaled without putting added pressure on the application</a:t>
            </a:r>
          </a:p>
        </p:txBody>
      </p:sp>
    </p:spTree>
    <p:extLst>
      <p:ext uri="{BB962C8B-B14F-4D97-AF65-F5344CB8AC3E}">
        <p14:creationId xmlns:p14="http://schemas.microsoft.com/office/powerpoint/2010/main" val="17166005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1276-7DCF-4427-9FFD-3D1A4C52CF36}"/>
              </a:ext>
            </a:extLst>
          </p:cNvPr>
          <p:cNvSpPr>
            <a:spLocks noGrp="1"/>
          </p:cNvSpPr>
          <p:nvPr>
            <p:ph type="title"/>
          </p:nvPr>
        </p:nvSpPr>
        <p:spPr/>
        <p:txBody>
          <a:bodyPr/>
          <a:lstStyle/>
          <a:p>
            <a:r>
              <a:rPr lang="en-US" dirty="0"/>
              <a:t>Reduced costs</a:t>
            </a:r>
          </a:p>
        </p:txBody>
      </p:sp>
      <p:sp>
        <p:nvSpPr>
          <p:cNvPr id="3" name="Content Placeholder 2">
            <a:extLst>
              <a:ext uri="{FF2B5EF4-FFF2-40B4-BE49-F238E27FC236}">
                <a16:creationId xmlns:a16="http://schemas.microsoft.com/office/drawing/2014/main" id="{D80117DB-DB8F-4B00-B342-F393EA85EE45}"/>
              </a:ext>
            </a:extLst>
          </p:cNvPr>
          <p:cNvSpPr>
            <a:spLocks noGrp="1"/>
          </p:cNvSpPr>
          <p:nvPr>
            <p:ph idx="1"/>
          </p:nvPr>
        </p:nvSpPr>
        <p:spPr/>
        <p:txBody>
          <a:bodyPr>
            <a:normAutofit/>
          </a:bodyPr>
          <a:lstStyle/>
          <a:p>
            <a:r>
              <a:rPr lang="en-US" sz="2400" dirty="0"/>
              <a:t> By switching to an SOA-based system, businesses can limit the level of analysis that is often required when developing customized solutions for specific applications. This cost reduction is facilitated by the fact that loosely coupled systems are easier to maintain and do not necessitate the need for costly development and analysis. </a:t>
            </a:r>
          </a:p>
        </p:txBody>
      </p:sp>
    </p:spTree>
    <p:extLst>
      <p:ext uri="{BB962C8B-B14F-4D97-AF65-F5344CB8AC3E}">
        <p14:creationId xmlns:p14="http://schemas.microsoft.com/office/powerpoint/2010/main" val="40388405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1651-C643-47F5-98A6-6478470469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DF61D1C-44AD-4EF3-875B-C7F1E28DF066}"/>
              </a:ext>
            </a:extLst>
          </p:cNvPr>
          <p:cNvSpPr>
            <a:spLocks noGrp="1"/>
          </p:cNvSpPr>
          <p:nvPr>
            <p:ph idx="1"/>
          </p:nvPr>
        </p:nvSpPr>
        <p:spPr/>
        <p:txBody>
          <a:bodyPr>
            <a:normAutofit/>
          </a:bodyPr>
          <a:lstStyle/>
          <a:p>
            <a:r>
              <a:rPr lang="en-US" sz="2400" dirty="0"/>
              <a:t>Service-oriented architecture is a way of organizing software through the use of services.</a:t>
            </a:r>
          </a:p>
          <a:p>
            <a:r>
              <a:rPr lang="en-US" sz="2400" dirty="0"/>
              <a:t>Services are  units of logic that are normally run on a network that are usually self contained and independent from each other.</a:t>
            </a:r>
          </a:p>
          <a:p>
            <a:r>
              <a:rPr lang="en-US" sz="2400" dirty="0"/>
              <a:t>Services are divided into a hierarchy each one with an assigned role.</a:t>
            </a:r>
          </a:p>
          <a:p>
            <a:r>
              <a:rPr lang="en-US" sz="2400" dirty="0"/>
              <a:t>Service-oriented architecture has many benefits such as the creation of reusable code,  easier scalability and cost reduction.</a:t>
            </a:r>
          </a:p>
          <a:p>
            <a:endParaRPr lang="en-US" sz="2400" dirty="0"/>
          </a:p>
        </p:txBody>
      </p:sp>
    </p:spTree>
    <p:extLst>
      <p:ext uri="{BB962C8B-B14F-4D97-AF65-F5344CB8AC3E}">
        <p14:creationId xmlns:p14="http://schemas.microsoft.com/office/powerpoint/2010/main" val="114767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36E7-DC78-443E-8699-ACA6CB16FAA1}"/>
              </a:ext>
            </a:extLst>
          </p:cNvPr>
          <p:cNvSpPr>
            <a:spLocks noGrp="1"/>
          </p:cNvSpPr>
          <p:nvPr>
            <p:ph type="title"/>
          </p:nvPr>
        </p:nvSpPr>
        <p:spPr/>
        <p:txBody>
          <a:bodyPr>
            <a:normAutofit/>
          </a:bodyPr>
          <a:lstStyle/>
          <a:p>
            <a:r>
              <a:rPr lang="en-US" sz="3600" dirty="0"/>
              <a:t>What is Service oriented Architecture?</a:t>
            </a:r>
          </a:p>
        </p:txBody>
      </p:sp>
      <p:sp>
        <p:nvSpPr>
          <p:cNvPr id="3" name="Content Placeholder 2">
            <a:extLst>
              <a:ext uri="{FF2B5EF4-FFF2-40B4-BE49-F238E27FC236}">
                <a16:creationId xmlns:a16="http://schemas.microsoft.com/office/drawing/2014/main" id="{8E065B36-CCC8-47AB-A43A-E3D69378E70F}"/>
              </a:ext>
            </a:extLst>
          </p:cNvPr>
          <p:cNvSpPr>
            <a:spLocks noGrp="1"/>
          </p:cNvSpPr>
          <p:nvPr>
            <p:ph idx="1"/>
          </p:nvPr>
        </p:nvSpPr>
        <p:spPr>
          <a:xfrm>
            <a:off x="581192" y="2180496"/>
            <a:ext cx="11029615" cy="3678303"/>
          </a:xfrm>
        </p:spPr>
        <p:txBody>
          <a:bodyPr>
            <a:normAutofit/>
          </a:bodyPr>
          <a:lstStyle/>
          <a:p>
            <a:r>
              <a:rPr lang="en-US" sz="2400" dirty="0"/>
              <a:t>Service-oriented architecture (SOA) is a way of organizing software through the use of what are called “services”.</a:t>
            </a:r>
          </a:p>
          <a:p>
            <a:endParaRPr lang="en-US" sz="2400" dirty="0"/>
          </a:p>
          <a:p>
            <a:r>
              <a:rPr lang="en-US" sz="2400" dirty="0"/>
              <a:t>These “services” communicate with each other. The communication can involve either simple data passing or it could involve two or more services coordinating some activity. </a:t>
            </a:r>
          </a:p>
        </p:txBody>
      </p:sp>
    </p:spTree>
    <p:extLst>
      <p:ext uri="{BB962C8B-B14F-4D97-AF65-F5344CB8AC3E}">
        <p14:creationId xmlns:p14="http://schemas.microsoft.com/office/powerpoint/2010/main" val="841774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C1EC-035A-41DC-82B5-93EDE3FDE2FA}"/>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5C812842-1AC4-472D-809C-1F477F7EFA24}"/>
              </a:ext>
            </a:extLst>
          </p:cNvPr>
          <p:cNvSpPr>
            <a:spLocks noGrp="1"/>
          </p:cNvSpPr>
          <p:nvPr>
            <p:ph idx="1"/>
          </p:nvPr>
        </p:nvSpPr>
        <p:spPr>
          <a:xfrm>
            <a:off x="581192" y="1209056"/>
            <a:ext cx="11029615" cy="3678303"/>
          </a:xfrm>
        </p:spPr>
        <p:txBody>
          <a:bodyPr>
            <a:normAutofit/>
          </a:bodyPr>
          <a:lstStyle/>
          <a:p>
            <a:r>
              <a:rPr lang="en-US" sz="2400" dirty="0"/>
              <a:t>Services are  units of logic that are normally run on a network.</a:t>
            </a:r>
          </a:p>
          <a:p>
            <a:r>
              <a:rPr lang="en-US" sz="2400" dirty="0"/>
              <a:t>In other words a service is a function that is well-defined, self-contained, and does not depend on the context or state of other services.</a:t>
            </a:r>
          </a:p>
        </p:txBody>
      </p:sp>
      <p:pic>
        <p:nvPicPr>
          <p:cNvPr id="7" name="Picture 6" descr="A screenshot of a cell phone&#10;&#10;Description generated with very high confidence">
            <a:extLst>
              <a:ext uri="{FF2B5EF4-FFF2-40B4-BE49-F238E27FC236}">
                <a16:creationId xmlns:a16="http://schemas.microsoft.com/office/drawing/2014/main" id="{72D93BA4-AF98-43F9-95D7-6D56CF4EE0E1}"/>
              </a:ext>
            </a:extLst>
          </p:cNvPr>
          <p:cNvPicPr>
            <a:picLocks noChangeAspect="1"/>
          </p:cNvPicPr>
          <p:nvPr/>
        </p:nvPicPr>
        <p:blipFill>
          <a:blip r:embed="rId3"/>
          <a:stretch>
            <a:fillRect/>
          </a:stretch>
        </p:blipFill>
        <p:spPr>
          <a:xfrm>
            <a:off x="3198365" y="4445630"/>
            <a:ext cx="5795270" cy="1203314"/>
          </a:xfrm>
          <a:prstGeom prst="rect">
            <a:avLst/>
          </a:prstGeom>
        </p:spPr>
      </p:pic>
    </p:spTree>
    <p:extLst>
      <p:ext uri="{BB962C8B-B14F-4D97-AF65-F5344CB8AC3E}">
        <p14:creationId xmlns:p14="http://schemas.microsoft.com/office/powerpoint/2010/main" val="25223808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196-393C-4423-AC6A-A5038CBFB022}"/>
              </a:ext>
            </a:extLst>
          </p:cNvPr>
          <p:cNvSpPr>
            <a:spLocks noGrp="1"/>
          </p:cNvSpPr>
          <p:nvPr>
            <p:ph type="title"/>
          </p:nvPr>
        </p:nvSpPr>
        <p:spPr/>
        <p:txBody>
          <a:bodyPr/>
          <a:lstStyle/>
          <a:p>
            <a:r>
              <a:rPr lang="en-US" dirty="0"/>
              <a:t>Properties of a service</a:t>
            </a:r>
          </a:p>
        </p:txBody>
      </p:sp>
      <p:sp>
        <p:nvSpPr>
          <p:cNvPr id="3" name="Content Placeholder 2">
            <a:extLst>
              <a:ext uri="{FF2B5EF4-FFF2-40B4-BE49-F238E27FC236}">
                <a16:creationId xmlns:a16="http://schemas.microsoft.com/office/drawing/2014/main" id="{1DC69E70-C34C-422C-BE26-6ED473DC9589}"/>
              </a:ext>
            </a:extLst>
          </p:cNvPr>
          <p:cNvSpPr>
            <a:spLocks noGrp="1"/>
          </p:cNvSpPr>
          <p:nvPr>
            <p:ph idx="1"/>
          </p:nvPr>
        </p:nvSpPr>
        <p:spPr/>
        <p:txBody>
          <a:bodyPr>
            <a:normAutofit/>
          </a:bodyPr>
          <a:lstStyle/>
          <a:p>
            <a:r>
              <a:rPr lang="en-US" sz="2400" dirty="0"/>
              <a:t>It logically represents a business activity with a specified outcome.</a:t>
            </a:r>
          </a:p>
          <a:p>
            <a:r>
              <a:rPr lang="en-US" sz="2400" dirty="0"/>
              <a:t>It is self-contained.</a:t>
            </a:r>
          </a:p>
          <a:p>
            <a:r>
              <a:rPr lang="en-US" sz="2400" dirty="0"/>
              <a:t>It is a black box for its consumers.</a:t>
            </a:r>
          </a:p>
          <a:p>
            <a:r>
              <a:rPr lang="en-US" sz="2400" dirty="0"/>
              <a:t>It may consist of other underlying services.</a:t>
            </a:r>
          </a:p>
        </p:txBody>
      </p:sp>
    </p:spTree>
    <p:extLst>
      <p:ext uri="{BB962C8B-B14F-4D97-AF65-F5344CB8AC3E}">
        <p14:creationId xmlns:p14="http://schemas.microsoft.com/office/powerpoint/2010/main" val="29402217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0812-3A33-4B15-BEBD-ADD0AD44B799}"/>
              </a:ext>
            </a:extLst>
          </p:cNvPr>
          <p:cNvSpPr>
            <a:spLocks noGrp="1"/>
          </p:cNvSpPr>
          <p:nvPr>
            <p:ph type="title"/>
          </p:nvPr>
        </p:nvSpPr>
        <p:spPr/>
        <p:txBody>
          <a:bodyPr/>
          <a:lstStyle/>
          <a:p>
            <a:r>
              <a:rPr lang="en-US" dirty="0"/>
              <a:t>Service Functionality</a:t>
            </a:r>
          </a:p>
        </p:txBody>
      </p:sp>
      <p:sp>
        <p:nvSpPr>
          <p:cNvPr id="3" name="Content Placeholder 2">
            <a:extLst>
              <a:ext uri="{FF2B5EF4-FFF2-40B4-BE49-F238E27FC236}">
                <a16:creationId xmlns:a16="http://schemas.microsoft.com/office/drawing/2014/main" id="{21560576-43C1-4AC3-A826-993D7733DB39}"/>
              </a:ext>
            </a:extLst>
          </p:cNvPr>
          <p:cNvSpPr>
            <a:spLocks noGrp="1"/>
          </p:cNvSpPr>
          <p:nvPr>
            <p:ph idx="1"/>
          </p:nvPr>
        </p:nvSpPr>
        <p:spPr/>
        <p:txBody>
          <a:bodyPr/>
          <a:lstStyle/>
          <a:p>
            <a:pPr fontAlgn="base"/>
            <a:r>
              <a:rPr lang="en-US" sz="2000" dirty="0"/>
              <a:t>It handles a business process such as calculating an insurance quote or distributing email; handles a technical task such as accessing a database; or provides business data and the technical details to construct a graphical interface.</a:t>
            </a:r>
          </a:p>
          <a:p>
            <a:pPr fontAlgn="base"/>
            <a:r>
              <a:rPr lang="en-US" sz="2000" dirty="0"/>
              <a:t>It can access another service. With the appropriate runtime technology, it can access a traditional program and respond to different kinds of requesters, such as web applications.</a:t>
            </a:r>
          </a:p>
          <a:p>
            <a:pPr fontAlgn="base"/>
            <a:r>
              <a:rPr lang="en-US" sz="2000" dirty="0"/>
              <a:t>It is relatively independent of other software. Changes to a requester require few or no changes to the service. Changes to the internal logic of a service require few or no changes to the requester. The relative independence of the service and other software is called </a:t>
            </a:r>
            <a:r>
              <a:rPr lang="en-US" sz="2000" i="1" dirty="0"/>
              <a:t>loose coupling.</a:t>
            </a:r>
            <a:endParaRPr lang="en-US" sz="2000" dirty="0"/>
          </a:p>
          <a:p>
            <a:endParaRPr lang="en-US" dirty="0"/>
          </a:p>
        </p:txBody>
      </p:sp>
    </p:spTree>
    <p:extLst>
      <p:ext uri="{BB962C8B-B14F-4D97-AF65-F5344CB8AC3E}">
        <p14:creationId xmlns:p14="http://schemas.microsoft.com/office/powerpoint/2010/main" val="6668052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9B8022-4DF4-4666-AEBD-C103EE9E16C3}"/>
              </a:ext>
            </a:extLst>
          </p:cNvPr>
          <p:cNvSpPr>
            <a:spLocks noGrp="1"/>
          </p:cNvSpPr>
          <p:nvPr>
            <p:ph type="title"/>
          </p:nvPr>
        </p:nvSpPr>
        <p:spPr>
          <a:xfrm>
            <a:off x="601255" y="702156"/>
            <a:ext cx="3409783" cy="1013800"/>
          </a:xfrm>
        </p:spPr>
        <p:txBody>
          <a:bodyPr>
            <a:normAutofit/>
          </a:bodyPr>
          <a:lstStyle/>
          <a:p>
            <a:r>
              <a:rPr lang="en-US" dirty="0"/>
              <a:t>Service-Oriented Applications</a:t>
            </a:r>
          </a:p>
        </p:txBody>
      </p:sp>
      <p:sp>
        <p:nvSpPr>
          <p:cNvPr id="10" name="Content Placeholder 9">
            <a:extLst>
              <a:ext uri="{FF2B5EF4-FFF2-40B4-BE49-F238E27FC236}">
                <a16:creationId xmlns:a16="http://schemas.microsoft.com/office/drawing/2014/main" id="{992DA334-0127-4E27-8F8C-AAEA90E85EA6}"/>
              </a:ext>
            </a:extLst>
          </p:cNvPr>
          <p:cNvSpPr>
            <a:spLocks noGrp="1"/>
          </p:cNvSpPr>
          <p:nvPr>
            <p:ph idx="1"/>
          </p:nvPr>
        </p:nvSpPr>
        <p:spPr>
          <a:xfrm>
            <a:off x="601255" y="1964168"/>
            <a:ext cx="3409782" cy="4036582"/>
          </a:xfrm>
        </p:spPr>
        <p:txBody>
          <a:bodyPr>
            <a:normAutofit/>
          </a:bodyPr>
          <a:lstStyle/>
          <a:p>
            <a:r>
              <a:rPr lang="en-US" dirty="0">
                <a:solidFill>
                  <a:schemeClr val="bg1"/>
                </a:solidFill>
              </a:rPr>
              <a:t>A service-oriented application is an application that is composed largely of services, which are often in a hierarchy.</a:t>
            </a:r>
          </a:p>
        </p:txBody>
      </p:sp>
      <p:pic>
        <p:nvPicPr>
          <p:cNvPr id="8" name="Content Placeholder 4">
            <a:extLst>
              <a:ext uri="{FF2B5EF4-FFF2-40B4-BE49-F238E27FC236}">
                <a16:creationId xmlns:a16="http://schemas.microsoft.com/office/drawing/2014/main" id="{39E62430-60ED-4B30-841C-23B0D8223B38}"/>
              </a:ext>
            </a:extLst>
          </p:cNvPr>
          <p:cNvPicPr>
            <a:picLocks noChangeAspect="1"/>
          </p:cNvPicPr>
          <p:nvPr/>
        </p:nvPicPr>
        <p:blipFill>
          <a:blip r:embed="rId3"/>
          <a:stretch>
            <a:fillRect/>
          </a:stretch>
        </p:blipFill>
        <p:spPr>
          <a:xfrm>
            <a:off x="5443647" y="1111641"/>
            <a:ext cx="5185569" cy="4655348"/>
          </a:xfrm>
          <a:prstGeom prst="rect">
            <a:avLst/>
          </a:prstGeom>
        </p:spPr>
      </p:pic>
    </p:spTree>
    <p:extLst>
      <p:ext uri="{BB962C8B-B14F-4D97-AF65-F5344CB8AC3E}">
        <p14:creationId xmlns:p14="http://schemas.microsoft.com/office/powerpoint/2010/main" val="33410951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E311-37AB-4765-9097-A7325E714444}"/>
              </a:ext>
            </a:extLst>
          </p:cNvPr>
          <p:cNvSpPr>
            <a:spLocks noGrp="1"/>
          </p:cNvSpPr>
          <p:nvPr>
            <p:ph type="title"/>
          </p:nvPr>
        </p:nvSpPr>
        <p:spPr/>
        <p:txBody>
          <a:bodyPr/>
          <a:lstStyle/>
          <a:p>
            <a:r>
              <a:rPr lang="en-US" dirty="0"/>
              <a:t>The importance of Service-Oriented Architecture</a:t>
            </a:r>
          </a:p>
        </p:txBody>
      </p:sp>
      <p:sp>
        <p:nvSpPr>
          <p:cNvPr id="9" name="Text Placeholder 8">
            <a:extLst>
              <a:ext uri="{FF2B5EF4-FFF2-40B4-BE49-F238E27FC236}">
                <a16:creationId xmlns:a16="http://schemas.microsoft.com/office/drawing/2014/main" id="{7AEE9F1A-7465-4C7F-B167-54500991AB2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77552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A1D77-1BCD-42CC-8DA2-84DBC79C69F9}"/>
              </a:ext>
            </a:extLst>
          </p:cNvPr>
          <p:cNvSpPr>
            <a:spLocks noGrp="1"/>
          </p:cNvSpPr>
          <p:nvPr>
            <p:ph type="title"/>
          </p:nvPr>
        </p:nvSpPr>
        <p:spPr/>
        <p:txBody>
          <a:bodyPr/>
          <a:lstStyle/>
          <a:p>
            <a:r>
              <a:rPr lang="en-US" dirty="0"/>
              <a:t>Creates reusable code</a:t>
            </a:r>
          </a:p>
        </p:txBody>
      </p:sp>
      <p:sp>
        <p:nvSpPr>
          <p:cNvPr id="5" name="Content Placeholder 4">
            <a:extLst>
              <a:ext uri="{FF2B5EF4-FFF2-40B4-BE49-F238E27FC236}">
                <a16:creationId xmlns:a16="http://schemas.microsoft.com/office/drawing/2014/main" id="{738E9678-C9F6-44B2-87C3-0EB7CF600BF2}"/>
              </a:ext>
            </a:extLst>
          </p:cNvPr>
          <p:cNvSpPr>
            <a:spLocks noGrp="1"/>
          </p:cNvSpPr>
          <p:nvPr>
            <p:ph idx="1"/>
          </p:nvPr>
        </p:nvSpPr>
        <p:spPr/>
        <p:txBody>
          <a:bodyPr>
            <a:normAutofit/>
          </a:bodyPr>
          <a:lstStyle/>
          <a:p>
            <a:r>
              <a:rPr lang="en-US" sz="2400" dirty="0"/>
              <a:t>By reusing code that already exists within a service, enterprises can significantly reduce the time that is spent during the development process. Not only does the ability to reuse services decrease time constraints, but it also lowers costs that are often incurred during the development of applications. </a:t>
            </a:r>
          </a:p>
        </p:txBody>
      </p:sp>
    </p:spTree>
    <p:extLst>
      <p:ext uri="{BB962C8B-B14F-4D97-AF65-F5344CB8AC3E}">
        <p14:creationId xmlns:p14="http://schemas.microsoft.com/office/powerpoint/2010/main" val="18213821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629A-1413-4007-AE9B-0E5FCD458E2F}"/>
              </a:ext>
            </a:extLst>
          </p:cNvPr>
          <p:cNvSpPr>
            <a:spLocks noGrp="1"/>
          </p:cNvSpPr>
          <p:nvPr>
            <p:ph type="title"/>
          </p:nvPr>
        </p:nvSpPr>
        <p:spPr/>
        <p:txBody>
          <a:bodyPr/>
          <a:lstStyle/>
          <a:p>
            <a:r>
              <a:rPr lang="en-US" dirty="0"/>
              <a:t>Promotes interaction</a:t>
            </a:r>
          </a:p>
        </p:txBody>
      </p:sp>
      <p:sp>
        <p:nvSpPr>
          <p:cNvPr id="3" name="Content Placeholder 2">
            <a:extLst>
              <a:ext uri="{FF2B5EF4-FFF2-40B4-BE49-F238E27FC236}">
                <a16:creationId xmlns:a16="http://schemas.microsoft.com/office/drawing/2014/main" id="{651E3143-A6C8-4D5C-BCE1-3CD0FF00337D}"/>
              </a:ext>
            </a:extLst>
          </p:cNvPr>
          <p:cNvSpPr>
            <a:spLocks noGrp="1"/>
          </p:cNvSpPr>
          <p:nvPr>
            <p:ph idx="1"/>
          </p:nvPr>
        </p:nvSpPr>
        <p:spPr/>
        <p:txBody>
          <a:bodyPr>
            <a:normAutofit/>
          </a:bodyPr>
          <a:lstStyle/>
          <a:p>
            <a:r>
              <a:rPr lang="en-US" sz="2400" dirty="0"/>
              <a:t>A major advantage in using SOA is the level of interoperability that can be achieved when properly implemented. With SOA, no longer will communication between platforms be hindered in operation by the languages on which they are built. Once a standardized communication protocol has been put in place, the platform systems and the varying languages can remain independent of each other, while still being able to transmit data between clients and services.</a:t>
            </a:r>
          </a:p>
        </p:txBody>
      </p:sp>
    </p:spTree>
    <p:extLst>
      <p:ext uri="{BB962C8B-B14F-4D97-AF65-F5344CB8AC3E}">
        <p14:creationId xmlns:p14="http://schemas.microsoft.com/office/powerpoint/2010/main" val="3003857196"/>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774</Words>
  <Application>Microsoft Office PowerPoint</Application>
  <PresentationFormat>Widescreen</PresentationFormat>
  <Paragraphs>49</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Service-oriented architecture</vt:lpstr>
      <vt:lpstr>What is Service oriented Architecture?</vt:lpstr>
      <vt:lpstr>Services</vt:lpstr>
      <vt:lpstr>Properties of a service</vt:lpstr>
      <vt:lpstr>Service Functionality</vt:lpstr>
      <vt:lpstr>Service-Oriented Applications</vt:lpstr>
      <vt:lpstr>The importance of Service-Oriented Architecture</vt:lpstr>
      <vt:lpstr>Creates reusable code</vt:lpstr>
      <vt:lpstr>Promotes interaction</vt:lpstr>
      <vt:lpstr>Allows for scalability</vt:lpstr>
      <vt:lpstr>Reduced costs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dc:title>
  <dc:creator>Manuel Eduardo Molina Félix</dc:creator>
  <cp:lastModifiedBy>Manuel Eduardo Molina Félix</cp:lastModifiedBy>
  <cp:revision>5</cp:revision>
  <dcterms:created xsi:type="dcterms:W3CDTF">2018-11-09T16:17:02Z</dcterms:created>
  <dcterms:modified xsi:type="dcterms:W3CDTF">2018-11-09T16:55:03Z</dcterms:modified>
</cp:coreProperties>
</file>