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e\Desktop\JavierWorkspace\Gr&#225;ficas%20Pr&#225;ctica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e\Desktop\JavierWorkspace\Gr&#225;ficas%20Pr&#225;ctica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e\Desktop\JavierWorkspace\Gr&#225;ficas%20Pr&#225;ctica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e\Desktop\JavierWorkspace\Gr&#225;ficas%20Pr&#225;ctica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</a:t>
            </a:r>
            <a:r>
              <a:rPr lang="en-US" baseline="0"/>
              <a:t> Core PC</a:t>
            </a:r>
            <a:endParaRPr lang="en-US"/>
          </a:p>
        </c:rich>
      </c:tx>
      <c:layout>
        <c:manualLayout>
          <c:xMode val="edge"/>
          <c:yMode val="edge"/>
          <c:x val="0.45358288141997816"/>
          <c:y val="3.0946065428824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100x100</c:v>
                </c:pt>
                <c:pt idx="1">
                  <c:v>200x200</c:v>
                </c:pt>
                <c:pt idx="2">
                  <c:v>300x300</c:v>
                </c:pt>
                <c:pt idx="3">
                  <c:v>400x400</c:v>
                </c:pt>
                <c:pt idx="4">
                  <c:v>500x500</c:v>
                </c:pt>
                <c:pt idx="5">
                  <c:v>600x600</c:v>
                </c:pt>
                <c:pt idx="6">
                  <c:v>700x700</c:v>
                </c:pt>
                <c:pt idx="7">
                  <c:v>800x800</c:v>
                </c:pt>
                <c:pt idx="8">
                  <c:v>900x900</c:v>
                </c:pt>
              </c:strCache>
            </c:strRef>
          </c:cat>
          <c:val>
            <c:numRef>
              <c:f>Sheet1!$B$3:$B$11</c:f>
              <c:numCache>
                <c:formatCode>0.00E+00</c:formatCode>
                <c:ptCount val="9"/>
                <c:pt idx="0">
                  <c:v>8987152</c:v>
                </c:pt>
                <c:pt idx="1">
                  <c:v>21606371</c:v>
                </c:pt>
                <c:pt idx="2">
                  <c:v>54622129</c:v>
                </c:pt>
                <c:pt idx="3">
                  <c:v>171762166</c:v>
                </c:pt>
                <c:pt idx="4">
                  <c:v>305046148</c:v>
                </c:pt>
                <c:pt idx="5">
                  <c:v>557366813</c:v>
                </c:pt>
                <c:pt idx="6">
                  <c:v>918830810</c:v>
                </c:pt>
                <c:pt idx="7">
                  <c:v>1478981653</c:v>
                </c:pt>
                <c:pt idx="8">
                  <c:v>2270965960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69-4A7D-BD6B-7F70BCF3AD3E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Parallel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100x100</c:v>
                </c:pt>
                <c:pt idx="1">
                  <c:v>200x200</c:v>
                </c:pt>
                <c:pt idx="2">
                  <c:v>300x300</c:v>
                </c:pt>
                <c:pt idx="3">
                  <c:v>400x400</c:v>
                </c:pt>
                <c:pt idx="4">
                  <c:v>500x500</c:v>
                </c:pt>
                <c:pt idx="5">
                  <c:v>600x600</c:v>
                </c:pt>
                <c:pt idx="6">
                  <c:v>700x700</c:v>
                </c:pt>
                <c:pt idx="7">
                  <c:v>800x800</c:v>
                </c:pt>
                <c:pt idx="8">
                  <c:v>900x900</c:v>
                </c:pt>
              </c:strCache>
            </c:strRef>
          </c:cat>
          <c:val>
            <c:numRef>
              <c:f>Sheet1!$C$3:$C$11</c:f>
              <c:numCache>
                <c:formatCode>0.00E+00</c:formatCode>
                <c:ptCount val="9"/>
                <c:pt idx="0">
                  <c:v>32632152</c:v>
                </c:pt>
                <c:pt idx="1">
                  <c:v>45606324</c:v>
                </c:pt>
                <c:pt idx="2">
                  <c:v>67816116</c:v>
                </c:pt>
                <c:pt idx="3">
                  <c:v>140768785</c:v>
                </c:pt>
                <c:pt idx="4">
                  <c:v>202729460</c:v>
                </c:pt>
                <c:pt idx="5">
                  <c:v>491768085</c:v>
                </c:pt>
                <c:pt idx="6">
                  <c:v>1365342393</c:v>
                </c:pt>
                <c:pt idx="7">
                  <c:v>2138248191</c:v>
                </c:pt>
                <c:pt idx="8">
                  <c:v>2978832829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69-4A7D-BD6B-7F70BCF3A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117624"/>
        <c:axId val="369117952"/>
      </c:lineChart>
      <c:catAx>
        <c:axId val="369117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17952"/>
        <c:crosses val="autoZero"/>
        <c:auto val="1"/>
        <c:lblAlgn val="ctr"/>
        <c:lblOffset val="100"/>
        <c:noMultiLvlLbl val="0"/>
      </c:catAx>
      <c:valAx>
        <c:axId val="36911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 Secods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17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 Core PC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Sheet1!$A$20:$A$28</c:f>
              <c:strCache>
                <c:ptCount val="9"/>
                <c:pt idx="0">
                  <c:v>100x100</c:v>
                </c:pt>
                <c:pt idx="1">
                  <c:v>200x200</c:v>
                </c:pt>
                <c:pt idx="2">
                  <c:v>300x300</c:v>
                </c:pt>
                <c:pt idx="3">
                  <c:v>400x400</c:v>
                </c:pt>
                <c:pt idx="4">
                  <c:v>500x500</c:v>
                </c:pt>
                <c:pt idx="5">
                  <c:v>600x600</c:v>
                </c:pt>
                <c:pt idx="6">
                  <c:v>700x700</c:v>
                </c:pt>
                <c:pt idx="7">
                  <c:v>800x800</c:v>
                </c:pt>
                <c:pt idx="8">
                  <c:v>900x900</c:v>
                </c:pt>
              </c:strCache>
            </c:strRef>
          </c:cat>
          <c:val>
            <c:numRef>
              <c:f>Sheet1!$B$20:$B$28</c:f>
              <c:numCache>
                <c:formatCode>0.00E+00</c:formatCode>
                <c:ptCount val="9"/>
                <c:pt idx="0">
                  <c:v>8514357</c:v>
                </c:pt>
                <c:pt idx="1">
                  <c:v>30815161</c:v>
                </c:pt>
                <c:pt idx="2">
                  <c:v>47960418</c:v>
                </c:pt>
                <c:pt idx="3">
                  <c:v>135688872</c:v>
                </c:pt>
                <c:pt idx="4">
                  <c:v>303680310</c:v>
                </c:pt>
                <c:pt idx="5">
                  <c:v>499827359</c:v>
                </c:pt>
                <c:pt idx="6">
                  <c:v>881280582</c:v>
                </c:pt>
                <c:pt idx="7">
                  <c:v>1354530995</c:v>
                </c:pt>
                <c:pt idx="8">
                  <c:v>2321592776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B6-4160-873B-2C012D4A90E7}"/>
            </c:ext>
          </c:extLst>
        </c:ser>
        <c:ser>
          <c:idx val="1"/>
          <c:order val="1"/>
          <c:tx>
            <c:strRef>
              <c:f>Sheet1!$C$19</c:f>
              <c:strCache>
                <c:ptCount val="1"/>
                <c:pt idx="0">
                  <c:v>Parallel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Sheet1!$A$20:$A$28</c:f>
              <c:strCache>
                <c:ptCount val="9"/>
                <c:pt idx="0">
                  <c:v>100x100</c:v>
                </c:pt>
                <c:pt idx="1">
                  <c:v>200x200</c:v>
                </c:pt>
                <c:pt idx="2">
                  <c:v>300x300</c:v>
                </c:pt>
                <c:pt idx="3">
                  <c:v>400x400</c:v>
                </c:pt>
                <c:pt idx="4">
                  <c:v>500x500</c:v>
                </c:pt>
                <c:pt idx="5">
                  <c:v>600x600</c:v>
                </c:pt>
                <c:pt idx="6">
                  <c:v>700x700</c:v>
                </c:pt>
                <c:pt idx="7">
                  <c:v>800x800</c:v>
                </c:pt>
                <c:pt idx="8">
                  <c:v>900x900</c:v>
                </c:pt>
              </c:strCache>
            </c:strRef>
          </c:cat>
          <c:val>
            <c:numRef>
              <c:f>Sheet1!$C$20:$C$28</c:f>
              <c:numCache>
                <c:formatCode>0.00E+00</c:formatCode>
                <c:ptCount val="9"/>
                <c:pt idx="0">
                  <c:v>30918667</c:v>
                </c:pt>
                <c:pt idx="1">
                  <c:v>28822078</c:v>
                </c:pt>
                <c:pt idx="2">
                  <c:v>68459348</c:v>
                </c:pt>
                <c:pt idx="3">
                  <c:v>82393153</c:v>
                </c:pt>
                <c:pt idx="4">
                  <c:v>113394389</c:v>
                </c:pt>
                <c:pt idx="5">
                  <c:v>188558715</c:v>
                </c:pt>
                <c:pt idx="6">
                  <c:v>234532370</c:v>
                </c:pt>
                <c:pt idx="7">
                  <c:v>333379029</c:v>
                </c:pt>
                <c:pt idx="8">
                  <c:v>613813154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B6-4160-873B-2C012D4A9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1025224"/>
        <c:axId val="561022600"/>
      </c:lineChart>
      <c:catAx>
        <c:axId val="561025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022600"/>
        <c:crosses val="autoZero"/>
        <c:auto val="1"/>
        <c:lblAlgn val="ctr"/>
        <c:lblOffset val="100"/>
        <c:noMultiLvlLbl val="0"/>
      </c:catAx>
      <c:valAx>
        <c:axId val="561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025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</a:t>
            </a:r>
            <a:r>
              <a:rPr lang="en-US" baseline="0"/>
              <a:t> Core PC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Sheet1!$B$36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Sheet1!$A$37:$A$45</c:f>
              <c:strCache>
                <c:ptCount val="9"/>
                <c:pt idx="0">
                  <c:v>100x100</c:v>
                </c:pt>
                <c:pt idx="1">
                  <c:v>200x200</c:v>
                </c:pt>
                <c:pt idx="2">
                  <c:v>300x300</c:v>
                </c:pt>
                <c:pt idx="3">
                  <c:v>400x400</c:v>
                </c:pt>
                <c:pt idx="4">
                  <c:v>500x500</c:v>
                </c:pt>
                <c:pt idx="5">
                  <c:v>600x600</c:v>
                </c:pt>
                <c:pt idx="6">
                  <c:v>700x700</c:v>
                </c:pt>
                <c:pt idx="7">
                  <c:v>800x800</c:v>
                </c:pt>
                <c:pt idx="8">
                  <c:v>900x900</c:v>
                </c:pt>
              </c:strCache>
            </c:strRef>
          </c:cat>
          <c:val>
            <c:numRef>
              <c:f>Sheet1!$B$37:$B$45</c:f>
              <c:numCache>
                <c:formatCode>General</c:formatCode>
                <c:ptCount val="9"/>
                <c:pt idx="0">
                  <c:v>5871224</c:v>
                </c:pt>
                <c:pt idx="1">
                  <c:v>17937136</c:v>
                </c:pt>
                <c:pt idx="2">
                  <c:v>44765713</c:v>
                </c:pt>
                <c:pt idx="3">
                  <c:v>112180857</c:v>
                </c:pt>
                <c:pt idx="4">
                  <c:v>219487139</c:v>
                </c:pt>
                <c:pt idx="5">
                  <c:v>391029354</c:v>
                </c:pt>
                <c:pt idx="6">
                  <c:v>717591208</c:v>
                </c:pt>
                <c:pt idx="7">
                  <c:v>1086529808</c:v>
                </c:pt>
                <c:pt idx="8">
                  <c:v>1800300709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E3-43B8-B95E-E07876DE0371}"/>
            </c:ext>
          </c:extLst>
        </c:ser>
        <c:ser>
          <c:idx val="1"/>
          <c:order val="1"/>
          <c:tx>
            <c:strRef>
              <c:f>Sheet1!$C$36</c:f>
              <c:strCache>
                <c:ptCount val="1"/>
                <c:pt idx="0">
                  <c:v>Parallel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Sheet1!$A$37:$A$45</c:f>
              <c:strCache>
                <c:ptCount val="9"/>
                <c:pt idx="0">
                  <c:v>100x100</c:v>
                </c:pt>
                <c:pt idx="1">
                  <c:v>200x200</c:v>
                </c:pt>
                <c:pt idx="2">
                  <c:v>300x300</c:v>
                </c:pt>
                <c:pt idx="3">
                  <c:v>400x400</c:v>
                </c:pt>
                <c:pt idx="4">
                  <c:v>500x500</c:v>
                </c:pt>
                <c:pt idx="5">
                  <c:v>600x600</c:v>
                </c:pt>
                <c:pt idx="6">
                  <c:v>700x700</c:v>
                </c:pt>
                <c:pt idx="7">
                  <c:v>800x800</c:v>
                </c:pt>
                <c:pt idx="8">
                  <c:v>900x900</c:v>
                </c:pt>
              </c:strCache>
            </c:strRef>
          </c:cat>
          <c:val>
            <c:numRef>
              <c:f>Sheet1!$C$37:$C$45</c:f>
              <c:numCache>
                <c:formatCode>General</c:formatCode>
                <c:ptCount val="9"/>
                <c:pt idx="0">
                  <c:v>23085215</c:v>
                </c:pt>
                <c:pt idx="1">
                  <c:v>26919380</c:v>
                </c:pt>
                <c:pt idx="2">
                  <c:v>30613145</c:v>
                </c:pt>
                <c:pt idx="3">
                  <c:v>44132277</c:v>
                </c:pt>
                <c:pt idx="4">
                  <c:v>76584464</c:v>
                </c:pt>
                <c:pt idx="5">
                  <c:v>117803375</c:v>
                </c:pt>
                <c:pt idx="6">
                  <c:v>184156593</c:v>
                </c:pt>
                <c:pt idx="7">
                  <c:v>285084392</c:v>
                </c:pt>
                <c:pt idx="8">
                  <c:v>528861989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E3-43B8-B95E-E07876DE0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781328"/>
        <c:axId val="563782968"/>
      </c:lineChart>
      <c:catAx>
        <c:axId val="56378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782968"/>
        <c:crosses val="autoZero"/>
        <c:auto val="1"/>
        <c:lblAlgn val="ctr"/>
        <c:lblOffset val="100"/>
        <c:noMultiLvlLbl val="0"/>
      </c:catAx>
      <c:valAx>
        <c:axId val="56378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</a:t>
                </a:r>
                <a:r>
                  <a:rPr lang="en-US" baseline="0"/>
                  <a:t> 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78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(Sheet1!$C$3:$C$11,Sheet1!$C$19:$C$28,Sheet1!$C$36:$C$45)</c:f>
              <c:numCache>
                <c:formatCode>0.00E+00</c:formatCode>
                <c:ptCount val="29"/>
                <c:pt idx="0">
                  <c:v>32632152</c:v>
                </c:pt>
                <c:pt idx="1">
                  <c:v>45606324</c:v>
                </c:pt>
                <c:pt idx="2">
                  <c:v>67816116</c:v>
                </c:pt>
                <c:pt idx="3">
                  <c:v>140768785</c:v>
                </c:pt>
                <c:pt idx="4">
                  <c:v>202729460</c:v>
                </c:pt>
                <c:pt idx="5">
                  <c:v>491768085</c:v>
                </c:pt>
                <c:pt idx="6">
                  <c:v>1365342393</c:v>
                </c:pt>
                <c:pt idx="7">
                  <c:v>2138248191</c:v>
                </c:pt>
                <c:pt idx="8">
                  <c:v>2978832829</c:v>
                </c:pt>
                <c:pt idx="9" formatCode="General">
                  <c:v>0</c:v>
                </c:pt>
                <c:pt idx="10">
                  <c:v>30918667</c:v>
                </c:pt>
                <c:pt idx="11">
                  <c:v>28822078</c:v>
                </c:pt>
                <c:pt idx="12">
                  <c:v>68459348</c:v>
                </c:pt>
                <c:pt idx="13">
                  <c:v>82393153</c:v>
                </c:pt>
                <c:pt idx="14">
                  <c:v>113394389</c:v>
                </c:pt>
                <c:pt idx="15">
                  <c:v>188558715</c:v>
                </c:pt>
                <c:pt idx="16">
                  <c:v>234532370</c:v>
                </c:pt>
                <c:pt idx="17">
                  <c:v>333379029</c:v>
                </c:pt>
                <c:pt idx="18">
                  <c:v>613813154</c:v>
                </c:pt>
                <c:pt idx="19" formatCode="General">
                  <c:v>0</c:v>
                </c:pt>
                <c:pt idx="20" formatCode="General">
                  <c:v>23085215</c:v>
                </c:pt>
                <c:pt idx="21" formatCode="General">
                  <c:v>26919380</c:v>
                </c:pt>
                <c:pt idx="22" formatCode="General">
                  <c:v>30613145</c:v>
                </c:pt>
                <c:pt idx="23" formatCode="General">
                  <c:v>44132277</c:v>
                </c:pt>
                <c:pt idx="24" formatCode="General">
                  <c:v>76584464</c:v>
                </c:pt>
                <c:pt idx="25" formatCode="General">
                  <c:v>117803375</c:v>
                </c:pt>
                <c:pt idx="26" formatCode="General">
                  <c:v>184156593</c:v>
                </c:pt>
                <c:pt idx="27" formatCode="General">
                  <c:v>285084392</c:v>
                </c:pt>
                <c:pt idx="28" formatCode="General">
                  <c:v>528861989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C-4821-9F1A-64B6277AA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7934448"/>
        <c:axId val="547937728"/>
        <c:axId val="0"/>
      </c:bar3DChart>
      <c:catAx>
        <c:axId val="547934448"/>
        <c:scaling>
          <c:orientation val="minMax"/>
        </c:scaling>
        <c:delete val="1"/>
        <c:axPos val="b"/>
        <c:majorTickMark val="none"/>
        <c:minorTickMark val="none"/>
        <c:tickLblPos val="nextTo"/>
        <c:crossAx val="547937728"/>
        <c:crosses val="autoZero"/>
        <c:auto val="1"/>
        <c:lblAlgn val="ctr"/>
        <c:lblOffset val="100"/>
        <c:noMultiLvlLbl val="0"/>
      </c:catAx>
      <c:valAx>
        <c:axId val="54793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</a:t>
                </a:r>
                <a:r>
                  <a:rPr lang="en-US" baseline="0"/>
                  <a:t> 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93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47BC-9917-4055-9EFA-676B27C0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s-VE" dirty="0"/>
              <a:t>Algoritmo de Multiplicación de Matrices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76E1FD-DEE6-4AD0-98A1-27908D110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998720"/>
            <a:ext cx="7891272" cy="1069848"/>
          </a:xfrm>
        </p:spPr>
        <p:txBody>
          <a:bodyPr/>
          <a:lstStyle/>
          <a:p>
            <a:r>
              <a:rPr lang="es-VE" dirty="0"/>
              <a:t>Secuencial vs Paralelo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5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10712-0F37-4682-9B49-2556E43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/>
              <a:t>Secuencial vs paralelo (en 2 cores)</a:t>
            </a:r>
            <a:endParaRPr lang="en-US" dirty="0"/>
          </a:p>
        </p:txBody>
      </p:sp>
      <p:graphicFrame>
        <p:nvGraphicFramePr>
          <p:cNvPr id="8" name="Chart 2">
            <a:extLst>
              <a:ext uri="{FF2B5EF4-FFF2-40B4-BE49-F238E27FC236}">
                <a16:creationId xmlns:a16="http://schemas.microsoft.com/office/drawing/2014/main" id="{3A333ABF-0BF3-4496-8A69-764CA99EF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355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66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D5B780-8D25-4677-868D-81D12727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VE" sz="4000" dirty="0"/>
              <a:t>Secuencial vs paralelo (en 4 </a:t>
            </a:r>
            <a:r>
              <a:rPr lang="es-VE" sz="4000"/>
              <a:t>cores</a:t>
            </a:r>
            <a:r>
              <a:rPr lang="es-VE" sz="4000" dirty="0"/>
              <a:t>)</a:t>
            </a:r>
            <a:endParaRPr lang="en-US" sz="4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0" name="Chart 4">
            <a:extLst>
              <a:ext uri="{FF2B5EF4-FFF2-40B4-BE49-F238E27FC236}">
                <a16:creationId xmlns:a16="http://schemas.microsoft.com/office/drawing/2014/main" id="{C18A3B3C-40C8-438A-BED7-EBF911877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2544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33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73357-8C2A-4758-A910-0FAC8336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VE" dirty="0"/>
              <a:t>Secuencial vs paralelo (en 6 </a:t>
            </a:r>
            <a:r>
              <a:rPr lang="es-VE" dirty="0" err="1"/>
              <a:t>cores</a:t>
            </a:r>
            <a:r>
              <a:rPr lang="es-VE" dirty="0"/>
              <a:t>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3">
            <a:extLst>
              <a:ext uri="{FF2B5EF4-FFF2-40B4-BE49-F238E27FC236}">
                <a16:creationId xmlns:a16="http://schemas.microsoft.com/office/drawing/2014/main" id="{2AD31A66-2235-42BC-87B6-5B830CE03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56244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8915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C8890-2DF9-4E6F-9E7B-C8CAADE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s-VE" sz="6000" dirty="0"/>
              <a:t>Referencias a la Ley de </a:t>
            </a:r>
            <a:r>
              <a:rPr lang="es-VE" sz="6000" dirty="0" err="1"/>
              <a:t>amdahl</a:t>
            </a:r>
            <a:endParaRPr lang="en-US" sz="6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D585657-CB54-4B83-9E1B-4B2E50EFC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694620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9636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Algoritmo de Multiplicación de Matrices</vt:lpstr>
      <vt:lpstr>Secuencial vs paralelo (en 2 cores)</vt:lpstr>
      <vt:lpstr>Secuencial vs paralelo (en 4 cores)</vt:lpstr>
      <vt:lpstr>Secuencial vs paralelo (en 6 cores)</vt:lpstr>
      <vt:lpstr>Referencias a la Ley de amdahl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Multiplicación de Matrices</dc:title>
  <dc:creator>Javier Alexander Falcón Pérez</dc:creator>
  <cp:lastModifiedBy>Javier Alexander Falcón Pérez</cp:lastModifiedBy>
  <cp:revision>2</cp:revision>
  <dcterms:created xsi:type="dcterms:W3CDTF">2018-10-03T14:10:40Z</dcterms:created>
  <dcterms:modified xsi:type="dcterms:W3CDTF">2018-10-03T14:28:45Z</dcterms:modified>
</cp:coreProperties>
</file>