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60" r:id="rId2"/>
    <p:sldId id="256" r:id="rId3"/>
    <p:sldId id="257" r:id="rId4"/>
    <p:sldId id="258" r:id="rId5"/>
    <p:sldId id="259" r:id="rId6"/>
    <p:sldId id="271" r:id="rId7"/>
    <p:sldId id="261" r:id="rId8"/>
    <p:sldId id="290" r:id="rId9"/>
    <p:sldId id="263" r:id="rId10"/>
    <p:sldId id="266" r:id="rId11"/>
    <p:sldId id="264" r:id="rId12"/>
    <p:sldId id="287" r:id="rId13"/>
    <p:sldId id="265" r:id="rId14"/>
    <p:sldId id="267" r:id="rId15"/>
    <p:sldId id="286" r:id="rId16"/>
    <p:sldId id="282" r:id="rId17"/>
    <p:sldId id="288" r:id="rId18"/>
    <p:sldId id="284" r:id="rId19"/>
    <p:sldId id="285" r:id="rId20"/>
    <p:sldId id="289" r:id="rId21"/>
    <p:sldId id="281" r:id="rId22"/>
    <p:sldId id="273" r:id="rId23"/>
    <p:sldId id="276"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D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1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816BC1-9B20-410D-9779-2FAA9092E332}" type="datetimeFigureOut">
              <a:rPr lang="es-DO" smtClean="0"/>
              <a:pPr/>
              <a:t>10/12/2018</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CC466CB1-086E-48C0-9EB9-2D088DD623F2}" type="slidenum">
              <a:rPr lang="es-DO" smtClean="0"/>
              <a:pPr/>
              <a:t>‹Nº›</a:t>
            </a:fld>
            <a:endParaRPr lang="es-DO"/>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816BC1-9B20-410D-9779-2FAA9092E332}" type="datetimeFigureOut">
              <a:rPr lang="es-DO" smtClean="0"/>
              <a:pPr/>
              <a:t>10/12/2018</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CC466CB1-086E-48C0-9EB9-2D088DD623F2}" type="slidenum">
              <a:rPr lang="es-DO" smtClean="0"/>
              <a:pPr/>
              <a:t>‹Nº›</a:t>
            </a:fld>
            <a:endParaRPr lang="es-D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816BC1-9B20-410D-9779-2FAA9092E332}" type="datetimeFigureOut">
              <a:rPr lang="es-DO" smtClean="0"/>
              <a:pPr/>
              <a:t>10/12/2018</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CC466CB1-086E-48C0-9EB9-2D088DD623F2}" type="slidenum">
              <a:rPr lang="es-DO" smtClean="0"/>
              <a:pPr/>
              <a:t>‹Nº›</a:t>
            </a:fld>
            <a:endParaRPr lang="es-D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816BC1-9B20-410D-9779-2FAA9092E332}" type="datetimeFigureOut">
              <a:rPr lang="es-DO" smtClean="0"/>
              <a:pPr/>
              <a:t>10/12/2018</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CC466CB1-086E-48C0-9EB9-2D088DD623F2}" type="slidenum">
              <a:rPr lang="es-DO" smtClean="0"/>
              <a:pPr/>
              <a:t>‹Nº›</a:t>
            </a:fld>
            <a:endParaRPr lang="es-D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816BC1-9B20-410D-9779-2FAA9092E332}" type="datetimeFigureOut">
              <a:rPr lang="es-DO" smtClean="0"/>
              <a:pPr/>
              <a:t>10/12/2018</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CC466CB1-086E-48C0-9EB9-2D088DD623F2}" type="slidenum">
              <a:rPr lang="es-DO" smtClean="0"/>
              <a:pPr/>
              <a:t>‹Nº›</a:t>
            </a:fld>
            <a:endParaRPr lang="es-DO"/>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816BC1-9B20-410D-9779-2FAA9092E332}" type="datetimeFigureOut">
              <a:rPr lang="es-DO" smtClean="0"/>
              <a:pPr/>
              <a:t>10/12/2018</a:t>
            </a:fld>
            <a:endParaRPr lang="es-DO"/>
          </a:p>
        </p:txBody>
      </p:sp>
      <p:sp>
        <p:nvSpPr>
          <p:cNvPr id="6" name="Footer Placeholder 5"/>
          <p:cNvSpPr>
            <a:spLocks noGrp="1"/>
          </p:cNvSpPr>
          <p:nvPr>
            <p:ph type="ftr" sz="quarter" idx="11"/>
          </p:nvPr>
        </p:nvSpPr>
        <p:spPr/>
        <p:txBody>
          <a:bodyPr/>
          <a:lstStyle/>
          <a:p>
            <a:endParaRPr lang="es-DO"/>
          </a:p>
        </p:txBody>
      </p:sp>
      <p:sp>
        <p:nvSpPr>
          <p:cNvPr id="7" name="Slide Number Placeholder 6"/>
          <p:cNvSpPr>
            <a:spLocks noGrp="1"/>
          </p:cNvSpPr>
          <p:nvPr>
            <p:ph type="sldNum" sz="quarter" idx="12"/>
          </p:nvPr>
        </p:nvSpPr>
        <p:spPr/>
        <p:txBody>
          <a:bodyPr/>
          <a:lstStyle/>
          <a:p>
            <a:fld id="{CC466CB1-086E-48C0-9EB9-2D088DD623F2}" type="slidenum">
              <a:rPr lang="es-DO" smtClean="0"/>
              <a:pPr/>
              <a:t>‹Nº›</a:t>
            </a:fld>
            <a:endParaRPr lang="es-D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816BC1-9B20-410D-9779-2FAA9092E332}" type="datetimeFigureOut">
              <a:rPr lang="es-DO" smtClean="0"/>
              <a:pPr/>
              <a:t>10/12/2018</a:t>
            </a:fld>
            <a:endParaRPr lang="es-DO"/>
          </a:p>
        </p:txBody>
      </p:sp>
      <p:sp>
        <p:nvSpPr>
          <p:cNvPr id="8" name="Footer Placeholder 7"/>
          <p:cNvSpPr>
            <a:spLocks noGrp="1"/>
          </p:cNvSpPr>
          <p:nvPr>
            <p:ph type="ftr" sz="quarter" idx="11"/>
          </p:nvPr>
        </p:nvSpPr>
        <p:spPr/>
        <p:txBody>
          <a:bodyPr/>
          <a:lstStyle/>
          <a:p>
            <a:endParaRPr lang="es-DO"/>
          </a:p>
        </p:txBody>
      </p:sp>
      <p:sp>
        <p:nvSpPr>
          <p:cNvPr id="9" name="Slide Number Placeholder 8"/>
          <p:cNvSpPr>
            <a:spLocks noGrp="1"/>
          </p:cNvSpPr>
          <p:nvPr>
            <p:ph type="sldNum" sz="quarter" idx="12"/>
          </p:nvPr>
        </p:nvSpPr>
        <p:spPr/>
        <p:txBody>
          <a:bodyPr/>
          <a:lstStyle/>
          <a:p>
            <a:fld id="{CC466CB1-086E-48C0-9EB9-2D088DD623F2}" type="slidenum">
              <a:rPr lang="es-DO" smtClean="0"/>
              <a:pPr/>
              <a:t>‹Nº›</a:t>
            </a:fld>
            <a:endParaRPr lang="es-DO"/>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816BC1-9B20-410D-9779-2FAA9092E332}" type="datetimeFigureOut">
              <a:rPr lang="es-DO" smtClean="0"/>
              <a:pPr/>
              <a:t>10/12/2018</a:t>
            </a:fld>
            <a:endParaRPr lang="es-DO"/>
          </a:p>
        </p:txBody>
      </p:sp>
      <p:sp>
        <p:nvSpPr>
          <p:cNvPr id="4" name="Footer Placeholder 3"/>
          <p:cNvSpPr>
            <a:spLocks noGrp="1"/>
          </p:cNvSpPr>
          <p:nvPr>
            <p:ph type="ftr" sz="quarter" idx="11"/>
          </p:nvPr>
        </p:nvSpPr>
        <p:spPr/>
        <p:txBody>
          <a:bodyPr/>
          <a:lstStyle/>
          <a:p>
            <a:endParaRPr lang="es-DO"/>
          </a:p>
        </p:txBody>
      </p:sp>
      <p:sp>
        <p:nvSpPr>
          <p:cNvPr id="5" name="Slide Number Placeholder 4"/>
          <p:cNvSpPr>
            <a:spLocks noGrp="1"/>
          </p:cNvSpPr>
          <p:nvPr>
            <p:ph type="sldNum" sz="quarter" idx="12"/>
          </p:nvPr>
        </p:nvSpPr>
        <p:spPr/>
        <p:txBody>
          <a:bodyPr/>
          <a:lstStyle/>
          <a:p>
            <a:fld id="{CC466CB1-086E-48C0-9EB9-2D088DD623F2}" type="slidenum">
              <a:rPr lang="es-DO" smtClean="0"/>
              <a:pPr/>
              <a:t>‹Nº›</a:t>
            </a:fld>
            <a:endParaRPr lang="es-D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816BC1-9B20-410D-9779-2FAA9092E332}" type="datetimeFigureOut">
              <a:rPr lang="es-DO" smtClean="0"/>
              <a:pPr/>
              <a:t>10/12/2018</a:t>
            </a:fld>
            <a:endParaRPr lang="es-DO"/>
          </a:p>
        </p:txBody>
      </p:sp>
      <p:sp>
        <p:nvSpPr>
          <p:cNvPr id="3" name="Footer Placeholder 2"/>
          <p:cNvSpPr>
            <a:spLocks noGrp="1"/>
          </p:cNvSpPr>
          <p:nvPr>
            <p:ph type="ftr" sz="quarter" idx="11"/>
          </p:nvPr>
        </p:nvSpPr>
        <p:spPr/>
        <p:txBody>
          <a:bodyPr/>
          <a:lstStyle/>
          <a:p>
            <a:endParaRPr lang="es-DO"/>
          </a:p>
        </p:txBody>
      </p:sp>
      <p:sp>
        <p:nvSpPr>
          <p:cNvPr id="4" name="Slide Number Placeholder 3"/>
          <p:cNvSpPr>
            <a:spLocks noGrp="1"/>
          </p:cNvSpPr>
          <p:nvPr>
            <p:ph type="sldNum" sz="quarter" idx="12"/>
          </p:nvPr>
        </p:nvSpPr>
        <p:spPr/>
        <p:txBody>
          <a:bodyPr/>
          <a:lstStyle/>
          <a:p>
            <a:fld id="{CC466CB1-086E-48C0-9EB9-2D088DD623F2}" type="slidenum">
              <a:rPr lang="es-DO" smtClean="0"/>
              <a:pPr/>
              <a:t>‹Nº›</a:t>
            </a:fld>
            <a:endParaRPr lang="es-D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816BC1-9B20-410D-9779-2FAA9092E332}" type="datetimeFigureOut">
              <a:rPr lang="es-DO" smtClean="0"/>
              <a:pPr/>
              <a:t>10/12/2018</a:t>
            </a:fld>
            <a:endParaRPr lang="es-DO"/>
          </a:p>
        </p:txBody>
      </p:sp>
      <p:sp>
        <p:nvSpPr>
          <p:cNvPr id="6" name="Footer Placeholder 5"/>
          <p:cNvSpPr>
            <a:spLocks noGrp="1"/>
          </p:cNvSpPr>
          <p:nvPr>
            <p:ph type="ftr" sz="quarter" idx="11"/>
          </p:nvPr>
        </p:nvSpPr>
        <p:spPr/>
        <p:txBody>
          <a:bodyPr/>
          <a:lstStyle/>
          <a:p>
            <a:endParaRPr lang="es-DO"/>
          </a:p>
        </p:txBody>
      </p:sp>
      <p:sp>
        <p:nvSpPr>
          <p:cNvPr id="7" name="Slide Number Placeholder 6"/>
          <p:cNvSpPr>
            <a:spLocks noGrp="1"/>
          </p:cNvSpPr>
          <p:nvPr>
            <p:ph type="sldNum" sz="quarter" idx="12"/>
          </p:nvPr>
        </p:nvSpPr>
        <p:spPr/>
        <p:txBody>
          <a:bodyPr/>
          <a:lstStyle/>
          <a:p>
            <a:fld id="{CC466CB1-086E-48C0-9EB9-2D088DD623F2}" type="slidenum">
              <a:rPr lang="es-DO" smtClean="0"/>
              <a:pPr/>
              <a:t>‹Nº›</a:t>
            </a:fld>
            <a:endParaRPr lang="es-DO"/>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816BC1-9B20-410D-9779-2FAA9092E332}" type="datetimeFigureOut">
              <a:rPr lang="es-DO" smtClean="0"/>
              <a:pPr/>
              <a:t>10/12/2018</a:t>
            </a:fld>
            <a:endParaRPr lang="es-DO"/>
          </a:p>
        </p:txBody>
      </p:sp>
      <p:sp>
        <p:nvSpPr>
          <p:cNvPr id="6" name="Footer Placeholder 5"/>
          <p:cNvSpPr>
            <a:spLocks noGrp="1"/>
          </p:cNvSpPr>
          <p:nvPr>
            <p:ph type="ftr" sz="quarter" idx="11"/>
          </p:nvPr>
        </p:nvSpPr>
        <p:spPr/>
        <p:txBody>
          <a:bodyPr/>
          <a:lstStyle/>
          <a:p>
            <a:endParaRPr lang="es-DO"/>
          </a:p>
        </p:txBody>
      </p:sp>
      <p:sp>
        <p:nvSpPr>
          <p:cNvPr id="7" name="Slide Number Placeholder 6"/>
          <p:cNvSpPr>
            <a:spLocks noGrp="1"/>
          </p:cNvSpPr>
          <p:nvPr>
            <p:ph type="sldNum" sz="quarter" idx="12"/>
          </p:nvPr>
        </p:nvSpPr>
        <p:spPr/>
        <p:txBody>
          <a:bodyPr/>
          <a:lstStyle/>
          <a:p>
            <a:fld id="{CC466CB1-086E-48C0-9EB9-2D088DD623F2}" type="slidenum">
              <a:rPr lang="es-DO" smtClean="0"/>
              <a:pPr/>
              <a:t>‹Nº›</a:t>
            </a:fld>
            <a:endParaRPr lang="es-D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C3816BC1-9B20-410D-9779-2FAA9092E332}" type="datetimeFigureOut">
              <a:rPr lang="es-DO" smtClean="0"/>
              <a:pPr/>
              <a:t>10/12/2018</a:t>
            </a:fld>
            <a:endParaRPr lang="es-DO"/>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s-DO"/>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CC466CB1-086E-48C0-9EB9-2D088DD623F2}" type="slidenum">
              <a:rPr lang="es-DO" smtClean="0"/>
              <a:pPr/>
              <a:t>‹Nº›</a:t>
            </a:fld>
            <a:endParaRPr lang="es-DO"/>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12" Type="http://schemas.openxmlformats.org/officeDocument/2006/relationships/image" Target="../media/image16.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jpe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jpeg"/><Relationship Id="rId9"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78C6CE-D4A7-4DBF-B135-AC2F85A6AE0B}"/>
              </a:ext>
            </a:extLst>
          </p:cNvPr>
          <p:cNvSpPr>
            <a:spLocks noGrp="1"/>
          </p:cNvSpPr>
          <p:nvPr>
            <p:ph idx="1"/>
          </p:nvPr>
        </p:nvSpPr>
        <p:spPr>
          <a:xfrm>
            <a:off x="7368309" y="5594062"/>
            <a:ext cx="4657436" cy="1056120"/>
          </a:xfrm>
        </p:spPr>
        <p:txBody>
          <a:bodyPr/>
          <a:lstStyle/>
          <a:p>
            <a:r>
              <a:rPr lang="es-DO" dirty="0"/>
              <a:t>Robert Gomez (2009-6211)</a:t>
            </a:r>
          </a:p>
          <a:p>
            <a:r>
              <a:rPr lang="es-DO" dirty="0"/>
              <a:t>Juan Luis Mejía (2009-5982)</a:t>
            </a:r>
          </a:p>
        </p:txBody>
      </p:sp>
      <p:sp>
        <p:nvSpPr>
          <p:cNvPr id="4" name="TextBox 3">
            <a:extLst>
              <a:ext uri="{FF2B5EF4-FFF2-40B4-BE49-F238E27FC236}">
                <a16:creationId xmlns:a16="http://schemas.microsoft.com/office/drawing/2014/main" id="{D97466C5-B0AB-45B6-BAA6-C02D7E3DF104}"/>
              </a:ext>
            </a:extLst>
          </p:cNvPr>
          <p:cNvSpPr txBox="1"/>
          <p:nvPr/>
        </p:nvSpPr>
        <p:spPr>
          <a:xfrm>
            <a:off x="3981450" y="2657475"/>
            <a:ext cx="4582921" cy="830997"/>
          </a:xfrm>
          <a:prstGeom prst="rect">
            <a:avLst/>
          </a:prstGeom>
          <a:noFill/>
        </p:spPr>
        <p:txBody>
          <a:bodyPr wrap="none" rtlCol="0">
            <a:spAutoFit/>
          </a:bodyPr>
          <a:lstStyle/>
          <a:p>
            <a:r>
              <a:rPr lang="es-DO" sz="4800" dirty="0"/>
              <a:t>Ventas Rancheras</a:t>
            </a:r>
          </a:p>
        </p:txBody>
      </p:sp>
    </p:spTree>
    <p:extLst>
      <p:ext uri="{BB962C8B-B14F-4D97-AF65-F5344CB8AC3E}">
        <p14:creationId xmlns:p14="http://schemas.microsoft.com/office/powerpoint/2010/main" val="2599812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a 4">
            <a:extLst>
              <a:ext uri="{FF2B5EF4-FFF2-40B4-BE49-F238E27FC236}">
                <a16:creationId xmlns:a16="http://schemas.microsoft.com/office/drawing/2014/main" id="{F8597DD9-4BB1-4002-8852-98BAC529B090}"/>
              </a:ext>
            </a:extLst>
          </p:cNvPr>
          <p:cNvGraphicFramePr>
            <a:graphicFrameLocks noGrp="1"/>
          </p:cNvGraphicFramePr>
          <p:nvPr>
            <p:extLst>
              <p:ext uri="{D42A27DB-BD31-4B8C-83A1-F6EECF244321}">
                <p14:modId xmlns:p14="http://schemas.microsoft.com/office/powerpoint/2010/main" val="917943330"/>
              </p:ext>
            </p:extLst>
          </p:nvPr>
        </p:nvGraphicFramePr>
        <p:xfrm>
          <a:off x="805343" y="737939"/>
          <a:ext cx="11222534" cy="3383280"/>
        </p:xfrm>
        <a:graphic>
          <a:graphicData uri="http://schemas.openxmlformats.org/drawingml/2006/table">
            <a:tbl>
              <a:tblPr firstRow="1" bandRow="1">
                <a:tableStyleId>{5C22544A-7EE6-4342-B048-85BDC9FD1C3A}</a:tableStyleId>
              </a:tblPr>
              <a:tblGrid>
                <a:gridCol w="5150004">
                  <a:extLst>
                    <a:ext uri="{9D8B030D-6E8A-4147-A177-3AD203B41FA5}">
                      <a16:colId xmlns:a16="http://schemas.microsoft.com/office/drawing/2014/main" val="3158821056"/>
                    </a:ext>
                  </a:extLst>
                </a:gridCol>
                <a:gridCol w="6072530">
                  <a:extLst>
                    <a:ext uri="{9D8B030D-6E8A-4147-A177-3AD203B41FA5}">
                      <a16:colId xmlns:a16="http://schemas.microsoft.com/office/drawing/2014/main" val="2423045227"/>
                    </a:ext>
                  </a:extLst>
                </a:gridCol>
              </a:tblGrid>
              <a:tr h="6003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Design Decisions and location</a:t>
                      </a:r>
                    </a:p>
                    <a:p>
                      <a:endParaRPr lang="en-US" dirty="0"/>
                    </a:p>
                  </a:txBody>
                  <a:tcPr/>
                </a:tc>
                <a:tc>
                  <a:txBody>
                    <a:bodyPr/>
                    <a:lstStyle/>
                    <a:p>
                      <a:r>
                        <a:rPr lang="en-US" dirty="0"/>
                        <a:t>Rationale</a:t>
                      </a:r>
                    </a:p>
                  </a:txBody>
                  <a:tcPr/>
                </a:tc>
                <a:extLst>
                  <a:ext uri="{0D108BD9-81ED-4DB2-BD59-A6C34878D82A}">
                    <a16:rowId xmlns:a16="http://schemas.microsoft.com/office/drawing/2014/main" val="2459032708"/>
                  </a:ext>
                </a:extLst>
              </a:tr>
              <a:tr h="857709">
                <a:tc>
                  <a:txBody>
                    <a:bodyPr/>
                    <a:lstStyle/>
                    <a:p>
                      <a:r>
                        <a:rPr lang="en-US" dirty="0"/>
                        <a:t>Rich Internet Application, rich user interaction and business logic.</a:t>
                      </a:r>
                    </a:p>
                  </a:txBody>
                  <a:tcPr/>
                </a:tc>
                <a:tc>
                  <a:txBody>
                    <a:bodyPr/>
                    <a:lstStyle/>
                    <a:p>
                      <a:r>
                        <a:rPr lang="en-US" dirty="0" err="1"/>
                        <a:t>Porque</a:t>
                      </a:r>
                      <a:r>
                        <a:rPr lang="en-US" dirty="0"/>
                        <a:t> </a:t>
                      </a:r>
                      <a:r>
                        <a:rPr lang="en-US" dirty="0" err="1"/>
                        <a:t>esta</a:t>
                      </a:r>
                      <a:r>
                        <a:rPr lang="en-US" dirty="0"/>
                        <a:t> </a:t>
                      </a:r>
                      <a:r>
                        <a:rPr lang="en-US" dirty="0" err="1"/>
                        <a:t>orientado</a:t>
                      </a:r>
                      <a:r>
                        <a:rPr lang="en-US" dirty="0"/>
                        <a:t> a la </a:t>
                      </a:r>
                      <a:r>
                        <a:rPr lang="en-US" dirty="0" err="1"/>
                        <a:t>creacion</a:t>
                      </a:r>
                      <a:r>
                        <a:rPr lang="en-US" dirty="0"/>
                        <a:t> de </a:t>
                      </a:r>
                      <a:r>
                        <a:rPr lang="en-US" dirty="0" err="1"/>
                        <a:t>aplicaciones</a:t>
                      </a:r>
                      <a:r>
                        <a:rPr lang="en-US" dirty="0"/>
                        <a:t> con una </a:t>
                      </a:r>
                      <a:r>
                        <a:rPr lang="en-US" dirty="0" err="1"/>
                        <a:t>rica</a:t>
                      </a:r>
                      <a:r>
                        <a:rPr lang="en-US" dirty="0"/>
                        <a:t> </a:t>
                      </a:r>
                      <a:r>
                        <a:rPr lang="en-US" dirty="0" err="1"/>
                        <a:t>interfaz</a:t>
                      </a:r>
                      <a:r>
                        <a:rPr lang="en-US" dirty="0"/>
                        <a:t> de </a:t>
                      </a:r>
                      <a:r>
                        <a:rPr lang="en-US" dirty="0" err="1"/>
                        <a:t>usuario</a:t>
                      </a:r>
                      <a:r>
                        <a:rPr lang="en-US" dirty="0"/>
                        <a:t> que </a:t>
                      </a:r>
                      <a:r>
                        <a:rPr lang="en-US" dirty="0" err="1"/>
                        <a:t>corre</a:t>
                      </a:r>
                      <a:r>
                        <a:rPr lang="en-US" dirty="0"/>
                        <a:t> a </a:t>
                      </a:r>
                      <a:r>
                        <a:rPr lang="en-US" dirty="0" err="1"/>
                        <a:t>traves</a:t>
                      </a:r>
                      <a:r>
                        <a:rPr lang="en-US" dirty="0"/>
                        <a:t> de una </a:t>
                      </a:r>
                      <a:r>
                        <a:rPr lang="en-US" dirty="0" err="1"/>
                        <a:t>aplicacion</a:t>
                      </a:r>
                      <a:r>
                        <a:rPr lang="en-US" dirty="0"/>
                        <a:t> web. </a:t>
                      </a:r>
                      <a:r>
                        <a:rPr lang="en-US" dirty="0" err="1"/>
                        <a:t>Ademas</a:t>
                      </a:r>
                      <a:r>
                        <a:rPr lang="en-US" dirty="0"/>
                        <a:t> </a:t>
                      </a:r>
                      <a:r>
                        <a:rPr lang="en-US" dirty="0" err="1"/>
                        <a:t>este</a:t>
                      </a:r>
                      <a:r>
                        <a:rPr lang="en-US" dirty="0"/>
                        <a:t> </a:t>
                      </a:r>
                      <a:r>
                        <a:rPr lang="en-US" dirty="0" err="1"/>
                        <a:t>tipo</a:t>
                      </a:r>
                      <a:r>
                        <a:rPr lang="en-US" dirty="0"/>
                        <a:t> de </a:t>
                      </a:r>
                      <a:r>
                        <a:rPr lang="en-US" dirty="0" err="1"/>
                        <a:t>aplicaciones</a:t>
                      </a:r>
                      <a:r>
                        <a:rPr lang="en-US" dirty="0"/>
                        <a:t> </a:t>
                      </a:r>
                      <a:r>
                        <a:rPr lang="en-US" dirty="0" err="1"/>
                        <a:t>pueden</a:t>
                      </a:r>
                      <a:r>
                        <a:rPr lang="en-US" dirty="0"/>
                        <a:t> ser </a:t>
                      </a:r>
                      <a:r>
                        <a:rPr lang="en-US" dirty="0" err="1"/>
                        <a:t>actualizadas</a:t>
                      </a:r>
                      <a:r>
                        <a:rPr lang="en-US" dirty="0"/>
                        <a:t> </a:t>
                      </a:r>
                      <a:r>
                        <a:rPr lang="en-US" dirty="0" err="1"/>
                        <a:t>facilmente</a:t>
                      </a:r>
                      <a:r>
                        <a:rPr lang="en-US" dirty="0"/>
                        <a:t>. </a:t>
                      </a:r>
                    </a:p>
                  </a:txBody>
                  <a:tcPr/>
                </a:tc>
                <a:extLst>
                  <a:ext uri="{0D108BD9-81ED-4DB2-BD59-A6C34878D82A}">
                    <a16:rowId xmlns:a16="http://schemas.microsoft.com/office/drawing/2014/main" val="4256283754"/>
                  </a:ext>
                </a:extLst>
              </a:tr>
              <a:tr h="600396">
                <a:tc>
                  <a:txBody>
                    <a:bodyPr/>
                    <a:lstStyle/>
                    <a:p>
                      <a:r>
                        <a:rPr lang="en-US" dirty="0"/>
                        <a:t>Service application, logically structure the server part of the system using this reference architecture. </a:t>
                      </a:r>
                    </a:p>
                  </a:txBody>
                  <a:tcPr/>
                </a:tc>
                <a:tc>
                  <a:txBody>
                    <a:bodyPr/>
                    <a:lstStyle/>
                    <a:p>
                      <a:r>
                        <a:rPr lang="en-US" dirty="0" err="1"/>
                        <a:t>Porque</a:t>
                      </a:r>
                      <a:r>
                        <a:rPr lang="en-US" dirty="0"/>
                        <a:t> </a:t>
                      </a:r>
                      <a:r>
                        <a:rPr lang="en-US" dirty="0" err="1"/>
                        <a:t>provee</a:t>
                      </a:r>
                      <a:r>
                        <a:rPr lang="en-US" dirty="0"/>
                        <a:t> </a:t>
                      </a:r>
                      <a:r>
                        <a:rPr lang="en-US" dirty="0" err="1"/>
                        <a:t>servicios</a:t>
                      </a:r>
                      <a:r>
                        <a:rPr lang="en-US" dirty="0"/>
                        <a:t> que son </a:t>
                      </a:r>
                      <a:r>
                        <a:rPr lang="en-US" dirty="0" err="1"/>
                        <a:t>consumidos</a:t>
                      </a:r>
                      <a:r>
                        <a:rPr lang="en-US" dirty="0"/>
                        <a:t> por </a:t>
                      </a:r>
                      <a:r>
                        <a:rPr lang="en-US" dirty="0" err="1"/>
                        <a:t>otras</a:t>
                      </a:r>
                      <a:r>
                        <a:rPr lang="en-US" dirty="0"/>
                        <a:t> </a:t>
                      </a:r>
                      <a:r>
                        <a:rPr lang="en-US" dirty="0" err="1"/>
                        <a:t>aplicaciones</a:t>
                      </a:r>
                      <a:r>
                        <a:rPr lang="en-US" dirty="0"/>
                        <a:t>.</a:t>
                      </a:r>
                    </a:p>
                  </a:txBody>
                  <a:tcPr/>
                </a:tc>
                <a:extLst>
                  <a:ext uri="{0D108BD9-81ED-4DB2-BD59-A6C34878D82A}">
                    <a16:rowId xmlns:a16="http://schemas.microsoft.com/office/drawing/2014/main" val="907167754"/>
                  </a:ext>
                </a:extLst>
              </a:tr>
              <a:tr h="600396">
                <a:tc>
                  <a:txBody>
                    <a:bodyPr/>
                    <a:lstStyle/>
                    <a:p>
                      <a:r>
                        <a:rPr lang="en-US" dirty="0"/>
                        <a:t>Mobile Applications</a:t>
                      </a:r>
                    </a:p>
                  </a:txBody>
                  <a:tcPr/>
                </a:tc>
                <a:tc>
                  <a:txBody>
                    <a:bodyPr/>
                    <a:lstStyle/>
                    <a:p>
                      <a:r>
                        <a:rPr lang="en-US" dirty="0" err="1"/>
                        <a:t>Porque</a:t>
                      </a:r>
                      <a:r>
                        <a:rPr lang="en-US" dirty="0"/>
                        <a:t> </a:t>
                      </a:r>
                      <a:r>
                        <a:rPr lang="en-US" dirty="0" err="1"/>
                        <a:t>esta</a:t>
                      </a:r>
                      <a:r>
                        <a:rPr lang="en-US" dirty="0"/>
                        <a:t> </a:t>
                      </a:r>
                      <a:r>
                        <a:rPr lang="en-US" dirty="0" err="1"/>
                        <a:t>orientada</a:t>
                      </a:r>
                      <a:r>
                        <a:rPr lang="en-US" dirty="0"/>
                        <a:t> al </a:t>
                      </a:r>
                      <a:r>
                        <a:rPr lang="en-US" dirty="0" err="1"/>
                        <a:t>desarrollo</a:t>
                      </a:r>
                      <a:r>
                        <a:rPr lang="en-US" dirty="0"/>
                        <a:t> de </a:t>
                      </a:r>
                      <a:r>
                        <a:rPr lang="en-US" dirty="0" err="1"/>
                        <a:t>aplicaciones</a:t>
                      </a:r>
                      <a:r>
                        <a:rPr lang="en-US" dirty="0"/>
                        <a:t> que son </a:t>
                      </a:r>
                      <a:r>
                        <a:rPr lang="en-US" dirty="0" err="1"/>
                        <a:t>distribuidas</a:t>
                      </a:r>
                      <a:r>
                        <a:rPr lang="en-US" dirty="0"/>
                        <a:t> a </a:t>
                      </a:r>
                      <a:r>
                        <a:rPr lang="en-US" dirty="0" err="1"/>
                        <a:t>sistemas</a:t>
                      </a:r>
                      <a:r>
                        <a:rPr lang="en-US" dirty="0"/>
                        <a:t> de mano. </a:t>
                      </a:r>
                    </a:p>
                  </a:txBody>
                  <a:tcPr/>
                </a:tc>
                <a:extLst>
                  <a:ext uri="{0D108BD9-81ED-4DB2-BD59-A6C34878D82A}">
                    <a16:rowId xmlns:a16="http://schemas.microsoft.com/office/drawing/2014/main" val="1617709850"/>
                  </a:ext>
                </a:extLst>
              </a:tr>
            </a:tbl>
          </a:graphicData>
        </a:graphic>
      </p:graphicFrame>
      <p:sp>
        <p:nvSpPr>
          <p:cNvPr id="6" name="CuadroTexto 5">
            <a:extLst>
              <a:ext uri="{FF2B5EF4-FFF2-40B4-BE49-F238E27FC236}">
                <a16:creationId xmlns:a16="http://schemas.microsoft.com/office/drawing/2014/main" id="{A879D363-B4C2-4D46-A6C4-08441D10757D}"/>
              </a:ext>
            </a:extLst>
          </p:cNvPr>
          <p:cNvSpPr txBox="1"/>
          <p:nvPr/>
        </p:nvSpPr>
        <p:spPr>
          <a:xfrm>
            <a:off x="805343" y="335560"/>
            <a:ext cx="1736950" cy="646331"/>
          </a:xfrm>
          <a:prstGeom prst="rect">
            <a:avLst/>
          </a:prstGeom>
          <a:noFill/>
        </p:spPr>
        <p:txBody>
          <a:bodyPr wrap="none" rtlCol="0">
            <a:spAutoFit/>
          </a:bodyPr>
          <a:lstStyle/>
          <a:p>
            <a:r>
              <a:rPr lang="en-US" dirty="0"/>
              <a:t>Design Concepts</a:t>
            </a:r>
          </a:p>
          <a:p>
            <a:endParaRPr lang="en-US" dirty="0"/>
          </a:p>
        </p:txBody>
      </p:sp>
      <p:graphicFrame>
        <p:nvGraphicFramePr>
          <p:cNvPr id="7" name="Tabla 6">
            <a:extLst>
              <a:ext uri="{FF2B5EF4-FFF2-40B4-BE49-F238E27FC236}">
                <a16:creationId xmlns:a16="http://schemas.microsoft.com/office/drawing/2014/main" id="{BC5C4679-4970-4497-BCD1-C8C7A26A8C71}"/>
              </a:ext>
            </a:extLst>
          </p:cNvPr>
          <p:cNvGraphicFramePr>
            <a:graphicFrameLocks noGrp="1"/>
          </p:cNvGraphicFramePr>
          <p:nvPr>
            <p:extLst>
              <p:ext uri="{D42A27DB-BD31-4B8C-83A1-F6EECF244321}">
                <p14:modId xmlns:p14="http://schemas.microsoft.com/office/powerpoint/2010/main" val="219573771"/>
              </p:ext>
            </p:extLst>
          </p:nvPr>
        </p:nvGraphicFramePr>
        <p:xfrm>
          <a:off x="3587262" y="4206240"/>
          <a:ext cx="8396856" cy="2103120"/>
        </p:xfrm>
        <a:graphic>
          <a:graphicData uri="http://schemas.openxmlformats.org/drawingml/2006/table">
            <a:tbl>
              <a:tblPr firstRow="1" bandRow="1">
                <a:tableStyleId>{5C22544A-7EE6-4342-B048-85BDC9FD1C3A}</a:tableStyleId>
              </a:tblPr>
              <a:tblGrid>
                <a:gridCol w="4198428">
                  <a:extLst>
                    <a:ext uri="{9D8B030D-6E8A-4147-A177-3AD203B41FA5}">
                      <a16:colId xmlns:a16="http://schemas.microsoft.com/office/drawing/2014/main" val="162415125"/>
                    </a:ext>
                  </a:extLst>
                </a:gridCol>
                <a:gridCol w="4198428">
                  <a:extLst>
                    <a:ext uri="{9D8B030D-6E8A-4147-A177-3AD203B41FA5}">
                      <a16:colId xmlns:a16="http://schemas.microsoft.com/office/drawing/2014/main" val="479430988"/>
                    </a:ext>
                  </a:extLst>
                </a:gridCol>
              </a:tblGrid>
              <a:tr h="0">
                <a:tc>
                  <a:txBody>
                    <a:bodyPr/>
                    <a:lstStyle/>
                    <a:p>
                      <a:r>
                        <a:rPr lang="en-US" dirty="0"/>
                        <a:t>Alternative</a:t>
                      </a:r>
                    </a:p>
                  </a:txBody>
                  <a:tcPr/>
                </a:tc>
                <a:tc>
                  <a:txBody>
                    <a:bodyPr/>
                    <a:lstStyle/>
                    <a:p>
                      <a:r>
                        <a:rPr lang="en-US" dirty="0"/>
                        <a:t>Reason for discarding</a:t>
                      </a:r>
                    </a:p>
                  </a:txBody>
                  <a:tcPr/>
                </a:tc>
                <a:extLst>
                  <a:ext uri="{0D108BD9-81ED-4DB2-BD59-A6C34878D82A}">
                    <a16:rowId xmlns:a16="http://schemas.microsoft.com/office/drawing/2014/main" val="3490627059"/>
                  </a:ext>
                </a:extLst>
              </a:tr>
              <a:tr h="405893">
                <a:tc>
                  <a:txBody>
                    <a:bodyPr/>
                    <a:lstStyle/>
                    <a:p>
                      <a:r>
                        <a:rPr lang="en-US" dirty="0"/>
                        <a:t>Rich Client Application</a:t>
                      </a:r>
                    </a:p>
                  </a:txBody>
                  <a:tcPr/>
                </a:tc>
                <a:tc>
                  <a:txBody>
                    <a:bodyPr/>
                    <a:lstStyle/>
                    <a:p>
                      <a:r>
                        <a:rPr lang="en-US" dirty="0" err="1"/>
                        <a:t>Soporta</a:t>
                      </a:r>
                      <a:r>
                        <a:rPr lang="en-US" dirty="0"/>
                        <a:t> el Desarrollo de </a:t>
                      </a:r>
                      <a:r>
                        <a:rPr lang="en-US" dirty="0" err="1"/>
                        <a:t>aplicaciones</a:t>
                      </a:r>
                      <a:r>
                        <a:rPr lang="en-US" dirty="0"/>
                        <a:t> que son </a:t>
                      </a:r>
                      <a:r>
                        <a:rPr lang="en-US" dirty="0" err="1"/>
                        <a:t>instaladas</a:t>
                      </a:r>
                      <a:r>
                        <a:rPr lang="en-US" dirty="0"/>
                        <a:t> </a:t>
                      </a:r>
                      <a:r>
                        <a:rPr lang="en-US" dirty="0" err="1"/>
                        <a:t>en</a:t>
                      </a:r>
                      <a:r>
                        <a:rPr lang="en-US" dirty="0"/>
                        <a:t> la </a:t>
                      </a:r>
                      <a:r>
                        <a:rPr lang="en-US" dirty="0" err="1"/>
                        <a:t>computadora</a:t>
                      </a:r>
                      <a:r>
                        <a:rPr lang="en-US" dirty="0"/>
                        <a:t> del </a:t>
                      </a:r>
                      <a:r>
                        <a:rPr lang="en-US" dirty="0" err="1"/>
                        <a:t>usuario</a:t>
                      </a:r>
                      <a:r>
                        <a:rPr lang="en-US" dirty="0"/>
                        <a:t>. </a:t>
                      </a:r>
                      <a:r>
                        <a:rPr lang="en-US" dirty="0" err="1"/>
                        <a:t>Esta</a:t>
                      </a:r>
                      <a:r>
                        <a:rPr lang="en-US" dirty="0"/>
                        <a:t> </a:t>
                      </a:r>
                      <a:r>
                        <a:rPr lang="en-US" dirty="0" err="1"/>
                        <a:t>alternativa</a:t>
                      </a:r>
                      <a:r>
                        <a:rPr lang="en-US" dirty="0"/>
                        <a:t> </a:t>
                      </a:r>
                      <a:r>
                        <a:rPr lang="en-US" dirty="0" err="1"/>
                        <a:t>fue</a:t>
                      </a:r>
                      <a:r>
                        <a:rPr lang="en-US" dirty="0"/>
                        <a:t> </a:t>
                      </a:r>
                      <a:r>
                        <a:rPr lang="en-US" dirty="0" err="1"/>
                        <a:t>desechada</a:t>
                      </a:r>
                      <a:r>
                        <a:rPr lang="en-US" dirty="0"/>
                        <a:t> </a:t>
                      </a:r>
                      <a:r>
                        <a:rPr lang="en-US" dirty="0" err="1"/>
                        <a:t>ya</a:t>
                      </a:r>
                      <a:r>
                        <a:rPr lang="en-US" dirty="0"/>
                        <a:t> que </a:t>
                      </a:r>
                      <a:r>
                        <a:rPr lang="en-US" dirty="0" err="1"/>
                        <a:t>parte</a:t>
                      </a:r>
                      <a:r>
                        <a:rPr lang="en-US" dirty="0"/>
                        <a:t> de los </a:t>
                      </a:r>
                      <a:r>
                        <a:rPr lang="en-US" dirty="0" err="1"/>
                        <a:t>usuarios</a:t>
                      </a:r>
                      <a:r>
                        <a:rPr lang="en-US" dirty="0"/>
                        <a:t> que </a:t>
                      </a:r>
                      <a:r>
                        <a:rPr lang="en-US" dirty="0" err="1"/>
                        <a:t>utilizaran</a:t>
                      </a:r>
                      <a:r>
                        <a:rPr lang="en-US" dirty="0"/>
                        <a:t> la </a:t>
                      </a:r>
                      <a:r>
                        <a:rPr lang="en-US" dirty="0" err="1"/>
                        <a:t>aplicacion</a:t>
                      </a:r>
                      <a:r>
                        <a:rPr lang="en-US" dirty="0"/>
                        <a:t> no </a:t>
                      </a:r>
                      <a:r>
                        <a:rPr lang="en-US" dirty="0" err="1"/>
                        <a:t>estaran</a:t>
                      </a:r>
                      <a:r>
                        <a:rPr lang="en-US" dirty="0"/>
                        <a:t> </a:t>
                      </a:r>
                      <a:r>
                        <a:rPr lang="en-US" dirty="0" err="1"/>
                        <a:t>en</a:t>
                      </a:r>
                      <a:r>
                        <a:rPr lang="en-US" dirty="0"/>
                        <a:t> una </a:t>
                      </a:r>
                      <a:r>
                        <a:rPr lang="en-US" dirty="0" err="1"/>
                        <a:t>estacion</a:t>
                      </a:r>
                      <a:r>
                        <a:rPr lang="en-US" dirty="0"/>
                        <a:t> de </a:t>
                      </a:r>
                      <a:r>
                        <a:rPr lang="en-US" dirty="0" err="1"/>
                        <a:t>trabajo</a:t>
                      </a:r>
                      <a:r>
                        <a:rPr lang="en-US" dirty="0"/>
                        <a:t> </a:t>
                      </a:r>
                      <a:r>
                        <a:rPr lang="en-US" dirty="0" err="1"/>
                        <a:t>fija</a:t>
                      </a:r>
                      <a:r>
                        <a:rPr lang="en-US" dirty="0"/>
                        <a:t>.</a:t>
                      </a:r>
                    </a:p>
                  </a:txBody>
                  <a:tcPr/>
                </a:tc>
                <a:extLst>
                  <a:ext uri="{0D108BD9-81ED-4DB2-BD59-A6C34878D82A}">
                    <a16:rowId xmlns:a16="http://schemas.microsoft.com/office/drawing/2014/main" val="4067806086"/>
                  </a:ext>
                </a:extLst>
              </a:tr>
            </a:tbl>
          </a:graphicData>
        </a:graphic>
      </p:graphicFrame>
    </p:spTree>
    <p:extLst>
      <p:ext uri="{BB962C8B-B14F-4D97-AF65-F5344CB8AC3E}">
        <p14:creationId xmlns:p14="http://schemas.microsoft.com/office/powerpoint/2010/main" val="3393752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DDB028-8C84-4537-BC47-ECF8DEA066A7}"/>
              </a:ext>
            </a:extLst>
          </p:cNvPr>
          <p:cNvSpPr txBox="1"/>
          <p:nvPr/>
        </p:nvSpPr>
        <p:spPr>
          <a:xfrm>
            <a:off x="154338" y="520252"/>
            <a:ext cx="1782091" cy="369332"/>
          </a:xfrm>
          <a:prstGeom prst="rect">
            <a:avLst/>
          </a:prstGeom>
          <a:noFill/>
        </p:spPr>
        <p:txBody>
          <a:bodyPr wrap="none" rtlCol="0">
            <a:spAutoFit/>
          </a:bodyPr>
          <a:lstStyle/>
          <a:p>
            <a:r>
              <a:rPr lang="es-DO" b="1" dirty="0" err="1"/>
              <a:t>Context</a:t>
            </a:r>
            <a:r>
              <a:rPr lang="es-DO" b="1" dirty="0"/>
              <a:t> </a:t>
            </a:r>
            <a:r>
              <a:rPr lang="es-DO" b="1" dirty="0" err="1"/>
              <a:t>Diagram</a:t>
            </a:r>
            <a:endParaRPr lang="es-DO" b="1" dirty="0"/>
          </a:p>
        </p:txBody>
      </p:sp>
      <p:sp>
        <p:nvSpPr>
          <p:cNvPr id="6" name="Oval 5">
            <a:extLst>
              <a:ext uri="{FF2B5EF4-FFF2-40B4-BE49-F238E27FC236}">
                <a16:creationId xmlns:a16="http://schemas.microsoft.com/office/drawing/2014/main" id="{1593B827-C19C-4B13-B77F-F90907ADC2C7}"/>
              </a:ext>
            </a:extLst>
          </p:cNvPr>
          <p:cNvSpPr/>
          <p:nvPr/>
        </p:nvSpPr>
        <p:spPr>
          <a:xfrm>
            <a:off x="5313038" y="1673194"/>
            <a:ext cx="2032000" cy="2023533"/>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DO" dirty="0"/>
              <a:t>Ventas </a:t>
            </a:r>
            <a:r>
              <a:rPr lang="es-DO" dirty="0" err="1"/>
              <a:t>Rancheras’s</a:t>
            </a:r>
            <a:r>
              <a:rPr lang="es-DO" dirty="0"/>
              <a:t> </a:t>
            </a:r>
            <a:r>
              <a:rPr lang="es-DO" dirty="0" err="1"/>
              <a:t>system</a:t>
            </a:r>
            <a:endParaRPr lang="es-DO" dirty="0"/>
          </a:p>
        </p:txBody>
      </p:sp>
      <p:sp>
        <p:nvSpPr>
          <p:cNvPr id="7" name="Rectangle 6">
            <a:extLst>
              <a:ext uri="{FF2B5EF4-FFF2-40B4-BE49-F238E27FC236}">
                <a16:creationId xmlns:a16="http://schemas.microsoft.com/office/drawing/2014/main" id="{06BC9DB8-9735-4A49-8545-71A557AA112C}"/>
              </a:ext>
            </a:extLst>
          </p:cNvPr>
          <p:cNvSpPr/>
          <p:nvPr/>
        </p:nvSpPr>
        <p:spPr>
          <a:xfrm>
            <a:off x="995039" y="1808661"/>
            <a:ext cx="2032000"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8" name="Rectangle 7">
            <a:extLst>
              <a:ext uri="{FF2B5EF4-FFF2-40B4-BE49-F238E27FC236}">
                <a16:creationId xmlns:a16="http://schemas.microsoft.com/office/drawing/2014/main" id="{BC7A8C04-D942-4795-BEDB-11FB7D4DDB1E}"/>
              </a:ext>
            </a:extLst>
          </p:cNvPr>
          <p:cNvSpPr/>
          <p:nvPr/>
        </p:nvSpPr>
        <p:spPr>
          <a:xfrm>
            <a:off x="1147439" y="1961061"/>
            <a:ext cx="2032000"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9" name="Rectangle 8">
            <a:extLst>
              <a:ext uri="{FF2B5EF4-FFF2-40B4-BE49-F238E27FC236}">
                <a16:creationId xmlns:a16="http://schemas.microsoft.com/office/drawing/2014/main" id="{DFE0332F-C485-494E-8762-E2294CB24054}"/>
              </a:ext>
            </a:extLst>
          </p:cNvPr>
          <p:cNvSpPr/>
          <p:nvPr/>
        </p:nvSpPr>
        <p:spPr>
          <a:xfrm>
            <a:off x="1299839" y="2113461"/>
            <a:ext cx="2032000"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DO" dirty="0" err="1"/>
              <a:t>User’s</a:t>
            </a:r>
            <a:r>
              <a:rPr lang="es-DO" dirty="0"/>
              <a:t> </a:t>
            </a:r>
            <a:r>
              <a:rPr lang="es-DO" dirty="0" err="1"/>
              <a:t>workstation</a:t>
            </a:r>
            <a:endParaRPr lang="es-DO" dirty="0"/>
          </a:p>
        </p:txBody>
      </p:sp>
      <p:sp>
        <p:nvSpPr>
          <p:cNvPr id="15" name="Rectangle 14">
            <a:extLst>
              <a:ext uri="{FF2B5EF4-FFF2-40B4-BE49-F238E27FC236}">
                <a16:creationId xmlns:a16="http://schemas.microsoft.com/office/drawing/2014/main" id="{0397BFA8-8CC1-45B3-9616-51FD80EDB9CA}"/>
              </a:ext>
            </a:extLst>
          </p:cNvPr>
          <p:cNvSpPr/>
          <p:nvPr/>
        </p:nvSpPr>
        <p:spPr>
          <a:xfrm>
            <a:off x="9072239" y="1808661"/>
            <a:ext cx="2032000" cy="1181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DO" dirty="0" err="1"/>
              <a:t>Database</a:t>
            </a:r>
            <a:r>
              <a:rPr lang="es-DO" dirty="0"/>
              <a:t> server</a:t>
            </a:r>
          </a:p>
        </p:txBody>
      </p:sp>
      <p:cxnSp>
        <p:nvCxnSpPr>
          <p:cNvPr id="17" name="Connector: Elbow 16">
            <a:extLst>
              <a:ext uri="{FF2B5EF4-FFF2-40B4-BE49-F238E27FC236}">
                <a16:creationId xmlns:a16="http://schemas.microsoft.com/office/drawing/2014/main" id="{36C64D50-03F0-4086-BD25-54B585C90182}"/>
              </a:ext>
            </a:extLst>
          </p:cNvPr>
          <p:cNvCxnSpPr>
            <a:stCxn id="9" idx="3"/>
            <a:endCxn id="6" idx="2"/>
          </p:cNvCxnSpPr>
          <p:nvPr/>
        </p:nvCxnSpPr>
        <p:spPr>
          <a:xfrm>
            <a:off x="3331839" y="2367461"/>
            <a:ext cx="1981199" cy="3175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3B36AA93-48BE-4871-8E15-C685C4E4853E}"/>
              </a:ext>
            </a:extLst>
          </p:cNvPr>
          <p:cNvCxnSpPr>
            <a:cxnSpLocks/>
            <a:stCxn id="15" idx="1"/>
            <a:endCxn id="6" idx="6"/>
          </p:cNvCxnSpPr>
          <p:nvPr/>
        </p:nvCxnSpPr>
        <p:spPr>
          <a:xfrm rot="10800000" flipV="1">
            <a:off x="7345039" y="2399319"/>
            <a:ext cx="1727201" cy="28564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A8B056F-9C77-4479-8711-AA8DF95F824B}"/>
              </a:ext>
            </a:extLst>
          </p:cNvPr>
          <p:cNvSpPr/>
          <p:nvPr/>
        </p:nvSpPr>
        <p:spPr>
          <a:xfrm>
            <a:off x="808772" y="3137927"/>
            <a:ext cx="2523067" cy="2219747"/>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DO" dirty="0"/>
          </a:p>
        </p:txBody>
      </p:sp>
      <p:sp>
        <p:nvSpPr>
          <p:cNvPr id="24" name="Oval 23">
            <a:extLst>
              <a:ext uri="{FF2B5EF4-FFF2-40B4-BE49-F238E27FC236}">
                <a16:creationId xmlns:a16="http://schemas.microsoft.com/office/drawing/2014/main" id="{1797948D-4618-4AD2-8A57-DFFE57E9B699}"/>
              </a:ext>
            </a:extLst>
          </p:cNvPr>
          <p:cNvSpPr/>
          <p:nvPr/>
        </p:nvSpPr>
        <p:spPr>
          <a:xfrm>
            <a:off x="838405" y="3239964"/>
            <a:ext cx="618068" cy="575297"/>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dirty="0"/>
          </a:p>
        </p:txBody>
      </p:sp>
      <p:sp>
        <p:nvSpPr>
          <p:cNvPr id="25" name="TextBox 24">
            <a:extLst>
              <a:ext uri="{FF2B5EF4-FFF2-40B4-BE49-F238E27FC236}">
                <a16:creationId xmlns:a16="http://schemas.microsoft.com/office/drawing/2014/main" id="{0B0333AF-84B4-4B1B-9680-66E679C5E9F8}"/>
              </a:ext>
            </a:extLst>
          </p:cNvPr>
          <p:cNvSpPr txBox="1"/>
          <p:nvPr/>
        </p:nvSpPr>
        <p:spPr>
          <a:xfrm>
            <a:off x="1486106" y="3413312"/>
            <a:ext cx="1899174" cy="276999"/>
          </a:xfrm>
          <a:prstGeom prst="rect">
            <a:avLst/>
          </a:prstGeom>
          <a:noFill/>
        </p:spPr>
        <p:txBody>
          <a:bodyPr wrap="none" rtlCol="0">
            <a:spAutoFit/>
          </a:bodyPr>
          <a:lstStyle/>
          <a:p>
            <a:r>
              <a:rPr lang="es-DO" sz="1200" dirty="0" err="1"/>
              <a:t>System</a:t>
            </a:r>
            <a:r>
              <a:rPr lang="es-DO" sz="1200" dirty="0"/>
              <a:t> </a:t>
            </a:r>
            <a:r>
              <a:rPr lang="es-DO" sz="1200" dirty="0" err="1"/>
              <a:t>under</a:t>
            </a:r>
            <a:r>
              <a:rPr lang="es-DO" sz="1200" dirty="0"/>
              <a:t> </a:t>
            </a:r>
            <a:r>
              <a:rPr lang="es-DO" sz="1200" dirty="0" err="1"/>
              <a:t>development</a:t>
            </a:r>
            <a:endParaRPr lang="es-DO" sz="1200" dirty="0"/>
          </a:p>
        </p:txBody>
      </p:sp>
      <p:sp>
        <p:nvSpPr>
          <p:cNvPr id="26" name="Rectangle 25">
            <a:extLst>
              <a:ext uri="{FF2B5EF4-FFF2-40B4-BE49-F238E27FC236}">
                <a16:creationId xmlns:a16="http://schemas.microsoft.com/office/drawing/2014/main" id="{BFFB6193-44CF-45E4-9030-0406E46C719D}"/>
              </a:ext>
            </a:extLst>
          </p:cNvPr>
          <p:cNvSpPr/>
          <p:nvPr/>
        </p:nvSpPr>
        <p:spPr>
          <a:xfrm>
            <a:off x="872272" y="3976127"/>
            <a:ext cx="1064157" cy="58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dirty="0"/>
          </a:p>
        </p:txBody>
      </p:sp>
      <p:sp>
        <p:nvSpPr>
          <p:cNvPr id="27" name="TextBox 26">
            <a:extLst>
              <a:ext uri="{FF2B5EF4-FFF2-40B4-BE49-F238E27FC236}">
                <a16:creationId xmlns:a16="http://schemas.microsoft.com/office/drawing/2014/main" id="{51346EC9-AB5F-4EBD-91A8-7041C9533781}"/>
              </a:ext>
            </a:extLst>
          </p:cNvPr>
          <p:cNvSpPr txBox="1"/>
          <p:nvPr/>
        </p:nvSpPr>
        <p:spPr>
          <a:xfrm>
            <a:off x="2012901" y="4108494"/>
            <a:ext cx="1166538" cy="276999"/>
          </a:xfrm>
          <a:prstGeom prst="rect">
            <a:avLst/>
          </a:prstGeom>
          <a:noFill/>
        </p:spPr>
        <p:txBody>
          <a:bodyPr wrap="none" rtlCol="0">
            <a:spAutoFit/>
          </a:bodyPr>
          <a:lstStyle/>
          <a:p>
            <a:r>
              <a:rPr lang="es-DO" sz="1200" dirty="0" err="1"/>
              <a:t>External</a:t>
            </a:r>
            <a:r>
              <a:rPr lang="es-DO" sz="1200" dirty="0"/>
              <a:t> </a:t>
            </a:r>
            <a:r>
              <a:rPr lang="es-DO" sz="1200" dirty="0" err="1"/>
              <a:t>system</a:t>
            </a:r>
            <a:endParaRPr lang="es-DO" sz="1200" dirty="0"/>
          </a:p>
        </p:txBody>
      </p:sp>
      <p:cxnSp>
        <p:nvCxnSpPr>
          <p:cNvPr id="28" name="Connector: Elbow 27">
            <a:extLst>
              <a:ext uri="{FF2B5EF4-FFF2-40B4-BE49-F238E27FC236}">
                <a16:creationId xmlns:a16="http://schemas.microsoft.com/office/drawing/2014/main" id="{4F2111AD-44DF-472E-AF4B-BF55A3DD338D}"/>
              </a:ext>
            </a:extLst>
          </p:cNvPr>
          <p:cNvCxnSpPr>
            <a:cxnSpLocks/>
          </p:cNvCxnSpPr>
          <p:nvPr/>
        </p:nvCxnSpPr>
        <p:spPr>
          <a:xfrm>
            <a:off x="884102" y="4878002"/>
            <a:ext cx="1431737" cy="328757"/>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281DDE5-2FC7-46E4-AB17-2B1A78C356D4}"/>
              </a:ext>
            </a:extLst>
          </p:cNvPr>
          <p:cNvSpPr txBox="1"/>
          <p:nvPr/>
        </p:nvSpPr>
        <p:spPr>
          <a:xfrm>
            <a:off x="2012901" y="4838634"/>
            <a:ext cx="783548" cy="276999"/>
          </a:xfrm>
          <a:prstGeom prst="rect">
            <a:avLst/>
          </a:prstGeom>
          <a:noFill/>
        </p:spPr>
        <p:txBody>
          <a:bodyPr wrap="none" rtlCol="0">
            <a:spAutoFit/>
          </a:bodyPr>
          <a:lstStyle/>
          <a:p>
            <a:r>
              <a:rPr lang="es-DO" sz="1200" dirty="0"/>
              <a:t>Data </a:t>
            </a:r>
            <a:r>
              <a:rPr lang="es-DO" sz="1200" dirty="0" err="1"/>
              <a:t>flow</a:t>
            </a:r>
            <a:endParaRPr lang="es-DO" sz="1200" dirty="0"/>
          </a:p>
        </p:txBody>
      </p:sp>
      <p:sp>
        <p:nvSpPr>
          <p:cNvPr id="31" name="Rectangle 30">
            <a:extLst>
              <a:ext uri="{FF2B5EF4-FFF2-40B4-BE49-F238E27FC236}">
                <a16:creationId xmlns:a16="http://schemas.microsoft.com/office/drawing/2014/main" id="{31282799-8084-4F18-AEC2-98E21FE9A9F1}"/>
              </a:ext>
            </a:extLst>
          </p:cNvPr>
          <p:cNvSpPr/>
          <p:nvPr/>
        </p:nvSpPr>
        <p:spPr>
          <a:xfrm>
            <a:off x="9072239" y="3624542"/>
            <a:ext cx="2032000" cy="1181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DO" dirty="0" err="1"/>
              <a:t>Backup</a:t>
            </a:r>
            <a:r>
              <a:rPr lang="es-DO" dirty="0"/>
              <a:t> server</a:t>
            </a:r>
          </a:p>
        </p:txBody>
      </p:sp>
      <p:cxnSp>
        <p:nvCxnSpPr>
          <p:cNvPr id="33" name="Straight Connector 32">
            <a:extLst>
              <a:ext uri="{FF2B5EF4-FFF2-40B4-BE49-F238E27FC236}">
                <a16:creationId xmlns:a16="http://schemas.microsoft.com/office/drawing/2014/main" id="{FD497BF7-D2EE-4E44-9748-E9EBEB2C15C3}"/>
              </a:ext>
            </a:extLst>
          </p:cNvPr>
          <p:cNvCxnSpPr>
            <a:stCxn id="15" idx="2"/>
            <a:endCxn id="31" idx="0"/>
          </p:cNvCxnSpPr>
          <p:nvPr/>
        </p:nvCxnSpPr>
        <p:spPr>
          <a:xfrm>
            <a:off x="10088239" y="2989979"/>
            <a:ext cx="0" cy="63456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0985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CF0D0A-78FC-4235-BFD9-826D4AB386CA}"/>
              </a:ext>
            </a:extLst>
          </p:cNvPr>
          <p:cNvSpPr txBox="1"/>
          <p:nvPr/>
        </p:nvSpPr>
        <p:spPr>
          <a:xfrm>
            <a:off x="351551" y="927633"/>
            <a:ext cx="745717" cy="369332"/>
          </a:xfrm>
          <a:prstGeom prst="rect">
            <a:avLst/>
          </a:prstGeom>
          <a:noFill/>
        </p:spPr>
        <p:txBody>
          <a:bodyPr wrap="none" rtlCol="0">
            <a:spAutoFit/>
          </a:bodyPr>
          <a:lstStyle/>
          <a:p>
            <a:r>
              <a:rPr lang="en-US" b="1" dirty="0"/>
              <a:t>Styles</a:t>
            </a:r>
          </a:p>
        </p:txBody>
      </p:sp>
      <p:sp>
        <p:nvSpPr>
          <p:cNvPr id="5" name="TextBox 4">
            <a:extLst>
              <a:ext uri="{FF2B5EF4-FFF2-40B4-BE49-F238E27FC236}">
                <a16:creationId xmlns:a16="http://schemas.microsoft.com/office/drawing/2014/main" id="{816DF694-47F0-46A5-AE4C-66B1AEE2CB29}"/>
              </a:ext>
            </a:extLst>
          </p:cNvPr>
          <p:cNvSpPr txBox="1"/>
          <p:nvPr/>
        </p:nvSpPr>
        <p:spPr>
          <a:xfrm>
            <a:off x="351551" y="1457536"/>
            <a:ext cx="2858475" cy="646331"/>
          </a:xfrm>
          <a:prstGeom prst="rect">
            <a:avLst/>
          </a:prstGeom>
          <a:noFill/>
        </p:spPr>
        <p:txBody>
          <a:bodyPr wrap="none" rtlCol="0">
            <a:spAutoFit/>
          </a:bodyPr>
          <a:lstStyle/>
          <a:p>
            <a:pPr marL="285750" indent="-285750">
              <a:buFont typeface="Arial" panose="020B0604020202020204" pitchFamily="34" charset="0"/>
              <a:buChar char="•"/>
            </a:pPr>
            <a:r>
              <a:rPr lang="en-US" b="1" dirty="0" err="1"/>
              <a:t>Descomposition</a:t>
            </a:r>
            <a:r>
              <a:rPr lang="en-US" b="1" dirty="0"/>
              <a:t> style</a:t>
            </a:r>
            <a:endParaRPr lang="en-US" dirty="0"/>
          </a:p>
          <a:p>
            <a:pPr marL="285750" indent="-285750">
              <a:buFont typeface="Arial" panose="020B0604020202020204" pitchFamily="34" charset="0"/>
              <a:buChar char="•"/>
            </a:pPr>
            <a:r>
              <a:rPr lang="en-US" b="1" dirty="0"/>
              <a:t>Uses style</a:t>
            </a:r>
            <a:endParaRPr lang="en-US" dirty="0"/>
          </a:p>
        </p:txBody>
      </p:sp>
      <p:sp>
        <p:nvSpPr>
          <p:cNvPr id="6" name="TextBox 5">
            <a:extLst>
              <a:ext uri="{FF2B5EF4-FFF2-40B4-BE49-F238E27FC236}">
                <a16:creationId xmlns:a16="http://schemas.microsoft.com/office/drawing/2014/main" id="{5882EDE1-1AEA-492D-A73A-6A34B26B3EF8}"/>
              </a:ext>
            </a:extLst>
          </p:cNvPr>
          <p:cNvSpPr txBox="1"/>
          <p:nvPr/>
        </p:nvSpPr>
        <p:spPr>
          <a:xfrm>
            <a:off x="401052" y="3303470"/>
            <a:ext cx="814838" cy="369332"/>
          </a:xfrm>
          <a:prstGeom prst="rect">
            <a:avLst/>
          </a:prstGeom>
          <a:noFill/>
        </p:spPr>
        <p:txBody>
          <a:bodyPr wrap="none" rtlCol="0">
            <a:spAutoFit/>
          </a:bodyPr>
          <a:lstStyle/>
          <a:p>
            <a:r>
              <a:rPr lang="en-US" b="1" dirty="0"/>
              <a:t>Tactics</a:t>
            </a:r>
          </a:p>
        </p:txBody>
      </p:sp>
      <p:sp>
        <p:nvSpPr>
          <p:cNvPr id="7" name="TextBox 6">
            <a:extLst>
              <a:ext uri="{FF2B5EF4-FFF2-40B4-BE49-F238E27FC236}">
                <a16:creationId xmlns:a16="http://schemas.microsoft.com/office/drawing/2014/main" id="{A26A7B7F-5712-414A-A807-225EF95023F4}"/>
              </a:ext>
            </a:extLst>
          </p:cNvPr>
          <p:cNvSpPr txBox="1"/>
          <p:nvPr/>
        </p:nvSpPr>
        <p:spPr>
          <a:xfrm>
            <a:off x="401052" y="3769867"/>
            <a:ext cx="11790948" cy="2000548"/>
          </a:xfrm>
          <a:prstGeom prst="rect">
            <a:avLst/>
          </a:prstGeom>
          <a:noFill/>
        </p:spPr>
        <p:txBody>
          <a:bodyPr wrap="square" rtlCol="0">
            <a:spAutoFit/>
          </a:bodyPr>
          <a:lstStyle/>
          <a:p>
            <a:pPr marL="285750" indent="-285750">
              <a:buFont typeface="Arial" panose="020B0604020202020204" pitchFamily="34" charset="0"/>
              <a:buChar char="•"/>
            </a:pPr>
            <a:r>
              <a:rPr lang="en-US" b="1" dirty="0"/>
              <a:t>Availability: Ping/echo</a:t>
            </a:r>
            <a:br>
              <a:rPr lang="en-US" dirty="0"/>
            </a:br>
            <a:r>
              <a:rPr lang="en-US" sz="1400" dirty="0"/>
              <a:t>El </a:t>
            </a:r>
            <a:r>
              <a:rPr lang="en-US" sz="1400" dirty="0" err="1"/>
              <a:t>cliente</a:t>
            </a:r>
            <a:r>
              <a:rPr lang="en-US" sz="1400" dirty="0"/>
              <a:t> </a:t>
            </a:r>
            <a:r>
              <a:rPr lang="en-US" sz="1400" dirty="0" err="1"/>
              <a:t>tendrá</a:t>
            </a:r>
            <a:r>
              <a:rPr lang="en-US" sz="1400" dirty="0"/>
              <a:t> un </a:t>
            </a:r>
            <a:r>
              <a:rPr lang="en-US" sz="1400" dirty="0" err="1"/>
              <a:t>módulo</a:t>
            </a:r>
            <a:r>
              <a:rPr lang="en-US" sz="1400" dirty="0"/>
              <a:t> (</a:t>
            </a:r>
            <a:r>
              <a:rPr lang="en-US" sz="1400" dirty="0" err="1"/>
              <a:t>dentro</a:t>
            </a:r>
            <a:r>
              <a:rPr lang="en-US" sz="1400" dirty="0"/>
              <a:t> de Configuration) </a:t>
            </a:r>
            <a:r>
              <a:rPr lang="en-US" sz="1400" dirty="0" err="1"/>
              <a:t>que</a:t>
            </a:r>
            <a:r>
              <a:rPr lang="en-US" sz="1400" dirty="0"/>
              <a:t> se </a:t>
            </a:r>
            <a:r>
              <a:rPr lang="en-US" sz="1400" dirty="0" err="1"/>
              <a:t>encargará</a:t>
            </a:r>
            <a:r>
              <a:rPr lang="en-US" sz="1400" dirty="0"/>
              <a:t> de saber </a:t>
            </a:r>
            <a:r>
              <a:rPr lang="en-US" sz="1400" dirty="0" err="1"/>
              <a:t>si</a:t>
            </a:r>
            <a:r>
              <a:rPr lang="en-US" sz="1400" dirty="0"/>
              <a:t> el web/app server </a:t>
            </a:r>
            <a:r>
              <a:rPr lang="en-US" sz="1400" dirty="0" err="1"/>
              <a:t>está</a:t>
            </a:r>
            <a:r>
              <a:rPr lang="en-US" sz="1400" dirty="0"/>
              <a:t> </a:t>
            </a:r>
            <a:r>
              <a:rPr lang="en-US" sz="1400" dirty="0" err="1"/>
              <a:t>disponible</a:t>
            </a:r>
            <a:r>
              <a:rPr lang="en-US" sz="1400" dirty="0"/>
              <a:t>.</a:t>
            </a:r>
            <a:br>
              <a:rPr lang="en-US" sz="1400" dirty="0"/>
            </a:br>
            <a:r>
              <a:rPr lang="en-US" sz="1400" dirty="0" err="1"/>
              <a:t>Cumpliendo</a:t>
            </a:r>
            <a:r>
              <a:rPr lang="en-US" sz="1400" dirty="0"/>
              <a:t> con el CON-1.</a:t>
            </a:r>
            <a:br>
              <a:rPr lang="en-US" sz="1400" dirty="0"/>
            </a:br>
            <a:endParaRPr lang="en-US" sz="1400" dirty="0"/>
          </a:p>
          <a:p>
            <a:pPr marL="285750" indent="-285750">
              <a:buFont typeface="Arial" panose="020B0604020202020204" pitchFamily="34" charset="0"/>
              <a:buChar char="•"/>
            </a:pPr>
            <a:r>
              <a:rPr lang="en-US" b="1" dirty="0"/>
              <a:t>Usability: Undo</a:t>
            </a:r>
            <a:br>
              <a:rPr lang="en-US" dirty="0"/>
            </a:br>
            <a:r>
              <a:rPr lang="en-US" sz="1400" dirty="0"/>
              <a:t>El </a:t>
            </a:r>
            <a:r>
              <a:rPr lang="en-US" sz="1400" dirty="0" err="1"/>
              <a:t>cliente</a:t>
            </a:r>
            <a:r>
              <a:rPr lang="en-US" sz="1400" dirty="0"/>
              <a:t> </a:t>
            </a:r>
            <a:r>
              <a:rPr lang="en-US" sz="1400" dirty="0" err="1"/>
              <a:t>tendrá</a:t>
            </a:r>
            <a:r>
              <a:rPr lang="en-US" sz="1400" dirty="0"/>
              <a:t> un </a:t>
            </a:r>
            <a:r>
              <a:rPr lang="en-US" sz="1400" dirty="0" err="1"/>
              <a:t>módulo</a:t>
            </a:r>
            <a:r>
              <a:rPr lang="en-US" sz="1400" dirty="0"/>
              <a:t> (</a:t>
            </a:r>
            <a:r>
              <a:rPr lang="en-US" sz="1400" dirty="0" err="1"/>
              <a:t>dentro</a:t>
            </a:r>
            <a:r>
              <a:rPr lang="en-US" sz="1400" dirty="0"/>
              <a:t> de Configuration) </a:t>
            </a:r>
            <a:r>
              <a:rPr lang="en-US" sz="1400" dirty="0" err="1"/>
              <a:t>que</a:t>
            </a:r>
            <a:r>
              <a:rPr lang="en-US" sz="1400" dirty="0"/>
              <a:t> se </a:t>
            </a:r>
            <a:r>
              <a:rPr lang="en-US" sz="1400" dirty="0" err="1"/>
              <a:t>encargará</a:t>
            </a:r>
            <a:r>
              <a:rPr lang="en-US" sz="1400" dirty="0"/>
              <a:t> de </a:t>
            </a:r>
            <a:r>
              <a:rPr lang="en-US" sz="1400" dirty="0" err="1"/>
              <a:t>mantener</a:t>
            </a:r>
            <a:r>
              <a:rPr lang="en-US" sz="1400" dirty="0"/>
              <a:t> </a:t>
            </a:r>
            <a:r>
              <a:rPr lang="en-US" sz="1400" dirty="0" err="1"/>
              <a:t>suficiente</a:t>
            </a:r>
            <a:r>
              <a:rPr lang="en-US" sz="1400" dirty="0"/>
              <a:t> </a:t>
            </a:r>
            <a:r>
              <a:rPr lang="en-US" sz="1400" dirty="0" err="1"/>
              <a:t>información</a:t>
            </a:r>
            <a:r>
              <a:rPr lang="en-US" sz="1400" dirty="0"/>
              <a:t> </a:t>
            </a:r>
            <a:r>
              <a:rPr lang="en-US" sz="1400" dirty="0" err="1"/>
              <a:t>acerca</a:t>
            </a:r>
            <a:r>
              <a:rPr lang="en-US" sz="1400" dirty="0"/>
              <a:t> del </a:t>
            </a:r>
            <a:r>
              <a:rPr lang="en-US" sz="1400" dirty="0" err="1"/>
              <a:t>sistema</a:t>
            </a:r>
            <a:r>
              <a:rPr lang="en-US" sz="1400" dirty="0"/>
              <a:t> y </a:t>
            </a:r>
            <a:r>
              <a:rPr lang="en-US" sz="1400" dirty="0" err="1"/>
              <a:t>estados</a:t>
            </a:r>
            <a:r>
              <a:rPr lang="en-US" sz="1400" dirty="0"/>
              <a:t> </a:t>
            </a:r>
            <a:r>
              <a:rPr lang="en-US" sz="1400" dirty="0" err="1"/>
              <a:t>para</a:t>
            </a:r>
            <a:r>
              <a:rPr lang="en-US" sz="1400" dirty="0"/>
              <a:t> </a:t>
            </a:r>
            <a:r>
              <a:rPr lang="en-US" sz="1400" dirty="0" err="1"/>
              <a:t>que</a:t>
            </a:r>
            <a:r>
              <a:rPr lang="en-US" sz="1400" dirty="0"/>
              <a:t> se </a:t>
            </a:r>
            <a:r>
              <a:rPr lang="en-US" sz="1400" dirty="0" err="1"/>
              <a:t>pueda</a:t>
            </a:r>
            <a:r>
              <a:rPr lang="en-US" sz="1400" dirty="0"/>
              <a:t> </a:t>
            </a:r>
            <a:r>
              <a:rPr lang="en-US" sz="1400" dirty="0" err="1"/>
              <a:t>volver</a:t>
            </a:r>
            <a:r>
              <a:rPr lang="en-US" sz="1400" dirty="0"/>
              <a:t> a un </a:t>
            </a:r>
            <a:r>
              <a:rPr lang="en-US" sz="1400" dirty="0" err="1"/>
              <a:t>estado</a:t>
            </a:r>
            <a:r>
              <a:rPr lang="en-US" sz="1400" dirty="0"/>
              <a:t> anterior de </a:t>
            </a:r>
            <a:r>
              <a:rPr lang="en-US" sz="1400" dirty="0" err="1"/>
              <a:t>ser</a:t>
            </a:r>
            <a:r>
              <a:rPr lang="en-US" sz="1400" dirty="0"/>
              <a:t> </a:t>
            </a:r>
            <a:r>
              <a:rPr lang="en-US" sz="1400" dirty="0" err="1"/>
              <a:t>necesario</a:t>
            </a:r>
            <a:r>
              <a:rPr lang="en-US" sz="1400" dirty="0"/>
              <a:t>.</a:t>
            </a:r>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010C5E1-DB1F-4563-902A-DF43034484F0}"/>
              </a:ext>
            </a:extLst>
          </p:cNvPr>
          <p:cNvSpPr txBox="1"/>
          <p:nvPr/>
        </p:nvSpPr>
        <p:spPr>
          <a:xfrm>
            <a:off x="204628" y="517970"/>
            <a:ext cx="2223173" cy="369332"/>
          </a:xfrm>
          <a:prstGeom prst="rect">
            <a:avLst/>
          </a:prstGeom>
          <a:noFill/>
        </p:spPr>
        <p:txBody>
          <a:bodyPr wrap="none" rtlCol="0">
            <a:spAutoFit/>
          </a:bodyPr>
          <a:lstStyle/>
          <a:p>
            <a:r>
              <a:rPr lang="en-US" b="1" dirty="0" err="1"/>
              <a:t>Descomposition</a:t>
            </a:r>
            <a:r>
              <a:rPr lang="en-US" b="1" dirty="0"/>
              <a:t> style</a:t>
            </a:r>
          </a:p>
        </p:txBody>
      </p:sp>
      <p:pic>
        <p:nvPicPr>
          <p:cNvPr id="6" name="5 Imagen" descr="Module View.jpg"/>
          <p:cNvPicPr>
            <a:picLocks noChangeAspect="1"/>
          </p:cNvPicPr>
          <p:nvPr/>
        </p:nvPicPr>
        <p:blipFill>
          <a:blip r:embed="rId2" cstate="print"/>
          <a:stretch>
            <a:fillRect/>
          </a:stretch>
        </p:blipFill>
        <p:spPr>
          <a:xfrm>
            <a:off x="1694330" y="1030148"/>
            <a:ext cx="9166881" cy="4645608"/>
          </a:xfrm>
          <a:prstGeom prst="rect">
            <a:avLst/>
          </a:prstGeom>
        </p:spPr>
      </p:pic>
    </p:spTree>
    <p:extLst>
      <p:ext uri="{BB962C8B-B14F-4D97-AF65-F5344CB8AC3E}">
        <p14:creationId xmlns:p14="http://schemas.microsoft.com/office/powerpoint/2010/main" val="890969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6704275-49B0-4ED9-AFB9-F94BDC451ED6}"/>
              </a:ext>
            </a:extLst>
          </p:cNvPr>
          <p:cNvSpPr txBox="1"/>
          <p:nvPr/>
        </p:nvSpPr>
        <p:spPr>
          <a:xfrm>
            <a:off x="312665" y="403927"/>
            <a:ext cx="1135888" cy="369332"/>
          </a:xfrm>
          <a:prstGeom prst="rect">
            <a:avLst/>
          </a:prstGeom>
          <a:noFill/>
        </p:spPr>
        <p:txBody>
          <a:bodyPr wrap="none" rtlCol="0">
            <a:spAutoFit/>
          </a:bodyPr>
          <a:lstStyle/>
          <a:p>
            <a:r>
              <a:rPr lang="en-US" b="1" dirty="0"/>
              <a:t>Uses style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725" y="482111"/>
            <a:ext cx="6686550" cy="6057900"/>
          </a:xfrm>
          <a:prstGeom prst="rect">
            <a:avLst/>
          </a:prstGeom>
        </p:spPr>
      </p:pic>
    </p:spTree>
    <p:extLst>
      <p:ext uri="{BB962C8B-B14F-4D97-AF65-F5344CB8AC3E}">
        <p14:creationId xmlns:p14="http://schemas.microsoft.com/office/powerpoint/2010/main" val="2585394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B9D68F4-A59E-42D9-8E8E-A343DCF4AFE2}"/>
              </a:ext>
            </a:extLst>
          </p:cNvPr>
          <p:cNvGraphicFramePr>
            <a:graphicFrameLocks noGrp="1"/>
          </p:cNvGraphicFramePr>
          <p:nvPr>
            <p:extLst>
              <p:ext uri="{D42A27DB-BD31-4B8C-83A1-F6EECF244321}">
                <p14:modId xmlns:p14="http://schemas.microsoft.com/office/powerpoint/2010/main" val="3691597276"/>
              </p:ext>
            </p:extLst>
          </p:nvPr>
        </p:nvGraphicFramePr>
        <p:xfrm>
          <a:off x="372863" y="585927"/>
          <a:ext cx="11381172" cy="5077107"/>
        </p:xfrm>
        <a:graphic>
          <a:graphicData uri="http://schemas.openxmlformats.org/drawingml/2006/table">
            <a:tbl>
              <a:tblPr firstRow="1" bandRow="1">
                <a:tableStyleId>{5C22544A-7EE6-4342-B048-85BDC9FD1C3A}</a:tableStyleId>
              </a:tblPr>
              <a:tblGrid>
                <a:gridCol w="3556616">
                  <a:extLst>
                    <a:ext uri="{9D8B030D-6E8A-4147-A177-3AD203B41FA5}">
                      <a16:colId xmlns:a16="http://schemas.microsoft.com/office/drawing/2014/main" val="1653436897"/>
                    </a:ext>
                  </a:extLst>
                </a:gridCol>
                <a:gridCol w="7824556">
                  <a:extLst>
                    <a:ext uri="{9D8B030D-6E8A-4147-A177-3AD203B41FA5}">
                      <a16:colId xmlns:a16="http://schemas.microsoft.com/office/drawing/2014/main" val="1128395814"/>
                    </a:ext>
                  </a:extLst>
                </a:gridCol>
              </a:tblGrid>
              <a:tr h="291797">
                <a:tc>
                  <a:txBody>
                    <a:bodyPr/>
                    <a:lstStyle/>
                    <a:p>
                      <a:r>
                        <a:rPr lang="en-US" dirty="0"/>
                        <a:t>Element</a:t>
                      </a:r>
                    </a:p>
                  </a:txBody>
                  <a:tcPr/>
                </a:tc>
                <a:tc>
                  <a:txBody>
                    <a:bodyPr/>
                    <a:lstStyle/>
                    <a:p>
                      <a:r>
                        <a:rPr lang="en-US" dirty="0" err="1"/>
                        <a:t>Responsability</a:t>
                      </a:r>
                      <a:endParaRPr lang="en-US" dirty="0"/>
                    </a:p>
                  </a:txBody>
                  <a:tcPr/>
                </a:tc>
                <a:extLst>
                  <a:ext uri="{0D108BD9-81ED-4DB2-BD59-A6C34878D82A}">
                    <a16:rowId xmlns:a16="http://schemas.microsoft.com/office/drawing/2014/main" val="625421317"/>
                  </a:ext>
                </a:extLst>
              </a:tr>
              <a:tr h="503649">
                <a:tc>
                  <a:txBody>
                    <a:bodyPr/>
                    <a:lstStyle/>
                    <a:p>
                      <a:r>
                        <a:rPr lang="en-US" dirty="0"/>
                        <a:t>Login</a:t>
                      </a:r>
                    </a:p>
                  </a:txBody>
                  <a:tcPr/>
                </a:tc>
                <a:tc>
                  <a:txBody>
                    <a:bodyPr/>
                    <a:lstStyle/>
                    <a:p>
                      <a:r>
                        <a:rPr lang="en-US" dirty="0" err="1"/>
                        <a:t>Permitirá</a:t>
                      </a:r>
                      <a:r>
                        <a:rPr lang="en-US" dirty="0"/>
                        <a:t> </a:t>
                      </a:r>
                      <a:r>
                        <a:rPr lang="en-US" dirty="0" err="1"/>
                        <a:t>hacer</a:t>
                      </a:r>
                      <a:r>
                        <a:rPr lang="en-US" dirty="0"/>
                        <a:t> </a:t>
                      </a:r>
                      <a:r>
                        <a:rPr lang="en-US" dirty="0" err="1"/>
                        <a:t>inisio</a:t>
                      </a:r>
                      <a:r>
                        <a:rPr lang="en-US" dirty="0"/>
                        <a:t> de </a:t>
                      </a:r>
                      <a:r>
                        <a:rPr lang="en-US" dirty="0" err="1"/>
                        <a:t>sesión</a:t>
                      </a:r>
                      <a:r>
                        <a:rPr lang="en-US" dirty="0"/>
                        <a:t> en el </a:t>
                      </a:r>
                      <a:r>
                        <a:rPr lang="en-US" dirty="0" err="1"/>
                        <a:t>sistema</a:t>
                      </a:r>
                      <a:r>
                        <a:rPr lang="en-US" dirty="0"/>
                        <a:t> con </a:t>
                      </a:r>
                      <a:r>
                        <a:rPr lang="en-US" dirty="0" err="1"/>
                        <a:t>usuario</a:t>
                      </a:r>
                      <a:r>
                        <a:rPr lang="en-US" baseline="0" dirty="0"/>
                        <a:t> y clave</a:t>
                      </a:r>
                      <a:endParaRPr lang="en-US" dirty="0"/>
                    </a:p>
                  </a:txBody>
                  <a:tcPr/>
                </a:tc>
                <a:extLst>
                  <a:ext uri="{0D108BD9-81ED-4DB2-BD59-A6C34878D82A}">
                    <a16:rowId xmlns:a16="http://schemas.microsoft.com/office/drawing/2014/main" val="3905392889"/>
                  </a:ext>
                </a:extLst>
              </a:tr>
              <a:tr h="503649">
                <a:tc>
                  <a:txBody>
                    <a:bodyPr/>
                    <a:lstStyle/>
                    <a:p>
                      <a:r>
                        <a:rPr lang="en-US" dirty="0" err="1"/>
                        <a:t>Usuarios</a:t>
                      </a:r>
                      <a:endParaRPr lang="en-US" dirty="0"/>
                    </a:p>
                  </a:txBody>
                  <a:tcPr/>
                </a:tc>
                <a:tc>
                  <a:txBody>
                    <a:bodyPr/>
                    <a:lstStyle/>
                    <a:p>
                      <a:r>
                        <a:rPr lang="en-US" baseline="0" dirty="0" err="1"/>
                        <a:t>Mostrará</a:t>
                      </a:r>
                      <a:r>
                        <a:rPr lang="en-US" baseline="0" dirty="0"/>
                        <a:t> </a:t>
                      </a:r>
                      <a:r>
                        <a:rPr lang="en-US" baseline="0" dirty="0" err="1"/>
                        <a:t>todos</a:t>
                      </a:r>
                      <a:r>
                        <a:rPr lang="en-US" baseline="0" dirty="0"/>
                        <a:t> los </a:t>
                      </a:r>
                      <a:r>
                        <a:rPr lang="en-US" baseline="0" dirty="0" err="1"/>
                        <a:t>usuarios</a:t>
                      </a:r>
                      <a:r>
                        <a:rPr lang="en-US" baseline="0" dirty="0"/>
                        <a:t> </a:t>
                      </a:r>
                      <a:r>
                        <a:rPr lang="en-US" baseline="0" dirty="0" err="1"/>
                        <a:t>existentes</a:t>
                      </a:r>
                      <a:r>
                        <a:rPr lang="en-US" baseline="0" dirty="0"/>
                        <a:t> en el </a:t>
                      </a:r>
                      <a:r>
                        <a:rPr lang="en-US" baseline="0" dirty="0" err="1"/>
                        <a:t>sistema</a:t>
                      </a:r>
                      <a:r>
                        <a:rPr lang="en-US" baseline="0" dirty="0"/>
                        <a:t> </a:t>
                      </a:r>
                      <a:r>
                        <a:rPr lang="en-US" baseline="0" dirty="0" err="1"/>
                        <a:t>para</a:t>
                      </a:r>
                      <a:r>
                        <a:rPr lang="en-US" baseline="0" dirty="0"/>
                        <a:t> </a:t>
                      </a:r>
                      <a:r>
                        <a:rPr lang="en-US" baseline="0" dirty="0" err="1"/>
                        <a:t>su</a:t>
                      </a:r>
                      <a:r>
                        <a:rPr lang="en-US" baseline="0" dirty="0"/>
                        <a:t> </a:t>
                      </a:r>
                      <a:r>
                        <a:rPr lang="en-US" baseline="0" dirty="0" err="1"/>
                        <a:t>modificación</a:t>
                      </a:r>
                      <a:endParaRPr lang="en-US" baseline="0" dirty="0"/>
                    </a:p>
                  </a:txBody>
                  <a:tcPr/>
                </a:tc>
                <a:extLst>
                  <a:ext uri="{0D108BD9-81ED-4DB2-BD59-A6C34878D82A}">
                    <a16:rowId xmlns:a16="http://schemas.microsoft.com/office/drawing/2014/main" val="2873508848"/>
                  </a:ext>
                </a:extLst>
              </a:tr>
              <a:tr h="503649">
                <a:tc>
                  <a:txBody>
                    <a:bodyPr/>
                    <a:lstStyle/>
                    <a:p>
                      <a:r>
                        <a:rPr lang="en-US" dirty="0" err="1"/>
                        <a:t>Inventario</a:t>
                      </a:r>
                      <a:endParaRPr lang="en-US" dirty="0"/>
                    </a:p>
                  </a:txBody>
                  <a:tcPr/>
                </a:tc>
                <a:tc>
                  <a:txBody>
                    <a:bodyPr/>
                    <a:lstStyle/>
                    <a:p>
                      <a:r>
                        <a:rPr lang="en-US" dirty="0" err="1"/>
                        <a:t>Desplegará</a:t>
                      </a:r>
                      <a:r>
                        <a:rPr lang="en-US" dirty="0"/>
                        <a:t> </a:t>
                      </a:r>
                      <a:r>
                        <a:rPr lang="en-US" dirty="0" err="1"/>
                        <a:t>una</a:t>
                      </a:r>
                      <a:r>
                        <a:rPr lang="en-US" dirty="0"/>
                        <a:t> </a:t>
                      </a:r>
                      <a:r>
                        <a:rPr lang="en-US" dirty="0" err="1"/>
                        <a:t>lista</a:t>
                      </a:r>
                      <a:r>
                        <a:rPr lang="en-US" dirty="0"/>
                        <a:t> de</a:t>
                      </a:r>
                      <a:r>
                        <a:rPr lang="en-US" baseline="0" dirty="0"/>
                        <a:t> </a:t>
                      </a:r>
                      <a:r>
                        <a:rPr lang="en-US" baseline="0" dirty="0" err="1"/>
                        <a:t>todo</a:t>
                      </a:r>
                      <a:r>
                        <a:rPr lang="en-US" baseline="0" dirty="0"/>
                        <a:t> el stock de </a:t>
                      </a:r>
                      <a:r>
                        <a:rPr lang="en-US" baseline="0" dirty="0" err="1"/>
                        <a:t>productos</a:t>
                      </a:r>
                      <a:r>
                        <a:rPr lang="en-US" baseline="0" dirty="0"/>
                        <a:t> </a:t>
                      </a:r>
                      <a:r>
                        <a:rPr lang="en-US" baseline="0" dirty="0" err="1"/>
                        <a:t>existentes</a:t>
                      </a:r>
                      <a:endParaRPr lang="en-US" dirty="0"/>
                    </a:p>
                  </a:txBody>
                  <a:tcPr/>
                </a:tc>
                <a:extLst>
                  <a:ext uri="{0D108BD9-81ED-4DB2-BD59-A6C34878D82A}">
                    <a16:rowId xmlns:a16="http://schemas.microsoft.com/office/drawing/2014/main" val="1517685447"/>
                  </a:ext>
                </a:extLst>
              </a:tr>
              <a:tr h="291797">
                <a:tc>
                  <a:txBody>
                    <a:bodyPr/>
                    <a:lstStyle/>
                    <a:p>
                      <a:r>
                        <a:rPr lang="en-US" dirty="0" err="1"/>
                        <a:t>Facturas</a:t>
                      </a:r>
                      <a:endParaRPr lang="en-US" dirty="0"/>
                    </a:p>
                  </a:txBody>
                  <a:tcPr/>
                </a:tc>
                <a:tc>
                  <a:txBody>
                    <a:bodyPr/>
                    <a:lstStyle/>
                    <a:p>
                      <a:r>
                        <a:rPr lang="en-US" dirty="0" err="1"/>
                        <a:t>Mostrará</a:t>
                      </a:r>
                      <a:r>
                        <a:rPr lang="en-US" dirty="0"/>
                        <a:t> </a:t>
                      </a:r>
                      <a:r>
                        <a:rPr lang="en-US" dirty="0" err="1"/>
                        <a:t>todas</a:t>
                      </a:r>
                      <a:r>
                        <a:rPr lang="en-US" dirty="0"/>
                        <a:t> </a:t>
                      </a:r>
                      <a:r>
                        <a:rPr lang="en-US" dirty="0" err="1"/>
                        <a:t>las</a:t>
                      </a:r>
                      <a:r>
                        <a:rPr lang="en-US" dirty="0"/>
                        <a:t> </a:t>
                      </a:r>
                      <a:r>
                        <a:rPr lang="en-US" dirty="0" err="1"/>
                        <a:t>facturas</a:t>
                      </a:r>
                      <a:r>
                        <a:rPr lang="en-US" dirty="0"/>
                        <a:t> </a:t>
                      </a:r>
                      <a:r>
                        <a:rPr lang="en-US" dirty="0" err="1"/>
                        <a:t>existentes</a:t>
                      </a:r>
                      <a:r>
                        <a:rPr lang="en-US" baseline="0" dirty="0"/>
                        <a:t> en el </a:t>
                      </a:r>
                      <a:r>
                        <a:rPr lang="en-US" baseline="0" dirty="0" err="1"/>
                        <a:t>sistema</a:t>
                      </a:r>
                      <a:endParaRPr lang="en-US" dirty="0"/>
                    </a:p>
                  </a:txBody>
                  <a:tcPr/>
                </a:tc>
                <a:extLst>
                  <a:ext uri="{0D108BD9-81ED-4DB2-BD59-A6C34878D82A}">
                    <a16:rowId xmlns:a16="http://schemas.microsoft.com/office/drawing/2014/main" val="3174838307"/>
                  </a:ext>
                </a:extLst>
              </a:tr>
              <a:tr h="291797">
                <a:tc>
                  <a:txBody>
                    <a:bodyPr/>
                    <a:lstStyle/>
                    <a:p>
                      <a:r>
                        <a:rPr lang="en-US" dirty="0" err="1"/>
                        <a:t>Ventas</a:t>
                      </a:r>
                      <a:endParaRPr lang="en-US" dirty="0"/>
                    </a:p>
                  </a:txBody>
                  <a:tcPr/>
                </a:tc>
                <a:tc>
                  <a:txBody>
                    <a:bodyPr/>
                    <a:lstStyle/>
                    <a:p>
                      <a:r>
                        <a:rPr lang="en-US" dirty="0" err="1"/>
                        <a:t>Permitirá</a:t>
                      </a:r>
                      <a:r>
                        <a:rPr lang="en-US" dirty="0"/>
                        <a:t> </a:t>
                      </a:r>
                      <a:r>
                        <a:rPr lang="en-US" dirty="0" err="1"/>
                        <a:t>crear</a:t>
                      </a:r>
                      <a:r>
                        <a:rPr lang="en-US" dirty="0"/>
                        <a:t> </a:t>
                      </a:r>
                      <a:r>
                        <a:rPr lang="en-US" dirty="0" err="1"/>
                        <a:t>una</a:t>
                      </a:r>
                      <a:r>
                        <a:rPr lang="en-US" dirty="0"/>
                        <a:t> </a:t>
                      </a:r>
                      <a:r>
                        <a:rPr lang="en-US" dirty="0" err="1"/>
                        <a:t>nueva</a:t>
                      </a:r>
                      <a:r>
                        <a:rPr lang="en-US" dirty="0"/>
                        <a:t> </a:t>
                      </a:r>
                      <a:r>
                        <a:rPr lang="en-US" dirty="0" err="1"/>
                        <a:t>venta</a:t>
                      </a:r>
                      <a:endParaRPr lang="en-US" dirty="0"/>
                    </a:p>
                  </a:txBody>
                  <a:tcPr/>
                </a:tc>
                <a:extLst>
                  <a:ext uri="{0D108BD9-81ED-4DB2-BD59-A6C34878D82A}">
                    <a16:rowId xmlns:a16="http://schemas.microsoft.com/office/drawing/2014/main" val="3411738883"/>
                  </a:ext>
                </a:extLst>
              </a:tr>
              <a:tr h="291797">
                <a:tc>
                  <a:txBody>
                    <a:bodyPr/>
                    <a:lstStyle/>
                    <a:p>
                      <a:r>
                        <a:rPr lang="en-US" dirty="0" err="1"/>
                        <a:t>Pagos</a:t>
                      </a:r>
                      <a:endParaRPr lang="en-US" dirty="0"/>
                    </a:p>
                  </a:txBody>
                  <a:tcPr/>
                </a:tc>
                <a:tc>
                  <a:txBody>
                    <a:bodyPr/>
                    <a:lstStyle/>
                    <a:p>
                      <a:r>
                        <a:rPr lang="en-US" dirty="0" err="1"/>
                        <a:t>Mostrará</a:t>
                      </a:r>
                      <a:r>
                        <a:rPr lang="en-US" dirty="0"/>
                        <a:t> </a:t>
                      </a:r>
                      <a:r>
                        <a:rPr lang="en-US" dirty="0" err="1"/>
                        <a:t>todos</a:t>
                      </a:r>
                      <a:r>
                        <a:rPr lang="en-US" baseline="0" dirty="0"/>
                        <a:t> los </a:t>
                      </a:r>
                      <a:r>
                        <a:rPr lang="en-US" baseline="0" dirty="0" err="1"/>
                        <a:t>pagos</a:t>
                      </a:r>
                      <a:r>
                        <a:rPr lang="en-US" baseline="0" dirty="0"/>
                        <a:t> </a:t>
                      </a:r>
                      <a:r>
                        <a:rPr lang="en-US" baseline="0" dirty="0" err="1"/>
                        <a:t>realizados</a:t>
                      </a:r>
                      <a:r>
                        <a:rPr lang="en-US" baseline="0" dirty="0"/>
                        <a:t>, </a:t>
                      </a:r>
                      <a:r>
                        <a:rPr lang="en-US" baseline="0" dirty="0" err="1"/>
                        <a:t>pendientes</a:t>
                      </a:r>
                      <a:r>
                        <a:rPr lang="en-US" baseline="0" dirty="0"/>
                        <a:t> y </a:t>
                      </a:r>
                      <a:r>
                        <a:rPr lang="en-US" baseline="0" dirty="0" err="1"/>
                        <a:t>vencidos</a:t>
                      </a:r>
                      <a:endParaRPr lang="en-US" dirty="0"/>
                    </a:p>
                  </a:txBody>
                  <a:tcPr/>
                </a:tc>
                <a:extLst>
                  <a:ext uri="{0D108BD9-81ED-4DB2-BD59-A6C34878D82A}">
                    <a16:rowId xmlns:a16="http://schemas.microsoft.com/office/drawing/2014/main" val="323450901"/>
                  </a:ext>
                </a:extLst>
              </a:tr>
              <a:tr h="291797">
                <a:tc>
                  <a:txBody>
                    <a:bodyPr/>
                    <a:lstStyle/>
                    <a:p>
                      <a:r>
                        <a:rPr lang="en-US" dirty="0" err="1"/>
                        <a:t>Reportes</a:t>
                      </a:r>
                      <a:endParaRPr lang="en-US" dirty="0"/>
                    </a:p>
                  </a:txBody>
                  <a:tcPr/>
                </a:tc>
                <a:tc>
                  <a:txBody>
                    <a:bodyPr/>
                    <a:lstStyle/>
                    <a:p>
                      <a:r>
                        <a:rPr lang="en-US" dirty="0" err="1"/>
                        <a:t>Detallará</a:t>
                      </a:r>
                      <a:r>
                        <a:rPr lang="en-US" baseline="0" dirty="0"/>
                        <a:t> </a:t>
                      </a:r>
                      <a:r>
                        <a:rPr lang="en-US" baseline="0" dirty="0" err="1"/>
                        <a:t>toda</a:t>
                      </a:r>
                      <a:r>
                        <a:rPr lang="en-US" baseline="0" dirty="0"/>
                        <a:t> la </a:t>
                      </a:r>
                      <a:r>
                        <a:rPr lang="en-US" baseline="0" dirty="0" err="1"/>
                        <a:t>información</a:t>
                      </a:r>
                      <a:r>
                        <a:rPr lang="en-US" baseline="0" dirty="0"/>
                        <a:t> del </a:t>
                      </a:r>
                      <a:r>
                        <a:rPr lang="en-US" baseline="0" dirty="0" err="1"/>
                        <a:t>sistema</a:t>
                      </a:r>
                      <a:r>
                        <a:rPr lang="en-US" baseline="0" dirty="0"/>
                        <a:t> </a:t>
                      </a:r>
                      <a:r>
                        <a:rPr lang="en-US" baseline="0" dirty="0" err="1"/>
                        <a:t>por</a:t>
                      </a:r>
                      <a:r>
                        <a:rPr lang="en-US" baseline="0" dirty="0"/>
                        <a:t> </a:t>
                      </a:r>
                      <a:r>
                        <a:rPr lang="en-US" baseline="0" dirty="0" err="1"/>
                        <a:t>fecha</a:t>
                      </a:r>
                      <a:r>
                        <a:rPr lang="en-US" baseline="0" dirty="0"/>
                        <a:t>, </a:t>
                      </a:r>
                      <a:r>
                        <a:rPr lang="en-US" baseline="0" dirty="0" err="1"/>
                        <a:t>monto</a:t>
                      </a:r>
                      <a:r>
                        <a:rPr lang="en-US" baseline="0" dirty="0"/>
                        <a:t>, etc…</a:t>
                      </a:r>
                      <a:endParaRPr lang="en-US" dirty="0"/>
                    </a:p>
                  </a:txBody>
                  <a:tcPr/>
                </a:tc>
                <a:extLst>
                  <a:ext uri="{0D108BD9-81ED-4DB2-BD59-A6C34878D82A}">
                    <a16:rowId xmlns:a16="http://schemas.microsoft.com/office/drawing/2014/main" val="10007"/>
                  </a:ext>
                </a:extLst>
              </a:tr>
              <a:tr h="291797">
                <a:tc>
                  <a:txBody>
                    <a:bodyPr/>
                    <a:lstStyle/>
                    <a:p>
                      <a:r>
                        <a:rPr lang="en-US" dirty="0" err="1"/>
                        <a:t>Rutas</a:t>
                      </a:r>
                      <a:endParaRPr lang="en-US" dirty="0"/>
                    </a:p>
                  </a:txBody>
                  <a:tcPr/>
                </a:tc>
                <a:tc>
                  <a:txBody>
                    <a:bodyPr/>
                    <a:lstStyle/>
                    <a:p>
                      <a:r>
                        <a:rPr lang="en-US" dirty="0" err="1"/>
                        <a:t>Mostrará</a:t>
                      </a:r>
                      <a:r>
                        <a:rPr lang="en-US" dirty="0"/>
                        <a:t> </a:t>
                      </a:r>
                      <a:r>
                        <a:rPr lang="en-US" dirty="0" err="1"/>
                        <a:t>todas</a:t>
                      </a:r>
                      <a:r>
                        <a:rPr lang="en-US" baseline="0" dirty="0"/>
                        <a:t> </a:t>
                      </a:r>
                      <a:r>
                        <a:rPr lang="en-US" baseline="0" dirty="0" err="1"/>
                        <a:t>las</a:t>
                      </a:r>
                      <a:r>
                        <a:rPr lang="en-US" baseline="0" dirty="0"/>
                        <a:t> </a:t>
                      </a:r>
                      <a:r>
                        <a:rPr lang="en-US" baseline="0" dirty="0" err="1"/>
                        <a:t>rutas</a:t>
                      </a:r>
                      <a:r>
                        <a:rPr lang="en-US" baseline="0" dirty="0"/>
                        <a:t> </a:t>
                      </a:r>
                      <a:r>
                        <a:rPr lang="en-US" baseline="0" dirty="0" err="1"/>
                        <a:t>establecidas</a:t>
                      </a:r>
                      <a:r>
                        <a:rPr lang="en-US" baseline="0" dirty="0"/>
                        <a:t> y </a:t>
                      </a:r>
                      <a:r>
                        <a:rPr lang="en-US" baseline="0" dirty="0" err="1"/>
                        <a:t>permitirá</a:t>
                      </a:r>
                      <a:r>
                        <a:rPr lang="en-US" baseline="0" dirty="0"/>
                        <a:t> </a:t>
                      </a:r>
                      <a:r>
                        <a:rPr lang="en-US" baseline="0" dirty="0" err="1"/>
                        <a:t>su</a:t>
                      </a:r>
                      <a:r>
                        <a:rPr lang="en-US" baseline="0" dirty="0"/>
                        <a:t> </a:t>
                      </a:r>
                      <a:r>
                        <a:rPr lang="en-US" baseline="0" dirty="0" err="1"/>
                        <a:t>modificación</a:t>
                      </a:r>
                      <a:endParaRPr lang="en-US" dirty="0"/>
                    </a:p>
                  </a:txBody>
                  <a:tcPr/>
                </a:tc>
                <a:extLst>
                  <a:ext uri="{0D108BD9-81ED-4DB2-BD59-A6C34878D82A}">
                    <a16:rowId xmlns:a16="http://schemas.microsoft.com/office/drawing/2014/main" val="10008"/>
                  </a:ext>
                </a:extLst>
              </a:tr>
              <a:tr h="291797">
                <a:tc>
                  <a:txBody>
                    <a:bodyPr/>
                    <a:lstStyle/>
                    <a:p>
                      <a:r>
                        <a:rPr lang="en-US" dirty="0" err="1"/>
                        <a:t>Sincronizar</a:t>
                      </a:r>
                      <a:endParaRPr lang="en-US" dirty="0"/>
                    </a:p>
                  </a:txBody>
                  <a:tcPr/>
                </a:tc>
                <a:tc>
                  <a:txBody>
                    <a:bodyPr/>
                    <a:lstStyle/>
                    <a:p>
                      <a:r>
                        <a:rPr lang="en-US" dirty="0" err="1"/>
                        <a:t>Revisará</a:t>
                      </a:r>
                      <a:r>
                        <a:rPr lang="en-US" dirty="0"/>
                        <a:t> la base de </a:t>
                      </a:r>
                      <a:r>
                        <a:rPr lang="en-US" dirty="0" err="1"/>
                        <a:t>datos</a:t>
                      </a:r>
                      <a:r>
                        <a:rPr lang="en-US" dirty="0"/>
                        <a:t> </a:t>
                      </a:r>
                      <a:r>
                        <a:rPr lang="en-US" dirty="0" err="1"/>
                        <a:t>para</a:t>
                      </a:r>
                      <a:r>
                        <a:rPr lang="en-US" dirty="0"/>
                        <a:t> </a:t>
                      </a:r>
                      <a:r>
                        <a:rPr lang="en-US" dirty="0" err="1"/>
                        <a:t>ver</a:t>
                      </a:r>
                      <a:r>
                        <a:rPr lang="en-US" dirty="0"/>
                        <a:t> </a:t>
                      </a:r>
                      <a:r>
                        <a:rPr lang="en-US" dirty="0" err="1"/>
                        <a:t>si</a:t>
                      </a:r>
                      <a:r>
                        <a:rPr lang="en-US" dirty="0"/>
                        <a:t> hay data </a:t>
                      </a:r>
                      <a:r>
                        <a:rPr lang="en-US" dirty="0" err="1"/>
                        <a:t>nueva</a:t>
                      </a:r>
                      <a:r>
                        <a:rPr lang="en-US" dirty="0"/>
                        <a:t> y la </a:t>
                      </a:r>
                      <a:r>
                        <a:rPr lang="en-US" dirty="0" err="1"/>
                        <a:t>guardará</a:t>
                      </a:r>
                      <a:r>
                        <a:rPr lang="en-US" dirty="0"/>
                        <a:t> </a:t>
                      </a:r>
                      <a:r>
                        <a:rPr lang="en-US" dirty="0" err="1"/>
                        <a:t>localmente</a:t>
                      </a:r>
                      <a:r>
                        <a:rPr lang="en-US" dirty="0"/>
                        <a:t> </a:t>
                      </a:r>
                      <a:r>
                        <a:rPr lang="en-US" dirty="0" err="1"/>
                        <a:t>para</a:t>
                      </a:r>
                      <a:r>
                        <a:rPr lang="en-US" dirty="0"/>
                        <a:t> </a:t>
                      </a:r>
                      <a:r>
                        <a:rPr lang="en-US" dirty="0" err="1"/>
                        <a:t>su</a:t>
                      </a:r>
                      <a:r>
                        <a:rPr lang="en-US" dirty="0"/>
                        <a:t> </a:t>
                      </a:r>
                      <a:r>
                        <a:rPr lang="en-US" dirty="0" err="1"/>
                        <a:t>presentación</a:t>
                      </a:r>
                      <a:endParaRPr lang="en-US" dirty="0"/>
                    </a:p>
                  </a:txBody>
                  <a:tcPr/>
                </a:tc>
                <a:extLst>
                  <a:ext uri="{0D108BD9-81ED-4DB2-BD59-A6C34878D82A}">
                    <a16:rowId xmlns:a16="http://schemas.microsoft.com/office/drawing/2014/main" val="10009"/>
                  </a:ext>
                </a:extLst>
              </a:tr>
              <a:tr h="291797">
                <a:tc>
                  <a:txBody>
                    <a:bodyPr/>
                    <a:lstStyle/>
                    <a:p>
                      <a:r>
                        <a:rPr lang="en-US" dirty="0"/>
                        <a:t>DAO</a:t>
                      </a:r>
                    </a:p>
                  </a:txBody>
                  <a:tcPr/>
                </a:tc>
                <a:tc>
                  <a:txBody>
                    <a:bodyPr/>
                    <a:lstStyle/>
                    <a:p>
                      <a:r>
                        <a:rPr lang="en-US" dirty="0" err="1"/>
                        <a:t>Operaciones</a:t>
                      </a:r>
                      <a:r>
                        <a:rPr lang="en-US" dirty="0"/>
                        <a:t> de la base de </a:t>
                      </a:r>
                      <a:r>
                        <a:rPr lang="en-US" dirty="0" err="1"/>
                        <a:t>datos</a:t>
                      </a:r>
                      <a:endParaRPr lang="en-US" dirty="0"/>
                    </a:p>
                  </a:txBody>
                  <a:tcPr/>
                </a:tc>
                <a:extLst>
                  <a:ext uri="{0D108BD9-81ED-4DB2-BD59-A6C34878D82A}">
                    <a16:rowId xmlns:a16="http://schemas.microsoft.com/office/drawing/2014/main" val="10010"/>
                  </a:ext>
                </a:extLst>
              </a:tr>
              <a:tr h="2917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Configuration</a:t>
                      </a:r>
                    </a:p>
                  </a:txBody>
                  <a:tcPr/>
                </a:tc>
                <a:tc>
                  <a:txBody>
                    <a:bodyPr/>
                    <a:lstStyle/>
                    <a:p>
                      <a:r>
                        <a:rPr lang="en-US" dirty="0" err="1"/>
                        <a:t>Preferencias</a:t>
                      </a:r>
                      <a:r>
                        <a:rPr lang="en-US" dirty="0"/>
                        <a:t> de </a:t>
                      </a:r>
                      <a:r>
                        <a:rPr lang="en-US" dirty="0" err="1"/>
                        <a:t>usuario</a:t>
                      </a:r>
                      <a:r>
                        <a:rPr lang="en-US" baseline="0" dirty="0"/>
                        <a:t>, ping/echo, undo</a:t>
                      </a:r>
                      <a:endParaRPr lang="en-US" dirty="0">
                        <a:solidFill>
                          <a:srgbClr val="FF0000"/>
                        </a:solidFill>
                      </a:endParaRPr>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fontScale="90000"/>
          </a:bodyPr>
          <a:lstStyle/>
          <a:p>
            <a:r>
              <a:rPr lang="en-US" b="1" dirty="0" err="1"/>
              <a:t>Presentación</a:t>
            </a:r>
            <a:r>
              <a:rPr lang="en-US" b="1" dirty="0"/>
              <a:t> 2.</a:t>
            </a:r>
            <a:br>
              <a:rPr lang="en-US" dirty="0"/>
            </a:br>
            <a:r>
              <a:rPr lang="en-US" dirty="0"/>
              <a:t>C&amp;C</a:t>
            </a:r>
            <a:endParaRPr lang="es-DO" dirty="0"/>
          </a:p>
        </p:txBody>
      </p:sp>
    </p:spTree>
    <p:extLst>
      <p:ext uri="{BB962C8B-B14F-4D97-AF65-F5344CB8AC3E}">
        <p14:creationId xmlns:p14="http://schemas.microsoft.com/office/powerpoint/2010/main" val="962382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5AE663F-BC46-4E3C-83F8-BABF3B3467C7}"/>
              </a:ext>
            </a:extLst>
          </p:cNvPr>
          <p:cNvGraphicFramePr>
            <a:graphicFrameLocks noGrp="1"/>
          </p:cNvGraphicFramePr>
          <p:nvPr>
            <p:extLst>
              <p:ext uri="{D42A27DB-BD31-4B8C-83A1-F6EECF244321}">
                <p14:modId xmlns:p14="http://schemas.microsoft.com/office/powerpoint/2010/main" val="1322738895"/>
              </p:ext>
            </p:extLst>
          </p:nvPr>
        </p:nvGraphicFramePr>
        <p:xfrm>
          <a:off x="67112" y="374393"/>
          <a:ext cx="12124888" cy="2565400"/>
        </p:xfrm>
        <a:graphic>
          <a:graphicData uri="http://schemas.openxmlformats.org/drawingml/2006/table">
            <a:tbl>
              <a:tblPr firstRow="1" bandRow="1">
                <a:tableStyleId>{5C22544A-7EE6-4342-B048-85BDC9FD1C3A}</a:tableStyleId>
              </a:tblPr>
              <a:tblGrid>
                <a:gridCol w="1978715">
                  <a:extLst>
                    <a:ext uri="{9D8B030D-6E8A-4147-A177-3AD203B41FA5}">
                      <a16:colId xmlns:a16="http://schemas.microsoft.com/office/drawing/2014/main" val="3802551618"/>
                    </a:ext>
                  </a:extLst>
                </a:gridCol>
                <a:gridCol w="10146173">
                  <a:extLst>
                    <a:ext uri="{9D8B030D-6E8A-4147-A177-3AD203B41FA5}">
                      <a16:colId xmlns:a16="http://schemas.microsoft.com/office/drawing/2014/main" val="1410670334"/>
                    </a:ext>
                  </a:extLst>
                </a:gridCol>
              </a:tblGrid>
              <a:tr h="370840">
                <a:tc>
                  <a:txBody>
                    <a:bodyPr/>
                    <a:lstStyle/>
                    <a:p>
                      <a:r>
                        <a:rPr lang="es-DO" dirty="0" err="1"/>
                        <a:t>Category</a:t>
                      </a:r>
                      <a:endParaRPr lang="es-DO" dirty="0"/>
                    </a:p>
                  </a:txBody>
                  <a:tcPr/>
                </a:tc>
                <a:tc>
                  <a:txBody>
                    <a:bodyPr/>
                    <a:lstStyle/>
                    <a:p>
                      <a:r>
                        <a:rPr lang="es-DO" dirty="0" err="1"/>
                        <a:t>Details</a:t>
                      </a:r>
                      <a:endParaRPr lang="es-DO" dirty="0"/>
                    </a:p>
                  </a:txBody>
                  <a:tcPr/>
                </a:tc>
                <a:extLst>
                  <a:ext uri="{0D108BD9-81ED-4DB2-BD59-A6C34878D82A}">
                    <a16:rowId xmlns:a16="http://schemas.microsoft.com/office/drawing/2014/main" val="3441185861"/>
                  </a:ext>
                </a:extLst>
              </a:tr>
              <a:tr h="370840">
                <a:tc>
                  <a:txBody>
                    <a:bodyPr/>
                    <a:lstStyle/>
                    <a:p>
                      <a:r>
                        <a:rPr lang="es-DO" dirty="0" err="1"/>
                        <a:t>Design</a:t>
                      </a:r>
                      <a:r>
                        <a:rPr lang="es-DO" dirty="0"/>
                        <a:t> </a:t>
                      </a:r>
                      <a:r>
                        <a:rPr lang="es-DO" dirty="0" err="1"/>
                        <a:t>purpose</a:t>
                      </a:r>
                      <a:endParaRPr lang="es-DO" dirty="0"/>
                    </a:p>
                  </a:txBody>
                  <a:tcPr/>
                </a:tc>
                <a:tc>
                  <a:txBody>
                    <a:bodyPr/>
                    <a:lstStyle/>
                    <a:p>
                      <a:r>
                        <a:rPr lang="en-US" dirty="0" err="1"/>
                        <a:t>Poder</a:t>
                      </a:r>
                      <a:r>
                        <a:rPr lang="en-US" dirty="0"/>
                        <a:t> </a:t>
                      </a:r>
                      <a:r>
                        <a:rPr lang="en-US" dirty="0" err="1"/>
                        <a:t>visualizar</a:t>
                      </a:r>
                      <a:r>
                        <a:rPr lang="en-US" dirty="0"/>
                        <a:t> la </a:t>
                      </a:r>
                      <a:r>
                        <a:rPr lang="en-US" dirty="0" err="1"/>
                        <a:t>presencia</a:t>
                      </a:r>
                      <a:r>
                        <a:rPr lang="en-US" dirty="0"/>
                        <a:t> en runtime de los</a:t>
                      </a:r>
                      <a:r>
                        <a:rPr lang="en-US" baseline="0" dirty="0"/>
                        <a:t> </a:t>
                      </a:r>
                      <a:r>
                        <a:rPr lang="en-US" baseline="0" dirty="0" err="1"/>
                        <a:t>componentes</a:t>
                      </a:r>
                      <a:r>
                        <a:rPr lang="en-US" baseline="0" dirty="0"/>
                        <a:t>, </a:t>
                      </a:r>
                      <a:r>
                        <a:rPr lang="en-US" baseline="0" dirty="0" err="1"/>
                        <a:t>clientes</a:t>
                      </a:r>
                      <a:r>
                        <a:rPr lang="en-US" baseline="0" dirty="0"/>
                        <a:t>, </a:t>
                      </a:r>
                      <a:r>
                        <a:rPr lang="en-US" baseline="0" dirty="0" err="1"/>
                        <a:t>servidores</a:t>
                      </a:r>
                      <a:r>
                        <a:rPr lang="en-US" baseline="0" dirty="0"/>
                        <a:t> y </a:t>
                      </a:r>
                      <a:r>
                        <a:rPr lang="en-US" baseline="0" dirty="0" err="1"/>
                        <a:t>ver</a:t>
                      </a:r>
                      <a:r>
                        <a:rPr lang="en-US" baseline="0" dirty="0"/>
                        <a:t> </a:t>
                      </a:r>
                      <a:r>
                        <a:rPr lang="en-US" baseline="0" dirty="0" err="1"/>
                        <a:t>cómo</a:t>
                      </a:r>
                      <a:r>
                        <a:rPr lang="en-US" baseline="0" dirty="0"/>
                        <a:t> </a:t>
                      </a:r>
                      <a:r>
                        <a:rPr lang="en-US" baseline="0" dirty="0" err="1"/>
                        <a:t>será</a:t>
                      </a:r>
                      <a:r>
                        <a:rPr lang="en-US" baseline="0" dirty="0"/>
                        <a:t> </a:t>
                      </a:r>
                      <a:r>
                        <a:rPr lang="en-US" baseline="0" dirty="0" err="1"/>
                        <a:t>su</a:t>
                      </a:r>
                      <a:r>
                        <a:rPr lang="en-US" baseline="0" dirty="0"/>
                        <a:t> </a:t>
                      </a:r>
                      <a:r>
                        <a:rPr lang="en-US" baseline="0" dirty="0" err="1"/>
                        <a:t>interacción</a:t>
                      </a:r>
                      <a:r>
                        <a:rPr lang="en-US" baseline="0" dirty="0"/>
                        <a:t> y </a:t>
                      </a:r>
                      <a:r>
                        <a:rPr lang="en-US" baseline="0" dirty="0" err="1"/>
                        <a:t>sus</a:t>
                      </a:r>
                      <a:r>
                        <a:rPr lang="en-US" baseline="0" dirty="0"/>
                        <a:t> </a:t>
                      </a:r>
                      <a:r>
                        <a:rPr lang="en-US" baseline="0" dirty="0" err="1"/>
                        <a:t>protocolos</a:t>
                      </a:r>
                      <a:r>
                        <a:rPr lang="en-US" baseline="0" dirty="0"/>
                        <a:t> de </a:t>
                      </a:r>
                      <a:r>
                        <a:rPr lang="en-US" baseline="0" dirty="0" err="1"/>
                        <a:t>comunicación</a:t>
                      </a:r>
                      <a:r>
                        <a:rPr lang="en-US" baseline="0" dirty="0"/>
                        <a:t>.</a:t>
                      </a:r>
                      <a:endParaRPr lang="es-DO" dirty="0"/>
                    </a:p>
                  </a:txBody>
                  <a:tcPr/>
                </a:tc>
                <a:extLst>
                  <a:ext uri="{0D108BD9-81ED-4DB2-BD59-A6C34878D82A}">
                    <a16:rowId xmlns:a16="http://schemas.microsoft.com/office/drawing/2014/main" val="570636195"/>
                  </a:ext>
                </a:extLst>
              </a:tr>
              <a:tr h="1756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DO" dirty="0" err="1"/>
                        <a:t>Primary</a:t>
                      </a:r>
                      <a:r>
                        <a:rPr lang="es-DO" dirty="0"/>
                        <a:t> </a:t>
                      </a:r>
                      <a:r>
                        <a:rPr lang="es-DO" dirty="0" err="1"/>
                        <a:t>functional</a:t>
                      </a:r>
                      <a:r>
                        <a:rPr lang="es-DO" dirty="0"/>
                        <a:t> </a:t>
                      </a:r>
                      <a:r>
                        <a:rPr lang="es-DO" dirty="0" err="1"/>
                        <a:t>requirements</a:t>
                      </a:r>
                      <a:endParaRPr lang="es-DO" dirty="0"/>
                    </a:p>
                  </a:txBody>
                  <a:tcPr/>
                </a:tc>
                <a:tc>
                  <a:txBody>
                    <a:bodyPr/>
                    <a:lstStyle/>
                    <a:p>
                      <a:r>
                        <a:rPr lang="es-DO" dirty="0"/>
                        <a:t>De los casos de uso mencionados anteriormente, los primarios establecidos son los siguientes:</a:t>
                      </a:r>
                      <a:br>
                        <a:rPr lang="es-DO" dirty="0"/>
                      </a:br>
                      <a:r>
                        <a:rPr lang="es-DO" dirty="0"/>
                        <a:t>UC-12: Porque está relacionado a los problemas técnicos (QA-4)</a:t>
                      </a:r>
                    </a:p>
                  </a:txBody>
                  <a:tcPr/>
                </a:tc>
                <a:extLst>
                  <a:ext uri="{0D108BD9-81ED-4DB2-BD59-A6C34878D82A}">
                    <a16:rowId xmlns:a16="http://schemas.microsoft.com/office/drawing/2014/main" val="1784403052"/>
                  </a:ext>
                </a:extLst>
              </a:tr>
              <a:tr h="4284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DO" dirty="0" err="1"/>
                        <a:t>Quality</a:t>
                      </a:r>
                      <a:r>
                        <a:rPr lang="es-DO" dirty="0"/>
                        <a:t> </a:t>
                      </a:r>
                      <a:r>
                        <a:rPr lang="es-DO" dirty="0" err="1"/>
                        <a:t>attribute</a:t>
                      </a:r>
                      <a:r>
                        <a:rPr lang="es-DO" dirty="0"/>
                        <a:t> </a:t>
                      </a:r>
                      <a:r>
                        <a:rPr lang="es-DO" dirty="0" err="1"/>
                        <a:t>scenarios</a:t>
                      </a:r>
                      <a:endParaRPr lang="es-DO"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DO" dirty="0"/>
                        <a:t>Los escenarios fueron descritos anteriormente. Ahora serán priorizados de la siguiente manera:</a:t>
                      </a:r>
                    </a:p>
                  </a:txBody>
                  <a:tcPr/>
                </a:tc>
                <a:extLst>
                  <a:ext uri="{0D108BD9-81ED-4DB2-BD59-A6C34878D82A}">
                    <a16:rowId xmlns:a16="http://schemas.microsoft.com/office/drawing/2014/main" val="2887349755"/>
                  </a:ext>
                </a:extLst>
              </a:tr>
            </a:tbl>
          </a:graphicData>
        </a:graphic>
      </p:graphicFrame>
      <p:graphicFrame>
        <p:nvGraphicFramePr>
          <p:cNvPr id="7" name="Table 6">
            <a:extLst>
              <a:ext uri="{FF2B5EF4-FFF2-40B4-BE49-F238E27FC236}">
                <a16:creationId xmlns:a16="http://schemas.microsoft.com/office/drawing/2014/main" id="{B198BE3F-A1DE-4AAA-AADA-A80AD0AE1950}"/>
              </a:ext>
            </a:extLst>
          </p:cNvPr>
          <p:cNvGraphicFramePr>
            <a:graphicFrameLocks noGrp="1"/>
          </p:cNvGraphicFramePr>
          <p:nvPr>
            <p:extLst>
              <p:ext uri="{D42A27DB-BD31-4B8C-83A1-F6EECF244321}">
                <p14:modId xmlns:p14="http://schemas.microsoft.com/office/powerpoint/2010/main" val="1683240145"/>
              </p:ext>
            </p:extLst>
          </p:nvPr>
        </p:nvGraphicFramePr>
        <p:xfrm>
          <a:off x="0" y="4693657"/>
          <a:ext cx="12124888" cy="1330966"/>
        </p:xfrm>
        <a:graphic>
          <a:graphicData uri="http://schemas.openxmlformats.org/drawingml/2006/table">
            <a:tbl>
              <a:tblPr firstRow="1" bandRow="1">
                <a:tableStyleId>{5C22544A-7EE6-4342-B048-85BDC9FD1C3A}</a:tableStyleId>
              </a:tblPr>
              <a:tblGrid>
                <a:gridCol w="1978715">
                  <a:extLst>
                    <a:ext uri="{9D8B030D-6E8A-4147-A177-3AD203B41FA5}">
                      <a16:colId xmlns:a16="http://schemas.microsoft.com/office/drawing/2014/main" val="3802551618"/>
                    </a:ext>
                  </a:extLst>
                </a:gridCol>
                <a:gridCol w="10146173">
                  <a:extLst>
                    <a:ext uri="{9D8B030D-6E8A-4147-A177-3AD203B41FA5}">
                      <a16:colId xmlns:a16="http://schemas.microsoft.com/office/drawing/2014/main" val="1410670334"/>
                    </a:ext>
                  </a:extLst>
                </a:gridCol>
              </a:tblGrid>
              <a:tr h="5336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DO" b="0" dirty="0" err="1">
                          <a:solidFill>
                            <a:schemeClr val="tx1"/>
                          </a:solidFill>
                        </a:rPr>
                        <a:t>Constraints</a:t>
                      </a:r>
                      <a:endParaRPr lang="es-DO" b="0" dirty="0">
                        <a:solidFill>
                          <a:schemeClr val="tx1"/>
                        </a:solidFill>
                      </a:endParaRPr>
                    </a:p>
                  </a:txBody>
                  <a:tcPr>
                    <a:solidFill>
                      <a:srgbClr val="CFD5EA"/>
                    </a:solidFill>
                  </a:tcPr>
                </a:tc>
                <a:tc>
                  <a:txBody>
                    <a:bodyPr/>
                    <a:lstStyle/>
                    <a:p>
                      <a:r>
                        <a:rPr lang="es-DO" b="0" dirty="0">
                          <a:solidFill>
                            <a:schemeClr val="tx1"/>
                          </a:solidFill>
                        </a:rPr>
                        <a:t>Todos los </a:t>
                      </a:r>
                      <a:r>
                        <a:rPr lang="es-DO" b="0" dirty="0" err="1">
                          <a:solidFill>
                            <a:schemeClr val="tx1"/>
                          </a:solidFill>
                        </a:rPr>
                        <a:t>constraints</a:t>
                      </a:r>
                      <a:r>
                        <a:rPr lang="es-DO" b="0" dirty="0">
                          <a:solidFill>
                            <a:schemeClr val="tx1"/>
                          </a:solidFill>
                        </a:rPr>
                        <a:t> mencionados anteriormente.</a:t>
                      </a:r>
                    </a:p>
                  </a:txBody>
                  <a:tcPr>
                    <a:solidFill>
                      <a:srgbClr val="CFD5EA"/>
                    </a:solidFill>
                  </a:tcPr>
                </a:tc>
                <a:extLst>
                  <a:ext uri="{0D108BD9-81ED-4DB2-BD59-A6C34878D82A}">
                    <a16:rowId xmlns:a16="http://schemas.microsoft.com/office/drawing/2014/main" val="1784403052"/>
                  </a:ext>
                </a:extLst>
              </a:tr>
              <a:tr h="7973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DO" b="0" dirty="0">
                          <a:solidFill>
                            <a:schemeClr val="tx1"/>
                          </a:solidFill>
                        </a:rPr>
                        <a:t>Architectural </a:t>
                      </a:r>
                      <a:r>
                        <a:rPr lang="es-DO" b="0" dirty="0" err="1">
                          <a:solidFill>
                            <a:schemeClr val="tx1"/>
                          </a:solidFill>
                        </a:rPr>
                        <a:t>concerns</a:t>
                      </a:r>
                      <a:endParaRPr lang="es-DO"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DO" b="0" dirty="0">
                          <a:solidFill>
                            <a:schemeClr val="tx1"/>
                          </a:solidFill>
                        </a:rPr>
                        <a:t>Todos los </a:t>
                      </a:r>
                      <a:r>
                        <a:rPr lang="es-DO" b="0" dirty="0" err="1">
                          <a:solidFill>
                            <a:schemeClr val="tx1"/>
                          </a:solidFill>
                        </a:rPr>
                        <a:t>architectural</a:t>
                      </a:r>
                      <a:r>
                        <a:rPr lang="es-DO" b="0" dirty="0">
                          <a:solidFill>
                            <a:schemeClr val="tx1"/>
                          </a:solidFill>
                        </a:rPr>
                        <a:t> </a:t>
                      </a:r>
                      <a:r>
                        <a:rPr lang="es-DO" b="0" dirty="0" err="1">
                          <a:solidFill>
                            <a:schemeClr val="tx1"/>
                          </a:solidFill>
                        </a:rPr>
                        <a:t>concerns</a:t>
                      </a:r>
                      <a:r>
                        <a:rPr lang="es-DO" b="0" dirty="0">
                          <a:solidFill>
                            <a:schemeClr val="tx1"/>
                          </a:solidFill>
                        </a:rPr>
                        <a:t> mencionados anteriormente son considerados como drivers.</a:t>
                      </a:r>
                    </a:p>
                  </a:txBody>
                  <a:tcPr/>
                </a:tc>
                <a:extLst>
                  <a:ext uri="{0D108BD9-81ED-4DB2-BD59-A6C34878D82A}">
                    <a16:rowId xmlns:a16="http://schemas.microsoft.com/office/drawing/2014/main" val="2887349755"/>
                  </a:ext>
                </a:extLst>
              </a:tr>
            </a:tbl>
          </a:graphicData>
        </a:graphic>
      </p:graphicFrame>
      <p:sp>
        <p:nvSpPr>
          <p:cNvPr id="8" name="Rectángulo 7">
            <a:extLst>
              <a:ext uri="{FF2B5EF4-FFF2-40B4-BE49-F238E27FC236}">
                <a16:creationId xmlns:a16="http://schemas.microsoft.com/office/drawing/2014/main" id="{2F9FC7D7-7559-4214-A9ED-1003EE661FA2}"/>
              </a:ext>
            </a:extLst>
          </p:cNvPr>
          <p:cNvSpPr/>
          <p:nvPr/>
        </p:nvSpPr>
        <p:spPr>
          <a:xfrm>
            <a:off x="67111" y="0"/>
            <a:ext cx="2160271" cy="369332"/>
          </a:xfrm>
          <a:prstGeom prst="rect">
            <a:avLst/>
          </a:prstGeom>
        </p:spPr>
        <p:txBody>
          <a:bodyPr wrap="none">
            <a:spAutoFit/>
          </a:bodyPr>
          <a:lstStyle/>
          <a:p>
            <a:r>
              <a:rPr lang="es-DO" b="1" i="1" dirty="0"/>
              <a:t>ADD (</a:t>
            </a:r>
            <a:r>
              <a:rPr lang="es-DO" b="1" i="1" dirty="0" err="1"/>
              <a:t>Review</a:t>
            </a:r>
            <a:r>
              <a:rPr lang="es-DO" b="1" i="1" dirty="0"/>
              <a:t> Inputs)</a:t>
            </a:r>
          </a:p>
        </p:txBody>
      </p:sp>
      <p:graphicFrame>
        <p:nvGraphicFramePr>
          <p:cNvPr id="9" name="Table 5">
            <a:extLst>
              <a:ext uri="{FF2B5EF4-FFF2-40B4-BE49-F238E27FC236}">
                <a16:creationId xmlns:a16="http://schemas.microsoft.com/office/drawing/2014/main" id="{6104E14A-88CB-47E3-9270-C52AF4B8D1B2}"/>
              </a:ext>
            </a:extLst>
          </p:cNvPr>
          <p:cNvGraphicFramePr>
            <a:graphicFrameLocks noGrp="1"/>
          </p:cNvGraphicFramePr>
          <p:nvPr>
            <p:extLst>
              <p:ext uri="{D42A27DB-BD31-4B8C-83A1-F6EECF244321}">
                <p14:modId xmlns:p14="http://schemas.microsoft.com/office/powerpoint/2010/main" val="3561274299"/>
              </p:ext>
            </p:extLst>
          </p:nvPr>
        </p:nvGraphicFramePr>
        <p:xfrm>
          <a:off x="2227382" y="3003808"/>
          <a:ext cx="9817917" cy="914400"/>
        </p:xfrm>
        <a:graphic>
          <a:graphicData uri="http://schemas.openxmlformats.org/drawingml/2006/table">
            <a:tbl>
              <a:tblPr firstRow="1" bandRow="1">
                <a:tableStyleId>{F5AB1C69-6EDB-4FF4-983F-18BD219EF322}</a:tableStyleId>
              </a:tblPr>
              <a:tblGrid>
                <a:gridCol w="1849041">
                  <a:extLst>
                    <a:ext uri="{9D8B030D-6E8A-4147-A177-3AD203B41FA5}">
                      <a16:colId xmlns:a16="http://schemas.microsoft.com/office/drawing/2014/main" val="3611558101"/>
                    </a:ext>
                  </a:extLst>
                </a:gridCol>
                <a:gridCol w="4008982">
                  <a:extLst>
                    <a:ext uri="{9D8B030D-6E8A-4147-A177-3AD203B41FA5}">
                      <a16:colId xmlns:a16="http://schemas.microsoft.com/office/drawing/2014/main" val="3582003237"/>
                    </a:ext>
                  </a:extLst>
                </a:gridCol>
                <a:gridCol w="3959894">
                  <a:extLst>
                    <a:ext uri="{9D8B030D-6E8A-4147-A177-3AD203B41FA5}">
                      <a16:colId xmlns:a16="http://schemas.microsoft.com/office/drawing/2014/main" val="3217686600"/>
                    </a:ext>
                  </a:extLst>
                </a:gridCol>
              </a:tblGrid>
              <a:tr h="525586">
                <a:tc>
                  <a:txBody>
                    <a:bodyPr/>
                    <a:lstStyle/>
                    <a:p>
                      <a:r>
                        <a:rPr lang="es-DO" sz="1600" dirty="0" err="1"/>
                        <a:t>Scenario</a:t>
                      </a:r>
                      <a:r>
                        <a:rPr lang="es-DO" sz="1600" dirty="0"/>
                        <a:t> ID</a:t>
                      </a:r>
                    </a:p>
                  </a:txBody>
                  <a:tcPr/>
                </a:tc>
                <a:tc>
                  <a:txBody>
                    <a:bodyPr/>
                    <a:lstStyle/>
                    <a:p>
                      <a:r>
                        <a:rPr lang="es-DO" sz="1600" dirty="0" err="1"/>
                        <a:t>Impotance</a:t>
                      </a:r>
                      <a:r>
                        <a:rPr lang="es-DO" sz="1600" dirty="0"/>
                        <a:t> </a:t>
                      </a:r>
                      <a:r>
                        <a:rPr lang="es-DO" sz="1600" dirty="0" err="1"/>
                        <a:t>to</a:t>
                      </a:r>
                      <a:r>
                        <a:rPr lang="es-DO" sz="1600" dirty="0"/>
                        <a:t> </a:t>
                      </a:r>
                      <a:r>
                        <a:rPr lang="es-DO" sz="1600" dirty="0" err="1"/>
                        <a:t>the</a:t>
                      </a:r>
                      <a:r>
                        <a:rPr lang="es-DO" sz="1600" dirty="0"/>
                        <a:t> </a:t>
                      </a:r>
                      <a:r>
                        <a:rPr lang="es-DO" sz="1600" dirty="0" err="1"/>
                        <a:t>Customer</a:t>
                      </a:r>
                      <a:endParaRPr lang="es-DO" sz="1600" dirty="0"/>
                    </a:p>
                  </a:txBody>
                  <a:tcPr/>
                </a:tc>
                <a:tc>
                  <a:txBody>
                    <a:bodyPr/>
                    <a:lstStyle/>
                    <a:p>
                      <a:r>
                        <a:rPr lang="es-DO" sz="1600" dirty="0" err="1"/>
                        <a:t>Difficulty</a:t>
                      </a:r>
                      <a:r>
                        <a:rPr lang="es-DO" sz="1600" dirty="0"/>
                        <a:t> </a:t>
                      </a:r>
                      <a:r>
                        <a:rPr lang="es-DO" sz="1600" dirty="0" err="1"/>
                        <a:t>of</a:t>
                      </a:r>
                      <a:r>
                        <a:rPr lang="es-DO" sz="1600" dirty="0"/>
                        <a:t> </a:t>
                      </a:r>
                      <a:r>
                        <a:rPr lang="es-DO" sz="1600" dirty="0" err="1"/>
                        <a:t>Implementation</a:t>
                      </a:r>
                      <a:r>
                        <a:rPr lang="es-DO" sz="1600" dirty="0"/>
                        <a:t> </a:t>
                      </a:r>
                      <a:r>
                        <a:rPr lang="es-DO" sz="1600" dirty="0" err="1"/>
                        <a:t>According</a:t>
                      </a:r>
                      <a:r>
                        <a:rPr lang="es-DO" sz="1600" dirty="0"/>
                        <a:t> </a:t>
                      </a:r>
                      <a:r>
                        <a:rPr lang="es-DO" sz="1600" dirty="0" err="1"/>
                        <a:t>to</a:t>
                      </a:r>
                      <a:r>
                        <a:rPr lang="es-DO" sz="1600" dirty="0"/>
                        <a:t> </a:t>
                      </a:r>
                      <a:r>
                        <a:rPr lang="es-DO" sz="1600" dirty="0" err="1"/>
                        <a:t>the</a:t>
                      </a:r>
                      <a:r>
                        <a:rPr lang="es-DO" sz="1600" dirty="0"/>
                        <a:t> </a:t>
                      </a:r>
                      <a:r>
                        <a:rPr lang="es-DO" sz="1600" dirty="0" err="1"/>
                        <a:t>Architect</a:t>
                      </a:r>
                      <a:endParaRPr lang="es-DO" sz="1600" dirty="0"/>
                    </a:p>
                  </a:txBody>
                  <a:tcPr/>
                </a:tc>
                <a:extLst>
                  <a:ext uri="{0D108BD9-81ED-4DB2-BD59-A6C34878D82A}">
                    <a16:rowId xmlns:a16="http://schemas.microsoft.com/office/drawing/2014/main" val="3456760399"/>
                  </a:ext>
                </a:extLst>
              </a:tr>
              <a:tr h="3003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DO" sz="1600" dirty="0"/>
                        <a:t>QA-4</a:t>
                      </a:r>
                    </a:p>
                  </a:txBody>
                  <a:tcPr/>
                </a:tc>
                <a:tc>
                  <a:txBody>
                    <a:bodyPr/>
                    <a:lstStyle/>
                    <a:p>
                      <a:r>
                        <a:rPr lang="es-DO" sz="1600" dirty="0"/>
                        <a:t>High</a:t>
                      </a:r>
                    </a:p>
                  </a:txBody>
                  <a:tcPr/>
                </a:tc>
                <a:tc>
                  <a:txBody>
                    <a:bodyPr/>
                    <a:lstStyle/>
                    <a:p>
                      <a:r>
                        <a:rPr lang="es-DO" sz="1600" dirty="0"/>
                        <a:t>High</a:t>
                      </a:r>
                    </a:p>
                  </a:txBody>
                  <a:tcPr/>
                </a:tc>
                <a:extLst>
                  <a:ext uri="{0D108BD9-81ED-4DB2-BD59-A6C34878D82A}">
                    <a16:rowId xmlns:a16="http://schemas.microsoft.com/office/drawing/2014/main" val="2252377726"/>
                  </a:ext>
                </a:extLst>
              </a:tr>
            </a:tbl>
          </a:graphicData>
        </a:graphic>
      </p:graphicFrame>
    </p:spTree>
    <p:extLst>
      <p:ext uri="{BB962C8B-B14F-4D97-AF65-F5344CB8AC3E}">
        <p14:creationId xmlns:p14="http://schemas.microsoft.com/office/powerpoint/2010/main" val="4028725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CE4EF6-59FD-4E2E-A398-2E7AC02424F8}"/>
              </a:ext>
            </a:extLst>
          </p:cNvPr>
          <p:cNvSpPr txBox="1"/>
          <p:nvPr/>
        </p:nvSpPr>
        <p:spPr>
          <a:xfrm>
            <a:off x="351551" y="927633"/>
            <a:ext cx="1199367" cy="369332"/>
          </a:xfrm>
          <a:prstGeom prst="rect">
            <a:avLst/>
          </a:prstGeom>
          <a:noFill/>
        </p:spPr>
        <p:txBody>
          <a:bodyPr wrap="none" rtlCol="0">
            <a:spAutoFit/>
          </a:bodyPr>
          <a:lstStyle/>
          <a:p>
            <a:r>
              <a:rPr lang="en-US" b="1" dirty="0" err="1"/>
              <a:t>Decisiones</a:t>
            </a:r>
            <a:endParaRPr lang="en-US" b="1" dirty="0"/>
          </a:p>
        </p:txBody>
      </p:sp>
      <p:sp>
        <p:nvSpPr>
          <p:cNvPr id="5" name="TextBox 4">
            <a:extLst>
              <a:ext uri="{FF2B5EF4-FFF2-40B4-BE49-F238E27FC236}">
                <a16:creationId xmlns:a16="http://schemas.microsoft.com/office/drawing/2014/main" id="{1595BCE3-4858-4223-B3CA-F19A98718121}"/>
              </a:ext>
            </a:extLst>
          </p:cNvPr>
          <p:cNvSpPr txBox="1"/>
          <p:nvPr/>
        </p:nvSpPr>
        <p:spPr>
          <a:xfrm>
            <a:off x="351551" y="1457536"/>
            <a:ext cx="11840449"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err="1"/>
              <a:t>Estilo</a:t>
            </a:r>
            <a:r>
              <a:rPr lang="en-US" b="1" dirty="0"/>
              <a:t> Multitier</a:t>
            </a:r>
            <a:br>
              <a:rPr lang="en-US" dirty="0"/>
            </a:br>
            <a:r>
              <a:rPr lang="es-DO" dirty="0"/>
              <a:t>Separar la comunicación entre el cliente y el servidor, controlar la lógica para la comunicación del sistema ERP y como resultado, tener la opción de modificación para agregar </a:t>
            </a:r>
            <a:r>
              <a:rPr lang="es-DO" dirty="0" err="1"/>
              <a:t>layers</a:t>
            </a:r>
            <a:r>
              <a:rPr lang="es-DO" dirty="0"/>
              <a:t> en lugar de rehacer la aplicación completa. Cumpliendo con el QA-4.</a:t>
            </a:r>
            <a:endParaRPr lang="en-US" dirty="0"/>
          </a:p>
        </p:txBody>
      </p:sp>
      <p:sp>
        <p:nvSpPr>
          <p:cNvPr id="6" name="TextBox 5">
            <a:extLst>
              <a:ext uri="{FF2B5EF4-FFF2-40B4-BE49-F238E27FC236}">
                <a16:creationId xmlns:a16="http://schemas.microsoft.com/office/drawing/2014/main" id="{5882EDE1-1AEA-492D-A73A-6A34B26B3EF8}"/>
              </a:ext>
            </a:extLst>
          </p:cNvPr>
          <p:cNvSpPr txBox="1"/>
          <p:nvPr/>
        </p:nvSpPr>
        <p:spPr>
          <a:xfrm>
            <a:off x="401052" y="3303470"/>
            <a:ext cx="814838" cy="369332"/>
          </a:xfrm>
          <a:prstGeom prst="rect">
            <a:avLst/>
          </a:prstGeom>
          <a:noFill/>
        </p:spPr>
        <p:txBody>
          <a:bodyPr wrap="none" rtlCol="0">
            <a:spAutoFit/>
          </a:bodyPr>
          <a:lstStyle/>
          <a:p>
            <a:r>
              <a:rPr lang="en-US" b="1" dirty="0"/>
              <a:t>Tactics</a:t>
            </a:r>
          </a:p>
        </p:txBody>
      </p:sp>
      <p:sp>
        <p:nvSpPr>
          <p:cNvPr id="7" name="TextBox 6">
            <a:extLst>
              <a:ext uri="{FF2B5EF4-FFF2-40B4-BE49-F238E27FC236}">
                <a16:creationId xmlns:a16="http://schemas.microsoft.com/office/drawing/2014/main" id="{A26A7B7F-5712-414A-A807-225EF95023F4}"/>
              </a:ext>
            </a:extLst>
          </p:cNvPr>
          <p:cNvSpPr txBox="1"/>
          <p:nvPr/>
        </p:nvSpPr>
        <p:spPr>
          <a:xfrm>
            <a:off x="401052" y="3769867"/>
            <a:ext cx="11790948" cy="584775"/>
          </a:xfrm>
          <a:prstGeom prst="rect">
            <a:avLst/>
          </a:prstGeom>
          <a:noFill/>
        </p:spPr>
        <p:txBody>
          <a:bodyPr wrap="square" rtlCol="0">
            <a:spAutoFit/>
          </a:bodyPr>
          <a:lstStyle/>
          <a:p>
            <a:pPr marL="285750" indent="-285750">
              <a:buFont typeface="Arial" panose="020B0604020202020204" pitchFamily="34" charset="0"/>
              <a:buChar char="•"/>
            </a:pPr>
            <a:r>
              <a:rPr lang="en-US" b="1" dirty="0"/>
              <a:t>Modifiability: Use an intermediary</a:t>
            </a:r>
            <a:br>
              <a:rPr lang="en-US" dirty="0"/>
            </a:br>
            <a:r>
              <a:rPr lang="en-US" sz="1400" dirty="0"/>
              <a:t>DAO </a:t>
            </a:r>
            <a:r>
              <a:rPr lang="en-US" sz="1400" dirty="0" err="1"/>
              <a:t>será</a:t>
            </a:r>
            <a:r>
              <a:rPr lang="en-US" sz="1400" dirty="0"/>
              <a:t> el </a:t>
            </a:r>
            <a:r>
              <a:rPr lang="en-US" sz="1400" dirty="0" err="1"/>
              <a:t>intermediario</a:t>
            </a:r>
            <a:r>
              <a:rPr lang="en-US" sz="1400" dirty="0"/>
              <a:t> entre </a:t>
            </a:r>
            <a:r>
              <a:rPr lang="en-US" sz="1400" dirty="0" err="1"/>
              <a:t>DatabaseServer</a:t>
            </a:r>
            <a:r>
              <a:rPr lang="en-US" sz="1400" dirty="0"/>
              <a:t> y el </a:t>
            </a:r>
            <a:r>
              <a:rPr lang="en-US" sz="1400" dirty="0" err="1"/>
              <a:t>BusinessLogic</a:t>
            </a:r>
            <a:r>
              <a:rPr lang="en-US" sz="1400" dirty="0"/>
              <a:t>, </a:t>
            </a:r>
            <a:r>
              <a:rPr lang="en-US" sz="1400" dirty="0" err="1"/>
              <a:t>cumpliendo</a:t>
            </a:r>
            <a:r>
              <a:rPr lang="en-US" sz="1400" dirty="0"/>
              <a:t> con el QA-4 y el UC-12.</a:t>
            </a:r>
          </a:p>
        </p:txBody>
      </p:sp>
    </p:spTree>
    <p:extLst>
      <p:ext uri="{BB962C8B-B14F-4D97-AF65-F5344CB8AC3E}">
        <p14:creationId xmlns:p14="http://schemas.microsoft.com/office/powerpoint/2010/main" val="3931012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Untitled Diagram.jpg"/>
          <p:cNvPicPr>
            <a:picLocks noChangeAspect="1"/>
          </p:cNvPicPr>
          <p:nvPr/>
        </p:nvPicPr>
        <p:blipFill>
          <a:blip r:embed="rId2" cstate="print"/>
          <a:stretch>
            <a:fillRect/>
          </a:stretch>
        </p:blipFill>
        <p:spPr>
          <a:xfrm>
            <a:off x="1979505" y="983848"/>
            <a:ext cx="8197475" cy="459508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BCAAE2-D242-4B80-B2BE-705739537090}"/>
              </a:ext>
            </a:extLst>
          </p:cNvPr>
          <p:cNvSpPr txBox="1"/>
          <p:nvPr/>
        </p:nvSpPr>
        <p:spPr>
          <a:xfrm>
            <a:off x="0" y="690996"/>
            <a:ext cx="1566454" cy="369332"/>
          </a:xfrm>
          <a:prstGeom prst="rect">
            <a:avLst/>
          </a:prstGeom>
          <a:noFill/>
        </p:spPr>
        <p:txBody>
          <a:bodyPr wrap="none" rtlCol="0">
            <a:spAutoFit/>
          </a:bodyPr>
          <a:lstStyle/>
          <a:p>
            <a:r>
              <a:rPr lang="es-DO" b="1" dirty="0"/>
              <a:t>Business Case:</a:t>
            </a:r>
          </a:p>
        </p:txBody>
      </p:sp>
      <p:sp>
        <p:nvSpPr>
          <p:cNvPr id="5" name="TextBox 4">
            <a:extLst>
              <a:ext uri="{FF2B5EF4-FFF2-40B4-BE49-F238E27FC236}">
                <a16:creationId xmlns:a16="http://schemas.microsoft.com/office/drawing/2014/main" id="{2890A555-CA65-4A56-BA0B-7B8622FC055B}"/>
              </a:ext>
            </a:extLst>
          </p:cNvPr>
          <p:cNvSpPr txBox="1"/>
          <p:nvPr/>
        </p:nvSpPr>
        <p:spPr>
          <a:xfrm>
            <a:off x="0" y="1082942"/>
            <a:ext cx="12192000" cy="1754326"/>
          </a:xfrm>
          <a:prstGeom prst="rect">
            <a:avLst/>
          </a:prstGeom>
          <a:noFill/>
        </p:spPr>
        <p:txBody>
          <a:bodyPr wrap="square" rtlCol="0">
            <a:spAutoFit/>
          </a:bodyPr>
          <a:lstStyle/>
          <a:p>
            <a:r>
              <a:rPr lang="es-DO" dirty="0"/>
              <a:t>Ventas Rancheras es una empresa de distribución de productos alimenticios en el cual la empleomanía se desplaza hacia los clientes para cobrar, vender y mantener un inventario de productos en stock. Actualmente, se están presentando algunos inconvenientes donde las actividades dichas están viendo retrasadas debido a la forma en que se están manejando, ya que no hay un sistema en donde día a día nos muestre las actividades que se van realizando y por esto, se están presentando problemas como: atraso en los cobros, facturas vencidas, falta de productos en stock, entre otras cosas.</a:t>
            </a:r>
          </a:p>
        </p:txBody>
      </p:sp>
      <p:sp>
        <p:nvSpPr>
          <p:cNvPr id="6" name="TextBox 5">
            <a:extLst>
              <a:ext uri="{FF2B5EF4-FFF2-40B4-BE49-F238E27FC236}">
                <a16:creationId xmlns:a16="http://schemas.microsoft.com/office/drawing/2014/main" id="{FAC8764C-89BA-4C4B-AD71-8F96ACC98ED8}"/>
              </a:ext>
            </a:extLst>
          </p:cNvPr>
          <p:cNvSpPr txBox="1"/>
          <p:nvPr/>
        </p:nvSpPr>
        <p:spPr>
          <a:xfrm>
            <a:off x="0" y="3614566"/>
            <a:ext cx="1656223" cy="369332"/>
          </a:xfrm>
          <a:prstGeom prst="rect">
            <a:avLst/>
          </a:prstGeom>
          <a:noFill/>
        </p:spPr>
        <p:txBody>
          <a:bodyPr wrap="none" rtlCol="0">
            <a:spAutoFit/>
          </a:bodyPr>
          <a:lstStyle/>
          <a:p>
            <a:r>
              <a:rPr lang="es-DO" b="1" dirty="0"/>
              <a:t>Business </a:t>
            </a:r>
            <a:r>
              <a:rPr lang="es-DO" b="1" dirty="0" err="1"/>
              <a:t>Goals</a:t>
            </a:r>
            <a:r>
              <a:rPr lang="es-DO" b="1" dirty="0"/>
              <a:t>:</a:t>
            </a:r>
          </a:p>
        </p:txBody>
      </p:sp>
      <p:sp>
        <p:nvSpPr>
          <p:cNvPr id="7" name="TextBox 6">
            <a:extLst>
              <a:ext uri="{FF2B5EF4-FFF2-40B4-BE49-F238E27FC236}">
                <a16:creationId xmlns:a16="http://schemas.microsoft.com/office/drawing/2014/main" id="{C9CA3723-CFD7-4794-9D27-A5C0E1C1148F}"/>
              </a:ext>
            </a:extLst>
          </p:cNvPr>
          <p:cNvSpPr txBox="1"/>
          <p:nvPr/>
        </p:nvSpPr>
        <p:spPr>
          <a:xfrm>
            <a:off x="115709" y="3983898"/>
            <a:ext cx="12076291" cy="2031325"/>
          </a:xfrm>
          <a:prstGeom prst="rect">
            <a:avLst/>
          </a:prstGeom>
          <a:noFill/>
        </p:spPr>
        <p:txBody>
          <a:bodyPr wrap="square" rtlCol="0">
            <a:spAutoFit/>
          </a:bodyPr>
          <a:lstStyle/>
          <a:p>
            <a:pPr marL="285750" indent="-285750">
              <a:buFont typeface="Arial" panose="020B0604020202020204" pitchFamily="34" charset="0"/>
              <a:buChar char="•"/>
            </a:pPr>
            <a:r>
              <a:rPr lang="es-DO" dirty="0"/>
              <a:t>Se quiere eliminar el uso de papel lo más posible para reducir costos en la operación de digitación de facturas.</a:t>
            </a:r>
          </a:p>
          <a:p>
            <a:pPr marL="285750" indent="-285750">
              <a:buFont typeface="Arial" panose="020B0604020202020204" pitchFamily="34" charset="0"/>
              <a:buChar char="•"/>
            </a:pPr>
            <a:r>
              <a:rPr lang="es-DO" dirty="0"/>
              <a:t>Se quiere realizar la integración de sistemas como </a:t>
            </a:r>
            <a:r>
              <a:rPr lang="es-DO" dirty="0" err="1"/>
              <a:t>Quickbooks</a:t>
            </a:r>
            <a:r>
              <a:rPr lang="es-DO" dirty="0"/>
              <a:t> o algún otro tipo de manejador contable que esté</a:t>
            </a:r>
          </a:p>
          <a:p>
            <a:r>
              <a:rPr lang="es-DO" dirty="0"/>
              <a:t>     utilizando la empresa.</a:t>
            </a:r>
          </a:p>
          <a:p>
            <a:pPr marL="285750" indent="-285750">
              <a:buFont typeface="Arial" panose="020B0604020202020204" pitchFamily="34" charset="0"/>
              <a:buChar char="•"/>
            </a:pPr>
            <a:r>
              <a:rPr lang="es-DO" dirty="0"/>
              <a:t>Se quiere que los empleados tengan acceso al sistema, aún estando sin internet.</a:t>
            </a:r>
          </a:p>
          <a:p>
            <a:pPr marL="285750" indent="-285750">
              <a:buFont typeface="Arial" panose="020B0604020202020204" pitchFamily="34" charset="0"/>
              <a:buChar char="•"/>
            </a:pPr>
            <a:r>
              <a:rPr lang="es-DO" dirty="0"/>
              <a:t>Se quiere que la entrega de una orden no pase de algunas horas.</a:t>
            </a:r>
          </a:p>
          <a:p>
            <a:pPr marL="285750" indent="-285750">
              <a:buFont typeface="Arial" panose="020B0604020202020204" pitchFamily="34" charset="0"/>
              <a:buChar char="•"/>
            </a:pPr>
            <a:r>
              <a:rPr lang="es-DO" dirty="0"/>
              <a:t>Se quiere saber con anticipación si un cliente debe una factura o no.</a:t>
            </a:r>
          </a:p>
          <a:p>
            <a:pPr marL="285750" indent="-285750">
              <a:buFont typeface="Arial" panose="020B0604020202020204" pitchFamily="34" charset="0"/>
              <a:buChar char="•"/>
            </a:pPr>
            <a:r>
              <a:rPr lang="es-DO" dirty="0"/>
              <a:t>Se quiere que se tenga un buen manejo de inventario de todos los </a:t>
            </a:r>
            <a:r>
              <a:rPr lang="es-DO"/>
              <a:t>productos existentes.</a:t>
            </a:r>
            <a:endParaRPr lang="es-DO" dirty="0"/>
          </a:p>
        </p:txBody>
      </p:sp>
    </p:spTree>
    <p:extLst>
      <p:ext uri="{BB962C8B-B14F-4D97-AF65-F5344CB8AC3E}">
        <p14:creationId xmlns:p14="http://schemas.microsoft.com/office/powerpoint/2010/main" val="1534968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B9D68F4-A59E-42D9-8E8E-A343DCF4AFE2}"/>
              </a:ext>
            </a:extLst>
          </p:cNvPr>
          <p:cNvGraphicFramePr>
            <a:graphicFrameLocks noGrp="1"/>
          </p:cNvGraphicFramePr>
          <p:nvPr>
            <p:extLst>
              <p:ext uri="{D42A27DB-BD31-4B8C-83A1-F6EECF244321}">
                <p14:modId xmlns:p14="http://schemas.microsoft.com/office/powerpoint/2010/main" val="3708355301"/>
              </p:ext>
            </p:extLst>
          </p:nvPr>
        </p:nvGraphicFramePr>
        <p:xfrm>
          <a:off x="372863" y="585927"/>
          <a:ext cx="11381172" cy="5077107"/>
        </p:xfrm>
        <a:graphic>
          <a:graphicData uri="http://schemas.openxmlformats.org/drawingml/2006/table">
            <a:tbl>
              <a:tblPr firstRow="1" bandRow="1">
                <a:tableStyleId>{5C22544A-7EE6-4342-B048-85BDC9FD1C3A}</a:tableStyleId>
              </a:tblPr>
              <a:tblGrid>
                <a:gridCol w="3556616">
                  <a:extLst>
                    <a:ext uri="{9D8B030D-6E8A-4147-A177-3AD203B41FA5}">
                      <a16:colId xmlns:a16="http://schemas.microsoft.com/office/drawing/2014/main" val="1653436897"/>
                    </a:ext>
                  </a:extLst>
                </a:gridCol>
                <a:gridCol w="7824556">
                  <a:extLst>
                    <a:ext uri="{9D8B030D-6E8A-4147-A177-3AD203B41FA5}">
                      <a16:colId xmlns:a16="http://schemas.microsoft.com/office/drawing/2014/main" val="1128395814"/>
                    </a:ext>
                  </a:extLst>
                </a:gridCol>
              </a:tblGrid>
              <a:tr h="291797">
                <a:tc>
                  <a:txBody>
                    <a:bodyPr/>
                    <a:lstStyle/>
                    <a:p>
                      <a:r>
                        <a:rPr lang="en-US" dirty="0"/>
                        <a:t>Element</a:t>
                      </a:r>
                    </a:p>
                  </a:txBody>
                  <a:tcPr/>
                </a:tc>
                <a:tc>
                  <a:txBody>
                    <a:bodyPr/>
                    <a:lstStyle/>
                    <a:p>
                      <a:r>
                        <a:rPr lang="en-US" dirty="0" err="1"/>
                        <a:t>Responsability</a:t>
                      </a:r>
                      <a:endParaRPr lang="en-US" dirty="0"/>
                    </a:p>
                  </a:txBody>
                  <a:tcPr/>
                </a:tc>
                <a:extLst>
                  <a:ext uri="{0D108BD9-81ED-4DB2-BD59-A6C34878D82A}">
                    <a16:rowId xmlns:a16="http://schemas.microsoft.com/office/drawing/2014/main" val="625421317"/>
                  </a:ext>
                </a:extLst>
              </a:tr>
              <a:tr h="503649">
                <a:tc>
                  <a:txBody>
                    <a:bodyPr/>
                    <a:lstStyle/>
                    <a:p>
                      <a:r>
                        <a:rPr lang="en-US" dirty="0"/>
                        <a:t>Client tier</a:t>
                      </a:r>
                    </a:p>
                  </a:txBody>
                  <a:tcPr/>
                </a:tc>
                <a:tc>
                  <a:txBody>
                    <a:bodyPr/>
                    <a:lstStyle/>
                    <a:p>
                      <a:r>
                        <a:rPr lang="en-US" dirty="0" err="1"/>
                        <a:t>Controla</a:t>
                      </a:r>
                      <a:r>
                        <a:rPr lang="en-US" dirty="0"/>
                        <a:t> la </a:t>
                      </a:r>
                      <a:r>
                        <a:rPr lang="en-US" dirty="0" err="1"/>
                        <a:t>interacción</a:t>
                      </a:r>
                      <a:r>
                        <a:rPr lang="en-US" dirty="0"/>
                        <a:t> con el </a:t>
                      </a:r>
                      <a:r>
                        <a:rPr lang="en-US" dirty="0" err="1"/>
                        <a:t>usuario</a:t>
                      </a:r>
                      <a:r>
                        <a:rPr lang="en-US" dirty="0"/>
                        <a:t>, web</a:t>
                      </a:r>
                      <a:r>
                        <a:rPr lang="en-US" baseline="0" dirty="0"/>
                        <a:t> o mobile</a:t>
                      </a:r>
                      <a:endParaRPr lang="en-US" dirty="0"/>
                    </a:p>
                  </a:txBody>
                  <a:tcPr/>
                </a:tc>
                <a:extLst>
                  <a:ext uri="{0D108BD9-81ED-4DB2-BD59-A6C34878D82A}">
                    <a16:rowId xmlns:a16="http://schemas.microsoft.com/office/drawing/2014/main" val="3905392889"/>
                  </a:ext>
                </a:extLst>
              </a:tr>
              <a:tr h="503649">
                <a:tc>
                  <a:txBody>
                    <a:bodyPr/>
                    <a:lstStyle/>
                    <a:p>
                      <a:r>
                        <a:rPr lang="en-US" dirty="0"/>
                        <a:t>Services</a:t>
                      </a:r>
                      <a:r>
                        <a:rPr lang="en-US" baseline="0" dirty="0"/>
                        <a:t> tier</a:t>
                      </a:r>
                      <a:endParaRPr lang="en-US" dirty="0"/>
                    </a:p>
                  </a:txBody>
                  <a:tcPr/>
                </a:tc>
                <a:tc>
                  <a:txBody>
                    <a:bodyPr/>
                    <a:lstStyle/>
                    <a:p>
                      <a:r>
                        <a:rPr lang="en-US" baseline="0" dirty="0" err="1"/>
                        <a:t>Servicios</a:t>
                      </a:r>
                      <a:r>
                        <a:rPr lang="en-US" baseline="0" dirty="0"/>
                        <a:t> en </a:t>
                      </a:r>
                      <a:r>
                        <a:rPr lang="en-US" baseline="0" dirty="0" err="1"/>
                        <a:t>común</a:t>
                      </a:r>
                      <a:r>
                        <a:rPr lang="en-US" baseline="0" dirty="0"/>
                        <a:t> (logging, security, reporting, etc…)</a:t>
                      </a:r>
                    </a:p>
                  </a:txBody>
                  <a:tcPr/>
                </a:tc>
                <a:extLst>
                  <a:ext uri="{0D108BD9-81ED-4DB2-BD59-A6C34878D82A}">
                    <a16:rowId xmlns:a16="http://schemas.microsoft.com/office/drawing/2014/main" val="2873508848"/>
                  </a:ext>
                </a:extLst>
              </a:tr>
              <a:tr h="503649">
                <a:tc>
                  <a:txBody>
                    <a:bodyPr/>
                    <a:lstStyle/>
                    <a:p>
                      <a:r>
                        <a:rPr lang="en-US" dirty="0"/>
                        <a:t>Persistence tier</a:t>
                      </a:r>
                    </a:p>
                  </a:txBody>
                  <a:tcPr/>
                </a:tc>
                <a:tc>
                  <a:txBody>
                    <a:bodyPr/>
                    <a:lstStyle/>
                    <a:p>
                      <a:r>
                        <a:rPr lang="en-US" dirty="0" err="1"/>
                        <a:t>Responsables</a:t>
                      </a:r>
                      <a:r>
                        <a:rPr lang="en-US" dirty="0"/>
                        <a:t> de la </a:t>
                      </a:r>
                      <a:r>
                        <a:rPr lang="en-US" dirty="0" err="1"/>
                        <a:t>comunicación</a:t>
                      </a:r>
                      <a:r>
                        <a:rPr lang="en-US" dirty="0"/>
                        <a:t> con el </a:t>
                      </a:r>
                      <a:r>
                        <a:rPr lang="en-US" dirty="0" err="1"/>
                        <a:t>servidor</a:t>
                      </a:r>
                      <a:endParaRPr lang="en-US" dirty="0"/>
                    </a:p>
                  </a:txBody>
                  <a:tcPr/>
                </a:tc>
                <a:extLst>
                  <a:ext uri="{0D108BD9-81ED-4DB2-BD59-A6C34878D82A}">
                    <a16:rowId xmlns:a16="http://schemas.microsoft.com/office/drawing/2014/main" val="1517685447"/>
                  </a:ext>
                </a:extLst>
              </a:tr>
              <a:tr h="291797">
                <a:tc>
                  <a:txBody>
                    <a:bodyPr/>
                    <a:lstStyle/>
                    <a:p>
                      <a:r>
                        <a:rPr lang="en-US" dirty="0"/>
                        <a:t>Database</a:t>
                      </a:r>
                      <a:r>
                        <a:rPr lang="en-US" baseline="0" dirty="0"/>
                        <a:t> tier</a:t>
                      </a:r>
                      <a:endParaRPr lang="en-US" dirty="0"/>
                    </a:p>
                  </a:txBody>
                  <a:tcPr/>
                </a:tc>
                <a:tc>
                  <a:txBody>
                    <a:bodyPr/>
                    <a:lstStyle/>
                    <a:p>
                      <a:r>
                        <a:rPr lang="en-US" dirty="0" err="1"/>
                        <a:t>Servicios</a:t>
                      </a:r>
                      <a:r>
                        <a:rPr lang="en-US" dirty="0"/>
                        <a:t> </a:t>
                      </a:r>
                      <a:r>
                        <a:rPr lang="en-US" dirty="0" err="1"/>
                        <a:t>consumidos</a:t>
                      </a:r>
                      <a:r>
                        <a:rPr lang="en-US" dirty="0"/>
                        <a:t> </a:t>
                      </a:r>
                      <a:r>
                        <a:rPr lang="en-US" dirty="0" err="1"/>
                        <a:t>por</a:t>
                      </a:r>
                      <a:r>
                        <a:rPr lang="en-US" dirty="0"/>
                        <a:t> los </a:t>
                      </a:r>
                      <a:r>
                        <a:rPr lang="en-US" dirty="0" err="1"/>
                        <a:t>clientes</a:t>
                      </a:r>
                      <a:endParaRPr lang="en-US" dirty="0"/>
                    </a:p>
                  </a:txBody>
                  <a:tcPr/>
                </a:tc>
                <a:extLst>
                  <a:ext uri="{0D108BD9-81ED-4DB2-BD59-A6C34878D82A}">
                    <a16:rowId xmlns:a16="http://schemas.microsoft.com/office/drawing/2014/main" val="3174838307"/>
                  </a:ext>
                </a:extLst>
              </a:tr>
              <a:tr h="291797">
                <a:tc>
                  <a:txBody>
                    <a:bodyPr/>
                    <a:lstStyle/>
                    <a:p>
                      <a:r>
                        <a:rPr lang="en-US" dirty="0" err="1"/>
                        <a:t>WebClient</a:t>
                      </a:r>
                      <a:endParaRPr lang="en-US" dirty="0"/>
                    </a:p>
                  </a:txBody>
                  <a:tcPr/>
                </a:tc>
                <a:tc>
                  <a:txBody>
                    <a:bodyPr/>
                    <a:lstStyle/>
                    <a:p>
                      <a:r>
                        <a:rPr lang="en-US" dirty="0" err="1"/>
                        <a:t>Aplicación</a:t>
                      </a:r>
                      <a:r>
                        <a:rPr lang="en-US" dirty="0"/>
                        <a:t> web</a:t>
                      </a:r>
                    </a:p>
                  </a:txBody>
                  <a:tcPr/>
                </a:tc>
                <a:extLst>
                  <a:ext uri="{0D108BD9-81ED-4DB2-BD59-A6C34878D82A}">
                    <a16:rowId xmlns:a16="http://schemas.microsoft.com/office/drawing/2014/main" val="3411738883"/>
                  </a:ext>
                </a:extLst>
              </a:tr>
              <a:tr h="291797">
                <a:tc>
                  <a:txBody>
                    <a:bodyPr/>
                    <a:lstStyle/>
                    <a:p>
                      <a:r>
                        <a:rPr lang="en-US" dirty="0" err="1"/>
                        <a:t>MobileClient</a:t>
                      </a:r>
                      <a:endParaRPr lang="en-US" dirty="0"/>
                    </a:p>
                  </a:txBody>
                  <a:tcPr/>
                </a:tc>
                <a:tc>
                  <a:txBody>
                    <a:bodyPr/>
                    <a:lstStyle/>
                    <a:p>
                      <a:r>
                        <a:rPr lang="en-US" dirty="0" err="1"/>
                        <a:t>Aplicación</a:t>
                      </a:r>
                      <a:r>
                        <a:rPr lang="en-US" dirty="0"/>
                        <a:t> mobile</a:t>
                      </a:r>
                    </a:p>
                  </a:txBody>
                  <a:tcPr/>
                </a:tc>
                <a:extLst>
                  <a:ext uri="{0D108BD9-81ED-4DB2-BD59-A6C34878D82A}">
                    <a16:rowId xmlns:a16="http://schemas.microsoft.com/office/drawing/2014/main" val="323450901"/>
                  </a:ext>
                </a:extLst>
              </a:tr>
              <a:tr h="291797">
                <a:tc>
                  <a:txBody>
                    <a:bodyPr/>
                    <a:lstStyle/>
                    <a:p>
                      <a:r>
                        <a:rPr lang="en-US" dirty="0" err="1"/>
                        <a:t>AuthController</a:t>
                      </a:r>
                      <a:endParaRPr lang="en-US" dirty="0"/>
                    </a:p>
                  </a:txBody>
                  <a:tcPr/>
                </a:tc>
                <a:tc>
                  <a:txBody>
                    <a:bodyPr/>
                    <a:lstStyle/>
                    <a:p>
                      <a:r>
                        <a:rPr lang="en-US" dirty="0" err="1"/>
                        <a:t>Controlador</a:t>
                      </a:r>
                      <a:r>
                        <a:rPr lang="en-US" baseline="0" dirty="0"/>
                        <a:t> </a:t>
                      </a:r>
                      <a:r>
                        <a:rPr lang="en-US" baseline="0" dirty="0" err="1"/>
                        <a:t>para</a:t>
                      </a:r>
                      <a:r>
                        <a:rPr lang="en-US" baseline="0" dirty="0"/>
                        <a:t> la </a:t>
                      </a:r>
                      <a:r>
                        <a:rPr lang="en-US" baseline="0" dirty="0" err="1"/>
                        <a:t>autenticación</a:t>
                      </a:r>
                      <a:r>
                        <a:rPr lang="en-US" baseline="0" dirty="0"/>
                        <a:t> de </a:t>
                      </a:r>
                      <a:r>
                        <a:rPr lang="en-US" baseline="0" dirty="0" err="1"/>
                        <a:t>usuarios</a:t>
                      </a:r>
                      <a:r>
                        <a:rPr lang="en-US" baseline="0" dirty="0"/>
                        <a:t> en el </a:t>
                      </a:r>
                      <a:r>
                        <a:rPr lang="en-US" baseline="0" dirty="0" err="1"/>
                        <a:t>sistema</a:t>
                      </a:r>
                      <a:endParaRPr lang="en-US" dirty="0"/>
                    </a:p>
                  </a:txBody>
                  <a:tcPr/>
                </a:tc>
                <a:extLst>
                  <a:ext uri="{0D108BD9-81ED-4DB2-BD59-A6C34878D82A}">
                    <a16:rowId xmlns:a16="http://schemas.microsoft.com/office/drawing/2014/main" val="10007"/>
                  </a:ext>
                </a:extLst>
              </a:tr>
              <a:tr h="291797">
                <a:tc>
                  <a:txBody>
                    <a:bodyPr/>
                    <a:lstStyle/>
                    <a:p>
                      <a:r>
                        <a:rPr lang="en-US" dirty="0" err="1"/>
                        <a:t>BusinessLogic</a:t>
                      </a:r>
                      <a:endParaRPr lang="en-US" dirty="0"/>
                    </a:p>
                  </a:txBody>
                  <a:tcPr/>
                </a:tc>
                <a:tc>
                  <a:txBody>
                    <a:bodyPr/>
                    <a:lstStyle/>
                    <a:p>
                      <a:r>
                        <a:rPr lang="en-US" dirty="0" err="1"/>
                        <a:t>Ejecuta</a:t>
                      </a:r>
                      <a:r>
                        <a:rPr lang="en-US" dirty="0"/>
                        <a:t> </a:t>
                      </a:r>
                      <a:r>
                        <a:rPr lang="en-US" dirty="0" err="1"/>
                        <a:t>operaciones</a:t>
                      </a:r>
                      <a:r>
                        <a:rPr lang="en-US" dirty="0"/>
                        <a:t> </a:t>
                      </a:r>
                      <a:r>
                        <a:rPr lang="en-US" dirty="0" err="1"/>
                        <a:t>para</a:t>
                      </a:r>
                      <a:r>
                        <a:rPr lang="en-US" dirty="0"/>
                        <a:t> la </a:t>
                      </a:r>
                      <a:r>
                        <a:rPr lang="en-US" dirty="0" err="1"/>
                        <a:t>lógica</a:t>
                      </a:r>
                      <a:r>
                        <a:rPr lang="en-US" baseline="0" dirty="0"/>
                        <a:t> del </a:t>
                      </a:r>
                      <a:r>
                        <a:rPr lang="en-US" baseline="0" dirty="0" err="1"/>
                        <a:t>negocio</a:t>
                      </a:r>
                      <a:r>
                        <a:rPr lang="en-US" baseline="0" dirty="0"/>
                        <a:t> </a:t>
                      </a:r>
                      <a:r>
                        <a:rPr lang="en-US" baseline="0" dirty="0" err="1"/>
                        <a:t>que</a:t>
                      </a:r>
                      <a:r>
                        <a:rPr lang="en-US" baseline="0" dirty="0"/>
                        <a:t> </a:t>
                      </a:r>
                      <a:r>
                        <a:rPr lang="en-US" baseline="0" dirty="0" err="1"/>
                        <a:t>debe</a:t>
                      </a:r>
                      <a:r>
                        <a:rPr lang="en-US" baseline="0" dirty="0"/>
                        <a:t> ser </a:t>
                      </a:r>
                      <a:r>
                        <a:rPr lang="en-US" baseline="0" dirty="0" err="1"/>
                        <a:t>procesada</a:t>
                      </a:r>
                      <a:r>
                        <a:rPr lang="en-US" baseline="0" dirty="0"/>
                        <a:t> en el </a:t>
                      </a:r>
                      <a:r>
                        <a:rPr lang="en-US" baseline="0" dirty="0" err="1"/>
                        <a:t>lado</a:t>
                      </a:r>
                      <a:r>
                        <a:rPr lang="en-US" baseline="0" dirty="0"/>
                        <a:t> del </a:t>
                      </a:r>
                      <a:r>
                        <a:rPr lang="en-US" baseline="0" dirty="0" err="1"/>
                        <a:t>servidor</a:t>
                      </a:r>
                      <a:endParaRPr lang="en-US" dirty="0"/>
                    </a:p>
                  </a:txBody>
                  <a:tcPr/>
                </a:tc>
                <a:extLst>
                  <a:ext uri="{0D108BD9-81ED-4DB2-BD59-A6C34878D82A}">
                    <a16:rowId xmlns:a16="http://schemas.microsoft.com/office/drawing/2014/main" val="10008"/>
                  </a:ext>
                </a:extLst>
              </a:tr>
              <a:tr h="291797">
                <a:tc>
                  <a:txBody>
                    <a:bodyPr/>
                    <a:lstStyle/>
                    <a:p>
                      <a:r>
                        <a:rPr lang="en-US" dirty="0" err="1"/>
                        <a:t>SQLdao</a:t>
                      </a:r>
                      <a:endParaRPr lang="en-US" dirty="0"/>
                    </a:p>
                  </a:txBody>
                  <a:tcPr/>
                </a:tc>
                <a:tc>
                  <a:txBody>
                    <a:bodyPr/>
                    <a:lstStyle/>
                    <a:p>
                      <a:r>
                        <a:rPr lang="en-US" dirty="0"/>
                        <a:t>Interface </a:t>
                      </a:r>
                      <a:r>
                        <a:rPr lang="en-US" dirty="0" err="1"/>
                        <a:t>para</a:t>
                      </a:r>
                      <a:r>
                        <a:rPr lang="en-US" dirty="0"/>
                        <a:t> </a:t>
                      </a:r>
                      <a:r>
                        <a:rPr lang="en-US" dirty="0" err="1"/>
                        <a:t>solicitar</a:t>
                      </a:r>
                      <a:r>
                        <a:rPr lang="en-US" dirty="0"/>
                        <a:t> </a:t>
                      </a:r>
                      <a:r>
                        <a:rPr lang="en-US" dirty="0" err="1"/>
                        <a:t>datos</a:t>
                      </a:r>
                      <a:r>
                        <a:rPr lang="en-US" baseline="0" dirty="0"/>
                        <a:t> a la base de </a:t>
                      </a:r>
                      <a:r>
                        <a:rPr lang="en-US" baseline="0" dirty="0" err="1"/>
                        <a:t>datos</a:t>
                      </a:r>
                      <a:endParaRPr lang="en-US" dirty="0"/>
                    </a:p>
                  </a:txBody>
                  <a:tcPr/>
                </a:tc>
                <a:extLst>
                  <a:ext uri="{0D108BD9-81ED-4DB2-BD59-A6C34878D82A}">
                    <a16:rowId xmlns:a16="http://schemas.microsoft.com/office/drawing/2014/main" val="10009"/>
                  </a:ext>
                </a:extLst>
              </a:tr>
              <a:tr h="291797">
                <a:tc>
                  <a:txBody>
                    <a:bodyPr/>
                    <a:lstStyle/>
                    <a:p>
                      <a:r>
                        <a:rPr lang="en-US" dirty="0" err="1"/>
                        <a:t>DatabaseServer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Servidor</a:t>
                      </a:r>
                      <a:r>
                        <a:rPr lang="en-US" dirty="0"/>
                        <a:t> </a:t>
                      </a:r>
                      <a:r>
                        <a:rPr lang="en-US" dirty="0" err="1"/>
                        <a:t>donde</a:t>
                      </a:r>
                      <a:r>
                        <a:rPr lang="en-US" dirty="0"/>
                        <a:t> se </a:t>
                      </a:r>
                      <a:r>
                        <a:rPr lang="en-US" dirty="0" err="1"/>
                        <a:t>guardará</a:t>
                      </a:r>
                      <a:r>
                        <a:rPr lang="en-US" dirty="0"/>
                        <a:t> la </a:t>
                      </a:r>
                      <a:r>
                        <a:rPr lang="en-US" dirty="0" err="1"/>
                        <a:t>información</a:t>
                      </a:r>
                      <a:endParaRPr lang="en-US" dirty="0"/>
                    </a:p>
                  </a:txBody>
                  <a:tcPr/>
                </a:tc>
                <a:extLst>
                  <a:ext uri="{0D108BD9-81ED-4DB2-BD59-A6C34878D82A}">
                    <a16:rowId xmlns:a16="http://schemas.microsoft.com/office/drawing/2014/main" val="10010"/>
                  </a:ext>
                </a:extLst>
              </a:tr>
              <a:tr h="2917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ERP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Sistema</a:t>
                      </a:r>
                      <a:r>
                        <a:rPr lang="en-US" dirty="0"/>
                        <a:t> </a:t>
                      </a:r>
                      <a:r>
                        <a:rPr lang="en-US" dirty="0" err="1"/>
                        <a:t>externo</a:t>
                      </a:r>
                      <a:r>
                        <a:rPr lang="en-US" dirty="0"/>
                        <a:t> </a:t>
                      </a:r>
                      <a:r>
                        <a:rPr lang="en-US" dirty="0" err="1"/>
                        <a:t>para</a:t>
                      </a:r>
                      <a:r>
                        <a:rPr lang="en-US" dirty="0"/>
                        <a:t> </a:t>
                      </a:r>
                      <a:r>
                        <a:rPr lang="en-US" dirty="0" err="1"/>
                        <a:t>manejar</a:t>
                      </a:r>
                      <a:r>
                        <a:rPr lang="en-US" baseline="0" dirty="0"/>
                        <a:t> </a:t>
                      </a:r>
                      <a:r>
                        <a:rPr lang="en-US" baseline="0" dirty="0" err="1"/>
                        <a:t>las</a:t>
                      </a:r>
                      <a:r>
                        <a:rPr lang="en-US" baseline="0" dirty="0"/>
                        <a:t> </a:t>
                      </a:r>
                      <a:r>
                        <a:rPr lang="en-US" baseline="0" dirty="0" err="1"/>
                        <a:t>operaciones</a:t>
                      </a:r>
                      <a:r>
                        <a:rPr lang="en-US" baseline="0" dirty="0"/>
                        <a:t> de la </a:t>
                      </a:r>
                      <a:r>
                        <a:rPr lang="en-US" baseline="0" dirty="0" err="1"/>
                        <a:t>empresa</a:t>
                      </a:r>
                      <a:endParaRPr lang="en-US" dirty="0"/>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en-US" b="1" dirty="0" err="1"/>
              <a:t>Presentación</a:t>
            </a:r>
            <a:r>
              <a:rPr lang="en-US" b="1" dirty="0"/>
              <a:t> 3.</a:t>
            </a:r>
            <a:br>
              <a:rPr lang="en-US" dirty="0"/>
            </a:br>
            <a:r>
              <a:rPr lang="en-US" dirty="0"/>
              <a:t>Allocation</a:t>
            </a:r>
            <a:endParaRPr lang="es-DO" dirty="0"/>
          </a:p>
        </p:txBody>
      </p:sp>
    </p:spTree>
    <p:extLst>
      <p:ext uri="{BB962C8B-B14F-4D97-AF65-F5344CB8AC3E}">
        <p14:creationId xmlns:p14="http://schemas.microsoft.com/office/powerpoint/2010/main" val="479484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5AE663F-BC46-4E3C-83F8-BABF3B3467C7}"/>
              </a:ext>
            </a:extLst>
          </p:cNvPr>
          <p:cNvGraphicFramePr>
            <a:graphicFrameLocks noGrp="1"/>
          </p:cNvGraphicFramePr>
          <p:nvPr>
            <p:extLst>
              <p:ext uri="{D42A27DB-BD31-4B8C-83A1-F6EECF244321}">
                <p14:modId xmlns:p14="http://schemas.microsoft.com/office/powerpoint/2010/main" val="2342590845"/>
              </p:ext>
            </p:extLst>
          </p:nvPr>
        </p:nvGraphicFramePr>
        <p:xfrm>
          <a:off x="67112" y="374393"/>
          <a:ext cx="12124888" cy="3114040"/>
        </p:xfrm>
        <a:graphic>
          <a:graphicData uri="http://schemas.openxmlformats.org/drawingml/2006/table">
            <a:tbl>
              <a:tblPr firstRow="1" bandRow="1">
                <a:tableStyleId>{5C22544A-7EE6-4342-B048-85BDC9FD1C3A}</a:tableStyleId>
              </a:tblPr>
              <a:tblGrid>
                <a:gridCol w="1978715">
                  <a:extLst>
                    <a:ext uri="{9D8B030D-6E8A-4147-A177-3AD203B41FA5}">
                      <a16:colId xmlns:a16="http://schemas.microsoft.com/office/drawing/2014/main" val="3802551618"/>
                    </a:ext>
                  </a:extLst>
                </a:gridCol>
                <a:gridCol w="10146173">
                  <a:extLst>
                    <a:ext uri="{9D8B030D-6E8A-4147-A177-3AD203B41FA5}">
                      <a16:colId xmlns:a16="http://schemas.microsoft.com/office/drawing/2014/main" val="1410670334"/>
                    </a:ext>
                  </a:extLst>
                </a:gridCol>
              </a:tblGrid>
              <a:tr h="370840">
                <a:tc>
                  <a:txBody>
                    <a:bodyPr/>
                    <a:lstStyle/>
                    <a:p>
                      <a:r>
                        <a:rPr lang="es-DO" dirty="0" err="1"/>
                        <a:t>Category</a:t>
                      </a:r>
                      <a:endParaRPr lang="es-DO" dirty="0"/>
                    </a:p>
                  </a:txBody>
                  <a:tcPr/>
                </a:tc>
                <a:tc>
                  <a:txBody>
                    <a:bodyPr/>
                    <a:lstStyle/>
                    <a:p>
                      <a:r>
                        <a:rPr lang="es-DO" dirty="0" err="1"/>
                        <a:t>Details</a:t>
                      </a:r>
                      <a:endParaRPr lang="es-DO" dirty="0"/>
                    </a:p>
                  </a:txBody>
                  <a:tcPr/>
                </a:tc>
                <a:extLst>
                  <a:ext uri="{0D108BD9-81ED-4DB2-BD59-A6C34878D82A}">
                    <a16:rowId xmlns:a16="http://schemas.microsoft.com/office/drawing/2014/main" val="3441185861"/>
                  </a:ext>
                </a:extLst>
              </a:tr>
              <a:tr h="370840">
                <a:tc>
                  <a:txBody>
                    <a:bodyPr/>
                    <a:lstStyle/>
                    <a:p>
                      <a:r>
                        <a:rPr lang="es-DO" dirty="0" err="1"/>
                        <a:t>Design</a:t>
                      </a:r>
                      <a:r>
                        <a:rPr lang="es-DO" dirty="0"/>
                        <a:t> </a:t>
                      </a:r>
                      <a:r>
                        <a:rPr lang="es-DO" dirty="0" err="1"/>
                        <a:t>purpose</a:t>
                      </a:r>
                      <a:endParaRPr lang="es-DO" dirty="0"/>
                    </a:p>
                  </a:txBody>
                  <a:tcPr/>
                </a:tc>
                <a:tc>
                  <a:txBody>
                    <a:bodyPr/>
                    <a:lstStyle/>
                    <a:p>
                      <a:r>
                        <a:rPr lang="es-DO" dirty="0"/>
                        <a:t>Poder visualizar de manera más clara cual será la relación de nuestra arquitectura de software desarrollado, desplegado e implementado. </a:t>
                      </a:r>
                    </a:p>
                  </a:txBody>
                  <a:tcPr/>
                </a:tc>
                <a:extLst>
                  <a:ext uri="{0D108BD9-81ED-4DB2-BD59-A6C34878D82A}">
                    <a16:rowId xmlns:a16="http://schemas.microsoft.com/office/drawing/2014/main" val="570636195"/>
                  </a:ext>
                </a:extLst>
              </a:tr>
              <a:tr h="1756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DO" dirty="0" err="1"/>
                        <a:t>Primary</a:t>
                      </a:r>
                      <a:r>
                        <a:rPr lang="es-DO" dirty="0"/>
                        <a:t> </a:t>
                      </a:r>
                      <a:r>
                        <a:rPr lang="es-DO" dirty="0" err="1"/>
                        <a:t>functional</a:t>
                      </a:r>
                      <a:r>
                        <a:rPr lang="es-DO" dirty="0"/>
                        <a:t> </a:t>
                      </a:r>
                      <a:r>
                        <a:rPr lang="es-DO" dirty="0" err="1"/>
                        <a:t>requirements</a:t>
                      </a:r>
                      <a:endParaRPr lang="es-DO" dirty="0"/>
                    </a:p>
                  </a:txBody>
                  <a:tcPr/>
                </a:tc>
                <a:tc>
                  <a:txBody>
                    <a:bodyPr/>
                    <a:lstStyle/>
                    <a:p>
                      <a:r>
                        <a:rPr lang="es-DO" dirty="0"/>
                        <a:t>De los casos de uso mencionados anteriormente, los primarios establecidos son los siguientes:</a:t>
                      </a:r>
                    </a:p>
                    <a:p>
                      <a:r>
                        <a:rPr lang="es-DO" dirty="0"/>
                        <a:t>UC1: Crear orden, UC2: Eliminar Orden, UC3: Editar Orden, UC4: Aplicar Pagos, UC5: Manejar Inventario</a:t>
                      </a:r>
                    </a:p>
                    <a:p>
                      <a:pPr marL="0" marR="0" lvl="0" indent="0" algn="l" defTabSz="914400" rtl="0" eaLnBrk="1" fontAlgn="auto" latinLnBrk="0" hangingPunct="1">
                        <a:lnSpc>
                          <a:spcPct val="100000"/>
                        </a:lnSpc>
                        <a:spcBef>
                          <a:spcPts val="0"/>
                        </a:spcBef>
                        <a:spcAft>
                          <a:spcPts val="0"/>
                        </a:spcAft>
                        <a:buClrTx/>
                        <a:buSzTx/>
                        <a:buFontTx/>
                        <a:buNone/>
                        <a:tabLst/>
                        <a:defRPr/>
                      </a:pPr>
                      <a:r>
                        <a:rPr lang="es-DO" dirty="0"/>
                        <a:t>UC6: Manejar Usuarios, UC7: Manejar Rutas, UC8: Ver reportes, UC9: Consultar Proveedores, </a:t>
                      </a:r>
                    </a:p>
                    <a:p>
                      <a:pPr marL="0" marR="0" lvl="0" indent="0" algn="l" defTabSz="914400" rtl="0" eaLnBrk="1" fontAlgn="auto" latinLnBrk="0" hangingPunct="1">
                        <a:lnSpc>
                          <a:spcPct val="100000"/>
                        </a:lnSpc>
                        <a:spcBef>
                          <a:spcPts val="0"/>
                        </a:spcBef>
                        <a:spcAft>
                          <a:spcPts val="0"/>
                        </a:spcAft>
                        <a:buClrTx/>
                        <a:buSzTx/>
                        <a:buFontTx/>
                        <a:buNone/>
                        <a:tabLst/>
                        <a:defRPr/>
                      </a:pPr>
                      <a:r>
                        <a:rPr lang="es-DO" dirty="0"/>
                        <a:t>UC10: Sincronizar Datos, UC11: Iniciar Sesión, UC12: Configurar Sistema</a:t>
                      </a:r>
                    </a:p>
                  </a:txBody>
                  <a:tcPr/>
                </a:tc>
                <a:extLst>
                  <a:ext uri="{0D108BD9-81ED-4DB2-BD59-A6C34878D82A}">
                    <a16:rowId xmlns:a16="http://schemas.microsoft.com/office/drawing/2014/main" val="1784403052"/>
                  </a:ext>
                </a:extLst>
              </a:tr>
              <a:tr h="4284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DO" dirty="0" err="1"/>
                        <a:t>Quality</a:t>
                      </a:r>
                      <a:r>
                        <a:rPr lang="es-DO" dirty="0"/>
                        <a:t> </a:t>
                      </a:r>
                      <a:r>
                        <a:rPr lang="es-DO" dirty="0" err="1"/>
                        <a:t>attribute</a:t>
                      </a:r>
                      <a:r>
                        <a:rPr lang="es-DO" dirty="0"/>
                        <a:t> </a:t>
                      </a:r>
                      <a:r>
                        <a:rPr lang="es-DO" dirty="0" err="1"/>
                        <a:t>scenarios</a:t>
                      </a:r>
                      <a:endParaRPr lang="es-DO" dirty="0"/>
                    </a:p>
                  </a:txBody>
                  <a:tcPr/>
                </a:tc>
                <a:tc>
                  <a:txBody>
                    <a:bodyPr/>
                    <a:lstStyle/>
                    <a:p>
                      <a:r>
                        <a:rPr lang="es-DO" dirty="0"/>
                        <a:t>Los escenarios fueron descritos anteriormente. Ahora serán priorizados de la siguiente manera:</a:t>
                      </a:r>
                    </a:p>
                    <a:p>
                      <a:endParaRPr lang="es-DO" dirty="0"/>
                    </a:p>
                  </a:txBody>
                  <a:tcPr/>
                </a:tc>
                <a:extLst>
                  <a:ext uri="{0D108BD9-81ED-4DB2-BD59-A6C34878D82A}">
                    <a16:rowId xmlns:a16="http://schemas.microsoft.com/office/drawing/2014/main" val="2887349755"/>
                  </a:ext>
                </a:extLst>
              </a:tr>
            </a:tbl>
          </a:graphicData>
        </a:graphic>
      </p:graphicFrame>
      <p:graphicFrame>
        <p:nvGraphicFramePr>
          <p:cNvPr id="7" name="Table 6">
            <a:extLst>
              <a:ext uri="{FF2B5EF4-FFF2-40B4-BE49-F238E27FC236}">
                <a16:creationId xmlns:a16="http://schemas.microsoft.com/office/drawing/2014/main" id="{B198BE3F-A1DE-4AAA-AADA-A80AD0AE1950}"/>
              </a:ext>
            </a:extLst>
          </p:cNvPr>
          <p:cNvGraphicFramePr>
            <a:graphicFrameLocks noGrp="1"/>
          </p:cNvGraphicFramePr>
          <p:nvPr>
            <p:extLst>
              <p:ext uri="{D42A27DB-BD31-4B8C-83A1-F6EECF244321}">
                <p14:modId xmlns:p14="http://schemas.microsoft.com/office/powerpoint/2010/main" val="3437028142"/>
              </p:ext>
            </p:extLst>
          </p:nvPr>
        </p:nvGraphicFramePr>
        <p:xfrm>
          <a:off x="67111" y="5527034"/>
          <a:ext cx="12124888" cy="1213735"/>
        </p:xfrm>
        <a:graphic>
          <a:graphicData uri="http://schemas.openxmlformats.org/drawingml/2006/table">
            <a:tbl>
              <a:tblPr firstRow="1" bandRow="1">
                <a:tableStyleId>{5C22544A-7EE6-4342-B048-85BDC9FD1C3A}</a:tableStyleId>
              </a:tblPr>
              <a:tblGrid>
                <a:gridCol w="1978715">
                  <a:extLst>
                    <a:ext uri="{9D8B030D-6E8A-4147-A177-3AD203B41FA5}">
                      <a16:colId xmlns:a16="http://schemas.microsoft.com/office/drawing/2014/main" val="3802551618"/>
                    </a:ext>
                  </a:extLst>
                </a:gridCol>
                <a:gridCol w="10146173">
                  <a:extLst>
                    <a:ext uri="{9D8B030D-6E8A-4147-A177-3AD203B41FA5}">
                      <a16:colId xmlns:a16="http://schemas.microsoft.com/office/drawing/2014/main" val="1410670334"/>
                    </a:ext>
                  </a:extLst>
                </a:gridCol>
              </a:tblGrid>
              <a:tr h="4866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DO" b="0" dirty="0" err="1">
                          <a:solidFill>
                            <a:schemeClr val="tx1"/>
                          </a:solidFill>
                        </a:rPr>
                        <a:t>Constraints</a:t>
                      </a:r>
                      <a:endParaRPr lang="es-DO" b="0" dirty="0">
                        <a:solidFill>
                          <a:schemeClr val="tx1"/>
                        </a:solidFill>
                      </a:endParaRPr>
                    </a:p>
                  </a:txBody>
                  <a:tcPr>
                    <a:solidFill>
                      <a:srgbClr val="CFD5EA"/>
                    </a:solidFill>
                  </a:tcPr>
                </a:tc>
                <a:tc>
                  <a:txBody>
                    <a:bodyPr/>
                    <a:lstStyle/>
                    <a:p>
                      <a:r>
                        <a:rPr lang="es-DO" b="0" dirty="0">
                          <a:solidFill>
                            <a:schemeClr val="tx1"/>
                          </a:solidFill>
                        </a:rPr>
                        <a:t>Todos los </a:t>
                      </a:r>
                      <a:r>
                        <a:rPr lang="es-DO" b="0" dirty="0" err="1">
                          <a:solidFill>
                            <a:schemeClr val="tx1"/>
                          </a:solidFill>
                        </a:rPr>
                        <a:t>constraints</a:t>
                      </a:r>
                      <a:r>
                        <a:rPr lang="es-DO" b="0" dirty="0">
                          <a:solidFill>
                            <a:schemeClr val="tx1"/>
                          </a:solidFill>
                        </a:rPr>
                        <a:t> mencionados anteriormente.</a:t>
                      </a:r>
                    </a:p>
                  </a:txBody>
                  <a:tcPr>
                    <a:solidFill>
                      <a:srgbClr val="CFD5EA"/>
                    </a:solidFill>
                  </a:tcPr>
                </a:tc>
                <a:extLst>
                  <a:ext uri="{0D108BD9-81ED-4DB2-BD59-A6C34878D82A}">
                    <a16:rowId xmlns:a16="http://schemas.microsoft.com/office/drawing/2014/main" val="1784403052"/>
                  </a:ext>
                </a:extLst>
              </a:tr>
              <a:tr h="7270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DO" b="0" dirty="0">
                          <a:solidFill>
                            <a:schemeClr val="tx1"/>
                          </a:solidFill>
                        </a:rPr>
                        <a:t>Architectural </a:t>
                      </a:r>
                      <a:r>
                        <a:rPr lang="es-DO" b="0" dirty="0" err="1">
                          <a:solidFill>
                            <a:schemeClr val="tx1"/>
                          </a:solidFill>
                        </a:rPr>
                        <a:t>concerns</a:t>
                      </a:r>
                      <a:endParaRPr lang="es-DO"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DO" b="0" dirty="0">
                          <a:solidFill>
                            <a:schemeClr val="tx1"/>
                          </a:solidFill>
                        </a:rPr>
                        <a:t>Todos los </a:t>
                      </a:r>
                      <a:r>
                        <a:rPr lang="es-DO" b="0" dirty="0" err="1">
                          <a:solidFill>
                            <a:schemeClr val="tx1"/>
                          </a:solidFill>
                        </a:rPr>
                        <a:t>architectural</a:t>
                      </a:r>
                      <a:r>
                        <a:rPr lang="es-DO" b="0" dirty="0">
                          <a:solidFill>
                            <a:schemeClr val="tx1"/>
                          </a:solidFill>
                        </a:rPr>
                        <a:t> </a:t>
                      </a:r>
                      <a:r>
                        <a:rPr lang="es-DO" b="0" dirty="0" err="1">
                          <a:solidFill>
                            <a:schemeClr val="tx1"/>
                          </a:solidFill>
                        </a:rPr>
                        <a:t>concerns</a:t>
                      </a:r>
                      <a:r>
                        <a:rPr lang="es-DO" b="0" dirty="0">
                          <a:solidFill>
                            <a:schemeClr val="tx1"/>
                          </a:solidFill>
                        </a:rPr>
                        <a:t> mencionados anteriormente son considerados como drivers.</a:t>
                      </a:r>
                    </a:p>
                    <a:p>
                      <a:endParaRPr lang="es-DO" b="0" dirty="0">
                        <a:solidFill>
                          <a:schemeClr val="tx1"/>
                        </a:solidFill>
                      </a:endParaRPr>
                    </a:p>
                  </a:txBody>
                  <a:tcPr/>
                </a:tc>
                <a:extLst>
                  <a:ext uri="{0D108BD9-81ED-4DB2-BD59-A6C34878D82A}">
                    <a16:rowId xmlns:a16="http://schemas.microsoft.com/office/drawing/2014/main" val="2887349755"/>
                  </a:ext>
                </a:extLst>
              </a:tr>
            </a:tbl>
          </a:graphicData>
        </a:graphic>
      </p:graphicFrame>
      <p:sp>
        <p:nvSpPr>
          <p:cNvPr id="8" name="Rectángulo 7">
            <a:extLst>
              <a:ext uri="{FF2B5EF4-FFF2-40B4-BE49-F238E27FC236}">
                <a16:creationId xmlns:a16="http://schemas.microsoft.com/office/drawing/2014/main" id="{2F9FC7D7-7559-4214-A9ED-1003EE661FA2}"/>
              </a:ext>
            </a:extLst>
          </p:cNvPr>
          <p:cNvSpPr/>
          <p:nvPr/>
        </p:nvSpPr>
        <p:spPr>
          <a:xfrm>
            <a:off x="67111" y="0"/>
            <a:ext cx="2160271" cy="369332"/>
          </a:xfrm>
          <a:prstGeom prst="rect">
            <a:avLst/>
          </a:prstGeom>
        </p:spPr>
        <p:txBody>
          <a:bodyPr wrap="none">
            <a:spAutoFit/>
          </a:bodyPr>
          <a:lstStyle/>
          <a:p>
            <a:r>
              <a:rPr lang="es-DO" b="1" i="1" dirty="0"/>
              <a:t>ADD (</a:t>
            </a:r>
            <a:r>
              <a:rPr lang="es-DO" b="1" i="1" dirty="0" err="1"/>
              <a:t>Review</a:t>
            </a:r>
            <a:r>
              <a:rPr lang="es-DO" b="1" i="1" dirty="0"/>
              <a:t> Inputs)</a:t>
            </a:r>
          </a:p>
        </p:txBody>
      </p:sp>
      <p:graphicFrame>
        <p:nvGraphicFramePr>
          <p:cNvPr id="9" name="Table 5">
            <a:extLst>
              <a:ext uri="{FF2B5EF4-FFF2-40B4-BE49-F238E27FC236}">
                <a16:creationId xmlns:a16="http://schemas.microsoft.com/office/drawing/2014/main" id="{6104E14A-88CB-47E3-9270-C52AF4B8D1B2}"/>
              </a:ext>
            </a:extLst>
          </p:cNvPr>
          <p:cNvGraphicFramePr>
            <a:graphicFrameLocks noGrp="1"/>
          </p:cNvGraphicFramePr>
          <p:nvPr>
            <p:extLst>
              <p:ext uri="{D42A27DB-BD31-4B8C-83A1-F6EECF244321}">
                <p14:modId xmlns:p14="http://schemas.microsoft.com/office/powerpoint/2010/main" val="1419941508"/>
              </p:ext>
            </p:extLst>
          </p:nvPr>
        </p:nvGraphicFramePr>
        <p:xfrm>
          <a:off x="2101547" y="3140895"/>
          <a:ext cx="9637450" cy="2386139"/>
        </p:xfrm>
        <a:graphic>
          <a:graphicData uri="http://schemas.openxmlformats.org/drawingml/2006/table">
            <a:tbl>
              <a:tblPr firstRow="1" bandRow="1">
                <a:tableStyleId>{F5AB1C69-6EDB-4FF4-983F-18BD219EF322}</a:tableStyleId>
              </a:tblPr>
              <a:tblGrid>
                <a:gridCol w="1815053">
                  <a:extLst>
                    <a:ext uri="{9D8B030D-6E8A-4147-A177-3AD203B41FA5}">
                      <a16:colId xmlns:a16="http://schemas.microsoft.com/office/drawing/2014/main" val="3611558101"/>
                    </a:ext>
                  </a:extLst>
                </a:gridCol>
                <a:gridCol w="3935291">
                  <a:extLst>
                    <a:ext uri="{9D8B030D-6E8A-4147-A177-3AD203B41FA5}">
                      <a16:colId xmlns:a16="http://schemas.microsoft.com/office/drawing/2014/main" val="3582003237"/>
                    </a:ext>
                  </a:extLst>
                </a:gridCol>
                <a:gridCol w="3887106">
                  <a:extLst>
                    <a:ext uri="{9D8B030D-6E8A-4147-A177-3AD203B41FA5}">
                      <a16:colId xmlns:a16="http://schemas.microsoft.com/office/drawing/2014/main" val="3217686600"/>
                    </a:ext>
                  </a:extLst>
                </a:gridCol>
              </a:tblGrid>
              <a:tr h="709739">
                <a:tc>
                  <a:txBody>
                    <a:bodyPr/>
                    <a:lstStyle/>
                    <a:p>
                      <a:r>
                        <a:rPr lang="es-DO" sz="1600" dirty="0" err="1"/>
                        <a:t>Scenario</a:t>
                      </a:r>
                      <a:r>
                        <a:rPr lang="es-DO" sz="1600" dirty="0"/>
                        <a:t> ID</a:t>
                      </a:r>
                    </a:p>
                  </a:txBody>
                  <a:tcPr/>
                </a:tc>
                <a:tc>
                  <a:txBody>
                    <a:bodyPr/>
                    <a:lstStyle/>
                    <a:p>
                      <a:r>
                        <a:rPr lang="es-DO" sz="1600" dirty="0" err="1"/>
                        <a:t>Impotance</a:t>
                      </a:r>
                      <a:r>
                        <a:rPr lang="es-DO" sz="1600" dirty="0"/>
                        <a:t> </a:t>
                      </a:r>
                      <a:r>
                        <a:rPr lang="es-DO" sz="1600" dirty="0" err="1"/>
                        <a:t>to</a:t>
                      </a:r>
                      <a:r>
                        <a:rPr lang="es-DO" sz="1600" dirty="0"/>
                        <a:t> </a:t>
                      </a:r>
                      <a:r>
                        <a:rPr lang="es-DO" sz="1600" dirty="0" err="1"/>
                        <a:t>the</a:t>
                      </a:r>
                      <a:r>
                        <a:rPr lang="es-DO" sz="1600" dirty="0"/>
                        <a:t> </a:t>
                      </a:r>
                      <a:r>
                        <a:rPr lang="es-DO" sz="1600" dirty="0" err="1"/>
                        <a:t>Customer</a:t>
                      </a:r>
                      <a:endParaRPr lang="es-DO" sz="1600" dirty="0"/>
                    </a:p>
                  </a:txBody>
                  <a:tcPr/>
                </a:tc>
                <a:tc>
                  <a:txBody>
                    <a:bodyPr/>
                    <a:lstStyle/>
                    <a:p>
                      <a:r>
                        <a:rPr lang="es-DO" sz="1600" dirty="0" err="1"/>
                        <a:t>Difficulty</a:t>
                      </a:r>
                      <a:r>
                        <a:rPr lang="es-DO" sz="1600" dirty="0"/>
                        <a:t> </a:t>
                      </a:r>
                      <a:r>
                        <a:rPr lang="es-DO" sz="1600" dirty="0" err="1"/>
                        <a:t>of</a:t>
                      </a:r>
                      <a:r>
                        <a:rPr lang="es-DO" sz="1600" dirty="0"/>
                        <a:t> </a:t>
                      </a:r>
                      <a:r>
                        <a:rPr lang="es-DO" sz="1600" dirty="0" err="1"/>
                        <a:t>Implementation</a:t>
                      </a:r>
                      <a:r>
                        <a:rPr lang="es-DO" sz="1600" dirty="0"/>
                        <a:t> </a:t>
                      </a:r>
                      <a:r>
                        <a:rPr lang="es-DO" sz="1600" dirty="0" err="1"/>
                        <a:t>According</a:t>
                      </a:r>
                      <a:r>
                        <a:rPr lang="es-DO" sz="1600" dirty="0"/>
                        <a:t> </a:t>
                      </a:r>
                      <a:r>
                        <a:rPr lang="es-DO" sz="1600" dirty="0" err="1"/>
                        <a:t>to</a:t>
                      </a:r>
                      <a:r>
                        <a:rPr lang="es-DO" sz="1600" dirty="0"/>
                        <a:t> </a:t>
                      </a:r>
                      <a:r>
                        <a:rPr lang="es-DO" sz="1600" dirty="0" err="1"/>
                        <a:t>the</a:t>
                      </a:r>
                      <a:r>
                        <a:rPr lang="es-DO" sz="1600" dirty="0"/>
                        <a:t> </a:t>
                      </a:r>
                      <a:r>
                        <a:rPr lang="es-DO" sz="1600" dirty="0" err="1"/>
                        <a:t>Architect</a:t>
                      </a:r>
                      <a:endParaRPr lang="es-DO" sz="1600" dirty="0"/>
                    </a:p>
                  </a:txBody>
                  <a:tcPr/>
                </a:tc>
                <a:extLst>
                  <a:ext uri="{0D108BD9-81ED-4DB2-BD59-A6C34878D82A}">
                    <a16:rowId xmlns:a16="http://schemas.microsoft.com/office/drawing/2014/main" val="3456760399"/>
                  </a:ext>
                </a:extLst>
              </a:tr>
              <a:tr h="315580">
                <a:tc>
                  <a:txBody>
                    <a:bodyPr/>
                    <a:lstStyle/>
                    <a:p>
                      <a:r>
                        <a:rPr lang="es-DO" sz="1600" dirty="0"/>
                        <a:t>QA-1</a:t>
                      </a:r>
                    </a:p>
                  </a:txBody>
                  <a:tcPr/>
                </a:tc>
                <a:tc>
                  <a:txBody>
                    <a:bodyPr/>
                    <a:lstStyle/>
                    <a:p>
                      <a:r>
                        <a:rPr lang="es-DO" sz="1600" dirty="0"/>
                        <a:t>High</a:t>
                      </a:r>
                    </a:p>
                  </a:txBody>
                  <a:tcPr/>
                </a:tc>
                <a:tc>
                  <a:txBody>
                    <a:bodyPr/>
                    <a:lstStyle/>
                    <a:p>
                      <a:r>
                        <a:rPr lang="es-DO" sz="1600" dirty="0"/>
                        <a:t>Medium</a:t>
                      </a:r>
                    </a:p>
                  </a:txBody>
                  <a:tcPr/>
                </a:tc>
                <a:extLst>
                  <a:ext uri="{0D108BD9-81ED-4DB2-BD59-A6C34878D82A}">
                    <a16:rowId xmlns:a16="http://schemas.microsoft.com/office/drawing/2014/main" val="2402444144"/>
                  </a:ext>
                </a:extLst>
              </a:tr>
              <a:tr h="3155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DO" sz="1600" dirty="0"/>
                        <a:t>QA-2</a:t>
                      </a:r>
                    </a:p>
                  </a:txBody>
                  <a:tcPr/>
                </a:tc>
                <a:tc>
                  <a:txBody>
                    <a:bodyPr/>
                    <a:lstStyle/>
                    <a:p>
                      <a:r>
                        <a:rPr lang="es-DO" sz="1600" dirty="0"/>
                        <a:t>High</a:t>
                      </a:r>
                    </a:p>
                  </a:txBody>
                  <a:tcPr/>
                </a:tc>
                <a:tc>
                  <a:txBody>
                    <a:bodyPr/>
                    <a:lstStyle/>
                    <a:p>
                      <a:r>
                        <a:rPr lang="es-DO" sz="1600" dirty="0"/>
                        <a:t>Low</a:t>
                      </a:r>
                    </a:p>
                  </a:txBody>
                  <a:tcPr/>
                </a:tc>
                <a:extLst>
                  <a:ext uri="{0D108BD9-81ED-4DB2-BD59-A6C34878D82A}">
                    <a16:rowId xmlns:a16="http://schemas.microsoft.com/office/drawing/2014/main" val="3993047328"/>
                  </a:ext>
                </a:extLst>
              </a:tr>
              <a:tr h="3155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DO" sz="1600" dirty="0"/>
                        <a:t>QA-3</a:t>
                      </a:r>
                    </a:p>
                  </a:txBody>
                  <a:tcPr/>
                </a:tc>
                <a:tc>
                  <a:txBody>
                    <a:bodyPr/>
                    <a:lstStyle/>
                    <a:p>
                      <a:r>
                        <a:rPr lang="es-DO" sz="1600" dirty="0"/>
                        <a:t>Low</a:t>
                      </a:r>
                    </a:p>
                  </a:txBody>
                  <a:tcPr/>
                </a:tc>
                <a:tc>
                  <a:txBody>
                    <a:bodyPr/>
                    <a:lstStyle/>
                    <a:p>
                      <a:r>
                        <a:rPr lang="es-DO" sz="1600" dirty="0"/>
                        <a:t>High</a:t>
                      </a:r>
                    </a:p>
                  </a:txBody>
                  <a:tcPr/>
                </a:tc>
                <a:extLst>
                  <a:ext uri="{0D108BD9-81ED-4DB2-BD59-A6C34878D82A}">
                    <a16:rowId xmlns:a16="http://schemas.microsoft.com/office/drawing/2014/main" val="26527310"/>
                  </a:ext>
                </a:extLst>
              </a:tr>
              <a:tr h="3155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DO" sz="1600" dirty="0"/>
                        <a:t>QA-4</a:t>
                      </a:r>
                    </a:p>
                  </a:txBody>
                  <a:tcPr/>
                </a:tc>
                <a:tc>
                  <a:txBody>
                    <a:bodyPr/>
                    <a:lstStyle/>
                    <a:p>
                      <a:r>
                        <a:rPr lang="es-DO" sz="1600" dirty="0"/>
                        <a:t>High</a:t>
                      </a:r>
                    </a:p>
                  </a:txBody>
                  <a:tcPr/>
                </a:tc>
                <a:tc>
                  <a:txBody>
                    <a:bodyPr/>
                    <a:lstStyle/>
                    <a:p>
                      <a:r>
                        <a:rPr lang="es-DO" sz="1600" dirty="0"/>
                        <a:t>High</a:t>
                      </a:r>
                    </a:p>
                  </a:txBody>
                  <a:tcPr/>
                </a:tc>
                <a:extLst>
                  <a:ext uri="{0D108BD9-81ED-4DB2-BD59-A6C34878D82A}">
                    <a16:rowId xmlns:a16="http://schemas.microsoft.com/office/drawing/2014/main" val="2252377726"/>
                  </a:ext>
                </a:extLst>
              </a:tr>
              <a:tr h="3155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DO" sz="1600" dirty="0"/>
                        <a:t>QA-5</a:t>
                      </a:r>
                    </a:p>
                  </a:txBody>
                  <a:tcPr/>
                </a:tc>
                <a:tc>
                  <a:txBody>
                    <a:bodyPr/>
                    <a:lstStyle/>
                    <a:p>
                      <a:r>
                        <a:rPr lang="es-DO" sz="1600" dirty="0"/>
                        <a:t>High</a:t>
                      </a:r>
                    </a:p>
                  </a:txBody>
                  <a:tcPr/>
                </a:tc>
                <a:tc>
                  <a:txBody>
                    <a:bodyPr/>
                    <a:lstStyle/>
                    <a:p>
                      <a:r>
                        <a:rPr lang="es-DO" sz="1600" dirty="0"/>
                        <a:t>Low</a:t>
                      </a:r>
                    </a:p>
                  </a:txBody>
                  <a:tcPr/>
                </a:tc>
                <a:extLst>
                  <a:ext uri="{0D108BD9-81ED-4DB2-BD59-A6C34878D82A}">
                    <a16:rowId xmlns:a16="http://schemas.microsoft.com/office/drawing/2014/main" val="2908213867"/>
                  </a:ext>
                </a:extLst>
              </a:tr>
            </a:tbl>
          </a:graphicData>
        </a:graphic>
      </p:graphicFrame>
    </p:spTree>
    <p:extLst>
      <p:ext uri="{BB962C8B-B14F-4D97-AF65-F5344CB8AC3E}">
        <p14:creationId xmlns:p14="http://schemas.microsoft.com/office/powerpoint/2010/main" val="4028725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CF0D0A-78FC-4235-BFD9-826D4AB386CA}"/>
              </a:ext>
            </a:extLst>
          </p:cNvPr>
          <p:cNvSpPr txBox="1"/>
          <p:nvPr/>
        </p:nvSpPr>
        <p:spPr>
          <a:xfrm>
            <a:off x="351551" y="927633"/>
            <a:ext cx="745717" cy="369332"/>
          </a:xfrm>
          <a:prstGeom prst="rect">
            <a:avLst/>
          </a:prstGeom>
          <a:noFill/>
        </p:spPr>
        <p:txBody>
          <a:bodyPr wrap="none" rtlCol="0">
            <a:spAutoFit/>
          </a:bodyPr>
          <a:lstStyle/>
          <a:p>
            <a:r>
              <a:rPr lang="en-US" b="1" dirty="0"/>
              <a:t>Styles</a:t>
            </a:r>
          </a:p>
        </p:txBody>
      </p:sp>
      <p:sp>
        <p:nvSpPr>
          <p:cNvPr id="5" name="TextBox 4">
            <a:extLst>
              <a:ext uri="{FF2B5EF4-FFF2-40B4-BE49-F238E27FC236}">
                <a16:creationId xmlns:a16="http://schemas.microsoft.com/office/drawing/2014/main" id="{816DF694-47F0-46A5-AE4C-66B1AEE2CB29}"/>
              </a:ext>
            </a:extLst>
          </p:cNvPr>
          <p:cNvSpPr txBox="1"/>
          <p:nvPr/>
        </p:nvSpPr>
        <p:spPr>
          <a:xfrm>
            <a:off x="351551" y="1457536"/>
            <a:ext cx="2116798" cy="369332"/>
          </a:xfrm>
          <a:prstGeom prst="rect">
            <a:avLst/>
          </a:prstGeom>
          <a:noFill/>
        </p:spPr>
        <p:txBody>
          <a:bodyPr wrap="none" rtlCol="0">
            <a:spAutoFit/>
          </a:bodyPr>
          <a:lstStyle/>
          <a:p>
            <a:pPr marL="285750" indent="-285750">
              <a:buFont typeface="Arial" panose="020B0604020202020204" pitchFamily="34" charset="0"/>
              <a:buChar char="•"/>
            </a:pPr>
            <a:r>
              <a:rPr lang="en-US" dirty="0"/>
              <a:t>Deployment style</a:t>
            </a:r>
          </a:p>
        </p:txBody>
      </p:sp>
      <p:sp>
        <p:nvSpPr>
          <p:cNvPr id="6" name="TextBox 5">
            <a:extLst>
              <a:ext uri="{FF2B5EF4-FFF2-40B4-BE49-F238E27FC236}">
                <a16:creationId xmlns:a16="http://schemas.microsoft.com/office/drawing/2014/main" id="{7419B8BA-855D-4D1C-A053-3726DD3C0BAC}"/>
              </a:ext>
            </a:extLst>
          </p:cNvPr>
          <p:cNvSpPr txBox="1"/>
          <p:nvPr/>
        </p:nvSpPr>
        <p:spPr>
          <a:xfrm>
            <a:off x="351550" y="2394747"/>
            <a:ext cx="2215799" cy="369332"/>
          </a:xfrm>
          <a:prstGeom prst="rect">
            <a:avLst/>
          </a:prstGeom>
          <a:noFill/>
        </p:spPr>
        <p:txBody>
          <a:bodyPr wrap="none" rtlCol="0">
            <a:spAutoFit/>
          </a:bodyPr>
          <a:lstStyle/>
          <a:p>
            <a:r>
              <a:rPr lang="en-US" b="1" dirty="0"/>
              <a:t>Deployment patterns</a:t>
            </a:r>
          </a:p>
        </p:txBody>
      </p:sp>
      <p:sp>
        <p:nvSpPr>
          <p:cNvPr id="7" name="TextBox 6">
            <a:extLst>
              <a:ext uri="{FF2B5EF4-FFF2-40B4-BE49-F238E27FC236}">
                <a16:creationId xmlns:a16="http://schemas.microsoft.com/office/drawing/2014/main" id="{7C6698C9-D1AF-4F5D-BF00-144B59032C76}"/>
              </a:ext>
            </a:extLst>
          </p:cNvPr>
          <p:cNvSpPr txBox="1"/>
          <p:nvPr/>
        </p:nvSpPr>
        <p:spPr>
          <a:xfrm>
            <a:off x="401051" y="2817461"/>
            <a:ext cx="2653355" cy="369332"/>
          </a:xfrm>
          <a:prstGeom prst="rect">
            <a:avLst/>
          </a:prstGeom>
          <a:noFill/>
        </p:spPr>
        <p:txBody>
          <a:bodyPr wrap="none" rtlCol="0">
            <a:spAutoFit/>
          </a:bodyPr>
          <a:lstStyle/>
          <a:p>
            <a:pPr marL="285750" indent="-285750">
              <a:buFont typeface="Arial" panose="020B0604020202020204" pitchFamily="34" charset="0"/>
              <a:buChar char="•"/>
            </a:pPr>
            <a:r>
              <a:rPr lang="en-US" dirty="0"/>
              <a:t>Three-Tier Deployment</a:t>
            </a:r>
          </a:p>
        </p:txBody>
      </p:sp>
      <p:sp>
        <p:nvSpPr>
          <p:cNvPr id="8" name="TextBox 7">
            <a:extLst>
              <a:ext uri="{FF2B5EF4-FFF2-40B4-BE49-F238E27FC236}">
                <a16:creationId xmlns:a16="http://schemas.microsoft.com/office/drawing/2014/main" id="{5882EDE1-1AEA-492D-A73A-6A34B26B3EF8}"/>
              </a:ext>
            </a:extLst>
          </p:cNvPr>
          <p:cNvSpPr txBox="1"/>
          <p:nvPr/>
        </p:nvSpPr>
        <p:spPr>
          <a:xfrm>
            <a:off x="401052" y="4217870"/>
            <a:ext cx="814838" cy="369332"/>
          </a:xfrm>
          <a:prstGeom prst="rect">
            <a:avLst/>
          </a:prstGeom>
          <a:noFill/>
        </p:spPr>
        <p:txBody>
          <a:bodyPr wrap="none" rtlCol="0">
            <a:spAutoFit/>
          </a:bodyPr>
          <a:lstStyle/>
          <a:p>
            <a:r>
              <a:rPr lang="en-US" b="1" dirty="0"/>
              <a:t>Tactics</a:t>
            </a:r>
          </a:p>
        </p:txBody>
      </p:sp>
      <p:sp>
        <p:nvSpPr>
          <p:cNvPr id="9" name="TextBox 8">
            <a:extLst>
              <a:ext uri="{FF2B5EF4-FFF2-40B4-BE49-F238E27FC236}">
                <a16:creationId xmlns:a16="http://schemas.microsoft.com/office/drawing/2014/main" id="{A26A7B7F-5712-414A-A807-225EF95023F4}"/>
              </a:ext>
            </a:extLst>
          </p:cNvPr>
          <p:cNvSpPr txBox="1"/>
          <p:nvPr/>
        </p:nvSpPr>
        <p:spPr>
          <a:xfrm>
            <a:off x="401052" y="4684267"/>
            <a:ext cx="10982056" cy="1354217"/>
          </a:xfrm>
          <a:prstGeom prst="rect">
            <a:avLst/>
          </a:prstGeom>
          <a:noFill/>
        </p:spPr>
        <p:txBody>
          <a:bodyPr wrap="square" rtlCol="0">
            <a:spAutoFit/>
          </a:bodyPr>
          <a:lstStyle/>
          <a:p>
            <a:pPr marL="285750" indent="-285750">
              <a:buFont typeface="Arial" panose="020B0604020202020204" pitchFamily="34" charset="0"/>
              <a:buChar char="•"/>
            </a:pPr>
            <a:r>
              <a:rPr lang="en-US" dirty="0"/>
              <a:t>Availability: Ping/echo</a:t>
            </a:r>
            <a:br>
              <a:rPr lang="en-US" dirty="0"/>
            </a:br>
            <a:r>
              <a:rPr lang="en-US" sz="1400" dirty="0"/>
              <a:t>El </a:t>
            </a:r>
            <a:r>
              <a:rPr lang="en-US" sz="1400" dirty="0" err="1"/>
              <a:t>cliente</a:t>
            </a:r>
            <a:r>
              <a:rPr lang="en-US" sz="1400" dirty="0"/>
              <a:t> </a:t>
            </a:r>
            <a:r>
              <a:rPr lang="en-US" sz="1400" dirty="0" err="1"/>
              <a:t>tendrá</a:t>
            </a:r>
            <a:r>
              <a:rPr lang="en-US" sz="1400" dirty="0"/>
              <a:t> un </a:t>
            </a:r>
            <a:r>
              <a:rPr lang="en-US" sz="1400" dirty="0" err="1"/>
              <a:t>componente</a:t>
            </a:r>
            <a:r>
              <a:rPr lang="en-US" sz="1400" dirty="0"/>
              <a:t> </a:t>
            </a:r>
            <a:r>
              <a:rPr lang="en-US" sz="1400" dirty="0" err="1"/>
              <a:t>que</a:t>
            </a:r>
            <a:r>
              <a:rPr lang="en-US" sz="1400" dirty="0"/>
              <a:t> se </a:t>
            </a:r>
            <a:r>
              <a:rPr lang="en-US" sz="1400" dirty="0" err="1"/>
              <a:t>encargará</a:t>
            </a:r>
            <a:r>
              <a:rPr lang="en-US" sz="1400" dirty="0"/>
              <a:t> de saber </a:t>
            </a:r>
            <a:r>
              <a:rPr lang="en-US" sz="1400" dirty="0" err="1"/>
              <a:t>si</a:t>
            </a:r>
            <a:r>
              <a:rPr lang="en-US" sz="1400" dirty="0"/>
              <a:t> el web/app server </a:t>
            </a:r>
            <a:r>
              <a:rPr lang="en-US" sz="1400" dirty="0" err="1"/>
              <a:t>está</a:t>
            </a:r>
            <a:r>
              <a:rPr lang="en-US" sz="1400" dirty="0"/>
              <a:t> </a:t>
            </a:r>
            <a:r>
              <a:rPr lang="en-US" sz="1400" dirty="0" err="1"/>
              <a:t>disponible</a:t>
            </a:r>
            <a:r>
              <a:rPr lang="en-US" sz="1400" dirty="0"/>
              <a:t>.</a:t>
            </a:r>
            <a:br>
              <a:rPr lang="en-US" sz="1400" dirty="0"/>
            </a:br>
            <a:r>
              <a:rPr lang="en-US" sz="1400" dirty="0" err="1"/>
              <a:t>Cumpliendo</a:t>
            </a:r>
            <a:r>
              <a:rPr lang="en-US" sz="1400" dirty="0"/>
              <a:t> con el CON-1.</a:t>
            </a:r>
          </a:p>
          <a:p>
            <a:endParaRPr lang="en-US" dirty="0"/>
          </a:p>
          <a:p>
            <a:endParaRPr lang="en-US" dirty="0"/>
          </a:p>
        </p:txBody>
      </p:sp>
    </p:spTree>
    <p:extLst>
      <p:ext uri="{BB962C8B-B14F-4D97-AF65-F5344CB8AC3E}">
        <p14:creationId xmlns:p14="http://schemas.microsoft.com/office/powerpoint/2010/main" val="1881893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457B39-B2CA-42FA-8606-3C7F2DB8BD06}"/>
              </a:ext>
            </a:extLst>
          </p:cNvPr>
          <p:cNvSpPr txBox="1"/>
          <p:nvPr/>
        </p:nvSpPr>
        <p:spPr>
          <a:xfrm>
            <a:off x="401053" y="401053"/>
            <a:ext cx="1828257" cy="369332"/>
          </a:xfrm>
          <a:prstGeom prst="rect">
            <a:avLst/>
          </a:prstGeom>
          <a:noFill/>
        </p:spPr>
        <p:txBody>
          <a:bodyPr wrap="none" rtlCol="0">
            <a:spAutoFit/>
          </a:bodyPr>
          <a:lstStyle/>
          <a:p>
            <a:r>
              <a:rPr lang="en-US" dirty="0"/>
              <a:t>Deployment style</a:t>
            </a:r>
          </a:p>
        </p:txBody>
      </p:sp>
      <p:sp>
        <p:nvSpPr>
          <p:cNvPr id="7" name="TextBox 6">
            <a:extLst>
              <a:ext uri="{FF2B5EF4-FFF2-40B4-BE49-F238E27FC236}">
                <a16:creationId xmlns:a16="http://schemas.microsoft.com/office/drawing/2014/main" id="{D039D2DD-6B32-4581-8BB7-81ACC1B38AB6}"/>
              </a:ext>
            </a:extLst>
          </p:cNvPr>
          <p:cNvSpPr txBox="1"/>
          <p:nvPr/>
        </p:nvSpPr>
        <p:spPr>
          <a:xfrm>
            <a:off x="3768871" y="253437"/>
            <a:ext cx="1020922" cy="369332"/>
          </a:xfrm>
          <a:prstGeom prst="rect">
            <a:avLst/>
          </a:prstGeom>
          <a:noFill/>
        </p:spPr>
        <p:txBody>
          <a:bodyPr wrap="none" rtlCol="0">
            <a:spAutoFit/>
          </a:bodyPr>
          <a:lstStyle/>
          <a:p>
            <a:pPr algn="ctr"/>
            <a:r>
              <a:rPr lang="en-US" dirty="0"/>
              <a:t>PC Client</a:t>
            </a:r>
          </a:p>
        </p:txBody>
      </p:sp>
      <p:pic>
        <p:nvPicPr>
          <p:cNvPr id="9" name="Picture 8">
            <a:extLst>
              <a:ext uri="{FF2B5EF4-FFF2-40B4-BE49-F238E27FC236}">
                <a16:creationId xmlns:a16="http://schemas.microsoft.com/office/drawing/2014/main" id="{4FA793C0-A8E3-492A-9D24-FE2E449EEC4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9701" t="10641" r="28926" b="10845"/>
          <a:stretch/>
        </p:blipFill>
        <p:spPr>
          <a:xfrm>
            <a:off x="7790203" y="597601"/>
            <a:ext cx="787932" cy="1495251"/>
          </a:xfrm>
          <a:prstGeom prst="rect">
            <a:avLst/>
          </a:prstGeom>
        </p:spPr>
      </p:pic>
      <p:sp>
        <p:nvSpPr>
          <p:cNvPr id="10" name="TextBox 9">
            <a:extLst>
              <a:ext uri="{FF2B5EF4-FFF2-40B4-BE49-F238E27FC236}">
                <a16:creationId xmlns:a16="http://schemas.microsoft.com/office/drawing/2014/main" id="{B10149D0-8315-4BCD-A7E0-8B543FD4338A}"/>
              </a:ext>
            </a:extLst>
          </p:cNvPr>
          <p:cNvSpPr txBox="1"/>
          <p:nvPr/>
        </p:nvSpPr>
        <p:spPr>
          <a:xfrm>
            <a:off x="7520921" y="269919"/>
            <a:ext cx="1499128" cy="369332"/>
          </a:xfrm>
          <a:prstGeom prst="rect">
            <a:avLst/>
          </a:prstGeom>
          <a:noFill/>
        </p:spPr>
        <p:txBody>
          <a:bodyPr wrap="none" rtlCol="0">
            <a:spAutoFit/>
          </a:bodyPr>
          <a:lstStyle/>
          <a:p>
            <a:r>
              <a:rPr lang="en-US" dirty="0"/>
              <a:t>Mobile Phone</a:t>
            </a:r>
          </a:p>
        </p:txBody>
      </p:sp>
      <p:cxnSp>
        <p:nvCxnSpPr>
          <p:cNvPr id="33" name="Straight Connector 32">
            <a:extLst>
              <a:ext uri="{FF2B5EF4-FFF2-40B4-BE49-F238E27FC236}">
                <a16:creationId xmlns:a16="http://schemas.microsoft.com/office/drawing/2014/main" id="{37347FC8-69D9-4987-AA20-D845A2B50349}"/>
              </a:ext>
            </a:extLst>
          </p:cNvPr>
          <p:cNvCxnSpPr>
            <a:cxnSpLocks/>
          </p:cNvCxnSpPr>
          <p:nvPr/>
        </p:nvCxnSpPr>
        <p:spPr>
          <a:xfrm flipV="1">
            <a:off x="241297" y="5750264"/>
            <a:ext cx="1" cy="830997"/>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5" name="TextBox 34">
            <a:extLst>
              <a:ext uri="{FF2B5EF4-FFF2-40B4-BE49-F238E27FC236}">
                <a16:creationId xmlns:a16="http://schemas.microsoft.com/office/drawing/2014/main" id="{5F069567-BEB6-4F5D-9A1B-EBEC6075CBDA}"/>
              </a:ext>
            </a:extLst>
          </p:cNvPr>
          <p:cNvSpPr txBox="1"/>
          <p:nvPr/>
        </p:nvSpPr>
        <p:spPr>
          <a:xfrm>
            <a:off x="265897" y="5689256"/>
            <a:ext cx="899605" cy="461665"/>
          </a:xfrm>
          <a:prstGeom prst="rect">
            <a:avLst/>
          </a:prstGeom>
          <a:noFill/>
        </p:spPr>
        <p:txBody>
          <a:bodyPr wrap="none" rtlCol="0">
            <a:spAutoFit/>
          </a:bodyPr>
          <a:lstStyle/>
          <a:p>
            <a:r>
              <a:rPr lang="en-US" sz="1200" dirty="0"/>
              <a:t>Bluetooth</a:t>
            </a:r>
          </a:p>
          <a:p>
            <a:r>
              <a:rPr lang="en-US" sz="1200" dirty="0"/>
              <a:t>Connection</a:t>
            </a:r>
          </a:p>
        </p:txBody>
      </p:sp>
      <p:pic>
        <p:nvPicPr>
          <p:cNvPr id="37" name="Picture 36">
            <a:extLst>
              <a:ext uri="{FF2B5EF4-FFF2-40B4-BE49-F238E27FC236}">
                <a16:creationId xmlns:a16="http://schemas.microsoft.com/office/drawing/2014/main" id="{D49DAABD-A533-4B52-A9CD-66A64A9527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2822" y="2074450"/>
            <a:ext cx="511624" cy="511624"/>
          </a:xfrm>
          <a:prstGeom prst="rect">
            <a:avLst/>
          </a:prstGeom>
        </p:spPr>
      </p:pic>
      <p:sp>
        <p:nvSpPr>
          <p:cNvPr id="42" name="TextBox 41">
            <a:extLst>
              <a:ext uri="{FF2B5EF4-FFF2-40B4-BE49-F238E27FC236}">
                <a16:creationId xmlns:a16="http://schemas.microsoft.com/office/drawing/2014/main" id="{DCEF18F5-AA6F-4B3D-9BB4-7263A211699A}"/>
              </a:ext>
            </a:extLst>
          </p:cNvPr>
          <p:cNvSpPr txBox="1"/>
          <p:nvPr/>
        </p:nvSpPr>
        <p:spPr>
          <a:xfrm>
            <a:off x="10423145" y="1724067"/>
            <a:ext cx="611193" cy="276999"/>
          </a:xfrm>
          <a:prstGeom prst="rect">
            <a:avLst/>
          </a:prstGeom>
          <a:noFill/>
        </p:spPr>
        <p:txBody>
          <a:bodyPr wrap="none" rtlCol="0">
            <a:spAutoFit/>
          </a:bodyPr>
          <a:lstStyle/>
          <a:p>
            <a:r>
              <a:rPr lang="en-US" sz="1200" dirty="0"/>
              <a:t>Printer</a:t>
            </a:r>
          </a:p>
        </p:txBody>
      </p:sp>
      <p:pic>
        <p:nvPicPr>
          <p:cNvPr id="50" name="Picture 49">
            <a:extLst>
              <a:ext uri="{FF2B5EF4-FFF2-40B4-BE49-F238E27FC236}">
                <a16:creationId xmlns:a16="http://schemas.microsoft.com/office/drawing/2014/main" id="{7FB3BDBE-DB48-473B-9452-278E7C6FAB2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97196" y="4244652"/>
            <a:ext cx="601241" cy="720957"/>
          </a:xfrm>
          <a:prstGeom prst="rect">
            <a:avLst/>
          </a:prstGeom>
        </p:spPr>
      </p:pic>
      <p:pic>
        <p:nvPicPr>
          <p:cNvPr id="51" name="Picture 50">
            <a:extLst>
              <a:ext uri="{FF2B5EF4-FFF2-40B4-BE49-F238E27FC236}">
                <a16:creationId xmlns:a16="http://schemas.microsoft.com/office/drawing/2014/main" id="{DA8CF877-9657-4C28-A1D4-A97521C6AC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79154" y="4254794"/>
            <a:ext cx="601241" cy="720957"/>
          </a:xfrm>
          <a:prstGeom prst="rect">
            <a:avLst/>
          </a:prstGeom>
        </p:spPr>
      </p:pic>
      <p:cxnSp>
        <p:nvCxnSpPr>
          <p:cNvPr id="53" name="Straight Connector 52">
            <a:extLst>
              <a:ext uri="{FF2B5EF4-FFF2-40B4-BE49-F238E27FC236}">
                <a16:creationId xmlns:a16="http://schemas.microsoft.com/office/drawing/2014/main" id="{8A7C13E8-5EE6-40ED-A49E-6CA31BBB342B}"/>
              </a:ext>
            </a:extLst>
          </p:cNvPr>
          <p:cNvCxnSpPr>
            <a:cxnSpLocks/>
            <a:stCxn id="50" idx="3"/>
            <a:endCxn id="51" idx="1"/>
          </p:cNvCxnSpPr>
          <p:nvPr/>
        </p:nvCxnSpPr>
        <p:spPr>
          <a:xfrm>
            <a:off x="6298437" y="4605131"/>
            <a:ext cx="1380717" cy="10142"/>
          </a:xfrm>
          <a:prstGeom prst="line">
            <a:avLst/>
          </a:prstGeom>
        </p:spPr>
        <p:style>
          <a:lnRef idx="3">
            <a:schemeClr val="accent1"/>
          </a:lnRef>
          <a:fillRef idx="0">
            <a:schemeClr val="accent1"/>
          </a:fillRef>
          <a:effectRef idx="2">
            <a:schemeClr val="accent1"/>
          </a:effectRef>
          <a:fontRef idx="minor">
            <a:schemeClr val="tx1"/>
          </a:fontRef>
        </p:style>
      </p:cxnSp>
      <p:cxnSp>
        <p:nvCxnSpPr>
          <p:cNvPr id="54" name="Straight Connector 53">
            <a:extLst>
              <a:ext uri="{FF2B5EF4-FFF2-40B4-BE49-F238E27FC236}">
                <a16:creationId xmlns:a16="http://schemas.microsoft.com/office/drawing/2014/main" id="{391C578A-E68A-40FD-ACA2-552FDC75C88A}"/>
              </a:ext>
            </a:extLst>
          </p:cNvPr>
          <p:cNvCxnSpPr>
            <a:cxnSpLocks/>
          </p:cNvCxnSpPr>
          <p:nvPr/>
        </p:nvCxnSpPr>
        <p:spPr>
          <a:xfrm>
            <a:off x="1190101" y="5752737"/>
            <a:ext cx="0" cy="828524"/>
          </a:xfrm>
          <a:prstGeom prst="line">
            <a:avLst/>
          </a:prstGeom>
        </p:spPr>
        <p:style>
          <a:lnRef idx="3">
            <a:schemeClr val="accent1"/>
          </a:lnRef>
          <a:fillRef idx="0">
            <a:schemeClr val="accent1"/>
          </a:fillRef>
          <a:effectRef idx="2">
            <a:schemeClr val="accent1"/>
          </a:effectRef>
          <a:fontRef idx="minor">
            <a:schemeClr val="tx1"/>
          </a:fontRef>
        </p:style>
      </p:cxnSp>
      <p:sp>
        <p:nvSpPr>
          <p:cNvPr id="56" name="TextBox 55">
            <a:extLst>
              <a:ext uri="{FF2B5EF4-FFF2-40B4-BE49-F238E27FC236}">
                <a16:creationId xmlns:a16="http://schemas.microsoft.com/office/drawing/2014/main" id="{35C437F7-234D-4E5C-8C2B-96785357F26E}"/>
              </a:ext>
            </a:extLst>
          </p:cNvPr>
          <p:cNvSpPr txBox="1"/>
          <p:nvPr/>
        </p:nvSpPr>
        <p:spPr>
          <a:xfrm>
            <a:off x="1317545" y="5750264"/>
            <a:ext cx="899605" cy="461665"/>
          </a:xfrm>
          <a:prstGeom prst="rect">
            <a:avLst/>
          </a:prstGeom>
          <a:noFill/>
        </p:spPr>
        <p:txBody>
          <a:bodyPr wrap="none" rtlCol="0">
            <a:spAutoFit/>
          </a:bodyPr>
          <a:lstStyle/>
          <a:p>
            <a:r>
              <a:rPr lang="en-US" sz="1200" dirty="0"/>
              <a:t>TCP</a:t>
            </a:r>
          </a:p>
          <a:p>
            <a:r>
              <a:rPr lang="en-US" sz="1200" dirty="0"/>
              <a:t>Connection</a:t>
            </a:r>
          </a:p>
        </p:txBody>
      </p:sp>
      <p:cxnSp>
        <p:nvCxnSpPr>
          <p:cNvPr id="58" name="Straight Connector 57">
            <a:extLst>
              <a:ext uri="{FF2B5EF4-FFF2-40B4-BE49-F238E27FC236}">
                <a16:creationId xmlns:a16="http://schemas.microsoft.com/office/drawing/2014/main" id="{870C751C-D25F-4F28-AA0D-DDBB5FC9252B}"/>
              </a:ext>
            </a:extLst>
          </p:cNvPr>
          <p:cNvCxnSpPr>
            <a:cxnSpLocks/>
            <a:stCxn id="18" idx="2"/>
            <a:endCxn id="50" idx="0"/>
          </p:cNvCxnSpPr>
          <p:nvPr/>
        </p:nvCxnSpPr>
        <p:spPr>
          <a:xfrm flipH="1">
            <a:off x="5997817" y="3385804"/>
            <a:ext cx="5298" cy="858848"/>
          </a:xfrm>
          <a:prstGeom prst="line">
            <a:avLst/>
          </a:prstGeom>
        </p:spPr>
        <p:style>
          <a:lnRef idx="3">
            <a:schemeClr val="dk1"/>
          </a:lnRef>
          <a:fillRef idx="0">
            <a:schemeClr val="dk1"/>
          </a:fillRef>
          <a:effectRef idx="2">
            <a:schemeClr val="dk1"/>
          </a:effectRef>
          <a:fontRef idx="minor">
            <a:schemeClr val="tx1"/>
          </a:fontRef>
        </p:style>
      </p:cxnSp>
      <p:cxnSp>
        <p:nvCxnSpPr>
          <p:cNvPr id="59" name="Straight Connector 58">
            <a:extLst>
              <a:ext uri="{FF2B5EF4-FFF2-40B4-BE49-F238E27FC236}">
                <a16:creationId xmlns:a16="http://schemas.microsoft.com/office/drawing/2014/main" id="{04A64CEF-6B84-4A72-B9AA-068C61433F8E}"/>
              </a:ext>
            </a:extLst>
          </p:cNvPr>
          <p:cNvCxnSpPr>
            <a:cxnSpLocks/>
          </p:cNvCxnSpPr>
          <p:nvPr/>
        </p:nvCxnSpPr>
        <p:spPr>
          <a:xfrm>
            <a:off x="2252662" y="5750264"/>
            <a:ext cx="0" cy="830997"/>
          </a:xfrm>
          <a:prstGeom prst="line">
            <a:avLst/>
          </a:prstGeom>
        </p:spPr>
        <p:style>
          <a:lnRef idx="3">
            <a:schemeClr val="dk1"/>
          </a:lnRef>
          <a:fillRef idx="0">
            <a:schemeClr val="dk1"/>
          </a:fillRef>
          <a:effectRef idx="2">
            <a:schemeClr val="dk1"/>
          </a:effectRef>
          <a:fontRef idx="minor">
            <a:schemeClr val="tx1"/>
          </a:fontRef>
        </p:style>
      </p:cxnSp>
      <p:sp>
        <p:nvSpPr>
          <p:cNvPr id="61" name="TextBox 60">
            <a:extLst>
              <a:ext uri="{FF2B5EF4-FFF2-40B4-BE49-F238E27FC236}">
                <a16:creationId xmlns:a16="http://schemas.microsoft.com/office/drawing/2014/main" id="{38FDB09C-A8C8-42C7-9AF7-078D7A8BB587}"/>
              </a:ext>
            </a:extLst>
          </p:cNvPr>
          <p:cNvSpPr txBox="1"/>
          <p:nvPr/>
        </p:nvSpPr>
        <p:spPr>
          <a:xfrm>
            <a:off x="2344593" y="5750263"/>
            <a:ext cx="899605" cy="461665"/>
          </a:xfrm>
          <a:prstGeom prst="rect">
            <a:avLst/>
          </a:prstGeom>
          <a:noFill/>
        </p:spPr>
        <p:txBody>
          <a:bodyPr wrap="none" rtlCol="0">
            <a:spAutoFit/>
          </a:bodyPr>
          <a:lstStyle/>
          <a:p>
            <a:r>
              <a:rPr lang="en-US" sz="1200" dirty="0"/>
              <a:t>HTTP</a:t>
            </a:r>
          </a:p>
          <a:p>
            <a:r>
              <a:rPr lang="en-US" sz="1200" dirty="0"/>
              <a:t>Connection</a:t>
            </a:r>
          </a:p>
        </p:txBody>
      </p:sp>
      <p:sp>
        <p:nvSpPr>
          <p:cNvPr id="62" name="TextBox 61">
            <a:extLst>
              <a:ext uri="{FF2B5EF4-FFF2-40B4-BE49-F238E27FC236}">
                <a16:creationId xmlns:a16="http://schemas.microsoft.com/office/drawing/2014/main" id="{38B0E620-DA25-4EE6-B9B8-E087932CE010}"/>
              </a:ext>
            </a:extLst>
          </p:cNvPr>
          <p:cNvSpPr txBox="1"/>
          <p:nvPr/>
        </p:nvSpPr>
        <p:spPr>
          <a:xfrm>
            <a:off x="7444403" y="5059231"/>
            <a:ext cx="1200842" cy="276999"/>
          </a:xfrm>
          <a:prstGeom prst="rect">
            <a:avLst/>
          </a:prstGeom>
          <a:noFill/>
        </p:spPr>
        <p:txBody>
          <a:bodyPr wrap="none" rtlCol="0">
            <a:spAutoFit/>
          </a:bodyPr>
          <a:lstStyle/>
          <a:p>
            <a:r>
              <a:rPr lang="en-US" sz="1200" dirty="0"/>
              <a:t>Database Server</a:t>
            </a:r>
          </a:p>
        </p:txBody>
      </p:sp>
      <p:sp>
        <p:nvSpPr>
          <p:cNvPr id="63" name="TextBox 62">
            <a:extLst>
              <a:ext uri="{FF2B5EF4-FFF2-40B4-BE49-F238E27FC236}">
                <a16:creationId xmlns:a16="http://schemas.microsoft.com/office/drawing/2014/main" id="{36CC6D03-AA38-4C6E-82A6-202956DB4785}"/>
              </a:ext>
            </a:extLst>
          </p:cNvPr>
          <p:cNvSpPr txBox="1"/>
          <p:nvPr/>
        </p:nvSpPr>
        <p:spPr>
          <a:xfrm>
            <a:off x="5552546" y="5350153"/>
            <a:ext cx="5604419" cy="400110"/>
          </a:xfrm>
          <a:prstGeom prst="rect">
            <a:avLst/>
          </a:prstGeom>
          <a:noFill/>
        </p:spPr>
        <p:txBody>
          <a:bodyPr wrap="none" rtlCol="0">
            <a:spAutoFit/>
          </a:bodyPr>
          <a:lstStyle/>
          <a:p>
            <a:r>
              <a:rPr lang="en-US" sz="1000" dirty="0"/>
              <a:t>Intel Xeon E3-1230v2 CPU, 8 GB RAM, 2x1000 GB Raid1 Hardware, 100TB Bandwidth, 1Gbps Uplink Port</a:t>
            </a:r>
          </a:p>
          <a:p>
            <a:r>
              <a:rPr lang="en-US" sz="1000" dirty="0"/>
              <a:t>Centos 6.2 64 bit, cPanel/WHM</a:t>
            </a:r>
          </a:p>
        </p:txBody>
      </p:sp>
      <p:sp>
        <p:nvSpPr>
          <p:cNvPr id="2" name="Rectangle 1">
            <a:extLst>
              <a:ext uri="{FF2B5EF4-FFF2-40B4-BE49-F238E27FC236}">
                <a16:creationId xmlns:a16="http://schemas.microsoft.com/office/drawing/2014/main" id="{D0CD74F0-345E-448F-BC33-E6C7941CB034}"/>
              </a:ext>
            </a:extLst>
          </p:cNvPr>
          <p:cNvSpPr/>
          <p:nvPr/>
        </p:nvSpPr>
        <p:spPr>
          <a:xfrm>
            <a:off x="5552546" y="5050946"/>
            <a:ext cx="1201163" cy="276999"/>
          </a:xfrm>
          <a:prstGeom prst="rect">
            <a:avLst/>
          </a:prstGeom>
        </p:spPr>
        <p:txBody>
          <a:bodyPr wrap="none">
            <a:spAutoFit/>
          </a:bodyPr>
          <a:lstStyle/>
          <a:p>
            <a:r>
              <a:rPr lang="en-US" sz="1200" dirty="0"/>
              <a:t>Web/App server</a:t>
            </a:r>
          </a:p>
        </p:txBody>
      </p:sp>
      <p:pic>
        <p:nvPicPr>
          <p:cNvPr id="5" name="Picture 4">
            <a:extLst>
              <a:ext uri="{FF2B5EF4-FFF2-40B4-BE49-F238E27FC236}">
                <a16:creationId xmlns:a16="http://schemas.microsoft.com/office/drawing/2014/main" id="{087C1C4D-9A8B-4003-846F-C65576EB2A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26150" y="694690"/>
            <a:ext cx="955454" cy="955454"/>
          </a:xfrm>
          <a:prstGeom prst="rect">
            <a:avLst/>
          </a:prstGeom>
        </p:spPr>
      </p:pic>
      <p:pic>
        <p:nvPicPr>
          <p:cNvPr id="18" name="Picture 17">
            <a:extLst>
              <a:ext uri="{FF2B5EF4-FFF2-40B4-BE49-F238E27FC236}">
                <a16:creationId xmlns:a16="http://schemas.microsoft.com/office/drawing/2014/main" id="{C17D4FFA-4BCD-4EAE-BDDB-E963A494B28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03250" y="2586074"/>
            <a:ext cx="799730" cy="799730"/>
          </a:xfrm>
          <a:prstGeom prst="rect">
            <a:avLst/>
          </a:prstGeom>
        </p:spPr>
      </p:pic>
      <p:sp>
        <p:nvSpPr>
          <p:cNvPr id="43" name="TextBox 42">
            <a:extLst>
              <a:ext uri="{FF2B5EF4-FFF2-40B4-BE49-F238E27FC236}">
                <a16:creationId xmlns:a16="http://schemas.microsoft.com/office/drawing/2014/main" id="{568C3092-B198-4D2A-AA4D-231809F2CA4B}"/>
              </a:ext>
            </a:extLst>
          </p:cNvPr>
          <p:cNvSpPr txBox="1"/>
          <p:nvPr/>
        </p:nvSpPr>
        <p:spPr>
          <a:xfrm>
            <a:off x="7264023" y="2259723"/>
            <a:ext cx="513795" cy="276999"/>
          </a:xfrm>
          <a:prstGeom prst="rect">
            <a:avLst/>
          </a:prstGeom>
          <a:noFill/>
        </p:spPr>
        <p:txBody>
          <a:bodyPr wrap="none" rtlCol="0">
            <a:spAutoFit/>
          </a:bodyPr>
          <a:lstStyle/>
          <a:p>
            <a:r>
              <a:rPr lang="en-US" sz="1200" dirty="0"/>
              <a:t>HTTP</a:t>
            </a:r>
            <a:endParaRPr lang="en-US" sz="1000" dirty="0"/>
          </a:p>
        </p:txBody>
      </p:sp>
      <p:cxnSp>
        <p:nvCxnSpPr>
          <p:cNvPr id="24" name="Straight Connector 23">
            <a:extLst>
              <a:ext uri="{FF2B5EF4-FFF2-40B4-BE49-F238E27FC236}">
                <a16:creationId xmlns:a16="http://schemas.microsoft.com/office/drawing/2014/main" id="{E6C6449D-6C01-4876-9AA5-E16D57ECEB6F}"/>
              </a:ext>
            </a:extLst>
          </p:cNvPr>
          <p:cNvCxnSpPr>
            <a:stCxn id="5" idx="2"/>
            <a:endCxn id="18" idx="0"/>
          </p:cNvCxnSpPr>
          <p:nvPr/>
        </p:nvCxnSpPr>
        <p:spPr>
          <a:xfrm>
            <a:off x="4203877" y="1650144"/>
            <a:ext cx="1799238" cy="935930"/>
          </a:xfrm>
          <a:prstGeom prst="line">
            <a:avLst/>
          </a:prstGeom>
        </p:spPr>
        <p:style>
          <a:lnRef idx="3">
            <a:schemeClr val="dk1"/>
          </a:lnRef>
          <a:fillRef idx="0">
            <a:schemeClr val="dk1"/>
          </a:fillRef>
          <a:effectRef idx="2">
            <a:schemeClr val="dk1"/>
          </a:effectRef>
          <a:fontRef idx="minor">
            <a:schemeClr val="tx1"/>
          </a:fontRef>
        </p:style>
      </p:cxnSp>
      <p:sp>
        <p:nvSpPr>
          <p:cNvPr id="52" name="TextBox 51">
            <a:extLst>
              <a:ext uri="{FF2B5EF4-FFF2-40B4-BE49-F238E27FC236}">
                <a16:creationId xmlns:a16="http://schemas.microsoft.com/office/drawing/2014/main" id="{339CDA6D-96E9-4A73-9698-7CC23E3C7A5E}"/>
              </a:ext>
            </a:extLst>
          </p:cNvPr>
          <p:cNvSpPr txBox="1"/>
          <p:nvPr/>
        </p:nvSpPr>
        <p:spPr>
          <a:xfrm>
            <a:off x="4414589" y="2224244"/>
            <a:ext cx="513795" cy="276999"/>
          </a:xfrm>
          <a:prstGeom prst="rect">
            <a:avLst/>
          </a:prstGeom>
          <a:noFill/>
        </p:spPr>
        <p:txBody>
          <a:bodyPr wrap="none" rtlCol="0">
            <a:spAutoFit/>
          </a:bodyPr>
          <a:lstStyle/>
          <a:p>
            <a:r>
              <a:rPr lang="en-US" sz="1200" dirty="0"/>
              <a:t>HTTP</a:t>
            </a:r>
            <a:endParaRPr lang="en-US" sz="1000" dirty="0"/>
          </a:p>
        </p:txBody>
      </p:sp>
      <p:cxnSp>
        <p:nvCxnSpPr>
          <p:cNvPr id="57" name="Straight Connector 56">
            <a:extLst>
              <a:ext uri="{FF2B5EF4-FFF2-40B4-BE49-F238E27FC236}">
                <a16:creationId xmlns:a16="http://schemas.microsoft.com/office/drawing/2014/main" id="{56253207-BBE3-4608-A145-EBD6E50304E0}"/>
              </a:ext>
            </a:extLst>
          </p:cNvPr>
          <p:cNvCxnSpPr>
            <a:cxnSpLocks/>
            <a:stCxn id="37" idx="0"/>
            <a:endCxn id="9" idx="3"/>
          </p:cNvCxnSpPr>
          <p:nvPr/>
        </p:nvCxnSpPr>
        <p:spPr>
          <a:xfrm flipH="1" flipV="1">
            <a:off x="8578135" y="1345227"/>
            <a:ext cx="2150499" cy="729223"/>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8" name="TextBox 67">
            <a:extLst>
              <a:ext uri="{FF2B5EF4-FFF2-40B4-BE49-F238E27FC236}">
                <a16:creationId xmlns:a16="http://schemas.microsoft.com/office/drawing/2014/main" id="{62B91247-6EDF-48D3-AF55-21F5109A1984}"/>
              </a:ext>
            </a:extLst>
          </p:cNvPr>
          <p:cNvSpPr txBox="1"/>
          <p:nvPr/>
        </p:nvSpPr>
        <p:spPr>
          <a:xfrm>
            <a:off x="9032773" y="1751318"/>
            <a:ext cx="899605" cy="461665"/>
          </a:xfrm>
          <a:prstGeom prst="rect">
            <a:avLst/>
          </a:prstGeom>
          <a:noFill/>
        </p:spPr>
        <p:txBody>
          <a:bodyPr wrap="none" rtlCol="0">
            <a:spAutoFit/>
          </a:bodyPr>
          <a:lstStyle/>
          <a:p>
            <a:r>
              <a:rPr lang="en-US" sz="1200" dirty="0"/>
              <a:t>Bluetooth</a:t>
            </a:r>
          </a:p>
          <a:p>
            <a:r>
              <a:rPr lang="en-US" sz="1200" dirty="0"/>
              <a:t>Connection</a:t>
            </a:r>
          </a:p>
        </p:txBody>
      </p:sp>
      <p:sp>
        <p:nvSpPr>
          <p:cNvPr id="69" name="TextBox 68">
            <a:extLst>
              <a:ext uri="{FF2B5EF4-FFF2-40B4-BE49-F238E27FC236}">
                <a16:creationId xmlns:a16="http://schemas.microsoft.com/office/drawing/2014/main" id="{45485921-FC44-4810-96CD-372A21FD0136}"/>
              </a:ext>
            </a:extLst>
          </p:cNvPr>
          <p:cNvSpPr txBox="1"/>
          <p:nvPr/>
        </p:nvSpPr>
        <p:spPr>
          <a:xfrm>
            <a:off x="5992197" y="3515450"/>
            <a:ext cx="513795" cy="276999"/>
          </a:xfrm>
          <a:prstGeom prst="rect">
            <a:avLst/>
          </a:prstGeom>
          <a:noFill/>
        </p:spPr>
        <p:txBody>
          <a:bodyPr wrap="none" rtlCol="0">
            <a:spAutoFit/>
          </a:bodyPr>
          <a:lstStyle/>
          <a:p>
            <a:r>
              <a:rPr lang="en-US" sz="1200" dirty="0"/>
              <a:t>HTTP</a:t>
            </a:r>
          </a:p>
        </p:txBody>
      </p:sp>
      <p:sp>
        <p:nvSpPr>
          <p:cNvPr id="70" name="TextBox 69">
            <a:extLst>
              <a:ext uri="{FF2B5EF4-FFF2-40B4-BE49-F238E27FC236}">
                <a16:creationId xmlns:a16="http://schemas.microsoft.com/office/drawing/2014/main" id="{42A8A5AD-EDFB-4103-958E-75A7902DFFBF}"/>
              </a:ext>
            </a:extLst>
          </p:cNvPr>
          <p:cNvSpPr txBox="1"/>
          <p:nvPr/>
        </p:nvSpPr>
        <p:spPr>
          <a:xfrm>
            <a:off x="6439524" y="2877973"/>
            <a:ext cx="688907" cy="276999"/>
          </a:xfrm>
          <a:prstGeom prst="rect">
            <a:avLst/>
          </a:prstGeom>
          <a:noFill/>
        </p:spPr>
        <p:txBody>
          <a:bodyPr wrap="none" rtlCol="0">
            <a:spAutoFit/>
          </a:bodyPr>
          <a:lstStyle/>
          <a:p>
            <a:r>
              <a:rPr lang="en-US" sz="1200" dirty="0"/>
              <a:t>Internet</a:t>
            </a:r>
          </a:p>
        </p:txBody>
      </p:sp>
      <p:sp>
        <p:nvSpPr>
          <p:cNvPr id="71" name="TextBox 70">
            <a:extLst>
              <a:ext uri="{FF2B5EF4-FFF2-40B4-BE49-F238E27FC236}">
                <a16:creationId xmlns:a16="http://schemas.microsoft.com/office/drawing/2014/main" id="{B6637833-A1E8-4462-BD87-33F28420850E}"/>
              </a:ext>
            </a:extLst>
          </p:cNvPr>
          <p:cNvSpPr txBox="1"/>
          <p:nvPr/>
        </p:nvSpPr>
        <p:spPr>
          <a:xfrm>
            <a:off x="6565057" y="4252865"/>
            <a:ext cx="494046" cy="276999"/>
          </a:xfrm>
          <a:prstGeom prst="rect">
            <a:avLst/>
          </a:prstGeom>
          <a:noFill/>
        </p:spPr>
        <p:txBody>
          <a:bodyPr wrap="none" rtlCol="0">
            <a:spAutoFit/>
          </a:bodyPr>
          <a:lstStyle/>
          <a:p>
            <a:r>
              <a:rPr lang="en-US" sz="1200" dirty="0"/>
              <a:t>JDBC</a:t>
            </a:r>
          </a:p>
        </p:txBody>
      </p:sp>
      <p:pic>
        <p:nvPicPr>
          <p:cNvPr id="72" name="Picture 71">
            <a:extLst>
              <a:ext uri="{FF2B5EF4-FFF2-40B4-BE49-F238E27FC236}">
                <a16:creationId xmlns:a16="http://schemas.microsoft.com/office/drawing/2014/main" id="{A807BD44-E300-4F2F-B651-338DEC22724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12859" y="1203443"/>
            <a:ext cx="357614" cy="357614"/>
          </a:xfrm>
          <a:prstGeom prst="rect">
            <a:avLst/>
          </a:prstGeom>
        </p:spPr>
      </p:pic>
      <p:sp>
        <p:nvSpPr>
          <p:cNvPr id="73" name="TextBox 72">
            <a:extLst>
              <a:ext uri="{FF2B5EF4-FFF2-40B4-BE49-F238E27FC236}">
                <a16:creationId xmlns:a16="http://schemas.microsoft.com/office/drawing/2014/main" id="{798D9F9E-4BCD-46D8-9735-5DEE23A390E5}"/>
              </a:ext>
            </a:extLst>
          </p:cNvPr>
          <p:cNvSpPr txBox="1"/>
          <p:nvPr/>
        </p:nvSpPr>
        <p:spPr>
          <a:xfrm>
            <a:off x="7825132" y="955941"/>
            <a:ext cx="777490" cy="246221"/>
          </a:xfrm>
          <a:prstGeom prst="rect">
            <a:avLst/>
          </a:prstGeom>
          <a:noFill/>
        </p:spPr>
        <p:txBody>
          <a:bodyPr wrap="square" rtlCol="0">
            <a:spAutoFit/>
          </a:bodyPr>
          <a:lstStyle/>
          <a:p>
            <a:r>
              <a:rPr lang="en-US" sz="1000" dirty="0"/>
              <a:t>Database</a:t>
            </a:r>
          </a:p>
        </p:txBody>
      </p:sp>
      <p:sp>
        <p:nvSpPr>
          <p:cNvPr id="75" name="TextBox 74">
            <a:extLst>
              <a:ext uri="{FF2B5EF4-FFF2-40B4-BE49-F238E27FC236}">
                <a16:creationId xmlns:a16="http://schemas.microsoft.com/office/drawing/2014/main" id="{1F055E36-A49A-41C2-BFD4-68DD87DEF13A}"/>
              </a:ext>
            </a:extLst>
          </p:cNvPr>
          <p:cNvSpPr txBox="1"/>
          <p:nvPr/>
        </p:nvSpPr>
        <p:spPr>
          <a:xfrm>
            <a:off x="7852932" y="1592295"/>
            <a:ext cx="635015" cy="246221"/>
          </a:xfrm>
          <a:prstGeom prst="rect">
            <a:avLst/>
          </a:prstGeom>
          <a:noFill/>
        </p:spPr>
        <p:txBody>
          <a:bodyPr wrap="square" rtlCol="0">
            <a:spAutoFit/>
          </a:bodyPr>
          <a:lstStyle/>
          <a:p>
            <a:r>
              <a:rPr lang="en-US" sz="1000" dirty="0"/>
              <a:t>File I/O</a:t>
            </a:r>
          </a:p>
        </p:txBody>
      </p:sp>
      <p:cxnSp>
        <p:nvCxnSpPr>
          <p:cNvPr id="40" name="Straight Connector 39">
            <a:extLst>
              <a:ext uri="{FF2B5EF4-FFF2-40B4-BE49-F238E27FC236}">
                <a16:creationId xmlns:a16="http://schemas.microsoft.com/office/drawing/2014/main" id="{8DE66FD2-CC14-4A76-8BF9-CDB71A86D195}"/>
              </a:ext>
            </a:extLst>
          </p:cNvPr>
          <p:cNvCxnSpPr>
            <a:cxnSpLocks/>
            <a:stCxn id="48" idx="3"/>
            <a:endCxn id="50" idx="1"/>
          </p:cNvCxnSpPr>
          <p:nvPr/>
        </p:nvCxnSpPr>
        <p:spPr>
          <a:xfrm>
            <a:off x="4585548" y="4603780"/>
            <a:ext cx="1111648" cy="1351"/>
          </a:xfrm>
          <a:prstGeom prst="line">
            <a:avLst/>
          </a:prstGeom>
        </p:spPr>
        <p:style>
          <a:lnRef idx="3">
            <a:schemeClr val="dk1"/>
          </a:lnRef>
          <a:fillRef idx="0">
            <a:schemeClr val="dk1"/>
          </a:fillRef>
          <a:effectRef idx="2">
            <a:schemeClr val="dk1"/>
          </a:effectRef>
          <a:fontRef idx="minor">
            <a:schemeClr val="tx1"/>
          </a:fontRef>
        </p:style>
      </p:cxnSp>
      <p:sp>
        <p:nvSpPr>
          <p:cNvPr id="44" name="TextBox 43">
            <a:extLst>
              <a:ext uri="{FF2B5EF4-FFF2-40B4-BE49-F238E27FC236}">
                <a16:creationId xmlns:a16="http://schemas.microsoft.com/office/drawing/2014/main" id="{225AFE47-C549-49E3-883C-DA3D5D05762B}"/>
              </a:ext>
            </a:extLst>
          </p:cNvPr>
          <p:cNvSpPr txBox="1"/>
          <p:nvPr/>
        </p:nvSpPr>
        <p:spPr>
          <a:xfrm>
            <a:off x="4951331" y="4243301"/>
            <a:ext cx="513795" cy="276999"/>
          </a:xfrm>
          <a:prstGeom prst="rect">
            <a:avLst/>
          </a:prstGeom>
          <a:noFill/>
        </p:spPr>
        <p:txBody>
          <a:bodyPr wrap="none" rtlCol="0">
            <a:spAutoFit/>
          </a:bodyPr>
          <a:lstStyle/>
          <a:p>
            <a:r>
              <a:rPr lang="en-US" sz="1200" dirty="0"/>
              <a:t>HTTP</a:t>
            </a:r>
            <a:endParaRPr lang="en-US" sz="1000" dirty="0"/>
          </a:p>
        </p:txBody>
      </p:sp>
      <p:sp>
        <p:nvSpPr>
          <p:cNvPr id="12" name="Rectangle 11">
            <a:extLst>
              <a:ext uri="{FF2B5EF4-FFF2-40B4-BE49-F238E27FC236}">
                <a16:creationId xmlns:a16="http://schemas.microsoft.com/office/drawing/2014/main" id="{8B29455A-196C-4117-BDAB-C61248E1D00B}"/>
              </a:ext>
            </a:extLst>
          </p:cNvPr>
          <p:cNvSpPr/>
          <p:nvPr/>
        </p:nvSpPr>
        <p:spPr>
          <a:xfrm>
            <a:off x="3768871" y="5050945"/>
            <a:ext cx="848309" cy="276999"/>
          </a:xfrm>
          <a:prstGeom prst="rect">
            <a:avLst/>
          </a:prstGeom>
        </p:spPr>
        <p:txBody>
          <a:bodyPr wrap="none">
            <a:spAutoFit/>
          </a:bodyPr>
          <a:lstStyle/>
          <a:p>
            <a:r>
              <a:rPr lang="en-US" sz="1200" dirty="0">
                <a:solidFill>
                  <a:srgbClr val="222222"/>
                </a:solidFill>
                <a:latin typeface="+mj-lt"/>
              </a:rPr>
              <a:t>ERP Server</a:t>
            </a:r>
            <a:endParaRPr lang="en-US" sz="1200" dirty="0">
              <a:latin typeface="+mj-lt"/>
            </a:endParaRPr>
          </a:p>
        </p:txBody>
      </p:sp>
      <p:cxnSp>
        <p:nvCxnSpPr>
          <p:cNvPr id="47" name="Straight Connector 46">
            <a:extLst>
              <a:ext uri="{FF2B5EF4-FFF2-40B4-BE49-F238E27FC236}">
                <a16:creationId xmlns:a16="http://schemas.microsoft.com/office/drawing/2014/main" id="{E6C6449D-6C01-4876-9AA5-E16D57ECEB6F}"/>
              </a:ext>
            </a:extLst>
          </p:cNvPr>
          <p:cNvCxnSpPr>
            <a:cxnSpLocks/>
            <a:stCxn id="18" idx="0"/>
            <a:endCxn id="9" idx="2"/>
          </p:cNvCxnSpPr>
          <p:nvPr/>
        </p:nvCxnSpPr>
        <p:spPr>
          <a:xfrm flipV="1">
            <a:off x="6003115" y="2092852"/>
            <a:ext cx="2181054" cy="493222"/>
          </a:xfrm>
          <a:prstGeom prst="line">
            <a:avLst/>
          </a:prstGeom>
        </p:spPr>
        <p:style>
          <a:lnRef idx="3">
            <a:schemeClr val="dk1"/>
          </a:lnRef>
          <a:fillRef idx="0">
            <a:schemeClr val="dk1"/>
          </a:fillRef>
          <a:effectRef idx="2">
            <a:schemeClr val="dk1"/>
          </a:effectRef>
          <a:fontRef idx="minor">
            <a:schemeClr val="tx1"/>
          </a:fontRef>
        </p:style>
      </p:cxnSp>
      <p:pic>
        <p:nvPicPr>
          <p:cNvPr id="48" name="Picture 47">
            <a:extLst>
              <a:ext uri="{FF2B5EF4-FFF2-40B4-BE49-F238E27FC236}">
                <a16:creationId xmlns:a16="http://schemas.microsoft.com/office/drawing/2014/main" id="{7FB3BDBE-DB48-473B-9452-278E7C6FAB2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4307" y="4243301"/>
            <a:ext cx="601241" cy="720957"/>
          </a:xfrm>
          <a:prstGeom prst="rect">
            <a:avLst/>
          </a:prstGeom>
        </p:spPr>
      </p:pic>
      <p:pic>
        <p:nvPicPr>
          <p:cNvPr id="65" name="Picture 64">
            <a:extLst>
              <a:ext uri="{FF2B5EF4-FFF2-40B4-BE49-F238E27FC236}">
                <a16:creationId xmlns:a16="http://schemas.microsoft.com/office/drawing/2014/main" id="{087C1C4D-9A8B-4003-846F-C65576EB2AE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1053" y="1572360"/>
            <a:ext cx="357916" cy="357916"/>
          </a:xfrm>
          <a:prstGeom prst="rect">
            <a:avLst/>
          </a:prstGeom>
        </p:spPr>
      </p:pic>
      <p:pic>
        <p:nvPicPr>
          <p:cNvPr id="66" name="Picture 65">
            <a:extLst>
              <a:ext uri="{FF2B5EF4-FFF2-40B4-BE49-F238E27FC236}">
                <a16:creationId xmlns:a16="http://schemas.microsoft.com/office/drawing/2014/main" id="{4FA793C0-A8E3-492A-9D24-FE2E449EEC42}"/>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29701" t="10641" r="28926" b="10845"/>
          <a:stretch/>
        </p:blipFill>
        <p:spPr>
          <a:xfrm>
            <a:off x="401053" y="2131912"/>
            <a:ext cx="287430" cy="545453"/>
          </a:xfrm>
          <a:prstGeom prst="rect">
            <a:avLst/>
          </a:prstGeom>
        </p:spPr>
      </p:pic>
      <p:pic>
        <p:nvPicPr>
          <p:cNvPr id="67" name="Picture 66">
            <a:extLst>
              <a:ext uri="{FF2B5EF4-FFF2-40B4-BE49-F238E27FC236}">
                <a16:creationId xmlns:a16="http://schemas.microsoft.com/office/drawing/2014/main" id="{A807BD44-E300-4F2F-B651-338DEC22724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7863" y="2910767"/>
            <a:ext cx="300620" cy="300620"/>
          </a:xfrm>
          <a:prstGeom prst="rect">
            <a:avLst/>
          </a:prstGeom>
        </p:spPr>
      </p:pic>
      <p:pic>
        <p:nvPicPr>
          <p:cNvPr id="76" name="Picture 75">
            <a:extLst>
              <a:ext uri="{FF2B5EF4-FFF2-40B4-BE49-F238E27FC236}">
                <a16:creationId xmlns:a16="http://schemas.microsoft.com/office/drawing/2014/main" id="{C17D4FFA-4BCD-4EAE-BDDB-E963A494B28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65897" y="3415363"/>
            <a:ext cx="493072" cy="493072"/>
          </a:xfrm>
          <a:prstGeom prst="rect">
            <a:avLst/>
          </a:prstGeom>
        </p:spPr>
      </p:pic>
      <p:pic>
        <p:nvPicPr>
          <p:cNvPr id="77" name="Picture 76">
            <a:extLst>
              <a:ext uri="{FF2B5EF4-FFF2-40B4-BE49-F238E27FC236}">
                <a16:creationId xmlns:a16="http://schemas.microsoft.com/office/drawing/2014/main" id="{7FB3BDBE-DB48-473B-9452-278E7C6FAB2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94278" y="4079286"/>
            <a:ext cx="436309" cy="523184"/>
          </a:xfrm>
          <a:prstGeom prst="rect">
            <a:avLst/>
          </a:prstGeom>
        </p:spPr>
      </p:pic>
      <p:pic>
        <p:nvPicPr>
          <p:cNvPr id="78" name="Picture 77">
            <a:extLst>
              <a:ext uri="{FF2B5EF4-FFF2-40B4-BE49-F238E27FC236}">
                <a16:creationId xmlns:a16="http://schemas.microsoft.com/office/drawing/2014/main" id="{D49DAABD-A533-4B52-A9CD-66A64A952763}"/>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26064" y="4864771"/>
            <a:ext cx="332959" cy="332959"/>
          </a:xfrm>
          <a:prstGeom prst="rect">
            <a:avLst/>
          </a:prstGeom>
        </p:spPr>
      </p:pic>
      <p:sp>
        <p:nvSpPr>
          <p:cNvPr id="79" name="TextBox 78">
            <a:extLst>
              <a:ext uri="{FF2B5EF4-FFF2-40B4-BE49-F238E27FC236}">
                <a16:creationId xmlns:a16="http://schemas.microsoft.com/office/drawing/2014/main" id="{225AFE47-C549-49E3-883C-DA3D5D05762B}"/>
              </a:ext>
            </a:extLst>
          </p:cNvPr>
          <p:cNvSpPr txBox="1"/>
          <p:nvPr/>
        </p:nvSpPr>
        <p:spPr>
          <a:xfrm>
            <a:off x="901245" y="1619594"/>
            <a:ext cx="811376" cy="276999"/>
          </a:xfrm>
          <a:prstGeom prst="rect">
            <a:avLst/>
          </a:prstGeom>
          <a:noFill/>
        </p:spPr>
        <p:txBody>
          <a:bodyPr wrap="none" rtlCol="0">
            <a:spAutoFit/>
          </a:bodyPr>
          <a:lstStyle/>
          <a:p>
            <a:r>
              <a:rPr lang="en-US" sz="1200" dirty="0"/>
              <a:t>Computer</a:t>
            </a:r>
            <a:endParaRPr lang="en-US" sz="1000" dirty="0"/>
          </a:p>
        </p:txBody>
      </p:sp>
      <p:sp>
        <p:nvSpPr>
          <p:cNvPr id="80" name="TextBox 79">
            <a:extLst>
              <a:ext uri="{FF2B5EF4-FFF2-40B4-BE49-F238E27FC236}">
                <a16:creationId xmlns:a16="http://schemas.microsoft.com/office/drawing/2014/main" id="{225AFE47-C549-49E3-883C-DA3D5D05762B}"/>
              </a:ext>
            </a:extLst>
          </p:cNvPr>
          <p:cNvSpPr txBox="1"/>
          <p:nvPr/>
        </p:nvSpPr>
        <p:spPr>
          <a:xfrm>
            <a:off x="852581" y="2259724"/>
            <a:ext cx="1059906" cy="276999"/>
          </a:xfrm>
          <a:prstGeom prst="rect">
            <a:avLst/>
          </a:prstGeom>
          <a:noFill/>
        </p:spPr>
        <p:txBody>
          <a:bodyPr wrap="none" rtlCol="0">
            <a:spAutoFit/>
          </a:bodyPr>
          <a:lstStyle/>
          <a:p>
            <a:r>
              <a:rPr lang="en-US" sz="1200" dirty="0"/>
              <a:t>Mobile phone</a:t>
            </a:r>
            <a:endParaRPr lang="en-US" sz="1000" dirty="0"/>
          </a:p>
        </p:txBody>
      </p:sp>
      <p:sp>
        <p:nvSpPr>
          <p:cNvPr id="81" name="TextBox 80">
            <a:extLst>
              <a:ext uri="{FF2B5EF4-FFF2-40B4-BE49-F238E27FC236}">
                <a16:creationId xmlns:a16="http://schemas.microsoft.com/office/drawing/2014/main" id="{225AFE47-C549-49E3-883C-DA3D5D05762B}"/>
              </a:ext>
            </a:extLst>
          </p:cNvPr>
          <p:cNvSpPr txBox="1"/>
          <p:nvPr/>
        </p:nvSpPr>
        <p:spPr>
          <a:xfrm>
            <a:off x="897465" y="2912231"/>
            <a:ext cx="766492" cy="276999"/>
          </a:xfrm>
          <a:prstGeom prst="rect">
            <a:avLst/>
          </a:prstGeom>
          <a:noFill/>
        </p:spPr>
        <p:txBody>
          <a:bodyPr wrap="none" rtlCol="0">
            <a:spAutoFit/>
          </a:bodyPr>
          <a:lstStyle/>
          <a:p>
            <a:r>
              <a:rPr lang="en-US" sz="1200" dirty="0"/>
              <a:t>Database</a:t>
            </a:r>
            <a:endParaRPr lang="en-US" sz="1000" dirty="0"/>
          </a:p>
        </p:txBody>
      </p:sp>
      <p:sp>
        <p:nvSpPr>
          <p:cNvPr id="82" name="TextBox 81">
            <a:extLst>
              <a:ext uri="{FF2B5EF4-FFF2-40B4-BE49-F238E27FC236}">
                <a16:creationId xmlns:a16="http://schemas.microsoft.com/office/drawing/2014/main" id="{225AFE47-C549-49E3-883C-DA3D5D05762B}"/>
              </a:ext>
            </a:extLst>
          </p:cNvPr>
          <p:cNvSpPr txBox="1"/>
          <p:nvPr/>
        </p:nvSpPr>
        <p:spPr>
          <a:xfrm>
            <a:off x="897465" y="3538229"/>
            <a:ext cx="517642" cy="276999"/>
          </a:xfrm>
          <a:prstGeom prst="rect">
            <a:avLst/>
          </a:prstGeom>
          <a:noFill/>
        </p:spPr>
        <p:txBody>
          <a:bodyPr wrap="none" rtlCol="0">
            <a:spAutoFit/>
          </a:bodyPr>
          <a:lstStyle/>
          <a:p>
            <a:r>
              <a:rPr lang="en-US" sz="1200" dirty="0"/>
              <a:t>www</a:t>
            </a:r>
            <a:endParaRPr lang="en-US" sz="1000" dirty="0"/>
          </a:p>
        </p:txBody>
      </p:sp>
      <p:sp>
        <p:nvSpPr>
          <p:cNvPr id="83" name="TextBox 82">
            <a:extLst>
              <a:ext uri="{FF2B5EF4-FFF2-40B4-BE49-F238E27FC236}">
                <a16:creationId xmlns:a16="http://schemas.microsoft.com/office/drawing/2014/main" id="{225AFE47-C549-49E3-883C-DA3D5D05762B}"/>
              </a:ext>
            </a:extLst>
          </p:cNvPr>
          <p:cNvSpPr txBox="1"/>
          <p:nvPr/>
        </p:nvSpPr>
        <p:spPr>
          <a:xfrm>
            <a:off x="901245" y="4252865"/>
            <a:ext cx="583750" cy="276999"/>
          </a:xfrm>
          <a:prstGeom prst="rect">
            <a:avLst/>
          </a:prstGeom>
          <a:noFill/>
        </p:spPr>
        <p:txBody>
          <a:bodyPr wrap="none" rtlCol="0">
            <a:spAutoFit/>
          </a:bodyPr>
          <a:lstStyle/>
          <a:p>
            <a:r>
              <a:rPr lang="en-US" sz="1200" dirty="0"/>
              <a:t>Server</a:t>
            </a:r>
            <a:endParaRPr lang="en-US" sz="1000" dirty="0"/>
          </a:p>
        </p:txBody>
      </p:sp>
      <p:sp>
        <p:nvSpPr>
          <p:cNvPr id="84" name="TextBox 83">
            <a:extLst>
              <a:ext uri="{FF2B5EF4-FFF2-40B4-BE49-F238E27FC236}">
                <a16:creationId xmlns:a16="http://schemas.microsoft.com/office/drawing/2014/main" id="{225AFE47-C549-49E3-883C-DA3D5D05762B}"/>
              </a:ext>
            </a:extLst>
          </p:cNvPr>
          <p:cNvSpPr txBox="1"/>
          <p:nvPr/>
        </p:nvSpPr>
        <p:spPr>
          <a:xfrm>
            <a:off x="852581" y="4912445"/>
            <a:ext cx="1049646" cy="276999"/>
          </a:xfrm>
          <a:prstGeom prst="rect">
            <a:avLst/>
          </a:prstGeom>
          <a:noFill/>
        </p:spPr>
        <p:txBody>
          <a:bodyPr wrap="none" rtlCol="0">
            <a:spAutoFit/>
          </a:bodyPr>
          <a:lstStyle/>
          <a:p>
            <a:r>
              <a:rPr lang="en-US" sz="1200" dirty="0"/>
              <a:t>Printer device</a:t>
            </a:r>
            <a:endParaRPr lang="en-US" sz="1000" dirty="0"/>
          </a:p>
        </p:txBody>
      </p:sp>
      <p:cxnSp>
        <p:nvCxnSpPr>
          <p:cNvPr id="85" name="Straight Connector 84">
            <a:extLst>
              <a:ext uri="{FF2B5EF4-FFF2-40B4-BE49-F238E27FC236}">
                <a16:creationId xmlns:a16="http://schemas.microsoft.com/office/drawing/2014/main" id="{434F8069-DD6B-4DE2-B4EF-93D26C6F226A}"/>
              </a:ext>
            </a:extLst>
          </p:cNvPr>
          <p:cNvCxnSpPr>
            <a:cxnSpLocks/>
          </p:cNvCxnSpPr>
          <p:nvPr/>
        </p:nvCxnSpPr>
        <p:spPr>
          <a:xfrm>
            <a:off x="3418447" y="5824390"/>
            <a:ext cx="0" cy="726488"/>
          </a:xfrm>
          <a:prstGeom prst="line">
            <a:avLst/>
          </a:prstGeom>
        </p:spPr>
        <p:style>
          <a:lnRef idx="3">
            <a:schemeClr val="accent3"/>
          </a:lnRef>
          <a:fillRef idx="0">
            <a:schemeClr val="accent3"/>
          </a:fillRef>
          <a:effectRef idx="2">
            <a:schemeClr val="accent3"/>
          </a:effectRef>
          <a:fontRef idx="minor">
            <a:schemeClr val="tx1"/>
          </a:fontRef>
        </p:style>
      </p:cxnSp>
      <p:sp>
        <p:nvSpPr>
          <p:cNvPr id="86" name="TextBox 85">
            <a:extLst>
              <a:ext uri="{FF2B5EF4-FFF2-40B4-BE49-F238E27FC236}">
                <a16:creationId xmlns:a16="http://schemas.microsoft.com/office/drawing/2014/main" id="{5B21E846-E1AB-418E-A3E7-65F6402A56EC}"/>
              </a:ext>
            </a:extLst>
          </p:cNvPr>
          <p:cNvSpPr txBox="1"/>
          <p:nvPr/>
        </p:nvSpPr>
        <p:spPr>
          <a:xfrm>
            <a:off x="3512808" y="5821578"/>
            <a:ext cx="638316" cy="276999"/>
          </a:xfrm>
          <a:prstGeom prst="rect">
            <a:avLst/>
          </a:prstGeom>
          <a:noFill/>
        </p:spPr>
        <p:txBody>
          <a:bodyPr wrap="none" rtlCol="0">
            <a:spAutoFit/>
          </a:bodyPr>
          <a:lstStyle/>
          <a:p>
            <a:r>
              <a:rPr lang="en-US" sz="1200" dirty="0"/>
              <a:t>File I/O</a:t>
            </a:r>
          </a:p>
        </p:txBody>
      </p:sp>
    </p:spTree>
    <p:extLst>
      <p:ext uri="{BB962C8B-B14F-4D97-AF65-F5344CB8AC3E}">
        <p14:creationId xmlns:p14="http://schemas.microsoft.com/office/powerpoint/2010/main" val="2723282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B9D68F4-A59E-42D9-8E8E-A343DCF4AFE2}"/>
              </a:ext>
            </a:extLst>
          </p:cNvPr>
          <p:cNvGraphicFramePr>
            <a:graphicFrameLocks noGrp="1"/>
          </p:cNvGraphicFramePr>
          <p:nvPr>
            <p:extLst>
              <p:ext uri="{D42A27DB-BD31-4B8C-83A1-F6EECF244321}">
                <p14:modId xmlns:p14="http://schemas.microsoft.com/office/powerpoint/2010/main" val="3708355301"/>
              </p:ext>
            </p:extLst>
          </p:nvPr>
        </p:nvGraphicFramePr>
        <p:xfrm>
          <a:off x="372863" y="585927"/>
          <a:ext cx="11381172" cy="5805994"/>
        </p:xfrm>
        <a:graphic>
          <a:graphicData uri="http://schemas.openxmlformats.org/drawingml/2006/table">
            <a:tbl>
              <a:tblPr firstRow="1" bandRow="1">
                <a:tableStyleId>{5C22544A-7EE6-4342-B048-85BDC9FD1C3A}</a:tableStyleId>
              </a:tblPr>
              <a:tblGrid>
                <a:gridCol w="3556616">
                  <a:extLst>
                    <a:ext uri="{9D8B030D-6E8A-4147-A177-3AD203B41FA5}">
                      <a16:colId xmlns:a16="http://schemas.microsoft.com/office/drawing/2014/main" val="1653436897"/>
                    </a:ext>
                  </a:extLst>
                </a:gridCol>
                <a:gridCol w="7824556">
                  <a:extLst>
                    <a:ext uri="{9D8B030D-6E8A-4147-A177-3AD203B41FA5}">
                      <a16:colId xmlns:a16="http://schemas.microsoft.com/office/drawing/2014/main" val="1128395814"/>
                    </a:ext>
                  </a:extLst>
                </a:gridCol>
              </a:tblGrid>
              <a:tr h="632593">
                <a:tc>
                  <a:txBody>
                    <a:bodyPr/>
                    <a:lstStyle/>
                    <a:p>
                      <a:r>
                        <a:rPr lang="en-US" dirty="0"/>
                        <a:t>Element</a:t>
                      </a:r>
                    </a:p>
                  </a:txBody>
                  <a:tcPr/>
                </a:tc>
                <a:tc>
                  <a:txBody>
                    <a:bodyPr/>
                    <a:lstStyle/>
                    <a:p>
                      <a:r>
                        <a:rPr lang="en-US" dirty="0" err="1"/>
                        <a:t>Responsability</a:t>
                      </a:r>
                      <a:endParaRPr lang="en-US" dirty="0"/>
                    </a:p>
                  </a:txBody>
                  <a:tcPr/>
                </a:tc>
                <a:extLst>
                  <a:ext uri="{0D108BD9-81ED-4DB2-BD59-A6C34878D82A}">
                    <a16:rowId xmlns:a16="http://schemas.microsoft.com/office/drawing/2014/main" val="625421317"/>
                  </a:ext>
                </a:extLst>
              </a:tr>
              <a:tr h="1091874">
                <a:tc>
                  <a:txBody>
                    <a:bodyPr/>
                    <a:lstStyle/>
                    <a:p>
                      <a:r>
                        <a:rPr lang="en-US" dirty="0"/>
                        <a:t>PC Client</a:t>
                      </a:r>
                    </a:p>
                  </a:txBody>
                  <a:tcPr/>
                </a:tc>
                <a:tc>
                  <a:txBody>
                    <a:bodyPr/>
                    <a:lstStyle/>
                    <a:p>
                      <a:r>
                        <a:rPr lang="en-US" dirty="0" err="1"/>
                        <a:t>Mostrar</a:t>
                      </a:r>
                      <a:r>
                        <a:rPr lang="en-US" baseline="0" dirty="0"/>
                        <a:t> el </a:t>
                      </a:r>
                      <a:r>
                        <a:rPr lang="en-US" baseline="0" dirty="0" err="1"/>
                        <a:t>sitio</a:t>
                      </a:r>
                      <a:r>
                        <a:rPr lang="en-US" baseline="0" dirty="0"/>
                        <a:t> web y </a:t>
                      </a:r>
                      <a:r>
                        <a:rPr lang="en-US" baseline="0" dirty="0" err="1"/>
                        <a:t>permitir</a:t>
                      </a:r>
                      <a:r>
                        <a:rPr lang="en-US" baseline="0" dirty="0"/>
                        <a:t> al </a:t>
                      </a:r>
                      <a:r>
                        <a:rPr lang="en-US" baseline="0" dirty="0" err="1"/>
                        <a:t>usuario</a:t>
                      </a:r>
                      <a:r>
                        <a:rPr lang="en-US" baseline="0" dirty="0"/>
                        <a:t> </a:t>
                      </a:r>
                      <a:r>
                        <a:rPr lang="en-US" baseline="0" dirty="0" err="1"/>
                        <a:t>iniciar</a:t>
                      </a:r>
                      <a:r>
                        <a:rPr lang="en-US" baseline="0" dirty="0"/>
                        <a:t> </a:t>
                      </a:r>
                      <a:r>
                        <a:rPr lang="en-US" baseline="0" dirty="0" err="1"/>
                        <a:t>sesión</a:t>
                      </a:r>
                      <a:r>
                        <a:rPr lang="en-US" baseline="0" dirty="0"/>
                        <a:t>. Este </a:t>
                      </a:r>
                      <a:r>
                        <a:rPr lang="en-US" baseline="0" dirty="0" err="1"/>
                        <a:t>tendrá</a:t>
                      </a:r>
                      <a:r>
                        <a:rPr lang="en-US" baseline="0" dirty="0"/>
                        <a:t> un </a:t>
                      </a:r>
                      <a:r>
                        <a:rPr lang="en-US" baseline="0" dirty="0" err="1"/>
                        <a:t>componente</a:t>
                      </a:r>
                      <a:r>
                        <a:rPr lang="en-US" baseline="0" dirty="0"/>
                        <a:t> </a:t>
                      </a:r>
                      <a:r>
                        <a:rPr lang="en-US" baseline="0" dirty="0" err="1"/>
                        <a:t>para</a:t>
                      </a:r>
                      <a:r>
                        <a:rPr lang="en-US" baseline="0" dirty="0"/>
                        <a:t> </a:t>
                      </a:r>
                      <a:r>
                        <a:rPr lang="en-US" baseline="0" dirty="0" err="1"/>
                        <a:t>realizar</a:t>
                      </a:r>
                      <a:r>
                        <a:rPr lang="en-US" baseline="0" dirty="0"/>
                        <a:t> ping/echo.</a:t>
                      </a:r>
                      <a:endParaRPr lang="en-US" dirty="0"/>
                    </a:p>
                  </a:txBody>
                  <a:tcPr/>
                </a:tc>
                <a:extLst>
                  <a:ext uri="{0D108BD9-81ED-4DB2-BD59-A6C34878D82A}">
                    <a16:rowId xmlns:a16="http://schemas.microsoft.com/office/drawing/2014/main" val="3905392889"/>
                  </a:ext>
                </a:extLst>
              </a:tr>
              <a:tr h="1091874">
                <a:tc>
                  <a:txBody>
                    <a:bodyPr/>
                    <a:lstStyle/>
                    <a:p>
                      <a:r>
                        <a:rPr lang="en-US" dirty="0"/>
                        <a:t>Mobile Phone</a:t>
                      </a:r>
                    </a:p>
                  </a:txBody>
                  <a:tcPr/>
                </a:tc>
                <a:tc>
                  <a:txBody>
                    <a:bodyPr/>
                    <a:lstStyle/>
                    <a:p>
                      <a:r>
                        <a:rPr lang="en-US" dirty="0" err="1"/>
                        <a:t>Dispositivo</a:t>
                      </a:r>
                      <a:r>
                        <a:rPr lang="en-US" baseline="0" dirty="0"/>
                        <a:t> de </a:t>
                      </a:r>
                      <a:r>
                        <a:rPr lang="en-US" baseline="0" dirty="0" err="1"/>
                        <a:t>mano</a:t>
                      </a:r>
                      <a:r>
                        <a:rPr lang="en-US" baseline="0" dirty="0"/>
                        <a:t> </a:t>
                      </a:r>
                      <a:r>
                        <a:rPr lang="en-US" baseline="0" dirty="0" err="1"/>
                        <a:t>que</a:t>
                      </a:r>
                      <a:r>
                        <a:rPr lang="en-US" baseline="0" dirty="0"/>
                        <a:t> </a:t>
                      </a:r>
                      <a:r>
                        <a:rPr lang="en-US" baseline="0" dirty="0" err="1"/>
                        <a:t>tendrá</a:t>
                      </a:r>
                      <a:r>
                        <a:rPr lang="en-US" baseline="0" dirty="0"/>
                        <a:t> la </a:t>
                      </a:r>
                      <a:r>
                        <a:rPr lang="en-US" baseline="0" dirty="0" err="1"/>
                        <a:t>aplicación</a:t>
                      </a:r>
                      <a:r>
                        <a:rPr lang="en-US" baseline="0" dirty="0"/>
                        <a:t> y </a:t>
                      </a:r>
                      <a:r>
                        <a:rPr lang="en-US" baseline="0" dirty="0" err="1"/>
                        <a:t>permitirá</a:t>
                      </a:r>
                      <a:r>
                        <a:rPr lang="en-US" baseline="0" dirty="0"/>
                        <a:t> al </a:t>
                      </a:r>
                      <a:r>
                        <a:rPr lang="en-US" baseline="0" dirty="0" err="1"/>
                        <a:t>usuario</a:t>
                      </a:r>
                      <a:r>
                        <a:rPr lang="en-US" baseline="0" dirty="0"/>
                        <a:t> </a:t>
                      </a:r>
                      <a:r>
                        <a:rPr lang="en-US" baseline="0" dirty="0" err="1"/>
                        <a:t>iniciar</a:t>
                      </a:r>
                      <a:r>
                        <a:rPr lang="en-US" baseline="0" dirty="0"/>
                        <a:t> </a:t>
                      </a:r>
                      <a:r>
                        <a:rPr lang="en-US" baseline="0" dirty="0" err="1"/>
                        <a:t>sesión</a:t>
                      </a:r>
                      <a:r>
                        <a:rPr lang="en-US" baseline="0" dirty="0"/>
                        <a:t>.</a:t>
                      </a:r>
                    </a:p>
                  </a:txBody>
                  <a:tcPr/>
                </a:tc>
                <a:extLst>
                  <a:ext uri="{0D108BD9-81ED-4DB2-BD59-A6C34878D82A}">
                    <a16:rowId xmlns:a16="http://schemas.microsoft.com/office/drawing/2014/main" val="2873508848"/>
                  </a:ext>
                </a:extLst>
              </a:tr>
              <a:tr h="1091874">
                <a:tc>
                  <a:txBody>
                    <a:bodyPr/>
                    <a:lstStyle/>
                    <a:p>
                      <a:r>
                        <a:rPr lang="en-US" dirty="0"/>
                        <a:t>ERP Server</a:t>
                      </a:r>
                    </a:p>
                  </a:txBody>
                  <a:tcPr/>
                </a:tc>
                <a:tc>
                  <a:txBody>
                    <a:bodyPr/>
                    <a:lstStyle/>
                    <a:p>
                      <a:r>
                        <a:rPr lang="en-US" dirty="0" err="1"/>
                        <a:t>Sistema</a:t>
                      </a:r>
                      <a:r>
                        <a:rPr lang="en-US" dirty="0"/>
                        <a:t> </a:t>
                      </a:r>
                      <a:r>
                        <a:rPr lang="en-US" dirty="0" err="1"/>
                        <a:t>externo</a:t>
                      </a:r>
                      <a:r>
                        <a:rPr lang="en-US" dirty="0"/>
                        <a:t> </a:t>
                      </a:r>
                      <a:r>
                        <a:rPr lang="en-US" dirty="0" err="1"/>
                        <a:t>para</a:t>
                      </a:r>
                      <a:r>
                        <a:rPr lang="en-US" dirty="0"/>
                        <a:t> </a:t>
                      </a:r>
                      <a:r>
                        <a:rPr lang="en-US" dirty="0" err="1"/>
                        <a:t>manejar</a:t>
                      </a:r>
                      <a:r>
                        <a:rPr lang="en-US" baseline="0" dirty="0"/>
                        <a:t> </a:t>
                      </a:r>
                      <a:r>
                        <a:rPr lang="en-US" baseline="0" dirty="0" err="1"/>
                        <a:t>las</a:t>
                      </a:r>
                      <a:r>
                        <a:rPr lang="en-US" baseline="0" dirty="0"/>
                        <a:t> </a:t>
                      </a:r>
                      <a:r>
                        <a:rPr lang="en-US" baseline="0" dirty="0" err="1"/>
                        <a:t>operaciones</a:t>
                      </a:r>
                      <a:r>
                        <a:rPr lang="en-US" baseline="0" dirty="0"/>
                        <a:t> de la </a:t>
                      </a:r>
                      <a:r>
                        <a:rPr lang="en-US" baseline="0" dirty="0" err="1"/>
                        <a:t>empresa</a:t>
                      </a:r>
                      <a:r>
                        <a:rPr lang="en-US" baseline="0" dirty="0"/>
                        <a:t>.</a:t>
                      </a:r>
                      <a:endParaRPr lang="en-US" dirty="0"/>
                    </a:p>
                  </a:txBody>
                  <a:tcPr/>
                </a:tc>
                <a:extLst>
                  <a:ext uri="{0D108BD9-81ED-4DB2-BD59-A6C34878D82A}">
                    <a16:rowId xmlns:a16="http://schemas.microsoft.com/office/drawing/2014/main" val="1517685447"/>
                  </a:ext>
                </a:extLst>
              </a:tr>
              <a:tr h="632593">
                <a:tc>
                  <a:txBody>
                    <a:bodyPr/>
                    <a:lstStyle/>
                    <a:p>
                      <a:r>
                        <a:rPr lang="en-US" dirty="0"/>
                        <a:t>Web/App Server</a:t>
                      </a:r>
                    </a:p>
                  </a:txBody>
                  <a:tcPr/>
                </a:tc>
                <a:tc>
                  <a:txBody>
                    <a:bodyPr/>
                    <a:lstStyle/>
                    <a:p>
                      <a:r>
                        <a:rPr lang="en-US" dirty="0" err="1"/>
                        <a:t>Servidor</a:t>
                      </a:r>
                      <a:r>
                        <a:rPr lang="en-US" dirty="0"/>
                        <a:t> </a:t>
                      </a:r>
                      <a:r>
                        <a:rPr lang="en-US" dirty="0" err="1"/>
                        <a:t>que</a:t>
                      </a:r>
                      <a:r>
                        <a:rPr lang="en-US" dirty="0"/>
                        <a:t> </a:t>
                      </a:r>
                      <a:r>
                        <a:rPr lang="en-US" dirty="0" err="1"/>
                        <a:t>alojará</a:t>
                      </a:r>
                      <a:r>
                        <a:rPr lang="en-US" dirty="0"/>
                        <a:t> y </a:t>
                      </a:r>
                      <a:r>
                        <a:rPr lang="en-US" dirty="0" err="1"/>
                        <a:t>mostrará</a:t>
                      </a:r>
                      <a:r>
                        <a:rPr lang="en-US" dirty="0"/>
                        <a:t> el </a:t>
                      </a:r>
                      <a:r>
                        <a:rPr lang="en-US" dirty="0" err="1"/>
                        <a:t>sitio</a:t>
                      </a:r>
                      <a:r>
                        <a:rPr lang="en-US" dirty="0"/>
                        <a:t> web al </a:t>
                      </a:r>
                      <a:r>
                        <a:rPr lang="en-US" dirty="0" err="1"/>
                        <a:t>cliente</a:t>
                      </a:r>
                      <a:r>
                        <a:rPr lang="en-US" dirty="0"/>
                        <a:t>.</a:t>
                      </a:r>
                    </a:p>
                  </a:txBody>
                  <a:tcPr/>
                </a:tc>
                <a:extLst>
                  <a:ext uri="{0D108BD9-81ED-4DB2-BD59-A6C34878D82A}">
                    <a16:rowId xmlns:a16="http://schemas.microsoft.com/office/drawing/2014/main" val="3174838307"/>
                  </a:ext>
                </a:extLst>
              </a:tr>
              <a:tr h="632593">
                <a:tc>
                  <a:txBody>
                    <a:bodyPr/>
                    <a:lstStyle/>
                    <a:p>
                      <a:r>
                        <a:rPr lang="en-US" dirty="0"/>
                        <a:t>Database Server</a:t>
                      </a:r>
                    </a:p>
                  </a:txBody>
                  <a:tcPr/>
                </a:tc>
                <a:tc>
                  <a:txBody>
                    <a:bodyPr/>
                    <a:lstStyle/>
                    <a:p>
                      <a:r>
                        <a:rPr lang="en-US" dirty="0" err="1"/>
                        <a:t>Servidor</a:t>
                      </a:r>
                      <a:r>
                        <a:rPr lang="en-US" dirty="0"/>
                        <a:t> </a:t>
                      </a:r>
                      <a:r>
                        <a:rPr lang="en-US" dirty="0" err="1"/>
                        <a:t>para</a:t>
                      </a:r>
                      <a:r>
                        <a:rPr lang="en-US" dirty="0"/>
                        <a:t> </a:t>
                      </a:r>
                      <a:r>
                        <a:rPr lang="en-US" dirty="0" err="1"/>
                        <a:t>guardar</a:t>
                      </a:r>
                      <a:r>
                        <a:rPr lang="en-US" dirty="0"/>
                        <a:t> </a:t>
                      </a:r>
                      <a:r>
                        <a:rPr lang="en-US" dirty="0" err="1"/>
                        <a:t>toda</a:t>
                      </a:r>
                      <a:r>
                        <a:rPr lang="en-US" dirty="0"/>
                        <a:t> la </a:t>
                      </a:r>
                      <a:r>
                        <a:rPr lang="en-US" dirty="0" err="1"/>
                        <a:t>información</a:t>
                      </a:r>
                      <a:r>
                        <a:rPr lang="en-US" dirty="0"/>
                        <a:t>.</a:t>
                      </a:r>
                    </a:p>
                  </a:txBody>
                  <a:tcPr/>
                </a:tc>
                <a:extLst>
                  <a:ext uri="{0D108BD9-81ED-4DB2-BD59-A6C34878D82A}">
                    <a16:rowId xmlns:a16="http://schemas.microsoft.com/office/drawing/2014/main" val="3411738883"/>
                  </a:ext>
                </a:extLst>
              </a:tr>
              <a:tr h="632593">
                <a:tc>
                  <a:txBody>
                    <a:bodyPr/>
                    <a:lstStyle/>
                    <a:p>
                      <a:r>
                        <a:rPr lang="en-US" dirty="0"/>
                        <a:t>Printer</a:t>
                      </a:r>
                    </a:p>
                  </a:txBody>
                  <a:tcPr/>
                </a:tc>
                <a:tc>
                  <a:txBody>
                    <a:bodyPr/>
                    <a:lstStyle/>
                    <a:p>
                      <a:r>
                        <a:rPr lang="en-US" dirty="0" err="1"/>
                        <a:t>Dispositivo</a:t>
                      </a:r>
                      <a:r>
                        <a:rPr lang="en-US" dirty="0"/>
                        <a:t> </a:t>
                      </a:r>
                      <a:r>
                        <a:rPr lang="en-US" dirty="0" err="1"/>
                        <a:t>para</a:t>
                      </a:r>
                      <a:r>
                        <a:rPr lang="en-US" dirty="0"/>
                        <a:t> la </a:t>
                      </a:r>
                      <a:r>
                        <a:rPr lang="en-US" dirty="0" err="1"/>
                        <a:t>impresión</a:t>
                      </a:r>
                      <a:r>
                        <a:rPr lang="en-US" dirty="0"/>
                        <a:t> de </a:t>
                      </a:r>
                      <a:r>
                        <a:rPr lang="en-US" dirty="0" err="1"/>
                        <a:t>facturas</a:t>
                      </a:r>
                      <a:r>
                        <a:rPr lang="en-US" dirty="0"/>
                        <a:t>.</a:t>
                      </a:r>
                    </a:p>
                  </a:txBody>
                  <a:tcPr/>
                </a:tc>
                <a:extLst>
                  <a:ext uri="{0D108BD9-81ED-4DB2-BD59-A6C34878D82A}">
                    <a16:rowId xmlns:a16="http://schemas.microsoft.com/office/drawing/2014/main" val="323450901"/>
                  </a:ext>
                </a:extLst>
              </a:tr>
            </a:tbl>
          </a:graphicData>
        </a:graphic>
      </p:graphicFrame>
    </p:spTree>
    <p:extLst>
      <p:ext uri="{BB962C8B-B14F-4D97-AF65-F5344CB8AC3E}">
        <p14:creationId xmlns:p14="http://schemas.microsoft.com/office/powerpoint/2010/main" val="1714754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rorgomez\Downloads\UC (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5088" y="480646"/>
            <a:ext cx="6711692" cy="614399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864174C-38C0-4C11-BF69-559E86478F87}"/>
              </a:ext>
            </a:extLst>
          </p:cNvPr>
          <p:cNvSpPr txBox="1"/>
          <p:nvPr/>
        </p:nvSpPr>
        <p:spPr>
          <a:xfrm>
            <a:off x="346229" y="602694"/>
            <a:ext cx="1146468" cy="369332"/>
          </a:xfrm>
          <a:prstGeom prst="rect">
            <a:avLst/>
          </a:prstGeom>
          <a:noFill/>
        </p:spPr>
        <p:txBody>
          <a:bodyPr wrap="none" rtlCol="0">
            <a:spAutoFit/>
          </a:bodyPr>
          <a:lstStyle/>
          <a:p>
            <a:r>
              <a:rPr lang="es-DO" b="1" dirty="0"/>
              <a:t>Case uses </a:t>
            </a:r>
          </a:p>
        </p:txBody>
      </p:sp>
    </p:spTree>
    <p:extLst>
      <p:ext uri="{BB962C8B-B14F-4D97-AF65-F5344CB8AC3E}">
        <p14:creationId xmlns:p14="http://schemas.microsoft.com/office/powerpoint/2010/main" val="637848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977FC96-6833-4D07-B02C-967A546F0E15}"/>
              </a:ext>
            </a:extLst>
          </p:cNvPr>
          <p:cNvGraphicFramePr>
            <a:graphicFrameLocks noGrp="1"/>
          </p:cNvGraphicFramePr>
          <p:nvPr>
            <p:extLst>
              <p:ext uri="{D42A27DB-BD31-4B8C-83A1-F6EECF244321}">
                <p14:modId xmlns:p14="http://schemas.microsoft.com/office/powerpoint/2010/main" val="1207588128"/>
              </p:ext>
            </p:extLst>
          </p:nvPr>
        </p:nvGraphicFramePr>
        <p:xfrm>
          <a:off x="0" y="0"/>
          <a:ext cx="12192000" cy="6257925"/>
        </p:xfrm>
        <a:graphic>
          <a:graphicData uri="http://schemas.openxmlformats.org/drawingml/2006/table">
            <a:tbl>
              <a:tblPr firstRow="1" bandRow="1">
                <a:tableStyleId>{5C22544A-7EE6-4342-B048-85BDC9FD1C3A}</a:tableStyleId>
              </a:tblPr>
              <a:tblGrid>
                <a:gridCol w="2683933">
                  <a:extLst>
                    <a:ext uri="{9D8B030D-6E8A-4147-A177-3AD203B41FA5}">
                      <a16:colId xmlns:a16="http://schemas.microsoft.com/office/drawing/2014/main" val="3571893399"/>
                    </a:ext>
                  </a:extLst>
                </a:gridCol>
                <a:gridCol w="9508067">
                  <a:extLst>
                    <a:ext uri="{9D8B030D-6E8A-4147-A177-3AD203B41FA5}">
                      <a16:colId xmlns:a16="http://schemas.microsoft.com/office/drawing/2014/main" val="2830373965"/>
                    </a:ext>
                  </a:extLst>
                </a:gridCol>
              </a:tblGrid>
              <a:tr h="342900">
                <a:tc>
                  <a:txBody>
                    <a:bodyPr/>
                    <a:lstStyle/>
                    <a:p>
                      <a:r>
                        <a:rPr lang="es-DO" sz="1200" dirty="0"/>
                        <a:t>Use Case</a:t>
                      </a:r>
                    </a:p>
                  </a:txBody>
                  <a:tcPr/>
                </a:tc>
                <a:tc>
                  <a:txBody>
                    <a:bodyPr/>
                    <a:lstStyle/>
                    <a:p>
                      <a:r>
                        <a:rPr lang="es-DO" sz="1200" dirty="0" err="1"/>
                        <a:t>Description</a:t>
                      </a:r>
                      <a:endParaRPr lang="es-DO" sz="1200" dirty="0"/>
                    </a:p>
                  </a:txBody>
                  <a:tcPr/>
                </a:tc>
                <a:extLst>
                  <a:ext uri="{0D108BD9-81ED-4DB2-BD59-A6C34878D82A}">
                    <a16:rowId xmlns:a16="http://schemas.microsoft.com/office/drawing/2014/main" val="3671402679"/>
                  </a:ext>
                </a:extLst>
              </a:tr>
              <a:tr h="342900">
                <a:tc>
                  <a:txBody>
                    <a:bodyPr/>
                    <a:lstStyle/>
                    <a:p>
                      <a:r>
                        <a:rPr lang="es-DO" sz="1200" dirty="0"/>
                        <a:t>UC-1: Crear orden</a:t>
                      </a:r>
                    </a:p>
                  </a:txBody>
                  <a:tcPr/>
                </a:tc>
                <a:tc>
                  <a:txBody>
                    <a:bodyPr/>
                    <a:lstStyle/>
                    <a:p>
                      <a:r>
                        <a:rPr lang="es-DO" sz="1200" dirty="0"/>
                        <a:t>El usuario puede generar una factura para un cliente.</a:t>
                      </a:r>
                    </a:p>
                  </a:txBody>
                  <a:tcPr/>
                </a:tc>
                <a:extLst>
                  <a:ext uri="{0D108BD9-81ED-4DB2-BD59-A6C34878D82A}">
                    <a16:rowId xmlns:a16="http://schemas.microsoft.com/office/drawing/2014/main" val="979458425"/>
                  </a:ext>
                </a:extLst>
              </a:tr>
              <a:tr h="342900">
                <a:tc>
                  <a:txBody>
                    <a:bodyPr/>
                    <a:lstStyle/>
                    <a:p>
                      <a:r>
                        <a:rPr lang="es-DO" sz="1200" dirty="0"/>
                        <a:t>UC-2: Eliminar orden</a:t>
                      </a:r>
                    </a:p>
                  </a:txBody>
                  <a:tcPr/>
                </a:tc>
                <a:tc>
                  <a:txBody>
                    <a:bodyPr/>
                    <a:lstStyle/>
                    <a:p>
                      <a:r>
                        <a:rPr lang="es-DO" sz="1200" dirty="0"/>
                        <a:t>El usuario puede eliminar una orden previamente creada.</a:t>
                      </a:r>
                    </a:p>
                  </a:txBody>
                  <a:tcPr/>
                </a:tc>
                <a:extLst>
                  <a:ext uri="{0D108BD9-81ED-4DB2-BD59-A6C34878D82A}">
                    <a16:rowId xmlns:a16="http://schemas.microsoft.com/office/drawing/2014/main" val="3761376922"/>
                  </a:ext>
                </a:extLst>
              </a:tr>
              <a:tr h="342900">
                <a:tc>
                  <a:txBody>
                    <a:bodyPr/>
                    <a:lstStyle/>
                    <a:p>
                      <a:r>
                        <a:rPr lang="es-DO" sz="1200" dirty="0"/>
                        <a:t>UC-3: Editar orden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DO" sz="1200" dirty="0"/>
                        <a:t>El usuario puede editar una orden</a:t>
                      </a:r>
                      <a:r>
                        <a:rPr lang="es-DO" sz="1200" baseline="0" dirty="0"/>
                        <a:t> </a:t>
                      </a:r>
                      <a:r>
                        <a:rPr lang="es-DO" sz="1200" dirty="0"/>
                        <a:t>previamente creada.</a:t>
                      </a:r>
                    </a:p>
                  </a:txBody>
                  <a:tcPr/>
                </a:tc>
                <a:extLst>
                  <a:ext uri="{0D108BD9-81ED-4DB2-BD59-A6C34878D82A}">
                    <a16:rowId xmlns:a16="http://schemas.microsoft.com/office/drawing/2014/main" val="2686100298"/>
                  </a:ext>
                </a:extLst>
              </a:tr>
              <a:tr h="342900">
                <a:tc>
                  <a:txBody>
                    <a:bodyPr/>
                    <a:lstStyle/>
                    <a:p>
                      <a:r>
                        <a:rPr lang="es-DO" sz="1200" dirty="0"/>
                        <a:t>UC-4: Aplicar pagos </a:t>
                      </a:r>
                    </a:p>
                  </a:txBody>
                  <a:tcPr/>
                </a:tc>
                <a:tc>
                  <a:txBody>
                    <a:bodyPr/>
                    <a:lstStyle/>
                    <a:p>
                      <a:r>
                        <a:rPr lang="es-DO" sz="1200" dirty="0"/>
                        <a:t>El usuario puede aplicar el pago correspondientes a una factura.</a:t>
                      </a:r>
                    </a:p>
                  </a:txBody>
                  <a:tcPr/>
                </a:tc>
                <a:extLst>
                  <a:ext uri="{0D108BD9-81ED-4DB2-BD59-A6C34878D82A}">
                    <a16:rowId xmlns:a16="http://schemas.microsoft.com/office/drawing/2014/main" val="558589583"/>
                  </a:ext>
                </a:extLst>
              </a:tr>
              <a:tr h="600075">
                <a:tc>
                  <a:txBody>
                    <a:bodyPr/>
                    <a:lstStyle/>
                    <a:p>
                      <a:r>
                        <a:rPr lang="es-DO" sz="1200" dirty="0"/>
                        <a:t>UC-5:  Manejar inventario</a:t>
                      </a:r>
                    </a:p>
                  </a:txBody>
                  <a:tcPr/>
                </a:tc>
                <a:tc>
                  <a:txBody>
                    <a:bodyPr/>
                    <a:lstStyle/>
                    <a:p>
                      <a:r>
                        <a:rPr lang="es-DO" sz="1200" dirty="0"/>
                        <a:t>El usuario con el nivel de acceso necesario, puede ver, agregar, modificar y/o alterar cualquier información correspondiente a los productos.</a:t>
                      </a:r>
                    </a:p>
                  </a:txBody>
                  <a:tcPr/>
                </a:tc>
                <a:extLst>
                  <a:ext uri="{0D108BD9-81ED-4DB2-BD59-A6C34878D82A}">
                    <a16:rowId xmlns:a16="http://schemas.microsoft.com/office/drawing/2014/main" val="357190979"/>
                  </a:ext>
                </a:extLst>
              </a:tr>
              <a:tr h="600075">
                <a:tc>
                  <a:txBody>
                    <a:bodyPr/>
                    <a:lstStyle/>
                    <a:p>
                      <a:r>
                        <a:rPr lang="es-DO" sz="1200" dirty="0"/>
                        <a:t>UC-6: Manejar usuarios </a:t>
                      </a:r>
                    </a:p>
                  </a:txBody>
                  <a:tcPr/>
                </a:tc>
                <a:tc>
                  <a:txBody>
                    <a:bodyPr/>
                    <a:lstStyle/>
                    <a:p>
                      <a:r>
                        <a:rPr lang="es-DO" sz="1200" dirty="0"/>
                        <a:t>El usuario con el nivel de acceso necesario puede editar, agregar y asignar niveles de acceso a futuros o a usuarios existentes.</a:t>
                      </a:r>
                    </a:p>
                  </a:txBody>
                  <a:tcPr/>
                </a:tc>
                <a:extLst>
                  <a:ext uri="{0D108BD9-81ED-4DB2-BD59-A6C34878D82A}">
                    <a16:rowId xmlns:a16="http://schemas.microsoft.com/office/drawing/2014/main" val="1850630329"/>
                  </a:ext>
                </a:extLst>
              </a:tr>
              <a:tr h="600075">
                <a:tc>
                  <a:txBody>
                    <a:bodyPr/>
                    <a:lstStyle/>
                    <a:p>
                      <a:r>
                        <a:rPr lang="es-DO" sz="1200" dirty="0"/>
                        <a:t>UC-7:  Manejar rutas</a:t>
                      </a:r>
                    </a:p>
                  </a:txBody>
                  <a:tcPr/>
                </a:tc>
                <a:tc>
                  <a:txBody>
                    <a:bodyPr/>
                    <a:lstStyle/>
                    <a:p>
                      <a:r>
                        <a:rPr lang="es-DO" sz="1200" dirty="0"/>
                        <a:t>El usuario con el nivel de acceso necesario puede asignar, editar y crear las rutas que los vendedores realizarán.</a:t>
                      </a:r>
                    </a:p>
                  </a:txBody>
                  <a:tcPr/>
                </a:tc>
                <a:extLst>
                  <a:ext uri="{0D108BD9-81ED-4DB2-BD59-A6C34878D82A}">
                    <a16:rowId xmlns:a16="http://schemas.microsoft.com/office/drawing/2014/main" val="2557381749"/>
                  </a:ext>
                </a:extLst>
              </a:tr>
              <a:tr h="342900">
                <a:tc>
                  <a:txBody>
                    <a:bodyPr/>
                    <a:lstStyle/>
                    <a:p>
                      <a:r>
                        <a:rPr kumimoji="0" lang="es-DO" sz="1200" b="0" i="0" u="none" strike="noStrike" kern="1200" cap="none" spc="0" normalizeH="0" baseline="0" noProof="0" dirty="0">
                          <a:ln>
                            <a:noFill/>
                          </a:ln>
                          <a:solidFill>
                            <a:prstClr val="black"/>
                          </a:solidFill>
                          <a:effectLst/>
                          <a:uLnTx/>
                          <a:uFillTx/>
                          <a:latin typeface="+mn-lt"/>
                          <a:ea typeface="+mn-ea"/>
                          <a:cs typeface="+mn-cs"/>
                        </a:rPr>
                        <a:t>UC-8:  Ver reportes</a:t>
                      </a:r>
                      <a:endParaRPr lang="es-DO" sz="1200" dirty="0"/>
                    </a:p>
                  </a:txBody>
                  <a:tcPr/>
                </a:tc>
                <a:tc>
                  <a:txBody>
                    <a:bodyPr/>
                    <a:lstStyle/>
                    <a:p>
                      <a:r>
                        <a:rPr lang="es-DO" sz="1200" dirty="0"/>
                        <a:t>El usuario genera reportes de acuerdo a procesos.</a:t>
                      </a:r>
                    </a:p>
                  </a:txBody>
                  <a:tcPr/>
                </a:tc>
                <a:extLst>
                  <a:ext uri="{0D108BD9-81ED-4DB2-BD59-A6C34878D82A}">
                    <a16:rowId xmlns:a16="http://schemas.microsoft.com/office/drawing/2014/main" val="1230685268"/>
                  </a:ext>
                </a:extLst>
              </a:tr>
              <a:tr h="600075">
                <a:tc>
                  <a:txBody>
                    <a:bodyPr/>
                    <a:lstStyle/>
                    <a:p>
                      <a:r>
                        <a:rPr lang="es-DO" sz="1200" dirty="0"/>
                        <a:t>UC-9: Consultar proveedores</a:t>
                      </a:r>
                    </a:p>
                  </a:txBody>
                  <a:tcPr/>
                </a:tc>
                <a:tc>
                  <a:txBody>
                    <a:bodyPr/>
                    <a:lstStyle/>
                    <a:p>
                      <a:r>
                        <a:rPr lang="es-DO" sz="1200" dirty="0"/>
                        <a:t>El usuario con el nivel de acceso necesario puede ver, editar, agregar y/o alterar cualquier información correspondiente a los proveedores de los productos.</a:t>
                      </a:r>
                    </a:p>
                  </a:txBody>
                  <a:tcPr/>
                </a:tc>
                <a:extLst>
                  <a:ext uri="{0D108BD9-81ED-4DB2-BD59-A6C34878D82A}">
                    <a16:rowId xmlns:a16="http://schemas.microsoft.com/office/drawing/2014/main" val="492497909"/>
                  </a:ext>
                </a:extLst>
              </a:tr>
              <a:tr h="600075">
                <a:tc>
                  <a:txBody>
                    <a:bodyPr/>
                    <a:lstStyle/>
                    <a:p>
                      <a:r>
                        <a:rPr lang="es-DO" sz="1200" dirty="0"/>
                        <a:t>UC-10: Sincronizar datos</a:t>
                      </a:r>
                    </a:p>
                  </a:txBody>
                  <a:tcPr/>
                </a:tc>
                <a:tc>
                  <a:txBody>
                    <a:bodyPr/>
                    <a:lstStyle/>
                    <a:p>
                      <a:r>
                        <a:rPr lang="es-DO" sz="1200" dirty="0"/>
                        <a:t>El usuario puede sincronizar los datos, es decir, puede subir al servidor los cambios realizados en el sistema y puede descargar los datos de los demás usuario a su equipo.</a:t>
                      </a:r>
                    </a:p>
                  </a:txBody>
                  <a:tcPr/>
                </a:tc>
                <a:extLst>
                  <a:ext uri="{0D108BD9-81ED-4DB2-BD59-A6C34878D82A}">
                    <a16:rowId xmlns:a16="http://schemas.microsoft.com/office/drawing/2014/main" val="3709283308"/>
                  </a:ext>
                </a:extLst>
              </a:tr>
              <a:tr h="600075">
                <a:tc>
                  <a:txBody>
                    <a:bodyPr/>
                    <a:lstStyle/>
                    <a:p>
                      <a:r>
                        <a:rPr lang="es-DO" sz="1200" dirty="0"/>
                        <a:t>UC-11:  Iniciar sesión</a:t>
                      </a:r>
                    </a:p>
                  </a:txBody>
                  <a:tcPr/>
                </a:tc>
                <a:tc>
                  <a:txBody>
                    <a:bodyPr/>
                    <a:lstStyle/>
                    <a:p>
                      <a:r>
                        <a:rPr lang="es-DO" sz="1200" dirty="0"/>
                        <a:t>El usuario entra al sistema a través de un usuario y contraseña. Cuando entra, se le presentan las diferentes opciones disponibles, dependiendo su nivel de acceso.</a:t>
                      </a:r>
                    </a:p>
                  </a:txBody>
                  <a:tcPr/>
                </a:tc>
                <a:extLst>
                  <a:ext uri="{0D108BD9-81ED-4DB2-BD59-A6C34878D82A}">
                    <a16:rowId xmlns:a16="http://schemas.microsoft.com/office/drawing/2014/main" val="2629905885"/>
                  </a:ext>
                </a:extLst>
              </a:tr>
              <a:tr h="600075">
                <a:tc>
                  <a:txBody>
                    <a:bodyPr/>
                    <a:lstStyle/>
                    <a:p>
                      <a:r>
                        <a:rPr lang="es-DO" sz="1200" dirty="0"/>
                        <a:t>UC-12: Configurar sistema</a:t>
                      </a:r>
                    </a:p>
                  </a:txBody>
                  <a:tcPr/>
                </a:tc>
                <a:tc>
                  <a:txBody>
                    <a:bodyPr/>
                    <a:lstStyle/>
                    <a:p>
                      <a:r>
                        <a:rPr lang="es-DO" sz="1200" dirty="0"/>
                        <a:t>El usuario con el nivel de acceso necesario puede cambiar el comportamiento del sistema y modificar/agregar servicios.</a:t>
                      </a:r>
                    </a:p>
                  </a:txBody>
                  <a:tcPr/>
                </a:tc>
                <a:extLst>
                  <a:ext uri="{0D108BD9-81ED-4DB2-BD59-A6C34878D82A}">
                    <a16:rowId xmlns:a16="http://schemas.microsoft.com/office/drawing/2014/main" val="134816152"/>
                  </a:ext>
                </a:extLst>
              </a:tr>
            </a:tbl>
          </a:graphicData>
        </a:graphic>
      </p:graphicFrame>
    </p:spTree>
    <p:extLst>
      <p:ext uri="{BB962C8B-B14F-4D97-AF65-F5344CB8AC3E}">
        <p14:creationId xmlns:p14="http://schemas.microsoft.com/office/powerpoint/2010/main" val="2195737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B30C0FD-1196-4BF7-B43E-DAF94D6F168D}"/>
              </a:ext>
            </a:extLst>
          </p:cNvPr>
          <p:cNvGraphicFramePr>
            <a:graphicFrameLocks noGrp="1"/>
          </p:cNvGraphicFramePr>
          <p:nvPr>
            <p:extLst>
              <p:ext uri="{D42A27DB-BD31-4B8C-83A1-F6EECF244321}">
                <p14:modId xmlns:p14="http://schemas.microsoft.com/office/powerpoint/2010/main" val="2459701246"/>
              </p:ext>
            </p:extLst>
          </p:nvPr>
        </p:nvGraphicFramePr>
        <p:xfrm>
          <a:off x="2" y="558192"/>
          <a:ext cx="12191998" cy="5741615"/>
        </p:xfrm>
        <a:graphic>
          <a:graphicData uri="http://schemas.openxmlformats.org/drawingml/2006/table">
            <a:tbl>
              <a:tblPr firstRow="1" bandRow="1">
                <a:tableStyleId>{5C22544A-7EE6-4342-B048-85BDC9FD1C3A}</a:tableStyleId>
              </a:tblPr>
              <a:tblGrid>
                <a:gridCol w="2832544">
                  <a:extLst>
                    <a:ext uri="{9D8B030D-6E8A-4147-A177-3AD203B41FA5}">
                      <a16:colId xmlns:a16="http://schemas.microsoft.com/office/drawing/2014/main" val="1372685585"/>
                    </a:ext>
                  </a:extLst>
                </a:gridCol>
                <a:gridCol w="3119818">
                  <a:extLst>
                    <a:ext uri="{9D8B030D-6E8A-4147-A177-3AD203B41FA5}">
                      <a16:colId xmlns:a16="http://schemas.microsoft.com/office/drawing/2014/main" val="1002600610"/>
                    </a:ext>
                  </a:extLst>
                </a:gridCol>
                <a:gridCol w="3119818">
                  <a:extLst>
                    <a:ext uri="{9D8B030D-6E8A-4147-A177-3AD203B41FA5}">
                      <a16:colId xmlns:a16="http://schemas.microsoft.com/office/drawing/2014/main" val="956238108"/>
                    </a:ext>
                  </a:extLst>
                </a:gridCol>
                <a:gridCol w="3119818">
                  <a:extLst>
                    <a:ext uri="{9D8B030D-6E8A-4147-A177-3AD203B41FA5}">
                      <a16:colId xmlns:a16="http://schemas.microsoft.com/office/drawing/2014/main" val="946308681"/>
                    </a:ext>
                  </a:extLst>
                </a:gridCol>
              </a:tblGrid>
              <a:tr h="308105">
                <a:tc>
                  <a:txBody>
                    <a:bodyPr/>
                    <a:lstStyle/>
                    <a:p>
                      <a:r>
                        <a:rPr lang="es-DO" sz="1500" baseline="0" dirty="0"/>
                        <a:t>ID</a:t>
                      </a:r>
                    </a:p>
                  </a:txBody>
                  <a:tcPr/>
                </a:tc>
                <a:tc>
                  <a:txBody>
                    <a:bodyPr/>
                    <a:lstStyle/>
                    <a:p>
                      <a:r>
                        <a:rPr lang="es-DO" sz="1500" baseline="0" dirty="0" err="1"/>
                        <a:t>Quality</a:t>
                      </a:r>
                      <a:r>
                        <a:rPr lang="es-DO" sz="1500" baseline="0" dirty="0"/>
                        <a:t> </a:t>
                      </a:r>
                      <a:r>
                        <a:rPr lang="es-DO" sz="1500" baseline="0" dirty="0" err="1"/>
                        <a:t>Attribute</a:t>
                      </a:r>
                      <a:endParaRPr lang="es-DO" sz="1500" baseline="0" dirty="0"/>
                    </a:p>
                  </a:txBody>
                  <a:tcPr/>
                </a:tc>
                <a:tc>
                  <a:txBody>
                    <a:bodyPr/>
                    <a:lstStyle/>
                    <a:p>
                      <a:r>
                        <a:rPr lang="es-DO" sz="1500" baseline="0" dirty="0" err="1"/>
                        <a:t>Scenario</a:t>
                      </a:r>
                      <a:endParaRPr lang="es-DO" sz="1500" baseline="0" dirty="0"/>
                    </a:p>
                  </a:txBody>
                  <a:tcPr/>
                </a:tc>
                <a:tc>
                  <a:txBody>
                    <a:bodyPr/>
                    <a:lstStyle/>
                    <a:p>
                      <a:r>
                        <a:rPr lang="es-DO" sz="1500" baseline="0" dirty="0" err="1"/>
                        <a:t>Associated</a:t>
                      </a:r>
                      <a:r>
                        <a:rPr lang="es-DO" sz="1500" baseline="0" dirty="0"/>
                        <a:t> Use Case</a:t>
                      </a:r>
                    </a:p>
                  </a:txBody>
                  <a:tcPr/>
                </a:tc>
                <a:extLst>
                  <a:ext uri="{0D108BD9-81ED-4DB2-BD59-A6C34878D82A}">
                    <a16:rowId xmlns:a16="http://schemas.microsoft.com/office/drawing/2014/main" val="3365604644"/>
                  </a:ext>
                </a:extLst>
              </a:tr>
              <a:tr h="2596247">
                <a:tc>
                  <a:txBody>
                    <a:bodyPr/>
                    <a:lstStyle/>
                    <a:p>
                      <a:r>
                        <a:rPr lang="es-DO" sz="1500" baseline="0" dirty="0"/>
                        <a:t>QA-1</a:t>
                      </a:r>
                    </a:p>
                  </a:txBody>
                  <a:tcPr/>
                </a:tc>
                <a:tc>
                  <a:txBody>
                    <a:bodyPr/>
                    <a:lstStyle/>
                    <a:p>
                      <a:r>
                        <a:rPr lang="es-DO" sz="1500" baseline="0" dirty="0" err="1"/>
                        <a:t>Availability</a:t>
                      </a:r>
                      <a:endParaRPr lang="es-DO" sz="1500" baseline="0" dirty="0"/>
                    </a:p>
                  </a:txBody>
                  <a:tcPr/>
                </a:tc>
                <a:tc>
                  <a:txBody>
                    <a:bodyPr/>
                    <a:lstStyle/>
                    <a:p>
                      <a:r>
                        <a:rPr lang="es-DO" sz="1500" baseline="0" dirty="0"/>
                        <a:t>Una falla ocurre durante el funcionamiento normal de la aplicación web debido a una sobrecarga de usuarios conectados. El sistema debe reiniciar los módulos que presenten inconveniente para volver a su estado normal y resumir sus operaciones en menos de 5 minutos.</a:t>
                      </a:r>
                    </a:p>
                  </a:txBody>
                  <a:tcPr/>
                </a:tc>
                <a:tc>
                  <a:txBody>
                    <a:bodyPr/>
                    <a:lstStyle/>
                    <a:p>
                      <a:r>
                        <a:rPr lang="en-US" sz="1500" baseline="0" dirty="0"/>
                        <a:t>UC-11</a:t>
                      </a:r>
                      <a:endParaRPr lang="es-DO" sz="1500" baseline="0" dirty="0"/>
                    </a:p>
                  </a:txBody>
                  <a:tcPr/>
                </a:tc>
                <a:extLst>
                  <a:ext uri="{0D108BD9-81ED-4DB2-BD59-A6C34878D82A}">
                    <a16:rowId xmlns:a16="http://schemas.microsoft.com/office/drawing/2014/main" val="3976409876"/>
                  </a:ext>
                </a:extLst>
              </a:tr>
              <a:tr h="2825328">
                <a:tc>
                  <a:txBody>
                    <a:bodyPr/>
                    <a:lstStyle/>
                    <a:p>
                      <a:r>
                        <a:rPr lang="es-DO" sz="1500" baseline="0" dirty="0"/>
                        <a:t>QA-2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DO" sz="1500" baseline="0" dirty="0" err="1"/>
                        <a:t>Usability</a:t>
                      </a:r>
                      <a:endParaRPr lang="es-DO" sz="1500" baseline="0" dirty="0"/>
                    </a:p>
                    <a:p>
                      <a:endParaRPr lang="es-DO" sz="1500" baseline="0" dirty="0"/>
                    </a:p>
                  </a:txBody>
                  <a:tcPr/>
                </a:tc>
                <a:tc>
                  <a:txBody>
                    <a:bodyPr/>
                    <a:lstStyle/>
                    <a:p>
                      <a:r>
                        <a:rPr lang="es-DO" sz="1500" baseline="0" dirty="0"/>
                        <a:t>Las creación de ordenes debe ser fácil de realizar sin tener que hacer más de 1 o 2 pasos. Si alguna acción se toma mas tiempo de lo que requiere el usuario, puede realizará un </a:t>
                      </a:r>
                      <a:r>
                        <a:rPr lang="es-DO" sz="1500" baseline="0" dirty="0" err="1"/>
                        <a:t>feedback</a:t>
                      </a:r>
                      <a:r>
                        <a:rPr lang="es-DO" sz="1500" baseline="0" dirty="0"/>
                        <a:t> en donde se le dará una asistencia en un tiempo de al menos 2 días para el cambio de ese modulo.</a:t>
                      </a:r>
                    </a:p>
                  </a:txBody>
                  <a:tcPr/>
                </a:tc>
                <a:tc>
                  <a:txBody>
                    <a:bodyPr/>
                    <a:lstStyle/>
                    <a:p>
                      <a:r>
                        <a:rPr lang="es-DO" sz="1500" baseline="0" dirty="0"/>
                        <a:t>UC-1, UC-2, UC-3, UC-4</a:t>
                      </a:r>
                    </a:p>
                  </a:txBody>
                  <a:tcPr/>
                </a:tc>
                <a:extLst>
                  <a:ext uri="{0D108BD9-81ED-4DB2-BD59-A6C34878D82A}">
                    <a16:rowId xmlns:a16="http://schemas.microsoft.com/office/drawing/2014/main" val="3136475072"/>
                  </a:ext>
                </a:extLst>
              </a:tr>
            </a:tbl>
          </a:graphicData>
        </a:graphic>
      </p:graphicFrame>
    </p:spTree>
    <p:extLst>
      <p:ext uri="{BB962C8B-B14F-4D97-AF65-F5344CB8AC3E}">
        <p14:creationId xmlns:p14="http://schemas.microsoft.com/office/powerpoint/2010/main" val="2894281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a 4">
            <a:extLst>
              <a:ext uri="{FF2B5EF4-FFF2-40B4-BE49-F238E27FC236}">
                <a16:creationId xmlns:a16="http://schemas.microsoft.com/office/drawing/2014/main" id="{CA74F4C4-1940-4DD8-8677-292CF61F08C3}"/>
              </a:ext>
            </a:extLst>
          </p:cNvPr>
          <p:cNvGraphicFramePr>
            <a:graphicFrameLocks noGrp="1"/>
          </p:cNvGraphicFramePr>
          <p:nvPr>
            <p:extLst>
              <p:ext uri="{D42A27DB-BD31-4B8C-83A1-F6EECF244321}">
                <p14:modId xmlns:p14="http://schemas.microsoft.com/office/powerpoint/2010/main" val="333287981"/>
              </p:ext>
            </p:extLst>
          </p:nvPr>
        </p:nvGraphicFramePr>
        <p:xfrm>
          <a:off x="1" y="-2"/>
          <a:ext cx="12192000" cy="6858000"/>
        </p:xfrm>
        <a:graphic>
          <a:graphicData uri="http://schemas.openxmlformats.org/drawingml/2006/table">
            <a:tbl>
              <a:tblPr firstRow="1" bandRow="1">
                <a:tableStyleId>{5C22544A-7EE6-4342-B048-85BDC9FD1C3A}</a:tableStyleId>
              </a:tblPr>
              <a:tblGrid>
                <a:gridCol w="3041595">
                  <a:extLst>
                    <a:ext uri="{9D8B030D-6E8A-4147-A177-3AD203B41FA5}">
                      <a16:colId xmlns:a16="http://schemas.microsoft.com/office/drawing/2014/main" val="1511111014"/>
                    </a:ext>
                  </a:extLst>
                </a:gridCol>
                <a:gridCol w="3050135">
                  <a:extLst>
                    <a:ext uri="{9D8B030D-6E8A-4147-A177-3AD203B41FA5}">
                      <a16:colId xmlns:a16="http://schemas.microsoft.com/office/drawing/2014/main" val="1854511686"/>
                    </a:ext>
                  </a:extLst>
                </a:gridCol>
                <a:gridCol w="4690902">
                  <a:extLst>
                    <a:ext uri="{9D8B030D-6E8A-4147-A177-3AD203B41FA5}">
                      <a16:colId xmlns:a16="http://schemas.microsoft.com/office/drawing/2014/main" val="303798091"/>
                    </a:ext>
                  </a:extLst>
                </a:gridCol>
                <a:gridCol w="1409368">
                  <a:extLst>
                    <a:ext uri="{9D8B030D-6E8A-4147-A177-3AD203B41FA5}">
                      <a16:colId xmlns:a16="http://schemas.microsoft.com/office/drawing/2014/main" val="1650072015"/>
                    </a:ext>
                  </a:extLst>
                </a:gridCol>
              </a:tblGrid>
              <a:tr h="697424">
                <a:tc>
                  <a:txBody>
                    <a:bodyPr/>
                    <a:lstStyle/>
                    <a:p>
                      <a:r>
                        <a:rPr lang="en-US" sz="1500" dirty="0"/>
                        <a:t>☻ID</a:t>
                      </a:r>
                    </a:p>
                  </a:txBody>
                  <a:tcPr/>
                </a:tc>
                <a:tc>
                  <a:txBody>
                    <a:bodyPr/>
                    <a:lstStyle/>
                    <a:p>
                      <a:r>
                        <a:rPr lang="en-US" sz="1500" dirty="0"/>
                        <a:t>Quality </a:t>
                      </a:r>
                      <a:r>
                        <a:rPr lang="en-US" sz="1500" dirty="0" err="1"/>
                        <a:t>Attibute</a:t>
                      </a:r>
                      <a:endParaRPr lang="en-US" sz="1500" dirty="0"/>
                    </a:p>
                  </a:txBody>
                  <a:tcPr/>
                </a:tc>
                <a:tc>
                  <a:txBody>
                    <a:bodyPr/>
                    <a:lstStyle/>
                    <a:p>
                      <a:r>
                        <a:rPr lang="en-US" sz="1500" dirty="0"/>
                        <a:t>Scenario</a:t>
                      </a:r>
                    </a:p>
                  </a:txBody>
                  <a:tcPr/>
                </a:tc>
                <a:tc>
                  <a:txBody>
                    <a:bodyPr/>
                    <a:lstStyle/>
                    <a:p>
                      <a:r>
                        <a:rPr lang="en-US" sz="1500" dirty="0"/>
                        <a:t>Associated Use Case</a:t>
                      </a:r>
                    </a:p>
                  </a:txBody>
                  <a:tcPr/>
                </a:tc>
                <a:extLst>
                  <a:ext uri="{0D108BD9-81ED-4DB2-BD59-A6C34878D82A}">
                    <a16:rowId xmlns:a16="http://schemas.microsoft.com/office/drawing/2014/main" val="71054857"/>
                  </a:ext>
                </a:extLst>
              </a:tr>
              <a:tr h="27315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DO" sz="1500" dirty="0"/>
                        <a:t>QA-3</a:t>
                      </a:r>
                    </a:p>
                    <a:p>
                      <a:endParaRPr lang="en-US" sz="15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DO" sz="1500" dirty="0"/>
                        <a:t>Performance</a:t>
                      </a:r>
                    </a:p>
                    <a:p>
                      <a:endParaRPr lang="en-US" sz="15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DO" sz="1500" dirty="0"/>
                        <a:t>Tanto la aplicación web como la aplicación móvil debe poder sincronizar los datos y verificar</a:t>
                      </a:r>
                      <a:r>
                        <a:rPr lang="es-DO" sz="1500" baseline="0" dirty="0"/>
                        <a:t> que la información sea correcta por si se presenta un inconveniente de incongruencia en la data. De no poder, se intentará nuevamente en 5 minutos, en caso de presentar aun inconvenientes hacer roll-back al punto de inicio antes de la falla y no debe tomar esta acción mas de 10 minutos.</a:t>
                      </a:r>
                      <a:endParaRPr lang="es-DO" sz="1500" dirty="0"/>
                    </a:p>
                    <a:p>
                      <a:endParaRPr lang="en-US" sz="15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DO" sz="1500" dirty="0"/>
                        <a:t>UC-10</a:t>
                      </a:r>
                    </a:p>
                    <a:p>
                      <a:endParaRPr lang="en-US" sz="1500" dirty="0"/>
                    </a:p>
                  </a:txBody>
                  <a:tcPr/>
                </a:tc>
                <a:extLst>
                  <a:ext uri="{0D108BD9-81ED-4DB2-BD59-A6C34878D82A}">
                    <a16:rowId xmlns:a16="http://schemas.microsoft.com/office/drawing/2014/main" val="786940966"/>
                  </a:ext>
                </a:extLst>
              </a:tr>
              <a:tr h="12786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DO" sz="1500" dirty="0"/>
                        <a:t>QA-4</a:t>
                      </a:r>
                    </a:p>
                    <a:p>
                      <a:endParaRPr lang="en-US" sz="15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DO" sz="1500" dirty="0" err="1"/>
                        <a:t>Modifiability</a:t>
                      </a:r>
                      <a:endParaRPr lang="es-DO" sz="1500" dirty="0"/>
                    </a:p>
                    <a:p>
                      <a:endParaRPr lang="en-US" sz="15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La</a:t>
                      </a:r>
                      <a:r>
                        <a:rPr lang="en-US" sz="1500" baseline="0" dirty="0"/>
                        <a:t> </a:t>
                      </a:r>
                      <a:r>
                        <a:rPr lang="en-US" sz="1500" baseline="0" dirty="0" err="1"/>
                        <a:t>empresa</a:t>
                      </a:r>
                      <a:r>
                        <a:rPr lang="en-US" sz="1500" baseline="0" dirty="0"/>
                        <a:t> </a:t>
                      </a:r>
                      <a:r>
                        <a:rPr lang="en-US" sz="1500" baseline="0" dirty="0" err="1"/>
                        <a:t>desea</a:t>
                      </a:r>
                      <a:r>
                        <a:rPr lang="en-US" sz="1500" baseline="0" dirty="0"/>
                        <a:t> cambia el ERP y debe ser </a:t>
                      </a:r>
                      <a:r>
                        <a:rPr lang="en-US" sz="1500" baseline="0" dirty="0" err="1"/>
                        <a:t>posible</a:t>
                      </a:r>
                      <a:r>
                        <a:rPr lang="en-US" sz="1500" baseline="0" dirty="0"/>
                        <a:t> </a:t>
                      </a:r>
                      <a:r>
                        <a:rPr lang="en-US" sz="1500" baseline="0" dirty="0" err="1"/>
                        <a:t>hacer</a:t>
                      </a:r>
                      <a:r>
                        <a:rPr lang="en-US" sz="1500" baseline="0" dirty="0"/>
                        <a:t> </a:t>
                      </a:r>
                      <a:r>
                        <a:rPr lang="en-US" sz="1500" baseline="0" dirty="0" err="1"/>
                        <a:t>todos</a:t>
                      </a:r>
                      <a:r>
                        <a:rPr lang="en-US" sz="1500" baseline="0" dirty="0"/>
                        <a:t> los </a:t>
                      </a:r>
                      <a:r>
                        <a:rPr lang="en-US" sz="1500" baseline="0" dirty="0" err="1"/>
                        <a:t>cambios</a:t>
                      </a:r>
                      <a:r>
                        <a:rPr lang="en-US" sz="1500" baseline="0" dirty="0"/>
                        <a:t> dentro de 2 </a:t>
                      </a:r>
                      <a:r>
                        <a:rPr lang="en-US" sz="1500" baseline="0" dirty="0" err="1"/>
                        <a:t>semanas</a:t>
                      </a:r>
                      <a:r>
                        <a:rPr lang="en-US" sz="1500" baseline="0" dirty="0"/>
                        <a:t> </a:t>
                      </a:r>
                      <a:r>
                        <a:rPr lang="en-US" sz="1500" baseline="0" dirty="0" err="1"/>
                        <a:t>como</a:t>
                      </a:r>
                      <a:r>
                        <a:rPr lang="en-US" sz="1500" baseline="0" dirty="0"/>
                        <a:t> </a:t>
                      </a:r>
                      <a:r>
                        <a:rPr lang="en-US" sz="1500" baseline="0" dirty="0" err="1"/>
                        <a:t>máximo</a:t>
                      </a:r>
                      <a:r>
                        <a:rPr lang="en-US" sz="1500" baseline="0" dirty="0"/>
                        <a:t>.</a:t>
                      </a:r>
                      <a:endParaRPr lang="es-DO" sz="1500" dirty="0"/>
                    </a:p>
                    <a:p>
                      <a:endParaRPr lang="en-US" sz="15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DO" sz="1500" dirty="0"/>
                        <a:t>UC-12</a:t>
                      </a:r>
                    </a:p>
                    <a:p>
                      <a:endParaRPr lang="en-US" sz="1500" dirty="0"/>
                    </a:p>
                  </a:txBody>
                  <a:tcPr/>
                </a:tc>
                <a:extLst>
                  <a:ext uri="{0D108BD9-81ED-4DB2-BD59-A6C34878D82A}">
                    <a16:rowId xmlns:a16="http://schemas.microsoft.com/office/drawing/2014/main" val="3560658961"/>
                  </a:ext>
                </a:extLst>
              </a:tr>
              <a:tr h="2150390">
                <a:tc>
                  <a:txBody>
                    <a:bodyPr/>
                    <a:lstStyle/>
                    <a:p>
                      <a:r>
                        <a:rPr lang="en-US" sz="1500" dirty="0"/>
                        <a:t>QA-5</a:t>
                      </a:r>
                    </a:p>
                  </a:txBody>
                  <a:tcPr/>
                </a:tc>
                <a:tc>
                  <a:txBody>
                    <a:bodyPr/>
                    <a:lstStyle/>
                    <a:p>
                      <a:r>
                        <a:rPr lang="es-DO" sz="1500" dirty="0" err="1"/>
                        <a:t>Availability</a:t>
                      </a:r>
                      <a:endParaRPr lang="es-DO" sz="1500" dirty="0"/>
                    </a:p>
                  </a:txBody>
                  <a:tcPr/>
                </a:tc>
                <a:tc>
                  <a:txBody>
                    <a:bodyPr/>
                    <a:lstStyle/>
                    <a:p>
                      <a:r>
                        <a:rPr lang="en-US" sz="1500" dirty="0"/>
                        <a:t>Si no hay internet la </a:t>
                      </a:r>
                      <a:r>
                        <a:rPr lang="en-US" sz="1500" dirty="0" err="1"/>
                        <a:t>aplicación</a:t>
                      </a:r>
                      <a:r>
                        <a:rPr lang="en-US" sz="1500" dirty="0"/>
                        <a:t> </a:t>
                      </a:r>
                      <a:r>
                        <a:rPr lang="en-US" sz="1500" dirty="0" err="1"/>
                        <a:t>movil</a:t>
                      </a:r>
                      <a:r>
                        <a:rPr lang="en-US" sz="1500" dirty="0"/>
                        <a:t> debe de </a:t>
                      </a:r>
                      <a:r>
                        <a:rPr lang="en-US" sz="1500" dirty="0" err="1"/>
                        <a:t>seguir</a:t>
                      </a:r>
                      <a:r>
                        <a:rPr lang="en-US" sz="1500" dirty="0"/>
                        <a:t> </a:t>
                      </a:r>
                      <a:r>
                        <a:rPr lang="en-US" sz="1500" dirty="0" err="1"/>
                        <a:t>funcionando</a:t>
                      </a:r>
                      <a:r>
                        <a:rPr lang="en-US" sz="1500" dirty="0"/>
                        <a:t> con una base de </a:t>
                      </a:r>
                      <a:r>
                        <a:rPr lang="en-US" sz="1500" dirty="0" err="1"/>
                        <a:t>datos</a:t>
                      </a:r>
                      <a:r>
                        <a:rPr lang="en-US" sz="1500" dirty="0"/>
                        <a:t> local </a:t>
                      </a:r>
                      <a:r>
                        <a:rPr lang="en-US" sz="1500" dirty="0" err="1"/>
                        <a:t>en</a:t>
                      </a:r>
                      <a:r>
                        <a:rPr lang="en-US" sz="1500" dirty="0"/>
                        <a:t> </a:t>
                      </a:r>
                      <a:r>
                        <a:rPr lang="en-US" sz="1500" dirty="0" err="1"/>
                        <a:t>donde</a:t>
                      </a:r>
                      <a:r>
                        <a:rPr lang="en-US" sz="1500" dirty="0"/>
                        <a:t> </a:t>
                      </a:r>
                      <a:r>
                        <a:rPr lang="en-US" sz="1500" dirty="0" err="1"/>
                        <a:t>cada</a:t>
                      </a:r>
                      <a:r>
                        <a:rPr lang="en-US" sz="1500" dirty="0"/>
                        <a:t> </a:t>
                      </a:r>
                      <a:r>
                        <a:rPr lang="en-US" sz="1500" dirty="0" err="1"/>
                        <a:t>función</a:t>
                      </a:r>
                      <a:r>
                        <a:rPr lang="en-US" sz="1500" dirty="0"/>
                        <a:t> </a:t>
                      </a:r>
                      <a:r>
                        <a:rPr lang="en-US" sz="1500" dirty="0" err="1"/>
                        <a:t>básicas</a:t>
                      </a:r>
                      <a:r>
                        <a:rPr lang="en-US" sz="1500" dirty="0"/>
                        <a:t> (</a:t>
                      </a:r>
                      <a:r>
                        <a:rPr lang="en-US" sz="1500" dirty="0" err="1"/>
                        <a:t>Compra</a:t>
                      </a:r>
                      <a:r>
                        <a:rPr lang="en-US" sz="1500" dirty="0"/>
                        <a:t>, </a:t>
                      </a:r>
                      <a:r>
                        <a:rPr lang="en-US" sz="1500" dirty="0" err="1"/>
                        <a:t>venta</a:t>
                      </a:r>
                      <a:r>
                        <a:rPr lang="en-US" sz="1500" dirty="0"/>
                        <a:t>, </a:t>
                      </a:r>
                      <a:r>
                        <a:rPr lang="en-US" sz="1500" dirty="0" err="1"/>
                        <a:t>creacion</a:t>
                      </a:r>
                      <a:r>
                        <a:rPr lang="en-US" sz="1500" dirty="0"/>
                        <a:t> de </a:t>
                      </a:r>
                      <a:r>
                        <a:rPr lang="en-US" sz="1500" dirty="0" err="1"/>
                        <a:t>orden</a:t>
                      </a:r>
                      <a:r>
                        <a:rPr lang="en-US" sz="1500" dirty="0"/>
                        <a:t>, </a:t>
                      </a:r>
                      <a:r>
                        <a:rPr lang="en-US" sz="1500" dirty="0" err="1"/>
                        <a:t>etc</a:t>
                      </a:r>
                      <a:r>
                        <a:rPr lang="en-US" sz="1500" dirty="0"/>
                        <a:t>) </a:t>
                      </a:r>
                      <a:r>
                        <a:rPr lang="en-US" sz="1500" dirty="0" err="1"/>
                        <a:t>estará</a:t>
                      </a:r>
                      <a:r>
                        <a:rPr lang="en-US" sz="1500" dirty="0"/>
                        <a:t> disponible. De no ser </a:t>
                      </a:r>
                      <a:r>
                        <a:rPr lang="en-US" sz="1500" dirty="0" err="1"/>
                        <a:t>asi</a:t>
                      </a:r>
                      <a:r>
                        <a:rPr lang="en-US" sz="1500" dirty="0"/>
                        <a:t>, la </a:t>
                      </a:r>
                      <a:r>
                        <a:rPr lang="en-US" sz="1500" dirty="0" err="1"/>
                        <a:t>aplicación</a:t>
                      </a:r>
                      <a:r>
                        <a:rPr lang="en-US" sz="1500" dirty="0"/>
                        <a:t> </a:t>
                      </a:r>
                      <a:r>
                        <a:rPr lang="en-US" sz="1500" dirty="0" err="1"/>
                        <a:t>reiniciara</a:t>
                      </a:r>
                      <a:r>
                        <a:rPr lang="en-US" sz="1500" dirty="0"/>
                        <a:t> sus </a:t>
                      </a:r>
                      <a:r>
                        <a:rPr lang="en-US" sz="1500" dirty="0" err="1"/>
                        <a:t>funciones</a:t>
                      </a:r>
                      <a:r>
                        <a:rPr lang="en-US" sz="1500" dirty="0"/>
                        <a:t> e </a:t>
                      </a:r>
                      <a:r>
                        <a:rPr lang="en-US" sz="1500" dirty="0" err="1"/>
                        <a:t>intentara</a:t>
                      </a:r>
                      <a:r>
                        <a:rPr lang="en-US" sz="1500" dirty="0"/>
                        <a:t> </a:t>
                      </a:r>
                      <a:r>
                        <a:rPr lang="en-US" sz="1500" dirty="0" err="1"/>
                        <a:t>hacer</a:t>
                      </a:r>
                      <a:r>
                        <a:rPr lang="en-US" sz="1500" dirty="0"/>
                        <a:t> la </a:t>
                      </a:r>
                      <a:r>
                        <a:rPr lang="en-US" sz="1500" dirty="0" err="1"/>
                        <a:t>conexión</a:t>
                      </a:r>
                      <a:r>
                        <a:rPr lang="en-US" sz="1500" dirty="0"/>
                        <a:t> a la data local </a:t>
                      </a:r>
                      <a:r>
                        <a:rPr lang="en-US" sz="1500" dirty="0" err="1"/>
                        <a:t>esto</a:t>
                      </a:r>
                      <a:r>
                        <a:rPr lang="en-US" sz="1500" dirty="0"/>
                        <a:t> no debe </a:t>
                      </a:r>
                      <a:r>
                        <a:rPr lang="en-US" sz="1500" dirty="0" err="1"/>
                        <a:t>tomar</a:t>
                      </a:r>
                      <a:r>
                        <a:rPr lang="en-US" sz="1500" dirty="0"/>
                        <a:t> mas de 5 </a:t>
                      </a:r>
                      <a:r>
                        <a:rPr lang="en-US" sz="1500" dirty="0" err="1"/>
                        <a:t>minutos</a:t>
                      </a:r>
                      <a:r>
                        <a:rPr lang="en-US" sz="1500" dirty="0"/>
                        <a:t>. </a:t>
                      </a:r>
                    </a:p>
                  </a:txBody>
                  <a:tcPr/>
                </a:tc>
                <a:tc>
                  <a:txBody>
                    <a:bodyPr/>
                    <a:lstStyle/>
                    <a:p>
                      <a:r>
                        <a:rPr lang="en-US" sz="1500" dirty="0"/>
                        <a:t>UC-1, UC-2, UC-3, UC-4, UC-5, UC-7, UC-8, UC-9, </a:t>
                      </a:r>
                    </a:p>
                  </a:txBody>
                  <a:tcPr/>
                </a:tc>
                <a:extLst>
                  <a:ext uri="{0D108BD9-81ED-4DB2-BD59-A6C34878D82A}">
                    <a16:rowId xmlns:a16="http://schemas.microsoft.com/office/drawing/2014/main" val="3776701638"/>
                  </a:ext>
                </a:extLst>
              </a:tr>
            </a:tbl>
          </a:graphicData>
        </a:graphic>
      </p:graphicFrame>
    </p:spTree>
    <p:extLst>
      <p:ext uri="{BB962C8B-B14F-4D97-AF65-F5344CB8AC3E}">
        <p14:creationId xmlns:p14="http://schemas.microsoft.com/office/powerpoint/2010/main" val="4133696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C1C3E3-C586-4B1A-BE4F-4886B0E13819}"/>
              </a:ext>
            </a:extLst>
          </p:cNvPr>
          <p:cNvSpPr txBox="1"/>
          <p:nvPr/>
        </p:nvSpPr>
        <p:spPr>
          <a:xfrm>
            <a:off x="142042" y="520252"/>
            <a:ext cx="1261756" cy="369332"/>
          </a:xfrm>
          <a:prstGeom prst="rect">
            <a:avLst/>
          </a:prstGeom>
          <a:noFill/>
        </p:spPr>
        <p:txBody>
          <a:bodyPr wrap="none" rtlCol="0">
            <a:spAutoFit/>
          </a:bodyPr>
          <a:lstStyle/>
          <a:p>
            <a:r>
              <a:rPr lang="es-DO" b="1" dirty="0" err="1"/>
              <a:t>Constraints</a:t>
            </a:r>
            <a:endParaRPr lang="es-DO" b="1" dirty="0"/>
          </a:p>
        </p:txBody>
      </p:sp>
      <p:sp>
        <p:nvSpPr>
          <p:cNvPr id="4" name="TextBox 3">
            <a:extLst>
              <a:ext uri="{FF2B5EF4-FFF2-40B4-BE49-F238E27FC236}">
                <a16:creationId xmlns:a16="http://schemas.microsoft.com/office/drawing/2014/main" id="{723E675F-1616-45A9-8AF7-72A948BD01DD}"/>
              </a:ext>
            </a:extLst>
          </p:cNvPr>
          <p:cNvSpPr txBox="1"/>
          <p:nvPr/>
        </p:nvSpPr>
        <p:spPr>
          <a:xfrm>
            <a:off x="0" y="3747163"/>
            <a:ext cx="2347181" cy="369332"/>
          </a:xfrm>
          <a:prstGeom prst="rect">
            <a:avLst/>
          </a:prstGeom>
          <a:noFill/>
        </p:spPr>
        <p:txBody>
          <a:bodyPr wrap="none" rtlCol="0">
            <a:spAutoFit/>
          </a:bodyPr>
          <a:lstStyle/>
          <a:p>
            <a:r>
              <a:rPr lang="es-DO" b="1" dirty="0"/>
              <a:t>Architectural Concerns</a:t>
            </a:r>
          </a:p>
        </p:txBody>
      </p:sp>
      <p:graphicFrame>
        <p:nvGraphicFramePr>
          <p:cNvPr id="7" name="Table 4">
            <a:extLst>
              <a:ext uri="{FF2B5EF4-FFF2-40B4-BE49-F238E27FC236}">
                <a16:creationId xmlns:a16="http://schemas.microsoft.com/office/drawing/2014/main" id="{C2A5E0AA-58E3-4B66-A144-97276FCABCFB}"/>
              </a:ext>
            </a:extLst>
          </p:cNvPr>
          <p:cNvGraphicFramePr>
            <a:graphicFrameLocks noGrp="1"/>
          </p:cNvGraphicFramePr>
          <p:nvPr>
            <p:extLst>
              <p:ext uri="{D42A27DB-BD31-4B8C-83A1-F6EECF244321}">
                <p14:modId xmlns:p14="http://schemas.microsoft.com/office/powerpoint/2010/main" val="2426036279"/>
              </p:ext>
            </p:extLst>
          </p:nvPr>
        </p:nvGraphicFramePr>
        <p:xfrm>
          <a:off x="0" y="4249992"/>
          <a:ext cx="12192000" cy="2026920"/>
        </p:xfrm>
        <a:graphic>
          <a:graphicData uri="http://schemas.openxmlformats.org/drawingml/2006/table">
            <a:tbl>
              <a:tblPr firstRow="1" bandRow="1">
                <a:tableStyleId>{5C22544A-7EE6-4342-B048-85BDC9FD1C3A}</a:tableStyleId>
              </a:tblPr>
              <a:tblGrid>
                <a:gridCol w="1109133">
                  <a:extLst>
                    <a:ext uri="{9D8B030D-6E8A-4147-A177-3AD203B41FA5}">
                      <a16:colId xmlns:a16="http://schemas.microsoft.com/office/drawing/2014/main" val="3802551618"/>
                    </a:ext>
                  </a:extLst>
                </a:gridCol>
                <a:gridCol w="11082867">
                  <a:extLst>
                    <a:ext uri="{9D8B030D-6E8A-4147-A177-3AD203B41FA5}">
                      <a16:colId xmlns:a16="http://schemas.microsoft.com/office/drawing/2014/main" val="1410670334"/>
                    </a:ext>
                  </a:extLst>
                </a:gridCol>
              </a:tblGrid>
              <a:tr h="370840">
                <a:tc>
                  <a:txBody>
                    <a:bodyPr/>
                    <a:lstStyle/>
                    <a:p>
                      <a:r>
                        <a:rPr lang="es-DO" dirty="0"/>
                        <a:t>ID</a:t>
                      </a:r>
                    </a:p>
                  </a:txBody>
                  <a:tcPr/>
                </a:tc>
                <a:tc>
                  <a:txBody>
                    <a:bodyPr/>
                    <a:lstStyle/>
                    <a:p>
                      <a:r>
                        <a:rPr lang="es-DO" dirty="0"/>
                        <a:t>Concern</a:t>
                      </a:r>
                    </a:p>
                  </a:txBody>
                  <a:tcPr/>
                </a:tc>
                <a:extLst>
                  <a:ext uri="{0D108BD9-81ED-4DB2-BD59-A6C34878D82A}">
                    <a16:rowId xmlns:a16="http://schemas.microsoft.com/office/drawing/2014/main" val="3441185861"/>
                  </a:ext>
                </a:extLst>
              </a:tr>
              <a:tr h="370840">
                <a:tc>
                  <a:txBody>
                    <a:bodyPr/>
                    <a:lstStyle/>
                    <a:p>
                      <a:r>
                        <a:rPr lang="es-DO" dirty="0"/>
                        <a:t>CRN-1</a:t>
                      </a:r>
                    </a:p>
                  </a:txBody>
                  <a:tcPr/>
                </a:tc>
                <a:tc>
                  <a:txBody>
                    <a:bodyPr/>
                    <a:lstStyle/>
                    <a:p>
                      <a:r>
                        <a:rPr lang="es-DO" dirty="0"/>
                        <a:t>Establecer una estructura de sistema inicial</a:t>
                      </a:r>
                    </a:p>
                  </a:txBody>
                  <a:tcPr/>
                </a:tc>
                <a:extLst>
                  <a:ext uri="{0D108BD9-81ED-4DB2-BD59-A6C34878D82A}">
                    <a16:rowId xmlns:a16="http://schemas.microsoft.com/office/drawing/2014/main" val="57063619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DO" dirty="0"/>
                        <a:t>CRN-2</a:t>
                      </a:r>
                    </a:p>
                  </a:txBody>
                  <a:tcPr/>
                </a:tc>
                <a:tc>
                  <a:txBody>
                    <a:bodyPr/>
                    <a:lstStyle/>
                    <a:p>
                      <a:r>
                        <a:rPr lang="es-DO" dirty="0"/>
                        <a:t>Aprovechar, fortalecer y repasar los conocimientos del equipo de desarrollo sobre las tecnologías que serán usadas para el sistema. Por ejemplo, Java, Swift, XML, JavaScript, y </a:t>
                      </a:r>
                      <a:r>
                        <a:rPr lang="es-DO" dirty="0" err="1"/>
                        <a:t>frameworks</a:t>
                      </a:r>
                      <a:r>
                        <a:rPr lang="es-DO" dirty="0"/>
                        <a:t> que ayuden al desarrollo de las aplicaciones.</a:t>
                      </a:r>
                    </a:p>
                  </a:txBody>
                  <a:tcPr/>
                </a:tc>
                <a:extLst>
                  <a:ext uri="{0D108BD9-81ED-4DB2-BD59-A6C34878D82A}">
                    <a16:rowId xmlns:a16="http://schemas.microsoft.com/office/drawing/2014/main" val="17844030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DO" dirty="0"/>
                        <a:t>CRN-3</a:t>
                      </a:r>
                    </a:p>
                  </a:txBody>
                  <a:tcPr/>
                </a:tc>
                <a:tc>
                  <a:txBody>
                    <a:bodyPr/>
                    <a:lstStyle/>
                    <a:p>
                      <a:r>
                        <a:rPr lang="es-DO" dirty="0"/>
                        <a:t>Distribuir el trabajo entre los miembros del equipo de desarrollo.</a:t>
                      </a:r>
                    </a:p>
                  </a:txBody>
                  <a:tcPr/>
                </a:tc>
                <a:extLst>
                  <a:ext uri="{0D108BD9-81ED-4DB2-BD59-A6C34878D82A}">
                    <a16:rowId xmlns:a16="http://schemas.microsoft.com/office/drawing/2014/main" val="2881280664"/>
                  </a:ext>
                </a:extLst>
              </a:tr>
            </a:tbl>
          </a:graphicData>
        </a:graphic>
      </p:graphicFrame>
      <p:graphicFrame>
        <p:nvGraphicFramePr>
          <p:cNvPr id="8" name="Table 5">
            <a:extLst>
              <a:ext uri="{FF2B5EF4-FFF2-40B4-BE49-F238E27FC236}">
                <a16:creationId xmlns:a16="http://schemas.microsoft.com/office/drawing/2014/main" id="{ED162C81-C792-46EB-8E60-04CDE5382939}"/>
              </a:ext>
            </a:extLst>
          </p:cNvPr>
          <p:cNvGraphicFramePr>
            <a:graphicFrameLocks noGrp="1"/>
          </p:cNvGraphicFramePr>
          <p:nvPr>
            <p:extLst>
              <p:ext uri="{D42A27DB-BD31-4B8C-83A1-F6EECF244321}">
                <p14:modId xmlns:p14="http://schemas.microsoft.com/office/powerpoint/2010/main" val="216395188"/>
              </p:ext>
            </p:extLst>
          </p:nvPr>
        </p:nvGraphicFramePr>
        <p:xfrm>
          <a:off x="0" y="950238"/>
          <a:ext cx="12192000" cy="2021840"/>
        </p:xfrm>
        <a:graphic>
          <a:graphicData uri="http://schemas.openxmlformats.org/drawingml/2006/table">
            <a:tbl>
              <a:tblPr firstRow="1" bandRow="1">
                <a:tableStyleId>{5C22544A-7EE6-4342-B048-85BDC9FD1C3A}</a:tableStyleId>
              </a:tblPr>
              <a:tblGrid>
                <a:gridCol w="1109133">
                  <a:extLst>
                    <a:ext uri="{9D8B030D-6E8A-4147-A177-3AD203B41FA5}">
                      <a16:colId xmlns:a16="http://schemas.microsoft.com/office/drawing/2014/main" val="3802551618"/>
                    </a:ext>
                  </a:extLst>
                </a:gridCol>
                <a:gridCol w="11082867">
                  <a:extLst>
                    <a:ext uri="{9D8B030D-6E8A-4147-A177-3AD203B41FA5}">
                      <a16:colId xmlns:a16="http://schemas.microsoft.com/office/drawing/2014/main" val="1410670334"/>
                    </a:ext>
                  </a:extLst>
                </a:gridCol>
              </a:tblGrid>
              <a:tr h="370840">
                <a:tc>
                  <a:txBody>
                    <a:bodyPr/>
                    <a:lstStyle/>
                    <a:p>
                      <a:r>
                        <a:rPr lang="es-DO" dirty="0"/>
                        <a:t>ID</a:t>
                      </a:r>
                    </a:p>
                  </a:txBody>
                  <a:tcPr/>
                </a:tc>
                <a:tc>
                  <a:txBody>
                    <a:bodyPr/>
                    <a:lstStyle/>
                    <a:p>
                      <a:r>
                        <a:rPr lang="es-DO" dirty="0"/>
                        <a:t>Constraint</a:t>
                      </a:r>
                    </a:p>
                  </a:txBody>
                  <a:tcPr/>
                </a:tc>
                <a:extLst>
                  <a:ext uri="{0D108BD9-81ED-4DB2-BD59-A6C34878D82A}">
                    <a16:rowId xmlns:a16="http://schemas.microsoft.com/office/drawing/2014/main" val="3441185861"/>
                  </a:ext>
                </a:extLst>
              </a:tr>
              <a:tr h="370840">
                <a:tc>
                  <a:txBody>
                    <a:bodyPr/>
                    <a:lstStyle/>
                    <a:p>
                      <a:r>
                        <a:rPr lang="es-DO" dirty="0"/>
                        <a:t>CON-1</a:t>
                      </a:r>
                    </a:p>
                  </a:txBody>
                  <a:tcPr/>
                </a:tc>
                <a:tc>
                  <a:txBody>
                    <a:bodyPr/>
                    <a:lstStyle/>
                    <a:p>
                      <a:r>
                        <a:rPr lang="es-DO" dirty="0"/>
                        <a:t>La aplicación móvil debe funcionar aunque el vendedor se encuentre en un lugar sin internet.</a:t>
                      </a:r>
                    </a:p>
                  </a:txBody>
                  <a:tcPr/>
                </a:tc>
                <a:extLst>
                  <a:ext uri="{0D108BD9-81ED-4DB2-BD59-A6C34878D82A}">
                    <a16:rowId xmlns:a16="http://schemas.microsoft.com/office/drawing/2014/main" val="3165279542"/>
                  </a:ext>
                </a:extLst>
              </a:tr>
              <a:tr h="370840">
                <a:tc>
                  <a:txBody>
                    <a:bodyPr/>
                    <a:lstStyle/>
                    <a:p>
                      <a:r>
                        <a:rPr lang="es-DO" dirty="0"/>
                        <a:t>CON-2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DO" dirty="0"/>
                        <a:t>El cliente debe poder implementar el ERP preferido.</a:t>
                      </a:r>
                    </a:p>
                    <a:p>
                      <a:endParaRPr lang="es-DO" dirty="0"/>
                    </a:p>
                  </a:txBody>
                  <a:tcPr/>
                </a:tc>
                <a:extLst>
                  <a:ext uri="{0D108BD9-81ED-4DB2-BD59-A6C34878D82A}">
                    <a16:rowId xmlns:a16="http://schemas.microsoft.com/office/drawing/2014/main" val="3316777035"/>
                  </a:ext>
                </a:extLst>
              </a:tr>
              <a:tr h="370840">
                <a:tc>
                  <a:txBody>
                    <a:bodyPr/>
                    <a:lstStyle/>
                    <a:p>
                      <a:r>
                        <a:rPr lang="es-DO" dirty="0"/>
                        <a:t>CON-3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DO" dirty="0"/>
                        <a:t>La herramienta creada debe ayudar a los vendedores a obtener la información que necesitan sin tener que llamar a los clientes.</a:t>
                      </a:r>
                    </a:p>
                  </a:txBody>
                  <a:tcPr/>
                </a:tc>
                <a:extLst>
                  <a:ext uri="{0D108BD9-81ED-4DB2-BD59-A6C34878D82A}">
                    <a16:rowId xmlns:a16="http://schemas.microsoft.com/office/drawing/2014/main" val="2031412877"/>
                  </a:ext>
                </a:extLst>
              </a:tr>
            </a:tbl>
          </a:graphicData>
        </a:graphic>
      </p:graphicFrame>
    </p:spTree>
    <p:extLst>
      <p:ext uri="{BB962C8B-B14F-4D97-AF65-F5344CB8AC3E}">
        <p14:creationId xmlns:p14="http://schemas.microsoft.com/office/powerpoint/2010/main" val="2485008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Presentación</a:t>
            </a:r>
            <a:r>
              <a:rPr lang="en-US" b="1" dirty="0"/>
              <a:t> 1.</a:t>
            </a:r>
            <a:br>
              <a:rPr lang="en-US" dirty="0"/>
            </a:br>
            <a:r>
              <a:rPr lang="en-US" dirty="0"/>
              <a:t>Module view</a:t>
            </a:r>
            <a:endParaRPr lang="es-DO" dirty="0"/>
          </a:p>
        </p:txBody>
      </p:sp>
    </p:spTree>
    <p:extLst>
      <p:ext uri="{BB962C8B-B14F-4D97-AF65-F5344CB8AC3E}">
        <p14:creationId xmlns:p14="http://schemas.microsoft.com/office/powerpoint/2010/main" val="3357654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F57522-4374-40F5-A77C-AE54508433AD}"/>
              </a:ext>
            </a:extLst>
          </p:cNvPr>
          <p:cNvSpPr txBox="1"/>
          <p:nvPr/>
        </p:nvSpPr>
        <p:spPr>
          <a:xfrm>
            <a:off x="142042" y="26404"/>
            <a:ext cx="2160271" cy="369332"/>
          </a:xfrm>
          <a:prstGeom prst="rect">
            <a:avLst/>
          </a:prstGeom>
          <a:noFill/>
        </p:spPr>
        <p:txBody>
          <a:bodyPr wrap="none" rtlCol="0">
            <a:spAutoFit/>
          </a:bodyPr>
          <a:lstStyle/>
          <a:p>
            <a:r>
              <a:rPr lang="es-DO" b="1" dirty="0"/>
              <a:t>ADD (</a:t>
            </a:r>
            <a:r>
              <a:rPr lang="es-DO" b="1" dirty="0" err="1"/>
              <a:t>Review</a:t>
            </a:r>
            <a:r>
              <a:rPr lang="es-DO" b="1" dirty="0"/>
              <a:t> Inputs)</a:t>
            </a:r>
          </a:p>
        </p:txBody>
      </p:sp>
      <p:graphicFrame>
        <p:nvGraphicFramePr>
          <p:cNvPr id="5" name="Table 4">
            <a:extLst>
              <a:ext uri="{FF2B5EF4-FFF2-40B4-BE49-F238E27FC236}">
                <a16:creationId xmlns:a16="http://schemas.microsoft.com/office/drawing/2014/main" id="{6F70326A-957D-414F-BF5F-6648ACC7A324}"/>
              </a:ext>
            </a:extLst>
          </p:cNvPr>
          <p:cNvGraphicFramePr>
            <a:graphicFrameLocks noGrp="1"/>
          </p:cNvGraphicFramePr>
          <p:nvPr>
            <p:extLst>
              <p:ext uri="{D42A27DB-BD31-4B8C-83A1-F6EECF244321}">
                <p14:modId xmlns:p14="http://schemas.microsoft.com/office/powerpoint/2010/main" val="3276111442"/>
              </p:ext>
            </p:extLst>
          </p:nvPr>
        </p:nvGraphicFramePr>
        <p:xfrm>
          <a:off x="0" y="575728"/>
          <a:ext cx="12192000" cy="3114040"/>
        </p:xfrm>
        <a:graphic>
          <a:graphicData uri="http://schemas.openxmlformats.org/drawingml/2006/table">
            <a:tbl>
              <a:tblPr firstRow="1" bandRow="1">
                <a:tableStyleId>{5C22544A-7EE6-4342-B048-85BDC9FD1C3A}</a:tableStyleId>
              </a:tblPr>
              <a:tblGrid>
                <a:gridCol w="1989667">
                  <a:extLst>
                    <a:ext uri="{9D8B030D-6E8A-4147-A177-3AD203B41FA5}">
                      <a16:colId xmlns:a16="http://schemas.microsoft.com/office/drawing/2014/main" val="3802551618"/>
                    </a:ext>
                  </a:extLst>
                </a:gridCol>
                <a:gridCol w="10202333">
                  <a:extLst>
                    <a:ext uri="{9D8B030D-6E8A-4147-A177-3AD203B41FA5}">
                      <a16:colId xmlns:a16="http://schemas.microsoft.com/office/drawing/2014/main" val="1410670334"/>
                    </a:ext>
                  </a:extLst>
                </a:gridCol>
              </a:tblGrid>
              <a:tr h="370840">
                <a:tc>
                  <a:txBody>
                    <a:bodyPr/>
                    <a:lstStyle/>
                    <a:p>
                      <a:r>
                        <a:rPr lang="es-DO" dirty="0" err="1"/>
                        <a:t>Category</a:t>
                      </a:r>
                      <a:endParaRPr lang="es-DO" dirty="0"/>
                    </a:p>
                  </a:txBody>
                  <a:tcPr/>
                </a:tc>
                <a:tc>
                  <a:txBody>
                    <a:bodyPr/>
                    <a:lstStyle/>
                    <a:p>
                      <a:r>
                        <a:rPr lang="es-DO" dirty="0" err="1"/>
                        <a:t>Details</a:t>
                      </a:r>
                      <a:endParaRPr lang="es-DO" dirty="0"/>
                    </a:p>
                  </a:txBody>
                  <a:tcPr/>
                </a:tc>
                <a:extLst>
                  <a:ext uri="{0D108BD9-81ED-4DB2-BD59-A6C34878D82A}">
                    <a16:rowId xmlns:a16="http://schemas.microsoft.com/office/drawing/2014/main" val="3441185861"/>
                  </a:ext>
                </a:extLst>
              </a:tr>
              <a:tr h="370840">
                <a:tc>
                  <a:txBody>
                    <a:bodyPr/>
                    <a:lstStyle/>
                    <a:p>
                      <a:r>
                        <a:rPr lang="es-DO" dirty="0" err="1"/>
                        <a:t>Design</a:t>
                      </a:r>
                      <a:r>
                        <a:rPr lang="es-DO" dirty="0"/>
                        <a:t> </a:t>
                      </a:r>
                      <a:r>
                        <a:rPr lang="es-DO" dirty="0" err="1"/>
                        <a:t>purpose</a:t>
                      </a:r>
                      <a:endParaRPr lang="es-DO" dirty="0"/>
                    </a:p>
                  </a:txBody>
                  <a:tcPr/>
                </a:tc>
                <a:tc>
                  <a:txBody>
                    <a:bodyPr/>
                    <a:lstStyle/>
                    <a:p>
                      <a:r>
                        <a:rPr lang="es-DO" dirty="0"/>
                        <a:t>El</a:t>
                      </a:r>
                      <a:r>
                        <a:rPr lang="es-DO" baseline="0" dirty="0"/>
                        <a:t> propósito es tener</a:t>
                      </a:r>
                      <a:r>
                        <a:rPr lang="es-DO" dirty="0"/>
                        <a:t> un proceso ágil con cortas iteraciones para que los desarrolladores puedan recibir un </a:t>
                      </a:r>
                      <a:r>
                        <a:rPr lang="es-DO" dirty="0" err="1"/>
                        <a:t>feedback</a:t>
                      </a:r>
                      <a:r>
                        <a:rPr lang="es-DO" dirty="0"/>
                        <a:t> real y ya funcional, permitiendo así la modificación del sistema en caso de ser necesario. Un diseño de arquitectura es requerido para evitar el doble trabajo en el futuro de cosas que se pudieron haber prevenido.</a:t>
                      </a:r>
                    </a:p>
                  </a:txBody>
                  <a:tcPr/>
                </a:tc>
                <a:extLst>
                  <a:ext uri="{0D108BD9-81ED-4DB2-BD59-A6C34878D82A}">
                    <a16:rowId xmlns:a16="http://schemas.microsoft.com/office/drawing/2014/main" val="570636195"/>
                  </a:ext>
                </a:extLst>
              </a:tr>
              <a:tr h="4284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DO" dirty="0" err="1"/>
                        <a:t>Primary</a:t>
                      </a:r>
                      <a:r>
                        <a:rPr lang="es-DO" dirty="0"/>
                        <a:t> </a:t>
                      </a:r>
                      <a:r>
                        <a:rPr lang="es-DO" dirty="0" err="1"/>
                        <a:t>functional</a:t>
                      </a:r>
                      <a:r>
                        <a:rPr lang="es-DO" dirty="0"/>
                        <a:t> </a:t>
                      </a:r>
                      <a:r>
                        <a:rPr lang="es-DO" dirty="0" err="1"/>
                        <a:t>requirements</a:t>
                      </a:r>
                      <a:endParaRPr lang="es-DO" dirty="0"/>
                    </a:p>
                  </a:txBody>
                  <a:tcPr/>
                </a:tc>
                <a:tc>
                  <a:txBody>
                    <a:bodyPr/>
                    <a:lstStyle/>
                    <a:p>
                      <a:r>
                        <a:rPr lang="es-DO" dirty="0"/>
                        <a:t>De los casos de uso mencionados anteriormente, los primarios establecidos son los siguientes:</a:t>
                      </a:r>
                      <a:br>
                        <a:rPr lang="es-DO" dirty="0"/>
                      </a:br>
                      <a:r>
                        <a:rPr lang="es-DO" dirty="0"/>
                        <a:t>UC-10: Porque está relacionado a los problemas técnicos (QA-3)</a:t>
                      </a:r>
                      <a:br>
                        <a:rPr lang="es-DO" dirty="0"/>
                      </a:br>
                      <a:r>
                        <a:rPr lang="es-DO" dirty="0"/>
                        <a:t>UC-11: Porque directamente soporta el </a:t>
                      </a:r>
                      <a:r>
                        <a:rPr lang="es-DO" dirty="0" err="1"/>
                        <a:t>core</a:t>
                      </a:r>
                      <a:r>
                        <a:rPr lang="es-DO" dirty="0"/>
                        <a:t> </a:t>
                      </a:r>
                      <a:r>
                        <a:rPr lang="es-DO" dirty="0" err="1"/>
                        <a:t>business</a:t>
                      </a:r>
                      <a:endParaRPr lang="es-DO" dirty="0"/>
                    </a:p>
                  </a:txBody>
                  <a:tcPr/>
                </a:tc>
                <a:extLst>
                  <a:ext uri="{0D108BD9-81ED-4DB2-BD59-A6C34878D82A}">
                    <a16:rowId xmlns:a16="http://schemas.microsoft.com/office/drawing/2014/main" val="1784403052"/>
                  </a:ext>
                </a:extLst>
              </a:tr>
              <a:tr h="4284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DO" dirty="0" err="1"/>
                        <a:t>Quality</a:t>
                      </a:r>
                      <a:r>
                        <a:rPr lang="es-DO" dirty="0"/>
                        <a:t> </a:t>
                      </a:r>
                      <a:r>
                        <a:rPr lang="es-DO" dirty="0" err="1"/>
                        <a:t>attribute</a:t>
                      </a:r>
                      <a:r>
                        <a:rPr lang="es-DO" dirty="0"/>
                        <a:t> </a:t>
                      </a:r>
                      <a:r>
                        <a:rPr lang="es-DO" dirty="0" err="1"/>
                        <a:t>scenarios</a:t>
                      </a:r>
                      <a:endParaRPr lang="es-DO" dirty="0"/>
                    </a:p>
                  </a:txBody>
                  <a:tcPr/>
                </a:tc>
                <a:tc>
                  <a:txBody>
                    <a:bodyPr/>
                    <a:lstStyle/>
                    <a:p>
                      <a:r>
                        <a:rPr lang="es-DO" dirty="0"/>
                        <a:t>Los escenarios fueron descritos anteriormente. Ahora serán priorizados de la siguiente manera:</a:t>
                      </a:r>
                    </a:p>
                    <a:p>
                      <a:endParaRPr lang="es-DO" dirty="0"/>
                    </a:p>
                  </a:txBody>
                  <a:tcPr/>
                </a:tc>
                <a:extLst>
                  <a:ext uri="{0D108BD9-81ED-4DB2-BD59-A6C34878D82A}">
                    <a16:rowId xmlns:a16="http://schemas.microsoft.com/office/drawing/2014/main" val="2887349755"/>
                  </a:ext>
                </a:extLst>
              </a:tr>
            </a:tbl>
          </a:graphicData>
        </a:graphic>
      </p:graphicFrame>
      <p:graphicFrame>
        <p:nvGraphicFramePr>
          <p:cNvPr id="6" name="Table 5">
            <a:extLst>
              <a:ext uri="{FF2B5EF4-FFF2-40B4-BE49-F238E27FC236}">
                <a16:creationId xmlns:a16="http://schemas.microsoft.com/office/drawing/2014/main" id="{65E13E45-5010-4F70-B16A-DA82A78F6EA8}"/>
              </a:ext>
            </a:extLst>
          </p:cNvPr>
          <p:cNvGraphicFramePr>
            <a:graphicFrameLocks noGrp="1"/>
          </p:cNvGraphicFramePr>
          <p:nvPr>
            <p:extLst>
              <p:ext uri="{D42A27DB-BD31-4B8C-83A1-F6EECF244321}">
                <p14:modId xmlns:p14="http://schemas.microsoft.com/office/powerpoint/2010/main" val="114801111"/>
              </p:ext>
            </p:extLst>
          </p:nvPr>
        </p:nvGraphicFramePr>
        <p:xfrm>
          <a:off x="1988190" y="3332474"/>
          <a:ext cx="10094753" cy="1737360"/>
        </p:xfrm>
        <a:graphic>
          <a:graphicData uri="http://schemas.openxmlformats.org/drawingml/2006/table">
            <a:tbl>
              <a:tblPr firstRow="1" bandRow="1">
                <a:tableStyleId>{F5AB1C69-6EDB-4FF4-983F-18BD219EF322}</a:tableStyleId>
              </a:tblPr>
              <a:tblGrid>
                <a:gridCol w="1901179">
                  <a:extLst>
                    <a:ext uri="{9D8B030D-6E8A-4147-A177-3AD203B41FA5}">
                      <a16:colId xmlns:a16="http://schemas.microsoft.com/office/drawing/2014/main" val="3611558101"/>
                    </a:ext>
                  </a:extLst>
                </a:gridCol>
                <a:gridCol w="4122023">
                  <a:extLst>
                    <a:ext uri="{9D8B030D-6E8A-4147-A177-3AD203B41FA5}">
                      <a16:colId xmlns:a16="http://schemas.microsoft.com/office/drawing/2014/main" val="3582003237"/>
                    </a:ext>
                  </a:extLst>
                </a:gridCol>
                <a:gridCol w="4071551">
                  <a:extLst>
                    <a:ext uri="{9D8B030D-6E8A-4147-A177-3AD203B41FA5}">
                      <a16:colId xmlns:a16="http://schemas.microsoft.com/office/drawing/2014/main" val="3217686600"/>
                    </a:ext>
                  </a:extLst>
                </a:gridCol>
              </a:tblGrid>
              <a:tr h="524132">
                <a:tc>
                  <a:txBody>
                    <a:bodyPr/>
                    <a:lstStyle/>
                    <a:p>
                      <a:r>
                        <a:rPr lang="es-DO" dirty="0" err="1"/>
                        <a:t>Scenario</a:t>
                      </a:r>
                      <a:r>
                        <a:rPr lang="es-DO" dirty="0"/>
                        <a:t> ID</a:t>
                      </a:r>
                    </a:p>
                  </a:txBody>
                  <a:tcPr/>
                </a:tc>
                <a:tc>
                  <a:txBody>
                    <a:bodyPr/>
                    <a:lstStyle/>
                    <a:p>
                      <a:r>
                        <a:rPr lang="es-DO" dirty="0" err="1"/>
                        <a:t>Impotance</a:t>
                      </a:r>
                      <a:r>
                        <a:rPr lang="es-DO" dirty="0"/>
                        <a:t> </a:t>
                      </a:r>
                      <a:r>
                        <a:rPr lang="es-DO" dirty="0" err="1"/>
                        <a:t>to</a:t>
                      </a:r>
                      <a:r>
                        <a:rPr lang="es-DO" dirty="0"/>
                        <a:t> </a:t>
                      </a:r>
                      <a:r>
                        <a:rPr lang="es-DO" dirty="0" err="1"/>
                        <a:t>the</a:t>
                      </a:r>
                      <a:r>
                        <a:rPr lang="es-DO" dirty="0"/>
                        <a:t> </a:t>
                      </a:r>
                      <a:r>
                        <a:rPr lang="es-DO" dirty="0" err="1"/>
                        <a:t>Customer</a:t>
                      </a:r>
                      <a:endParaRPr lang="es-DO" dirty="0"/>
                    </a:p>
                  </a:txBody>
                  <a:tcPr/>
                </a:tc>
                <a:tc>
                  <a:txBody>
                    <a:bodyPr/>
                    <a:lstStyle/>
                    <a:p>
                      <a:r>
                        <a:rPr lang="es-DO" dirty="0" err="1"/>
                        <a:t>Difficulty</a:t>
                      </a:r>
                      <a:r>
                        <a:rPr lang="es-DO" dirty="0"/>
                        <a:t> </a:t>
                      </a:r>
                      <a:r>
                        <a:rPr lang="es-DO" dirty="0" err="1"/>
                        <a:t>of</a:t>
                      </a:r>
                      <a:r>
                        <a:rPr lang="es-DO" dirty="0"/>
                        <a:t> </a:t>
                      </a:r>
                      <a:r>
                        <a:rPr lang="es-DO" dirty="0" err="1"/>
                        <a:t>Implementation</a:t>
                      </a:r>
                      <a:r>
                        <a:rPr lang="es-DO" dirty="0"/>
                        <a:t> </a:t>
                      </a:r>
                      <a:r>
                        <a:rPr lang="es-DO" dirty="0" err="1"/>
                        <a:t>According</a:t>
                      </a:r>
                      <a:r>
                        <a:rPr lang="es-DO" dirty="0"/>
                        <a:t> </a:t>
                      </a:r>
                      <a:r>
                        <a:rPr lang="es-DO" dirty="0" err="1"/>
                        <a:t>to</a:t>
                      </a:r>
                      <a:r>
                        <a:rPr lang="es-DO" dirty="0"/>
                        <a:t> </a:t>
                      </a:r>
                      <a:r>
                        <a:rPr lang="es-DO" dirty="0" err="1"/>
                        <a:t>the</a:t>
                      </a:r>
                      <a:r>
                        <a:rPr lang="es-DO" dirty="0"/>
                        <a:t> </a:t>
                      </a:r>
                      <a:r>
                        <a:rPr lang="es-DO" dirty="0" err="1"/>
                        <a:t>Architect</a:t>
                      </a:r>
                      <a:endParaRPr lang="es-DO" dirty="0"/>
                    </a:p>
                  </a:txBody>
                  <a:tcPr/>
                </a:tc>
                <a:extLst>
                  <a:ext uri="{0D108BD9-81ED-4DB2-BD59-A6C34878D82A}">
                    <a16:rowId xmlns:a16="http://schemas.microsoft.com/office/drawing/2014/main" val="3456760399"/>
                  </a:ext>
                </a:extLst>
              </a:tr>
              <a:tr h="299504">
                <a:tc>
                  <a:txBody>
                    <a:bodyPr/>
                    <a:lstStyle/>
                    <a:p>
                      <a:r>
                        <a:rPr lang="es-DO" dirty="0"/>
                        <a:t>QA-1</a:t>
                      </a:r>
                    </a:p>
                  </a:txBody>
                  <a:tcPr/>
                </a:tc>
                <a:tc>
                  <a:txBody>
                    <a:bodyPr/>
                    <a:lstStyle/>
                    <a:p>
                      <a:r>
                        <a:rPr lang="es-DO" dirty="0"/>
                        <a:t>High</a:t>
                      </a:r>
                    </a:p>
                  </a:txBody>
                  <a:tcPr/>
                </a:tc>
                <a:tc>
                  <a:txBody>
                    <a:bodyPr/>
                    <a:lstStyle/>
                    <a:p>
                      <a:r>
                        <a:rPr lang="es-DO" dirty="0"/>
                        <a:t>Medium</a:t>
                      </a:r>
                    </a:p>
                  </a:txBody>
                  <a:tcPr/>
                </a:tc>
                <a:extLst>
                  <a:ext uri="{0D108BD9-81ED-4DB2-BD59-A6C34878D82A}">
                    <a16:rowId xmlns:a16="http://schemas.microsoft.com/office/drawing/2014/main" val="2402444144"/>
                  </a:ext>
                </a:extLst>
              </a:tr>
              <a:tr h="2995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DO" dirty="0"/>
                        <a:t>QA-2</a:t>
                      </a:r>
                    </a:p>
                  </a:txBody>
                  <a:tcPr/>
                </a:tc>
                <a:tc>
                  <a:txBody>
                    <a:bodyPr/>
                    <a:lstStyle/>
                    <a:p>
                      <a:r>
                        <a:rPr lang="es-DO" dirty="0"/>
                        <a:t>High</a:t>
                      </a:r>
                    </a:p>
                  </a:txBody>
                  <a:tcPr/>
                </a:tc>
                <a:tc>
                  <a:txBody>
                    <a:bodyPr/>
                    <a:lstStyle/>
                    <a:p>
                      <a:r>
                        <a:rPr lang="es-DO" dirty="0"/>
                        <a:t>Low</a:t>
                      </a:r>
                    </a:p>
                  </a:txBody>
                  <a:tcPr/>
                </a:tc>
                <a:extLst>
                  <a:ext uri="{0D108BD9-81ED-4DB2-BD59-A6C34878D82A}">
                    <a16:rowId xmlns:a16="http://schemas.microsoft.com/office/drawing/2014/main" val="3993047328"/>
                  </a:ext>
                </a:extLst>
              </a:tr>
              <a:tr h="2995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DO" dirty="0"/>
                        <a:t>QA-5</a:t>
                      </a:r>
                    </a:p>
                  </a:txBody>
                  <a:tcPr/>
                </a:tc>
                <a:tc>
                  <a:txBody>
                    <a:bodyPr/>
                    <a:lstStyle/>
                    <a:p>
                      <a:r>
                        <a:rPr lang="es-DO" dirty="0"/>
                        <a:t>High</a:t>
                      </a:r>
                    </a:p>
                  </a:txBody>
                  <a:tcPr/>
                </a:tc>
                <a:tc>
                  <a:txBody>
                    <a:bodyPr/>
                    <a:lstStyle/>
                    <a:p>
                      <a:r>
                        <a:rPr lang="es-DO" dirty="0"/>
                        <a:t>Low</a:t>
                      </a:r>
                    </a:p>
                  </a:txBody>
                  <a:tcPr/>
                </a:tc>
                <a:extLst>
                  <a:ext uri="{0D108BD9-81ED-4DB2-BD59-A6C34878D82A}">
                    <a16:rowId xmlns:a16="http://schemas.microsoft.com/office/drawing/2014/main" val="1525641017"/>
                  </a:ext>
                </a:extLst>
              </a:tr>
            </a:tbl>
          </a:graphicData>
        </a:graphic>
      </p:graphicFrame>
      <p:graphicFrame>
        <p:nvGraphicFramePr>
          <p:cNvPr id="7" name="Table 6">
            <a:extLst>
              <a:ext uri="{FF2B5EF4-FFF2-40B4-BE49-F238E27FC236}">
                <a16:creationId xmlns:a16="http://schemas.microsoft.com/office/drawing/2014/main" id="{22321A04-D234-4D0B-BF70-DF0EF4E6A17D}"/>
              </a:ext>
            </a:extLst>
          </p:cNvPr>
          <p:cNvGraphicFramePr>
            <a:graphicFrameLocks noGrp="1"/>
          </p:cNvGraphicFramePr>
          <p:nvPr>
            <p:extLst>
              <p:ext uri="{D42A27DB-BD31-4B8C-83A1-F6EECF244321}">
                <p14:modId xmlns:p14="http://schemas.microsoft.com/office/powerpoint/2010/main" val="1546254652"/>
              </p:ext>
            </p:extLst>
          </p:nvPr>
        </p:nvGraphicFramePr>
        <p:xfrm>
          <a:off x="0" y="5069834"/>
          <a:ext cx="12192000" cy="1330966"/>
        </p:xfrm>
        <a:graphic>
          <a:graphicData uri="http://schemas.openxmlformats.org/drawingml/2006/table">
            <a:tbl>
              <a:tblPr firstRow="1" bandRow="1">
                <a:tableStyleId>{5C22544A-7EE6-4342-B048-85BDC9FD1C3A}</a:tableStyleId>
              </a:tblPr>
              <a:tblGrid>
                <a:gridCol w="1989667">
                  <a:extLst>
                    <a:ext uri="{9D8B030D-6E8A-4147-A177-3AD203B41FA5}">
                      <a16:colId xmlns:a16="http://schemas.microsoft.com/office/drawing/2014/main" val="3802551618"/>
                    </a:ext>
                  </a:extLst>
                </a:gridCol>
                <a:gridCol w="10202333">
                  <a:extLst>
                    <a:ext uri="{9D8B030D-6E8A-4147-A177-3AD203B41FA5}">
                      <a16:colId xmlns:a16="http://schemas.microsoft.com/office/drawing/2014/main" val="1410670334"/>
                    </a:ext>
                  </a:extLst>
                </a:gridCol>
              </a:tblGrid>
              <a:tr h="5336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DO" b="0" dirty="0" err="1">
                          <a:solidFill>
                            <a:schemeClr val="tx1"/>
                          </a:solidFill>
                        </a:rPr>
                        <a:t>Constraints</a:t>
                      </a:r>
                      <a:endParaRPr lang="es-DO" b="0" dirty="0">
                        <a:solidFill>
                          <a:schemeClr val="tx1"/>
                        </a:solidFill>
                      </a:endParaRPr>
                    </a:p>
                  </a:txBody>
                  <a:tcPr>
                    <a:solidFill>
                      <a:srgbClr val="CFD5EA"/>
                    </a:solidFill>
                  </a:tcPr>
                </a:tc>
                <a:tc>
                  <a:txBody>
                    <a:bodyPr/>
                    <a:lstStyle/>
                    <a:p>
                      <a:r>
                        <a:rPr lang="es-DO" b="0" dirty="0">
                          <a:solidFill>
                            <a:schemeClr val="tx1"/>
                          </a:solidFill>
                        </a:rPr>
                        <a:t>Todos los </a:t>
                      </a:r>
                      <a:r>
                        <a:rPr lang="es-DO" b="0" dirty="0" err="1">
                          <a:solidFill>
                            <a:schemeClr val="tx1"/>
                          </a:solidFill>
                        </a:rPr>
                        <a:t>constraints</a:t>
                      </a:r>
                      <a:r>
                        <a:rPr lang="es-DO" b="0" dirty="0">
                          <a:solidFill>
                            <a:schemeClr val="tx1"/>
                          </a:solidFill>
                        </a:rPr>
                        <a:t> mencionados anteriormente son considerados como drivers.</a:t>
                      </a:r>
                    </a:p>
                  </a:txBody>
                  <a:tcPr>
                    <a:solidFill>
                      <a:srgbClr val="CFD5EA"/>
                    </a:solidFill>
                  </a:tcPr>
                </a:tc>
                <a:extLst>
                  <a:ext uri="{0D108BD9-81ED-4DB2-BD59-A6C34878D82A}">
                    <a16:rowId xmlns:a16="http://schemas.microsoft.com/office/drawing/2014/main" val="1784403052"/>
                  </a:ext>
                </a:extLst>
              </a:tr>
              <a:tr h="7973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DO" b="0" dirty="0">
                          <a:solidFill>
                            <a:schemeClr val="tx1"/>
                          </a:solidFill>
                        </a:rPr>
                        <a:t>Architectural </a:t>
                      </a:r>
                      <a:r>
                        <a:rPr lang="es-DO" b="0" dirty="0" err="1">
                          <a:solidFill>
                            <a:schemeClr val="tx1"/>
                          </a:solidFill>
                        </a:rPr>
                        <a:t>concerns</a:t>
                      </a:r>
                      <a:endParaRPr lang="es-DO" b="0" dirty="0">
                        <a:solidFill>
                          <a:schemeClr val="tx1"/>
                        </a:solidFill>
                      </a:endParaRPr>
                    </a:p>
                  </a:txBody>
                  <a:tcPr/>
                </a:tc>
                <a:tc>
                  <a:txBody>
                    <a:bodyPr/>
                    <a:lstStyle/>
                    <a:p>
                      <a:r>
                        <a:rPr lang="es-DO" b="0" dirty="0">
                          <a:solidFill>
                            <a:schemeClr val="tx1"/>
                          </a:solidFill>
                        </a:rPr>
                        <a:t>Todos los </a:t>
                      </a:r>
                      <a:r>
                        <a:rPr lang="es-DO" b="0" dirty="0" err="1">
                          <a:solidFill>
                            <a:schemeClr val="tx1"/>
                          </a:solidFill>
                        </a:rPr>
                        <a:t>architectural</a:t>
                      </a:r>
                      <a:r>
                        <a:rPr lang="es-DO" b="0" dirty="0">
                          <a:solidFill>
                            <a:schemeClr val="tx1"/>
                          </a:solidFill>
                        </a:rPr>
                        <a:t> </a:t>
                      </a:r>
                      <a:r>
                        <a:rPr lang="es-DO" b="0" dirty="0" err="1">
                          <a:solidFill>
                            <a:schemeClr val="tx1"/>
                          </a:solidFill>
                        </a:rPr>
                        <a:t>concerns</a:t>
                      </a:r>
                      <a:r>
                        <a:rPr lang="es-DO" b="0" dirty="0">
                          <a:solidFill>
                            <a:schemeClr val="tx1"/>
                          </a:solidFill>
                        </a:rPr>
                        <a:t> mencionados anteriormente son considerados como drivers.</a:t>
                      </a:r>
                    </a:p>
                  </a:txBody>
                  <a:tcPr/>
                </a:tc>
                <a:extLst>
                  <a:ext uri="{0D108BD9-81ED-4DB2-BD59-A6C34878D82A}">
                    <a16:rowId xmlns:a16="http://schemas.microsoft.com/office/drawing/2014/main" val="2887349755"/>
                  </a:ext>
                </a:extLst>
              </a:tr>
            </a:tbl>
          </a:graphicData>
        </a:graphic>
      </p:graphicFrame>
    </p:spTree>
    <p:extLst>
      <p:ext uri="{BB962C8B-B14F-4D97-AF65-F5344CB8AC3E}">
        <p14:creationId xmlns:p14="http://schemas.microsoft.com/office/powerpoint/2010/main" val="15181721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3283</TotalTime>
  <Words>1949</Words>
  <Application>Microsoft Office PowerPoint</Application>
  <PresentationFormat>Panorámica</PresentationFormat>
  <Paragraphs>300</Paragraphs>
  <Slides>25</Slides>
  <Notes>0</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25</vt:i4>
      </vt:variant>
    </vt:vector>
  </HeadingPairs>
  <TitlesOfParts>
    <vt:vector size="27" baseType="lpstr">
      <vt:lpstr>Arial</vt:lpstr>
      <vt:lpstr>Clarity</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1. Module view</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2. C&amp;C</vt:lpstr>
      <vt:lpstr>Presentación de PowerPoint</vt:lpstr>
      <vt:lpstr>Presentación de PowerPoint</vt:lpstr>
      <vt:lpstr>Presentación de PowerPoint</vt:lpstr>
      <vt:lpstr>Presentación de PowerPoint</vt:lpstr>
      <vt:lpstr>Presentación 3. Allocation</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Gomez</dc:creator>
  <cp:lastModifiedBy>Juan Luis Mejía Paulino</cp:lastModifiedBy>
  <cp:revision>156</cp:revision>
  <dcterms:created xsi:type="dcterms:W3CDTF">2018-11-08T00:44:11Z</dcterms:created>
  <dcterms:modified xsi:type="dcterms:W3CDTF">2018-12-10T20:52:29Z</dcterms:modified>
</cp:coreProperties>
</file>