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2" r:id="rId4"/>
    <p:sldId id="263" r:id="rId5"/>
    <p:sldId id="258" r:id="rId6"/>
    <p:sldId id="265" r:id="rId7"/>
    <p:sldId id="259" r:id="rId8"/>
    <p:sldId id="260" r:id="rId9"/>
    <p:sldId id="266" r:id="rId10"/>
    <p:sldId id="267" r:id="rId11"/>
    <p:sldId id="268" r:id="rId12"/>
    <p:sldId id="269" r:id="rId13"/>
    <p:sldId id="275" r:id="rId14"/>
    <p:sldId id="270" r:id="rId15"/>
    <p:sldId id="271" r:id="rId16"/>
    <p:sldId id="272" r:id="rId17"/>
    <p:sldId id="274" r:id="rId18"/>
    <p:sldId id="273" r:id="rId19"/>
    <p:sldId id="276" r:id="rId20"/>
    <p:sldId id="277" r:id="rId21"/>
    <p:sldId id="278" r:id="rId22"/>
    <p:sldId id="279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15"/>
    <p:restoredTop sz="64447" autoAdjust="0"/>
  </p:normalViewPr>
  <p:slideViewPr>
    <p:cSldViewPr showGuides="1">
      <p:cViewPr>
        <p:scale>
          <a:sx n="75" d="100"/>
          <a:sy n="75" d="100"/>
        </p:scale>
        <p:origin x="336" y="2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8C33F-38DF-4EDA-992A-BA4DB37CFCB5}" type="datetimeFigureOut">
              <a:rPr lang="ko-KR" altLang="en-US" smtClean="0"/>
              <a:t>2017. 7. 16.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51BE33-2169-4D97-8D9F-192BD55F9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176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 smtClean="0"/>
              <a:t>서블릿이</a:t>
            </a:r>
            <a:r>
              <a:rPr lang="ko-KR" altLang="en-US" dirty="0" smtClean="0"/>
              <a:t> 넘겨주는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요청은 </a:t>
            </a:r>
            <a:r>
              <a:rPr lang="en-US" altLang="ko-KR" dirty="0" err="1" smtClean="0"/>
              <a:t>httpServletRequest</a:t>
            </a:r>
            <a:r>
              <a:rPr lang="en-US" altLang="ko-KR" dirty="0" smtClean="0"/>
              <a:t> </a:t>
            </a:r>
            <a:r>
              <a:rPr lang="ko-KR" altLang="en-US" dirty="0" smtClean="0"/>
              <a:t>오브젝트에 담겨있다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HttpServletRequest</a:t>
            </a:r>
            <a:r>
              <a:rPr lang="ko-KR" altLang="en-US" dirty="0" smtClean="0"/>
              <a:t>에서 필요한 사용자 요청정보를 추출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올바르게 요청했는지 검증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&gt; </a:t>
            </a:r>
            <a:r>
              <a:rPr lang="ko-KR" altLang="en-US" baseline="0" dirty="0" smtClean="0"/>
              <a:t>필수 항목 체크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바른 형식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db</a:t>
            </a:r>
            <a:r>
              <a:rPr lang="ko-KR" altLang="en-US" baseline="0" dirty="0" smtClean="0"/>
              <a:t>정보와 비교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문제시 적절한 예외처리 필요</a:t>
            </a:r>
            <a:r>
              <a:rPr lang="en-US" altLang="ko-KR" baseline="0" dirty="0" smtClean="0"/>
              <a:t>.</a:t>
            </a:r>
          </a:p>
          <a:p>
            <a:pPr marL="0" indent="0">
              <a:buNone/>
            </a:pPr>
            <a:endParaRPr lang="en-US" altLang="ko-KR" baseline="0" dirty="0" smtClean="0"/>
          </a:p>
          <a:p>
            <a:pPr marL="0" indent="0">
              <a:buNone/>
            </a:pPr>
            <a:r>
              <a:rPr lang="en-US" altLang="ko-KR" baseline="0" dirty="0" smtClean="0"/>
              <a:t>3. </a:t>
            </a:r>
            <a:r>
              <a:rPr lang="ko-KR" altLang="en-US" baseline="0" dirty="0" smtClean="0"/>
              <a:t>결과에 따라 </a:t>
            </a:r>
            <a:r>
              <a:rPr lang="ko-KR" altLang="en-US" baseline="0" dirty="0" err="1" smtClean="0"/>
              <a:t>뷰도</a:t>
            </a:r>
            <a:r>
              <a:rPr lang="ko-KR" altLang="en-US" baseline="0" dirty="0" smtClean="0"/>
              <a:t> 달라지기 때문에 페이지가 바뀌도록 </a:t>
            </a:r>
            <a:r>
              <a:rPr lang="ko-KR" altLang="en-US" baseline="0" dirty="0" err="1" smtClean="0"/>
              <a:t>리다이렉트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해줘야한다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결과에 따라 다른 </a:t>
            </a:r>
            <a:r>
              <a:rPr lang="ko-KR" altLang="en-US" baseline="0" dirty="0" err="1" smtClean="0"/>
              <a:t>뷰를</a:t>
            </a:r>
            <a:r>
              <a:rPr lang="ko-KR" altLang="en-US" baseline="0" dirty="0" smtClean="0"/>
              <a:t> 선택하기도 </a:t>
            </a:r>
            <a:r>
              <a:rPr lang="ko-KR" altLang="en-US" baseline="0" dirty="0" err="1" smtClean="0"/>
              <a:t>해야한다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적절한 </a:t>
            </a:r>
            <a:r>
              <a:rPr lang="en-US" altLang="ko-KR" baseline="0" dirty="0" smtClean="0"/>
              <a:t>URL</a:t>
            </a:r>
            <a:r>
              <a:rPr lang="ko-KR" altLang="en-US" baseline="0" dirty="0" smtClean="0"/>
              <a:t>만들 필요가 있다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AutoNum type="arabicPeriod"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1BE33-2169-4D97-8D9F-192BD55F964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501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필터는 웹 어플리케이션에서 작동 </a:t>
            </a:r>
            <a:r>
              <a:rPr lang="en-US" altLang="ko-KR" dirty="0" smtClean="0"/>
              <a:t>..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인터셉터는 스프링에서 작동</a:t>
            </a:r>
            <a:r>
              <a:rPr lang="en-US" altLang="ko-KR" dirty="0" smtClean="0"/>
              <a:t>..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1BE33-2169-4D97-8D9F-192BD55F964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501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컨트롤러는 </a:t>
            </a:r>
            <a:r>
              <a:rPr lang="en-US" altLang="ko-KR" dirty="0" err="1" smtClean="0"/>
              <a:t>DispatcherServlet</a:t>
            </a:r>
            <a:r>
              <a:rPr lang="ko-KR" altLang="en-US" dirty="0" smtClean="0"/>
              <a:t>과 컨트롤러 사이에 주고 받는 정보를 그대로 반영하고 있는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스프링</a:t>
            </a:r>
            <a:r>
              <a:rPr lang="en-US" altLang="ko-KR" baseline="0" dirty="0" err="1" smtClean="0"/>
              <a:t>mvc</a:t>
            </a:r>
            <a:r>
              <a:rPr lang="ko-KR" altLang="en-US" baseline="0" dirty="0" smtClean="0"/>
              <a:t>의 기초가 되는 컨트롤러 </a:t>
            </a:r>
            <a:r>
              <a:rPr lang="ko-KR" altLang="en-US" baseline="0" dirty="0" smtClean="0"/>
              <a:t>인터페이스인 만큼 </a:t>
            </a:r>
            <a:r>
              <a:rPr lang="ko-KR" altLang="en-US" baseline="0" dirty="0" smtClean="0"/>
              <a:t>컨트롤러를 구현해서 공통적인 기반의 컨트롤러를 만드는것이 대개 가장 손쉬운 접근 방법이다</a:t>
            </a:r>
            <a:r>
              <a:rPr lang="en-US" altLang="ko-KR" baseline="0" dirty="0" smtClean="0"/>
              <a:t>.</a:t>
            </a:r>
          </a:p>
          <a:p>
            <a:pPr marL="0" indent="0">
              <a:buNone/>
            </a:pPr>
            <a:r>
              <a:rPr lang="ko-KR" altLang="en-US" baseline="0" dirty="0" smtClean="0"/>
              <a:t>하지만 이는 단점이 하나 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개별 컨트롤러가 특정 클래스를 상속하도록 강제한다는 점이다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1BE33-2169-4D97-8D9F-192BD55F964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5018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1BE33-2169-4D97-8D9F-192BD55F964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501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1BE33-2169-4D97-8D9F-192BD55F964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2688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1~2.</a:t>
            </a:r>
            <a:r>
              <a:rPr lang="ko-KR" altLang="en-US" dirty="0" smtClean="0"/>
              <a:t> 모두 벨로시티와 프리마커라는 두 개의 대표적인 자바 템플릿 엔진을 뷰로 사용하게 해준다</a:t>
            </a:r>
            <a:r>
              <a:rPr lang="en-US" altLang="ko-KR" dirty="0" smtClean="0"/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3.</a:t>
            </a:r>
            <a:r>
              <a:rPr lang="ko-KR" altLang="en-US" dirty="0" smtClean="0"/>
              <a:t> 스프링 </a:t>
            </a:r>
            <a:r>
              <a:rPr lang="en-US" altLang="ko-KR" dirty="0" smtClean="0"/>
              <a:t>3.0</a:t>
            </a:r>
            <a:r>
              <a:rPr lang="ko-KR" altLang="en-US" dirty="0" smtClean="0"/>
              <a:t>에서 새롭게 등장한 </a:t>
            </a:r>
            <a:r>
              <a:rPr lang="en-US" altLang="ko-KR" dirty="0" err="1" smtClean="0"/>
              <a:t>OXM</a:t>
            </a:r>
            <a:r>
              <a:rPr lang="en-US" altLang="ko-KR" dirty="0" smtClean="0"/>
              <a:t>(</a:t>
            </a:r>
            <a:r>
              <a:rPr lang="ko-KR" altLang="en-US" dirty="0" smtClean="0"/>
              <a:t> </a:t>
            </a:r>
            <a:r>
              <a:rPr lang="en-US" altLang="ko-KR" dirty="0" smtClean="0"/>
              <a:t>Object</a:t>
            </a:r>
            <a:r>
              <a:rPr lang="en-US" altLang="ko-KR" baseline="0" dirty="0" smtClean="0"/>
              <a:t> </a:t>
            </a:r>
            <a:r>
              <a:rPr lang="mr-IN" altLang="ko-KR" baseline="0" dirty="0" smtClean="0"/>
              <a:t>–</a:t>
            </a:r>
            <a:r>
              <a:rPr lang="en-US" altLang="ko-KR" baseline="0" dirty="0" smtClean="0"/>
              <a:t> XML Mapping ) </a:t>
            </a:r>
            <a:r>
              <a:rPr lang="ko-KR" altLang="en-US" baseline="0" dirty="0" smtClean="0"/>
              <a:t>추상화 기능을 활용해서 </a:t>
            </a:r>
            <a:r>
              <a:rPr lang="en-US" altLang="ko-KR" baseline="0" dirty="0" smtClean="0"/>
              <a:t>application/xml</a:t>
            </a:r>
            <a:r>
              <a:rPr lang="ko-KR" altLang="en-US" baseline="0" dirty="0" smtClean="0"/>
              <a:t>타입의 </a:t>
            </a:r>
            <a:r>
              <a:rPr lang="en-US" altLang="ko-KR" baseline="0" dirty="0" smtClean="0"/>
              <a:t>XML</a:t>
            </a:r>
            <a:r>
              <a:rPr lang="ko-KR" altLang="en-US" baseline="0" dirty="0" smtClean="0"/>
              <a:t> 콘텐트를 작성하게 해주는 편리한 뷰</a:t>
            </a:r>
            <a:r>
              <a:rPr lang="en-US" altLang="ko-KR" baseline="0" dirty="0" smtClean="0"/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4~5.application/</a:t>
            </a:r>
            <a:r>
              <a:rPr lang="en-US" altLang="ko-KR" baseline="0" dirty="0" err="1" smtClean="0"/>
              <a:t>atom+xml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application/</a:t>
            </a:r>
            <a:r>
              <a:rPr lang="en-US" altLang="ko-KR" baseline="0" dirty="0" err="1" smtClean="0"/>
              <a:t>rss+xml</a:t>
            </a:r>
            <a:r>
              <a:rPr lang="ko-KR" altLang="en-US" baseline="0" dirty="0" smtClean="0"/>
              <a:t>타입의 피드 문서를 생성해주는 뷰</a:t>
            </a:r>
            <a:r>
              <a:rPr lang="en-US" altLang="ko-KR" baseline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1BE33-2169-4D97-8D9F-192BD55F964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5018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smtClean="0"/>
              <a:t>이름에서 알 수 있듯이 엑셀과 </a:t>
            </a:r>
            <a:r>
              <a:rPr lang="en-US" altLang="ko-KR" dirty="0" smtClean="0"/>
              <a:t>pdf</a:t>
            </a:r>
            <a:r>
              <a:rPr lang="ko-KR" altLang="en-US" dirty="0" smtClean="0"/>
              <a:t>를 만들어주는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가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아파치 </a:t>
            </a:r>
            <a:r>
              <a:rPr lang="en-US" altLang="ko-KR" dirty="0" smtClean="0"/>
              <a:t>poi</a:t>
            </a:r>
            <a:r>
              <a:rPr lang="ko-KR" altLang="en-US" dirty="0" smtClean="0"/>
              <a:t>라이브러리를 이용해 엑셀뷰를 만든다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자주 사용됨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나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엑셀지원 </a:t>
            </a:r>
            <a:r>
              <a:rPr lang="en-US" altLang="ko-KR" baseline="0" dirty="0" err="1" smtClean="0"/>
              <a:t>api</a:t>
            </a:r>
            <a:r>
              <a:rPr lang="ko-KR" altLang="en-US" baseline="0" dirty="0" err="1" smtClean="0"/>
              <a:t>를</a:t>
            </a:r>
            <a:r>
              <a:rPr lang="ko-KR" altLang="en-US" baseline="0" dirty="0" smtClean="0"/>
              <a:t> 이용해 </a:t>
            </a:r>
            <a:r>
              <a:rPr lang="ko-KR" altLang="en-US" baseline="0" dirty="0" err="1" smtClean="0"/>
              <a:t>만듬</a:t>
            </a:r>
            <a:endParaRPr lang="en-US" altLang="ko-KR" baseline="0" dirty="0" smtClean="0"/>
          </a:p>
          <a:p>
            <a:pPr marL="0" indent="0">
              <a:buNone/>
            </a:pPr>
            <a:r>
              <a:rPr lang="ko-KR" altLang="en-US" baseline="0" dirty="0" smtClean="0"/>
              <a:t>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Itext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프레임워크 </a:t>
            </a:r>
            <a:r>
              <a:rPr lang="en-US" altLang="ko-KR" baseline="0" dirty="0" err="1" smtClean="0"/>
              <a:t>api</a:t>
            </a:r>
            <a:r>
              <a:rPr lang="ko-KR" altLang="en-US" baseline="0" dirty="0" err="1" smtClean="0"/>
              <a:t>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만듬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1BE33-2169-4D97-8D9F-192BD55F964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5018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smtClean="0"/>
              <a:t>이름에서 알 수 있듯이 엑셀과 </a:t>
            </a:r>
            <a:r>
              <a:rPr lang="en-US" altLang="ko-KR" dirty="0" smtClean="0"/>
              <a:t>pdf</a:t>
            </a:r>
            <a:r>
              <a:rPr lang="ko-KR" altLang="en-US" dirty="0" smtClean="0"/>
              <a:t>를 만들어주는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가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아파치 </a:t>
            </a:r>
            <a:r>
              <a:rPr lang="en-US" altLang="ko-KR" dirty="0" smtClean="0"/>
              <a:t>poi</a:t>
            </a:r>
            <a:r>
              <a:rPr lang="ko-KR" altLang="en-US" dirty="0" smtClean="0"/>
              <a:t>라이브러리를 이용해 </a:t>
            </a:r>
            <a:r>
              <a:rPr lang="ko-KR" altLang="en-US" dirty="0" err="1" smtClean="0"/>
              <a:t>엑셀뷰를</a:t>
            </a:r>
            <a:r>
              <a:rPr lang="ko-KR" altLang="en-US" dirty="0" smtClean="0"/>
              <a:t> 만든다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나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엑셀지원 </a:t>
            </a:r>
            <a:r>
              <a:rPr lang="en-US" altLang="ko-KR" baseline="0" dirty="0" err="1" smtClean="0"/>
              <a:t>api</a:t>
            </a:r>
            <a:r>
              <a:rPr lang="ko-KR" altLang="en-US" baseline="0" dirty="0" err="1" smtClean="0"/>
              <a:t>를</a:t>
            </a:r>
            <a:r>
              <a:rPr lang="ko-KR" altLang="en-US" baseline="0" dirty="0" smtClean="0"/>
              <a:t> 이용해 </a:t>
            </a:r>
            <a:r>
              <a:rPr lang="ko-KR" altLang="en-US" baseline="0" dirty="0" err="1" smtClean="0"/>
              <a:t>만듬</a:t>
            </a:r>
            <a:endParaRPr lang="en-US" altLang="ko-KR" baseline="0" dirty="0" smtClean="0"/>
          </a:p>
          <a:p>
            <a:pPr marL="0" indent="0">
              <a:buNone/>
            </a:pPr>
            <a:r>
              <a:rPr lang="ko-KR" altLang="en-US" baseline="0" dirty="0" smtClean="0"/>
              <a:t>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Itext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프레임워크 </a:t>
            </a:r>
            <a:r>
              <a:rPr lang="en-US" altLang="ko-KR" baseline="0" dirty="0" err="1" smtClean="0"/>
              <a:t>api</a:t>
            </a:r>
            <a:r>
              <a:rPr lang="ko-KR" altLang="en-US" baseline="0" dirty="0" err="1" smtClean="0"/>
              <a:t>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만듬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1BE33-2169-4D97-8D9F-192BD55F964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5018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1~3.</a:t>
            </a:r>
            <a:r>
              <a:rPr lang="en-US" altLang="ko-KR" baseline="0" dirty="0" smtClean="0"/>
              <a:t> XSLT</a:t>
            </a:r>
            <a:r>
              <a:rPr lang="ko-KR" altLang="en-US" baseline="0" dirty="0" smtClean="0"/>
              <a:t>변환을 이요해 뷰를 생성</a:t>
            </a:r>
            <a:endParaRPr lang="en-US" altLang="ko-KR" baseline="0" dirty="0" smtClean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4.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ajax</a:t>
            </a:r>
            <a:r>
              <a:rPr lang="ko-KR" altLang="en-US" baseline="0" dirty="0" smtClean="0"/>
              <a:t>에서 많이 사용되는 </a:t>
            </a:r>
            <a:r>
              <a:rPr lang="en-US" altLang="ko-KR" baseline="0" dirty="0" err="1" smtClean="0"/>
              <a:t>JSON</a:t>
            </a:r>
            <a:r>
              <a:rPr lang="ko-KR" altLang="en-US" baseline="0" dirty="0" smtClean="0"/>
              <a:t>타입의 콘텐트를 작성해주는 뷰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1BE33-2169-4D97-8D9F-192BD55F964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0053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세팅방법</a:t>
            </a:r>
            <a:r>
              <a:rPr lang="en-US" altLang="ko-KR" dirty="0" smtClean="0"/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엥귤러 </a:t>
            </a:r>
            <a:r>
              <a:rPr lang="en-US" altLang="ko-KR" dirty="0" smtClean="0"/>
              <a:t>/</a:t>
            </a:r>
            <a:r>
              <a:rPr lang="ko-KR" altLang="en-US" dirty="0" smtClean="0"/>
              <a:t> 리엑트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1BE33-2169-4D97-8D9F-192BD55F964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5018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컨트롤러가 돌려준 뷰 이름에 </a:t>
            </a:r>
            <a:r>
              <a:rPr lang="en-US" altLang="ko-KR" dirty="0" smtClean="0"/>
              <a:t>prefix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suffix</a:t>
            </a:r>
            <a:r>
              <a:rPr lang="ko-KR" altLang="en-US" dirty="0" smtClean="0"/>
              <a:t>를 붙여서 실제 템플릿 파일 이름을 생성한다</a:t>
            </a:r>
            <a:r>
              <a:rPr lang="en-US" altLang="ko-KR" dirty="0" smtClean="0"/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다만 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와는 다르게 템플릿의 경로를 만들 때 사용할 루트 패스를 미리 </a:t>
            </a:r>
            <a:r>
              <a:rPr lang="en-US" altLang="ko-KR" dirty="0" err="1" smtClean="0"/>
              <a:t>VelocityConfigurer</a:t>
            </a:r>
            <a:r>
              <a:rPr lang="ko-KR" altLang="en-US" dirty="0" smtClean="0"/>
              <a:t>이나 </a:t>
            </a:r>
            <a:endParaRPr lang="en-US" altLang="ko-KR" dirty="0" smtClean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 smtClean="0"/>
              <a:t>FreeMarkerConfigurer</a:t>
            </a:r>
            <a:r>
              <a:rPr lang="ko-KR" altLang="en-US" dirty="0" smtClean="0"/>
              <a:t>로 지정해줘야 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그래서 </a:t>
            </a:r>
            <a:r>
              <a:rPr lang="en-US" altLang="ko-KR" dirty="0" smtClean="0"/>
              <a:t>prefix</a:t>
            </a:r>
            <a:r>
              <a:rPr lang="ko-KR" altLang="en-US" dirty="0" smtClean="0"/>
              <a:t>는 잘 사용하지 않는다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1BE33-2169-4D97-8D9F-192BD55F964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718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smtClean="0"/>
              <a:t>스프링 </a:t>
            </a:r>
            <a:r>
              <a:rPr lang="en-US" altLang="ko-KR" sz="1200" dirty="0" smtClean="0"/>
              <a:t>MVC</a:t>
            </a:r>
            <a:r>
              <a:rPr lang="ko-KR" altLang="en-US" sz="1200" dirty="0" smtClean="0"/>
              <a:t>가 지원하는 컨트롤러의 종류는 네 가지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err="1" smtClean="0"/>
              <a:t>핸들러</a:t>
            </a:r>
            <a:r>
              <a:rPr lang="ko-KR" altLang="en-US" sz="1200" dirty="0" smtClean="0"/>
              <a:t> 어댑터의 종류도 네 가지</a:t>
            </a:r>
            <a:endParaRPr lang="en-US" altLang="ko-KR" sz="1200" dirty="0" smtClean="0"/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r>
              <a:rPr lang="ko-KR" altLang="en-US" sz="1200" dirty="0" smtClean="0"/>
              <a:t>각 컨트롤러를 </a:t>
            </a:r>
            <a:r>
              <a:rPr lang="en-US" altLang="ko-KR" sz="1200" dirty="0" err="1" smtClean="0"/>
              <a:t>DispatcherServlet</a:t>
            </a:r>
            <a:r>
              <a:rPr lang="ko-KR" altLang="en-US" sz="1200" dirty="0" smtClean="0"/>
              <a:t>에 연결해주는 핸들러 어댑터가 하나씩 </a:t>
            </a:r>
            <a:r>
              <a:rPr lang="ko-KR" altLang="en-US" sz="1200" dirty="0" smtClean="0"/>
              <a:t>있어야하므로</a:t>
            </a:r>
            <a:endParaRPr lang="en-US" altLang="ko-KR" sz="1200" dirty="0" smtClean="0"/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endParaRPr lang="en-US" altLang="ko-KR" sz="12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1BE33-2169-4D97-8D9F-192BD55F964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5018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컨트롤러마다 뷰의 종류가 달라진다면 한 가지 뷰만을 지원하는 뷰 리졸버를 사용할 수 없다</a:t>
            </a:r>
            <a:r>
              <a:rPr lang="en-US" altLang="ko-KR" dirty="0" smtClean="0"/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이런 경우에는 외부 리소스 파일에 각 뷰 이름에 해당하는 뷰 클래스와 설정을 담아두고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이를 참조하는 위의 리졸버들을 사용하면 된다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1BE33-2169-4D97-8D9F-192BD55F964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2288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1BE33-2169-4D97-8D9F-192BD55F964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4470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미디어 타입 정보를 활용해서 다른 뷰 리졸버에게 뷰를 찾도록 위임한 후에 가장 적절한 뷰를 선정해서 돌려준다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뷰 리졸버를 결정해주는 리졸버라고 볼 수 있다</a:t>
            </a:r>
            <a:r>
              <a:rPr lang="en-US" altLang="ko-KR" dirty="0" smtClean="0"/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RESTful</a:t>
            </a:r>
            <a:r>
              <a:rPr lang="ko-KR" altLang="en-US" dirty="0" smtClean="0"/>
              <a:t> 스타일의 웹사이트는 같은 리소스에 대해 다양한 타입의 콘텐트를 제공해준다는 특징이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1BE33-2169-4D97-8D9F-192BD55F964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960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AbstractDispatcherServletTest</a:t>
            </a:r>
            <a:r>
              <a:rPr lang="ko-KR" altLang="en-US" dirty="0" smtClean="0"/>
              <a:t>를 사용해 </a:t>
            </a:r>
            <a:r>
              <a:rPr lang="ko-KR" altLang="en-US" dirty="0" err="1" smtClean="0"/>
              <a:t>태스트</a:t>
            </a:r>
            <a:r>
              <a:rPr lang="ko-KR" altLang="en-US" dirty="0" smtClean="0"/>
              <a:t> 코드를 작성했다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덕분에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설정파일을 만들지 않고도 스프링 </a:t>
            </a:r>
            <a:r>
              <a:rPr lang="en-US" altLang="ko-KR" dirty="0" smtClean="0"/>
              <a:t>MVC</a:t>
            </a:r>
            <a:r>
              <a:rPr lang="ko-KR" altLang="en-US" dirty="0" smtClean="0"/>
              <a:t>에서 컨트롤러가 동작하는 것을 테스트할 수 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원래는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설정에 다음과 같이 </a:t>
            </a:r>
            <a:r>
              <a:rPr lang="ko-KR" altLang="en-US" dirty="0" err="1" smtClean="0"/>
              <a:t>핸들러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어댑터를등록해줘야한다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1BE33-2169-4D97-8D9F-192BD55F964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655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AbstractDispatcherServletTest</a:t>
            </a:r>
            <a:r>
              <a:rPr lang="ko-KR" altLang="en-US" dirty="0" smtClean="0"/>
              <a:t>를 사용해 </a:t>
            </a:r>
            <a:r>
              <a:rPr lang="ko-KR" altLang="en-US" dirty="0" smtClean="0"/>
              <a:t>테스트 </a:t>
            </a:r>
            <a:r>
              <a:rPr lang="ko-KR" altLang="en-US" dirty="0" smtClean="0"/>
              <a:t>코드를 작성했다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덕분에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설정파일을 만들지 않고도 스프링 </a:t>
            </a:r>
            <a:r>
              <a:rPr lang="en-US" altLang="ko-KR" dirty="0" smtClean="0"/>
              <a:t>MVC</a:t>
            </a:r>
            <a:r>
              <a:rPr lang="ko-KR" altLang="en-US" dirty="0" smtClean="0"/>
              <a:t>에서 컨트롤러가 동작하는 것을 테스트할 수 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원래는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설정에 다음과 같이 </a:t>
            </a:r>
            <a:r>
              <a:rPr lang="ko-KR" altLang="en-US" dirty="0" err="1" smtClean="0"/>
              <a:t>핸들러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어댑터를등록해줘야한다</a:t>
            </a:r>
            <a:r>
              <a:rPr lang="en-US" altLang="ko-KR" dirty="0" smtClean="0"/>
              <a:t>. 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1BE33-2169-4D97-8D9F-192BD55F964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844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 smtClean="0"/>
              <a:t>서블릿</a:t>
            </a:r>
            <a:r>
              <a:rPr lang="ko-KR" altLang="en-US" dirty="0" smtClean="0"/>
              <a:t> 인터페이스와 비슷하다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실제로 </a:t>
            </a:r>
            <a:r>
              <a:rPr lang="en-US" altLang="ko-KR" dirty="0" err="1" smtClean="0"/>
              <a:t>httpRequestHandler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처럼 동작하는 컨트롤러를 만들기 위해 사용한다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전형적인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스펙을</a:t>
            </a:r>
            <a:r>
              <a:rPr lang="ko-KR" altLang="en-US" dirty="0" smtClean="0"/>
              <a:t> 준수할 필요 없이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프로토콜을 기반으로 한 전용서비스를 만들려고 할 때 사용 할 수 있다</a:t>
            </a:r>
            <a:r>
              <a:rPr lang="en-US" altLang="ko-KR" dirty="0" smtClean="0"/>
              <a:t>.RMI</a:t>
            </a:r>
            <a:r>
              <a:rPr lang="ko-KR" altLang="en-US" baseline="0" dirty="0" smtClean="0"/>
              <a:t> 외부의 메소드를 호출할 때 사용하는 기술</a:t>
            </a:r>
            <a:endParaRPr lang="en-US" altLang="ko-KR" baseline="0" dirty="0" smtClean="0"/>
          </a:p>
          <a:p>
            <a:pPr marL="0" indent="0">
              <a:buNone/>
            </a:pPr>
            <a:endParaRPr lang="en-US" altLang="ko-KR" baseline="0" dirty="0" smtClean="0"/>
          </a:p>
          <a:p>
            <a:pPr marL="0" indent="0">
              <a:buNone/>
            </a:pPr>
            <a:r>
              <a:rPr lang="ko-KR" altLang="en-US" baseline="0" dirty="0" smtClean="0"/>
              <a:t>지원하는 라이브러리 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1BE33-2169-4D97-8D9F-192BD55F964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501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Controller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컨트롤러는 </a:t>
            </a:r>
            <a:r>
              <a:rPr lang="en-US" altLang="ko-KR" baseline="0" dirty="0" err="1" smtClean="0"/>
              <a:t>DispatcherServlet</a:t>
            </a:r>
            <a:r>
              <a:rPr lang="ko-KR" altLang="en-US" baseline="0" dirty="0" smtClean="0"/>
              <a:t>이 컨트롤러와 주고 받는 정보를 그대로 </a:t>
            </a:r>
            <a:r>
              <a:rPr lang="ko-KR" altLang="en-US" baseline="0" dirty="0" err="1" smtClean="0"/>
              <a:t>메소드의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파라미터와</a:t>
            </a:r>
            <a:r>
              <a:rPr lang="ko-KR" altLang="en-US" baseline="0" dirty="0" smtClean="0"/>
              <a:t> 리턴 값으로 갖고 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가장 대표적인 컨트롤러 타입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많이 사용됨</a:t>
            </a:r>
            <a:r>
              <a:rPr lang="en-US" altLang="ko-KR" baseline="0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컨트롤타입의 컨트롤러는 </a:t>
            </a:r>
            <a:r>
              <a:rPr lang="en-US" altLang="ko-KR" dirty="0" smtClean="0"/>
              <a:t>Controller </a:t>
            </a:r>
            <a:r>
              <a:rPr lang="ko-KR" altLang="en-US" dirty="0" smtClean="0"/>
              <a:t>인터페이스를 구현하기만 하면 </a:t>
            </a:r>
            <a:r>
              <a:rPr lang="ko-KR" altLang="en-US" dirty="0" err="1" smtClean="0"/>
              <a:t>되기때문에</a:t>
            </a:r>
            <a:r>
              <a:rPr lang="ko-KR" altLang="en-US" dirty="0" smtClean="0"/>
              <a:t> 특정 클래스를 상속하도록 강제하는 여타 </a:t>
            </a:r>
            <a:r>
              <a:rPr lang="en-US" altLang="ko-KR" dirty="0" smtClean="0"/>
              <a:t>MVC </a:t>
            </a:r>
            <a:r>
              <a:rPr lang="ko-KR" altLang="en-US" dirty="0" smtClean="0"/>
              <a:t>프레임워크의 컨트롤러보다 유연하게 클래스를 설계할 수 있다는 장점이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하나당 하나를 만들어야한다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1BE33-2169-4D97-8D9F-192BD55F964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501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1BE33-2169-4D97-8D9F-192BD55F964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501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1BE33-2169-4D97-8D9F-192BD55F964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501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smtClean="0"/>
              <a:t>디폴트 </a:t>
            </a:r>
            <a:r>
              <a:rPr lang="ko-KR" altLang="en-US" dirty="0" err="1" smtClean="0"/>
              <a:t>핸들러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매핑의</a:t>
            </a:r>
            <a:r>
              <a:rPr lang="ko-KR" altLang="en-US" dirty="0" smtClean="0"/>
              <a:t> 하나</a:t>
            </a:r>
            <a:r>
              <a:rPr lang="en-US" altLang="ko-KR" dirty="0" smtClean="0"/>
              <a:t>. </a:t>
            </a:r>
            <a:r>
              <a:rPr lang="ko-KR" altLang="en-US" dirty="0" smtClean="0"/>
              <a:t>빈의 이름에 들어 있는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요청의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과 비교해서 일치하는 빈을 찾아준다</a:t>
            </a:r>
            <a:r>
              <a:rPr lang="en-US" altLang="ko-KR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빈의 아이디나 빈 이름을 이용해 </a:t>
            </a:r>
            <a:r>
              <a:rPr lang="ko-KR" altLang="en-US" dirty="0" err="1" smtClean="0"/>
              <a:t>매핑해주는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핸들러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매핑전략이다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빈 이름대신 클래스 이름을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매핑해</a:t>
            </a:r>
            <a:r>
              <a:rPr lang="ko-KR" altLang="en-US" dirty="0" smtClean="0"/>
              <a:t> 주는 </a:t>
            </a:r>
            <a:r>
              <a:rPr lang="ko-KR" altLang="en-US" dirty="0" err="1" smtClean="0"/>
              <a:t>매핑</a:t>
            </a:r>
            <a:r>
              <a:rPr lang="ko-KR" altLang="en-US" dirty="0" smtClean="0"/>
              <a:t> 클래스이다</a:t>
            </a:r>
            <a:r>
              <a:rPr lang="en-US" altLang="ko-KR" dirty="0" smtClean="0"/>
              <a:t>.</a:t>
            </a:r>
          </a:p>
          <a:p>
            <a:pPr marL="228600" indent="-228600">
              <a:buAutoNum type="arabicPeriod"/>
            </a:pPr>
            <a:r>
              <a:rPr lang="en-US" altLang="ko-KR" dirty="0" err="1" smtClean="0"/>
              <a:t>Url</a:t>
            </a:r>
            <a:r>
              <a:rPr lang="ko-KR" altLang="en-US" dirty="0" smtClean="0"/>
              <a:t>과 컨트롤러의 </a:t>
            </a:r>
            <a:r>
              <a:rPr lang="ko-KR" altLang="en-US" dirty="0" err="1" smtClean="0"/>
              <a:t>매핑정보를</a:t>
            </a:r>
            <a:r>
              <a:rPr lang="ko-KR" altLang="en-US" dirty="0" smtClean="0"/>
              <a:t> 한 곳에 모아놓을 수 있는 </a:t>
            </a:r>
            <a:r>
              <a:rPr lang="ko-KR" altLang="en-US" dirty="0" err="1" smtClean="0"/>
              <a:t>핸들러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매핑전략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애노테이션을 컨트롤러</a:t>
            </a:r>
            <a:r>
              <a:rPr lang="ko-KR" altLang="en-US" baseline="0" dirty="0" smtClean="0"/>
              <a:t> 클래스나 메소드에 직접 부여하고 이를 이용해 매핑하는 </a:t>
            </a:r>
            <a:r>
              <a:rPr lang="ko-KR" altLang="en-US" baseline="0" dirty="0" smtClean="0"/>
              <a:t>전략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***중요하다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자주쓴다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핸들러 매핑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가지 외워두라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1BE33-2169-4D97-8D9F-192BD55F964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501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E851-BEF4-4BAC-A792-FB9EA3267415}" type="datetimeFigureOut">
              <a:rPr lang="ko-KR" altLang="en-US" smtClean="0"/>
              <a:t>2017. 7. 16.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8757-ACA7-4AB0-A747-18A061FC9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795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E851-BEF4-4BAC-A792-FB9EA3267415}" type="datetimeFigureOut">
              <a:rPr lang="ko-KR" altLang="en-US" smtClean="0"/>
              <a:t>2017. 7. 16.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8757-ACA7-4AB0-A747-18A061FC9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955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E851-BEF4-4BAC-A792-FB9EA3267415}" type="datetimeFigureOut">
              <a:rPr lang="ko-KR" altLang="en-US" smtClean="0"/>
              <a:t>2017. 7. 16.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8757-ACA7-4AB0-A747-18A061FC9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007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E851-BEF4-4BAC-A792-FB9EA3267415}" type="datetimeFigureOut">
              <a:rPr lang="ko-KR" altLang="en-US" smtClean="0"/>
              <a:t>2017. 7. 16.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8757-ACA7-4AB0-A747-18A061FC9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09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E851-BEF4-4BAC-A792-FB9EA3267415}" type="datetimeFigureOut">
              <a:rPr lang="ko-KR" altLang="en-US" smtClean="0"/>
              <a:t>2017. 7. 16.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8757-ACA7-4AB0-A747-18A061FC9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01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E851-BEF4-4BAC-A792-FB9EA3267415}" type="datetimeFigureOut">
              <a:rPr lang="ko-KR" altLang="en-US" smtClean="0"/>
              <a:t>2017. 7. 16.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8757-ACA7-4AB0-A747-18A061FC9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522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E851-BEF4-4BAC-A792-FB9EA3267415}" type="datetimeFigureOut">
              <a:rPr lang="ko-KR" altLang="en-US" smtClean="0"/>
              <a:t>2017. 7. 16.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8757-ACA7-4AB0-A747-18A061FC9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843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E851-BEF4-4BAC-A792-FB9EA3267415}" type="datetimeFigureOut">
              <a:rPr lang="ko-KR" altLang="en-US" smtClean="0"/>
              <a:t>2017. 7. 16.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8757-ACA7-4AB0-A747-18A061FC9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643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E851-BEF4-4BAC-A792-FB9EA3267415}" type="datetimeFigureOut">
              <a:rPr lang="ko-KR" altLang="en-US" smtClean="0"/>
              <a:t>2017. 7. 16.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8757-ACA7-4AB0-A747-18A061FC9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84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E851-BEF4-4BAC-A792-FB9EA3267415}" type="datetimeFigureOut">
              <a:rPr lang="ko-KR" altLang="en-US" smtClean="0"/>
              <a:t>2017. 7. 16.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8757-ACA7-4AB0-A747-18A061FC9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554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E851-BEF4-4BAC-A792-FB9EA3267415}" type="datetimeFigureOut">
              <a:rPr lang="ko-KR" altLang="en-US" smtClean="0"/>
              <a:t>2017. 7. 16.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8757-ACA7-4AB0-A747-18A061FC9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808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9E851-BEF4-4BAC-A792-FB9EA3267415}" type="datetimeFigureOut">
              <a:rPr lang="ko-KR" altLang="en-US" smtClean="0"/>
              <a:t>2017. 7. 16.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C8757-ACA7-4AB0-A747-18A061FC9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788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620688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3.3 </a:t>
            </a:r>
            <a:r>
              <a:rPr lang="ko-KR" altLang="en-US" b="1" dirty="0" smtClean="0"/>
              <a:t>컨트롤러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5537" y="1340768"/>
            <a:ext cx="82089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컨트롤러는 </a:t>
            </a:r>
            <a:r>
              <a:rPr lang="en-US" altLang="ko-KR" sz="1600" dirty="0" smtClean="0"/>
              <a:t>MVC</a:t>
            </a:r>
            <a:r>
              <a:rPr lang="ko-KR" altLang="en-US" sz="1600" dirty="0" smtClean="0"/>
              <a:t>의 세 가지 컴포넌트 중 가장 많은 책임을 가지고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사용자의 요청을 분석 후에 서비스 계층의 비즈니스 </a:t>
            </a:r>
            <a:r>
              <a:rPr lang="ko-KR" altLang="en-US" sz="1600" dirty="0" err="1" smtClean="0"/>
              <a:t>로직을</a:t>
            </a:r>
            <a:r>
              <a:rPr lang="ko-KR" altLang="en-US" sz="1600" dirty="0" smtClean="0"/>
              <a:t> 담당하는 </a:t>
            </a:r>
            <a:r>
              <a:rPr lang="ko-KR" altLang="en-US" sz="1600" dirty="0" err="1" smtClean="0"/>
              <a:t>메소드를</a:t>
            </a:r>
            <a:r>
              <a:rPr lang="ko-KR" altLang="en-US" sz="1600" dirty="0" smtClean="0"/>
              <a:t> 불러서 요청에 따른 작업을 수행 하는 과정에서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컨트롤러의 역할은 서비스 계층의 </a:t>
            </a:r>
            <a:r>
              <a:rPr lang="ko-KR" altLang="en-US" sz="1600" dirty="0" err="1" smtClean="0"/>
              <a:t>메소드를</a:t>
            </a:r>
            <a:r>
              <a:rPr lang="ko-KR" altLang="en-US" sz="1600" dirty="0" smtClean="0"/>
              <a:t> 선정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및 </a:t>
            </a:r>
            <a:r>
              <a:rPr lang="ko-KR" altLang="en-US" sz="1600" dirty="0" err="1" smtClean="0"/>
              <a:t>파라미터</a:t>
            </a:r>
            <a:r>
              <a:rPr lang="ko-KR" altLang="en-US" sz="1600" dirty="0" smtClean="0"/>
              <a:t> 타입에 맞게 정보를 변환해주는 것이다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컨트롤러는 서비스 계층의 </a:t>
            </a:r>
            <a:r>
              <a:rPr lang="ko-KR" altLang="en-US" sz="1600" dirty="0" err="1" smtClean="0"/>
              <a:t>메소드가</a:t>
            </a:r>
            <a:r>
              <a:rPr lang="ko-KR" altLang="en-US" sz="1600" dirty="0" smtClean="0"/>
              <a:t> 돌려준 결과를 보고 어떤 </a:t>
            </a:r>
            <a:r>
              <a:rPr lang="ko-KR" altLang="en-US" sz="1600" dirty="0" err="1" smtClean="0"/>
              <a:t>뷰를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보여줘야하는지</a:t>
            </a:r>
            <a:r>
              <a:rPr lang="ko-KR" altLang="en-US" sz="1600" dirty="0" smtClean="0"/>
              <a:t> 결정해야 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88960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620688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3.3.3 </a:t>
            </a:r>
            <a:r>
              <a:rPr lang="ko-KR" altLang="en-US" b="1" dirty="0" err="1" smtClean="0"/>
              <a:t>핸들러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인터셉터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95537" y="1340768"/>
            <a:ext cx="82089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err="1" smtClean="0"/>
              <a:t>DispathcerServlet</a:t>
            </a:r>
            <a:r>
              <a:rPr lang="ko-KR" altLang="en-US" sz="1600" dirty="0" smtClean="0"/>
              <a:t>이 컨트롤러를 호출하기 전과 후에 요청과 응답을 참조하거나 가공 할 수 있는 일종의 필터 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서블릿</a:t>
            </a:r>
            <a:r>
              <a:rPr lang="ko-KR" altLang="en-US" sz="1600" dirty="0" smtClean="0"/>
              <a:t> 필터와 유사한 개념</a:t>
            </a:r>
            <a:r>
              <a:rPr lang="en-US" altLang="ko-KR" sz="1600" dirty="0" smtClean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59013"/>
            <a:ext cx="7488832" cy="3780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9766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620688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3.3.4 </a:t>
            </a:r>
            <a:r>
              <a:rPr lang="ko-KR" altLang="en-US" b="1" dirty="0" smtClean="0"/>
              <a:t>컨트롤러 확장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95537" y="1340768"/>
            <a:ext cx="8208911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b="1" dirty="0" err="1" smtClean="0"/>
              <a:t>HandlerAdapter</a:t>
            </a:r>
            <a:endParaRPr lang="en-US" altLang="ko-KR" sz="1600" b="1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80" y="1916832"/>
            <a:ext cx="8302376" cy="4215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9766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62068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3.4.1 </a:t>
            </a:r>
            <a:r>
              <a:rPr lang="ko-KR" altLang="en-US" b="1" dirty="0" err="1" smtClean="0"/>
              <a:t>뷰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95537" y="1340768"/>
            <a:ext cx="8208911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MVC </a:t>
            </a:r>
            <a:r>
              <a:rPr lang="ko-KR" altLang="en-US" sz="1600" dirty="0" smtClean="0"/>
              <a:t>아키텍처에서 모델이 가진 정보를 어떻게 </a:t>
            </a:r>
            <a:r>
              <a:rPr lang="ko-KR" altLang="en-US" sz="1600" dirty="0" err="1" smtClean="0"/>
              <a:t>표현해야하는지에</a:t>
            </a:r>
            <a:r>
              <a:rPr lang="ko-KR" altLang="en-US" sz="1600" dirty="0" smtClean="0"/>
              <a:t> 대한 </a:t>
            </a:r>
            <a:r>
              <a:rPr lang="ko-KR" altLang="en-US" sz="1600" dirty="0" err="1" smtClean="0"/>
              <a:t>로직을</a:t>
            </a:r>
            <a:r>
              <a:rPr lang="ko-KR" altLang="en-US" sz="1600" dirty="0" smtClean="0"/>
              <a:t> 갖고 있는 컴포넌트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668" y="2420888"/>
            <a:ext cx="7181455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9766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62068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3.4.1 </a:t>
            </a:r>
            <a:r>
              <a:rPr lang="ko-KR" altLang="en-US" b="1" dirty="0" err="1" smtClean="0"/>
              <a:t>뷰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95537" y="1340768"/>
            <a:ext cx="8208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b="1" dirty="0" err="1" smtClean="0"/>
              <a:t>InternalResourceView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b="1" dirty="0" err="1" smtClean="0"/>
              <a:t>JstlView</a:t>
            </a:r>
            <a:endParaRPr lang="en-US" altLang="ko-KR" sz="1600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b="1" dirty="0" smtClean="0"/>
          </a:p>
        </p:txBody>
      </p:sp>
      <p:sp>
        <p:nvSpPr>
          <p:cNvPr id="5" name="TextBox 5"/>
          <p:cNvSpPr txBox="1"/>
          <p:nvPr/>
        </p:nvSpPr>
        <p:spPr>
          <a:xfrm>
            <a:off x="395536" y="2276872"/>
            <a:ext cx="8748464" cy="6150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- </a:t>
            </a:r>
            <a:r>
              <a:rPr lang="en-US" altLang="ko-KR" sz="1200" dirty="0" err="1" smtClean="0"/>
              <a:t>RequestDispatcher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를 이용한 </a:t>
            </a:r>
            <a:r>
              <a:rPr lang="en-US" altLang="ko-KR" sz="1200" dirty="0" smtClean="0"/>
              <a:t>JSP</a:t>
            </a:r>
            <a:r>
              <a:rPr lang="ko-KR" altLang="en-US" sz="1200" dirty="0" smtClean="0"/>
              <a:t>뷰 생성</a:t>
            </a:r>
            <a:endParaRPr lang="en-US" altLang="ko-KR" sz="1200" dirty="0" smtClean="0"/>
          </a:p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 smtClean="0"/>
              <a:t>req.setAttribute</a:t>
            </a:r>
            <a:r>
              <a:rPr lang="en-US" altLang="ko-KR" sz="1200" dirty="0" smtClean="0"/>
              <a:t>(“message”, message);</a:t>
            </a:r>
          </a:p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 smtClean="0"/>
              <a:t>req.getRequestDispatcher</a:t>
            </a:r>
            <a:r>
              <a:rPr lang="en-US" altLang="ko-KR" sz="1200" dirty="0" smtClean="0"/>
              <a:t>(“/WEB-INF/view/</a:t>
            </a:r>
            <a:r>
              <a:rPr lang="en-US" altLang="ko-KR" sz="1200" dirty="0" err="1" smtClean="0"/>
              <a:t>hello.jsp</a:t>
            </a:r>
            <a:r>
              <a:rPr lang="en-US" altLang="ko-KR" sz="1200" dirty="0" smtClean="0"/>
              <a:t>”).forward(</a:t>
            </a:r>
            <a:r>
              <a:rPr lang="en-US" altLang="ko-KR" sz="1200" dirty="0" err="1" smtClean="0"/>
              <a:t>req</a:t>
            </a:r>
            <a:r>
              <a:rPr lang="en-US" altLang="ko-KR" sz="1200" dirty="0" smtClean="0"/>
              <a:t>, res);</a:t>
            </a:r>
          </a:p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200" dirty="0" err="1" smtClean="0"/>
              <a:t>InternalResourceView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의 사용</a:t>
            </a:r>
            <a:endParaRPr lang="en-US" altLang="ko-KR" sz="1200" dirty="0" smtClean="0"/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dirty="0" smtClean="0"/>
              <a:t>public class </a:t>
            </a:r>
            <a:r>
              <a:rPr lang="en-US" altLang="ko-KR" sz="1200" dirty="0" err="1" smtClean="0"/>
              <a:t>HelloController</a:t>
            </a:r>
            <a:r>
              <a:rPr lang="en-US" altLang="ko-KR" sz="1200" dirty="0" smtClean="0"/>
              <a:t> implements Controller {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dirty="0" smtClean="0"/>
              <a:t>...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dirty="0" smtClean="0"/>
              <a:t>public </a:t>
            </a:r>
            <a:r>
              <a:rPr lang="en-US" altLang="ko-KR" sz="1200" dirty="0" err="1" smtClean="0"/>
              <a:t>ModelAndView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handleRequest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HttpServletRequest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req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HttpServletResponse</a:t>
            </a:r>
            <a:r>
              <a:rPr lang="en-US" altLang="ko-KR" sz="1200" dirty="0" smtClean="0"/>
              <a:t> res) throws Exception {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dirty="0" smtClean="0"/>
              <a:t>Map&lt;String, Object&gt; model = new </a:t>
            </a:r>
            <a:r>
              <a:rPr lang="en-US" altLang="ko-KR" sz="1200" dirty="0" err="1" smtClean="0"/>
              <a:t>HashMap</a:t>
            </a:r>
            <a:r>
              <a:rPr lang="en-US" altLang="ko-KR" sz="1200" dirty="0" smtClean="0"/>
              <a:t>&lt;String, Object&gt;();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dirty="0" err="1" smtClean="0"/>
              <a:t>model.put</a:t>
            </a:r>
            <a:r>
              <a:rPr lang="en-US" altLang="ko-KR" sz="1200" dirty="0" smtClean="0"/>
              <a:t>("message", message);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200" dirty="0"/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dirty="0" smtClean="0"/>
              <a:t>View view = new </a:t>
            </a:r>
            <a:r>
              <a:rPr lang="en-US" altLang="ko-KR" sz="1200" dirty="0" err="1" smtClean="0"/>
              <a:t>InternalResourceView</a:t>
            </a:r>
            <a:r>
              <a:rPr lang="en-US" altLang="ko-KR" sz="1200" dirty="0" smtClean="0"/>
              <a:t>("/WEB-INF/view/</a:t>
            </a:r>
            <a:r>
              <a:rPr lang="en-US" altLang="ko-KR" sz="1200" dirty="0" err="1" smtClean="0"/>
              <a:t>hello.jsp</a:t>
            </a:r>
            <a:r>
              <a:rPr lang="en-US" altLang="ko-KR" sz="1200" dirty="0" smtClean="0"/>
              <a:t>");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dirty="0" smtClean="0"/>
              <a:t>return new </a:t>
            </a:r>
            <a:r>
              <a:rPr lang="en-US" altLang="ko-KR" sz="1200" dirty="0" err="1" smtClean="0"/>
              <a:t>ModelAndView</a:t>
            </a:r>
            <a:r>
              <a:rPr lang="en-US" altLang="ko-KR" sz="1200" dirty="0" smtClean="0"/>
              <a:t>(view, model);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dirty="0" smtClean="0"/>
              <a:t>	}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dirty="0" smtClean="0"/>
              <a:t>}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200" dirty="0" smtClean="0"/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200" dirty="0" smtClean="0"/>
          </a:p>
          <a:p>
            <a:pPr lvl="1" latinLnBrk="0">
              <a:lnSpc>
                <a:spcPct val="150000"/>
              </a:lnSpc>
            </a:pPr>
            <a:endParaRPr lang="en-US" altLang="ko-KR" sz="1200" dirty="0" smtClean="0"/>
          </a:p>
          <a:p>
            <a:pPr marL="742950" lvl="1" indent="-285750" latinLnBrk="0">
              <a:lnSpc>
                <a:spcPct val="150000"/>
              </a:lnSpc>
              <a:buFontTx/>
              <a:buChar char="-"/>
            </a:pPr>
            <a:endParaRPr lang="en-US" altLang="ko-KR" sz="1200" dirty="0" smtClean="0"/>
          </a:p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200" dirty="0" smtClean="0"/>
          </a:p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108357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62068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3.4.1 </a:t>
            </a:r>
            <a:r>
              <a:rPr lang="ko-KR" altLang="en-US" b="1" dirty="0" err="1" smtClean="0"/>
              <a:t>뷰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95537" y="1340768"/>
            <a:ext cx="8208911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b="1" dirty="0" err="1" smtClean="0"/>
              <a:t>RedirectView</a:t>
            </a:r>
            <a:endParaRPr lang="en-US" altLang="ko-KR" sz="1600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b="1" dirty="0" smtClean="0"/>
          </a:p>
        </p:txBody>
      </p:sp>
      <p:sp>
        <p:nvSpPr>
          <p:cNvPr id="5" name="TextBox 5"/>
          <p:cNvSpPr txBox="1"/>
          <p:nvPr/>
        </p:nvSpPr>
        <p:spPr>
          <a:xfrm>
            <a:off x="395536" y="2276872"/>
            <a:ext cx="8748464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 smtClean="0"/>
              <a:t>return new </a:t>
            </a:r>
            <a:r>
              <a:rPr lang="en-US" altLang="ko-KR" sz="1600" dirty="0" err="1" smtClean="0"/>
              <a:t>ModelAndView</a:t>
            </a:r>
            <a:r>
              <a:rPr lang="en-US" altLang="ko-KR" sz="1600" dirty="0" smtClean="0"/>
              <a:t>(new </a:t>
            </a:r>
            <a:r>
              <a:rPr lang="en-US" altLang="ko-KR" sz="1600" dirty="0" err="1" smtClean="0"/>
              <a:t>RedirectView</a:t>
            </a:r>
            <a:r>
              <a:rPr lang="en-US" altLang="ko-KR" sz="1600" dirty="0" smtClean="0"/>
              <a:t>("/main");</a:t>
            </a:r>
          </a:p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dirty="0"/>
          </a:p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 smtClean="0"/>
              <a:t>return new </a:t>
            </a:r>
            <a:r>
              <a:rPr lang="en-US" altLang="ko-KR" sz="1600" dirty="0" err="1" smtClean="0"/>
              <a:t>ModelAndView</a:t>
            </a:r>
            <a:r>
              <a:rPr lang="en-US" altLang="ko-KR" sz="1600" dirty="0" smtClean="0"/>
              <a:t>("redirect:/main");</a:t>
            </a:r>
            <a:endParaRPr lang="en-US" altLang="ko-KR" sz="1600" dirty="0" smtClean="0"/>
          </a:p>
        </p:txBody>
      </p:sp>
      <p:sp>
        <p:nvSpPr>
          <p:cNvPr id="7" name="TextBox 5"/>
          <p:cNvSpPr txBox="1"/>
          <p:nvPr/>
        </p:nvSpPr>
        <p:spPr>
          <a:xfrm>
            <a:off x="395536" y="3653756"/>
            <a:ext cx="82089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b="1" dirty="0" smtClean="0"/>
              <a:t>Velocity View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b="1" dirty="0" err="1" smtClean="0"/>
              <a:t>FreeMarker</a:t>
            </a:r>
            <a:r>
              <a:rPr lang="en-US" altLang="ko-KR" sz="1600" b="1" dirty="0" smtClean="0"/>
              <a:t> View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b="1" dirty="0" err="1" smtClean="0"/>
              <a:t>MarshallingView</a:t>
            </a:r>
            <a:endParaRPr lang="en-US" altLang="ko-KR" sz="1600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b="1" dirty="0" err="1" smtClean="0"/>
              <a:t>AbstractAtomFeedView</a:t>
            </a:r>
            <a:endParaRPr lang="en-US" altLang="ko-KR" sz="1600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b="1" dirty="0" err="1" smtClean="0"/>
              <a:t>AbstractRssFeedView</a:t>
            </a:r>
            <a:endParaRPr lang="en-US" altLang="ko-KR" sz="1600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37464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62068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3.4.1 </a:t>
            </a:r>
            <a:r>
              <a:rPr lang="ko-KR" altLang="en-US" b="1" dirty="0" err="1" smtClean="0"/>
              <a:t>뷰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95537" y="1340768"/>
            <a:ext cx="8208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b="1" dirty="0" err="1" smtClean="0"/>
              <a:t>AbstractExcelView</a:t>
            </a:r>
            <a:endParaRPr lang="en-US" altLang="ko-KR" sz="1600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b="1" dirty="0" err="1" smtClean="0"/>
              <a:t>AbstractJExcelView</a:t>
            </a:r>
            <a:endParaRPr lang="en-US" altLang="ko-KR" sz="1600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b="1" dirty="0" err="1" smtClean="0"/>
              <a:t>AbstractPdfView</a:t>
            </a:r>
            <a:endParaRPr lang="en-US" altLang="ko-KR" sz="1600" b="1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29" y="2613849"/>
            <a:ext cx="7813142" cy="1630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068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62068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3.4.1 </a:t>
            </a:r>
            <a:r>
              <a:rPr lang="ko-KR" altLang="en-US" b="1" dirty="0" err="1" smtClean="0"/>
              <a:t>뷰</a:t>
            </a:r>
            <a:endParaRPr lang="ko-KR" altLang="en-US" b="1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54" y="1412776"/>
            <a:ext cx="7553492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239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62068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3.4.1 </a:t>
            </a:r>
            <a:r>
              <a:rPr lang="ko-KR" altLang="en-US" b="1" dirty="0" err="1" smtClean="0"/>
              <a:t>뷰</a:t>
            </a:r>
            <a:endParaRPr lang="ko-KR" altLang="en-US" b="1" dirty="0"/>
          </a:p>
        </p:txBody>
      </p:sp>
      <p:sp>
        <p:nvSpPr>
          <p:cNvPr id="5" name="TextBox 5"/>
          <p:cNvSpPr txBox="1"/>
          <p:nvPr/>
        </p:nvSpPr>
        <p:spPr>
          <a:xfrm>
            <a:off x="395537" y="1340768"/>
            <a:ext cx="82089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b="1" dirty="0" err="1" smtClean="0"/>
              <a:t>XstlView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b="1" dirty="0" err="1" smtClean="0"/>
              <a:t>TilesView</a:t>
            </a:r>
            <a:endParaRPr lang="en-US" altLang="ko-KR" sz="1600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b="1" dirty="0" err="1" smtClean="0"/>
              <a:t>AbstractJasperReportsView</a:t>
            </a:r>
            <a:endParaRPr lang="en-US" altLang="ko-KR" sz="1600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b="1" dirty="0" err="1" smtClean="0"/>
              <a:t>MappingJacksonJsonView</a:t>
            </a:r>
            <a:endParaRPr lang="en-US" altLang="ko-KR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161048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620688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3.4.2 </a:t>
            </a:r>
            <a:r>
              <a:rPr lang="ko-KR" altLang="en-US" b="1" dirty="0" err="1" smtClean="0"/>
              <a:t>뷰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리졸버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5537" y="1340768"/>
            <a:ext cx="8208911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err="1" smtClean="0"/>
              <a:t>핸들러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매핑이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URL</a:t>
            </a:r>
            <a:r>
              <a:rPr lang="ko-KR" altLang="en-US" sz="1600" dirty="0" smtClean="0"/>
              <a:t>으로 부터 컨트롤러를 찾아주는 것처럼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뷰</a:t>
            </a:r>
            <a:r>
              <a:rPr lang="ko-KR" altLang="en-US" sz="1600" dirty="0" smtClean="0"/>
              <a:t> 이름으로 부터 사용할 </a:t>
            </a:r>
            <a:r>
              <a:rPr lang="ko-KR" altLang="en-US" sz="1600" dirty="0" err="1" smtClean="0"/>
              <a:t>뷰</a:t>
            </a:r>
            <a:r>
              <a:rPr lang="ko-KR" altLang="en-US" sz="1600" dirty="0" smtClean="0"/>
              <a:t> 오브젝트를 찾아준다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err="1" smtClean="0"/>
              <a:t>ViewResolver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인터페이스를 구현해서 만들어진다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573016"/>
            <a:ext cx="7982350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5537" y="2798952"/>
            <a:ext cx="8208911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b="1" smtClean="0"/>
              <a:t>InternalResourceViewResolver</a:t>
            </a:r>
            <a:endParaRPr lang="en-US" altLang="ko-KR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303381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7" y="620688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3.4.2 </a:t>
            </a:r>
            <a:r>
              <a:rPr lang="ko-KR" altLang="en-US" b="1" dirty="0" smtClean="0"/>
              <a:t>뷰 리졸버</a:t>
            </a:r>
            <a:endParaRPr lang="ko-KR" altLang="en-US" b="1" dirty="0"/>
          </a:p>
        </p:txBody>
      </p:sp>
      <p:sp>
        <p:nvSpPr>
          <p:cNvPr id="5" name="TextBox 5"/>
          <p:cNvSpPr txBox="1"/>
          <p:nvPr/>
        </p:nvSpPr>
        <p:spPr>
          <a:xfrm>
            <a:off x="395537" y="1340768"/>
            <a:ext cx="82089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b="1" dirty="0" err="1" smtClean="0"/>
              <a:t>VelocityViewResolver</a:t>
            </a:r>
            <a:endParaRPr lang="en-US" altLang="ko-KR" sz="1600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b="1" dirty="0" err="1" smtClean="0"/>
              <a:t>FreeMarkerViewResolver</a:t>
            </a:r>
            <a:endParaRPr lang="en-US" altLang="ko-KR" sz="16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95536" y="2276872"/>
            <a:ext cx="87484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 smtClean="0"/>
              <a:t>벨로시티 뷰 설정</a:t>
            </a:r>
            <a:endParaRPr lang="en-US" altLang="ko-KR" sz="1600" dirty="0" smtClean="0"/>
          </a:p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 smtClean="0"/>
              <a:t>&lt;bean id="</a:t>
            </a:r>
            <a:r>
              <a:rPr lang="en-US" altLang="ko-KR" sz="1600" dirty="0" err="1" smtClean="0"/>
              <a:t>velocityConfig</a:t>
            </a:r>
            <a:r>
              <a:rPr lang="en-US" altLang="ko-KR" sz="1600" dirty="0" smtClean="0"/>
              <a:t>" class="org.springframework.web.servlet.view.velocity.VelocityConfigurer"&gt;</a:t>
            </a:r>
          </a:p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&lt;property name="</a:t>
            </a:r>
            <a:r>
              <a:rPr lang="en-US" altLang="ko-KR" sz="1600" dirty="0" err="1" smtClean="0"/>
              <a:t>resourceLoaderPath</a:t>
            </a:r>
            <a:r>
              <a:rPr lang="en-US" altLang="ko-KR" sz="1600" dirty="0" smtClean="0"/>
              <a:t>" value="/WEB-INF/velocity/"&gt;</a:t>
            </a:r>
          </a:p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 smtClean="0"/>
              <a:t>&lt;/bean&gt;</a:t>
            </a:r>
          </a:p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dirty="0"/>
          </a:p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 smtClean="0"/>
              <a:t>&lt;bean id="</a:t>
            </a:r>
            <a:r>
              <a:rPr lang="en-US" altLang="ko-KR" sz="1600" dirty="0" err="1" smtClean="0"/>
              <a:t>viewResolver</a:t>
            </a:r>
            <a:r>
              <a:rPr lang="en-US" altLang="ko-KR" sz="1600" dirty="0" smtClean="0"/>
              <a:t>" class=org.springframework.web.servlet.view.velocity.VelocityViewResolver"&gt;</a:t>
            </a:r>
          </a:p>
        </p:txBody>
      </p:sp>
    </p:spTree>
    <p:extLst>
      <p:ext uri="{BB962C8B-B14F-4D97-AF65-F5344CB8AC3E}">
        <p14:creationId xmlns:p14="http://schemas.microsoft.com/office/powerpoint/2010/main" val="2087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620688"/>
            <a:ext cx="4264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3.3.1 </a:t>
            </a:r>
            <a:r>
              <a:rPr lang="ko-KR" altLang="en-US" b="1" dirty="0" smtClean="0"/>
              <a:t>컨트롤러의 종류와 </a:t>
            </a:r>
            <a:r>
              <a:rPr lang="ko-KR" altLang="en-US" b="1" dirty="0" err="1" smtClean="0"/>
              <a:t>핸들러</a:t>
            </a:r>
            <a:r>
              <a:rPr lang="ko-KR" altLang="en-US" b="1" dirty="0" smtClean="0"/>
              <a:t> 어댑터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95537" y="1340768"/>
            <a:ext cx="8208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/>
              <a:t>* Servlet / </a:t>
            </a:r>
            <a:r>
              <a:rPr lang="en-US" altLang="ko-KR" sz="1600" b="1" dirty="0" err="1" smtClean="0"/>
              <a:t>SimpleServletHandlerAdapter</a:t>
            </a:r>
            <a:endParaRPr lang="en-US" altLang="ko-KR" sz="16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95537" y="1916832"/>
            <a:ext cx="82089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표준 </a:t>
            </a:r>
            <a:r>
              <a:rPr lang="ko-KR" altLang="en-US" sz="1600" dirty="0" err="1" smtClean="0"/>
              <a:t>서블릿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err="1" smtClean="0"/>
              <a:t>서블릿을</a:t>
            </a:r>
            <a:r>
              <a:rPr lang="ko-KR" altLang="en-US" sz="1600" dirty="0" smtClean="0"/>
              <a:t> 컨트롤러로 사용했을 때의 장점은 </a:t>
            </a:r>
            <a:r>
              <a:rPr lang="ko-KR" altLang="en-US" sz="1600" dirty="0" err="1" smtClean="0"/>
              <a:t>서블릿</a:t>
            </a:r>
            <a:r>
              <a:rPr lang="ko-KR" altLang="en-US" sz="1600" dirty="0" smtClean="0"/>
              <a:t> 클래스 코드를 그대로 유지하면서 스프링 빈으로 등록된다는 점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Servlet </a:t>
            </a:r>
            <a:r>
              <a:rPr lang="ko-KR" altLang="en-US" sz="1600" dirty="0" smtClean="0"/>
              <a:t>타입의 컨트롤러는 모델과 </a:t>
            </a:r>
            <a:r>
              <a:rPr lang="ko-KR" altLang="en-US" sz="1600" dirty="0" err="1" smtClean="0"/>
              <a:t>뷰를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리턴하지</a:t>
            </a:r>
            <a:r>
              <a:rPr lang="ko-KR" altLang="en-US" sz="1600" dirty="0" smtClean="0"/>
              <a:t> 않음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476424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7" y="620688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3.4.2 </a:t>
            </a:r>
            <a:r>
              <a:rPr lang="ko-KR" altLang="en-US" b="1" dirty="0" smtClean="0"/>
              <a:t>뷰 리졸버</a:t>
            </a:r>
            <a:endParaRPr lang="ko-KR" altLang="en-US" b="1" dirty="0"/>
          </a:p>
        </p:txBody>
      </p:sp>
      <p:sp>
        <p:nvSpPr>
          <p:cNvPr id="5" name="TextBox 5"/>
          <p:cNvSpPr txBox="1"/>
          <p:nvPr/>
        </p:nvSpPr>
        <p:spPr>
          <a:xfrm>
            <a:off x="395537" y="1340768"/>
            <a:ext cx="8208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b="1" dirty="0" err="1" smtClean="0"/>
              <a:t>ResourceBundleViewResolver</a:t>
            </a:r>
            <a:endParaRPr lang="en-US" altLang="ko-KR" sz="1600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b="1" dirty="0" err="1" smtClean="0"/>
              <a:t>XmlViewResolver</a:t>
            </a:r>
            <a:endParaRPr lang="en-US" altLang="ko-KR" sz="1600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b="1" dirty="0" err="1" smtClean="0"/>
              <a:t>BeanNameViewResolver</a:t>
            </a:r>
            <a:endParaRPr lang="en-US" altLang="ko-KR" sz="16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95536" y="2830284"/>
            <a:ext cx="87484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 err="1" smtClean="0"/>
              <a:t>view.properties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파일</a:t>
            </a:r>
            <a:endParaRPr lang="en-US" altLang="ko-KR" sz="1600" dirty="0" smtClean="0"/>
          </a:p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 smtClean="0"/>
              <a:t>hello.(class)=</a:t>
            </a:r>
            <a:r>
              <a:rPr lang="en-US" altLang="ko-KR" sz="1600" dirty="0" err="1" smtClean="0"/>
              <a:t>org.springframework.web.servlet.view.JstlView</a:t>
            </a:r>
            <a:endParaRPr lang="en-US" altLang="ko-KR" sz="1600" dirty="0" smtClean="0"/>
          </a:p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 err="1" smtClean="0"/>
              <a:t>hello.url</a:t>
            </a:r>
            <a:r>
              <a:rPr lang="en-US" altLang="ko-KR" sz="1600" dirty="0" smtClean="0"/>
              <a:t>="WEB-INF/view/</a:t>
            </a:r>
            <a:r>
              <a:rPr lang="en-US" altLang="ko-KR" sz="1600" dirty="0" err="1" smtClean="0"/>
              <a:t>hello.jsp</a:t>
            </a:r>
            <a:endParaRPr lang="en-US" altLang="ko-KR" sz="1600" dirty="0" smtClean="0"/>
          </a:p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dirty="0"/>
          </a:p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 smtClean="0"/>
              <a:t>main.(class)=</a:t>
            </a:r>
            <a:r>
              <a:rPr lang="en-US" altLang="ko-KR" sz="1600" dirty="0" err="1" smtClean="0"/>
              <a:t>org.springframework.web.servlet.view.velocity.VelocityView</a:t>
            </a:r>
            <a:endParaRPr lang="en-US" altLang="ko-KR" sz="1600" dirty="0" smtClean="0"/>
          </a:p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 err="1" smtClean="0"/>
              <a:t>main.url</a:t>
            </a:r>
            <a:r>
              <a:rPr lang="en-US" altLang="ko-KR" sz="1600" dirty="0" smtClean="0"/>
              <a:t>=</a:t>
            </a:r>
            <a:r>
              <a:rPr lang="en-US" altLang="ko-KR" sz="1600" dirty="0" err="1" smtClean="0"/>
              <a:t>main.vm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45055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7" y="620688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3.4.2 </a:t>
            </a:r>
            <a:r>
              <a:rPr lang="ko-KR" altLang="en-US" b="1" dirty="0" smtClean="0"/>
              <a:t>뷰 리졸버</a:t>
            </a:r>
            <a:endParaRPr lang="ko-KR" altLang="en-US" b="1" dirty="0"/>
          </a:p>
        </p:txBody>
      </p:sp>
      <p:sp>
        <p:nvSpPr>
          <p:cNvPr id="5" name="TextBox 5"/>
          <p:cNvSpPr txBox="1"/>
          <p:nvPr/>
        </p:nvSpPr>
        <p:spPr>
          <a:xfrm>
            <a:off x="395537" y="1340768"/>
            <a:ext cx="8208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b="1" dirty="0" err="1" smtClean="0"/>
              <a:t>ResourceBundleViewResolver</a:t>
            </a:r>
            <a:endParaRPr lang="en-US" altLang="ko-KR" sz="1600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b="1" dirty="0" err="1" smtClean="0"/>
              <a:t>XmlViewResolver</a:t>
            </a:r>
            <a:endParaRPr lang="en-US" altLang="ko-KR" sz="1600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b="1" dirty="0" err="1" smtClean="0"/>
              <a:t>BeanNameViewResolver</a:t>
            </a:r>
            <a:endParaRPr lang="en-US" altLang="ko-KR" sz="16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95536" y="2830284"/>
            <a:ext cx="87484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 smtClean="0"/>
              <a:t>다중 뷰 리졸버 설정</a:t>
            </a:r>
            <a:endParaRPr lang="en-US" altLang="ko-KR" sz="1600" dirty="0" smtClean="0"/>
          </a:p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 smtClean="0"/>
              <a:t>&lt;bean class="org.springframework.web.servlet.view.ResourceBundleViewResolver"&gt;</a:t>
            </a:r>
          </a:p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&lt;property name="order" value="0" /&gt;</a:t>
            </a:r>
          </a:p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 smtClean="0"/>
              <a:t>&lt;/bean&gt;</a:t>
            </a:r>
          </a:p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dirty="0"/>
          </a:p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 smtClean="0"/>
              <a:t>&lt;bean class="org.springframework.web.servlet.view.InternalResourceViewResolver"/&gt;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58335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7" y="620688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3.4.2 </a:t>
            </a:r>
            <a:r>
              <a:rPr lang="ko-KR" altLang="en-US" b="1" dirty="0" smtClean="0"/>
              <a:t>뷰 리졸버</a:t>
            </a:r>
            <a:endParaRPr lang="ko-KR" altLang="en-US" b="1" dirty="0"/>
          </a:p>
        </p:txBody>
      </p:sp>
      <p:sp>
        <p:nvSpPr>
          <p:cNvPr id="5" name="TextBox 5"/>
          <p:cNvSpPr txBox="1"/>
          <p:nvPr/>
        </p:nvSpPr>
        <p:spPr>
          <a:xfrm>
            <a:off x="395537" y="1340768"/>
            <a:ext cx="8208911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b="1" dirty="0" err="1" smtClean="0"/>
              <a:t>ContentNegotiatingViewResolver</a:t>
            </a:r>
            <a:endParaRPr lang="en-US" altLang="ko-KR" sz="16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95536" y="2132856"/>
            <a:ext cx="87484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뷰의 종류를 선택하는 컨트롤러 코드</a:t>
            </a:r>
            <a:endParaRPr lang="en-US" altLang="ko-KR" sz="1600" dirty="0" smtClean="0"/>
          </a:p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 smtClean="0"/>
              <a:t>if ("</a:t>
            </a:r>
            <a:r>
              <a:rPr lang="en-US" altLang="ko-KR" sz="1600" dirty="0" err="1" smtClean="0"/>
              <a:t>xml".equals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req.getParameter</a:t>
            </a:r>
            <a:r>
              <a:rPr lang="en-US" altLang="ko-KR" sz="1600" dirty="0" smtClean="0"/>
              <a:t>("type"))) {</a:t>
            </a:r>
          </a:p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return new </a:t>
            </a:r>
            <a:r>
              <a:rPr lang="en-US" altLang="ko-KR" sz="1600" dirty="0" err="1" smtClean="0"/>
              <a:t>ModelAndView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helloMarshallingView</a:t>
            </a:r>
            <a:r>
              <a:rPr lang="en-US" altLang="ko-KR" sz="1600" dirty="0" smtClean="0"/>
              <a:t>, model);</a:t>
            </a:r>
            <a:endParaRPr lang="en-US" altLang="ko-KR" sz="1600" dirty="0"/>
          </a:p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 smtClean="0"/>
              <a:t>}</a:t>
            </a:r>
          </a:p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 smtClean="0"/>
              <a:t>else {</a:t>
            </a:r>
          </a:p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return new </a:t>
            </a:r>
            <a:r>
              <a:rPr lang="en-US" altLang="ko-KR" sz="1600" dirty="0" err="1" smtClean="0"/>
              <a:t>ModelAndView</a:t>
            </a:r>
            <a:r>
              <a:rPr lang="en-US" altLang="ko-KR" sz="1600" dirty="0" smtClean="0"/>
              <a:t>("/WEB-INF/view/</a:t>
            </a:r>
            <a:r>
              <a:rPr lang="en-US" altLang="ko-KR" sz="1600" dirty="0" err="1" smtClean="0"/>
              <a:t>hello.jsp</a:t>
            </a:r>
            <a:r>
              <a:rPr lang="en-US" altLang="ko-KR" sz="1600" dirty="0" smtClean="0"/>
              <a:t>", model);</a:t>
            </a:r>
          </a:p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/>
              <a:t>}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0692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620688"/>
            <a:ext cx="4264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3.3.1 </a:t>
            </a:r>
            <a:r>
              <a:rPr lang="ko-KR" altLang="en-US" b="1" dirty="0" smtClean="0"/>
              <a:t>컨트롤러의 종류와 </a:t>
            </a:r>
            <a:r>
              <a:rPr lang="ko-KR" altLang="en-US" b="1" dirty="0" err="1" smtClean="0"/>
              <a:t>핸들러</a:t>
            </a:r>
            <a:r>
              <a:rPr lang="ko-KR" altLang="en-US" b="1" dirty="0" smtClean="0"/>
              <a:t> 어댑터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8161801" cy="370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5144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620688"/>
            <a:ext cx="4264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3.3.1 </a:t>
            </a:r>
            <a:r>
              <a:rPr lang="ko-KR" altLang="en-US" b="1" dirty="0" smtClean="0"/>
              <a:t>컨트롤러의 종류와 </a:t>
            </a:r>
            <a:r>
              <a:rPr lang="ko-KR" altLang="en-US" b="1" dirty="0" err="1" smtClean="0"/>
              <a:t>핸들러</a:t>
            </a:r>
            <a:r>
              <a:rPr lang="ko-KR" altLang="en-US" b="1" dirty="0" smtClean="0"/>
              <a:t> 어댑터</a:t>
            </a:r>
            <a:endParaRPr lang="ko-KR" alt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8313651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195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620688"/>
            <a:ext cx="4264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3.3.1 </a:t>
            </a:r>
            <a:r>
              <a:rPr lang="ko-KR" altLang="en-US" b="1" dirty="0" smtClean="0"/>
              <a:t>컨트롤러의 종류와 </a:t>
            </a:r>
            <a:r>
              <a:rPr lang="ko-KR" altLang="en-US" b="1" dirty="0" err="1" smtClean="0"/>
              <a:t>핸들러</a:t>
            </a:r>
            <a:r>
              <a:rPr lang="ko-KR" altLang="en-US" b="1" dirty="0" smtClean="0"/>
              <a:t> 어댑터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95537" y="1340768"/>
            <a:ext cx="8208911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/>
              <a:t>* </a:t>
            </a:r>
            <a:r>
              <a:rPr lang="en-US" altLang="ko-KR" sz="1600" b="1" dirty="0" err="1" smtClean="0"/>
              <a:t>HttpRequestHandler</a:t>
            </a:r>
            <a:r>
              <a:rPr lang="en-US" altLang="ko-KR" sz="1600" b="1" dirty="0" smtClean="0"/>
              <a:t> / </a:t>
            </a:r>
            <a:r>
              <a:rPr lang="en-US" altLang="ko-KR" sz="1600" b="1" dirty="0" err="1" smtClean="0"/>
              <a:t>HttpRequestHandlerAdapter</a:t>
            </a:r>
            <a:endParaRPr lang="en-US" altLang="ko-KR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95537" y="1916832"/>
            <a:ext cx="8208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인터페이스로 정의된 컨트롤러 타입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아래의 인터페이스를 구현해서 컨트롤러로 </a:t>
            </a:r>
            <a:r>
              <a:rPr lang="ko-KR" altLang="en-US" sz="1600" dirty="0" err="1" smtClean="0"/>
              <a:t>만듬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err="1" smtClean="0"/>
              <a:t>HttpRequestHandler</a:t>
            </a:r>
            <a:r>
              <a:rPr lang="ko-KR" altLang="en-US" sz="1600" dirty="0" smtClean="0"/>
              <a:t>는 모델과 </a:t>
            </a:r>
            <a:r>
              <a:rPr lang="ko-KR" altLang="en-US" sz="1600" dirty="0" err="1" smtClean="0"/>
              <a:t>뷰</a:t>
            </a:r>
            <a:r>
              <a:rPr lang="ko-KR" altLang="en-US" sz="1600" dirty="0" smtClean="0"/>
              <a:t> 개념이 없는 </a:t>
            </a:r>
            <a:r>
              <a:rPr lang="en-US" altLang="ko-KR" sz="1600" dirty="0" smtClean="0"/>
              <a:t>Http </a:t>
            </a:r>
            <a:r>
              <a:rPr lang="ko-KR" altLang="en-US" sz="1600" dirty="0" smtClean="0"/>
              <a:t>기반의 </a:t>
            </a:r>
            <a:r>
              <a:rPr lang="en-US" altLang="ko-KR" sz="1600" dirty="0" smtClean="0"/>
              <a:t>RMI</a:t>
            </a:r>
            <a:r>
              <a:rPr lang="ko-KR" altLang="en-US" sz="1600" dirty="0" smtClean="0"/>
              <a:t>와 같은 </a:t>
            </a:r>
            <a:r>
              <a:rPr lang="ko-KR" altLang="en-US" sz="1600" dirty="0" err="1" smtClean="0"/>
              <a:t>로우레벨</a:t>
            </a:r>
            <a:r>
              <a:rPr lang="ko-KR" altLang="en-US" sz="1600" dirty="0" smtClean="0"/>
              <a:t> 서비스를 개발할 때 이용할 수 있다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157340"/>
            <a:ext cx="7294212" cy="235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2697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620688"/>
            <a:ext cx="4264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3.3.1 </a:t>
            </a:r>
            <a:r>
              <a:rPr lang="ko-KR" altLang="en-US" b="1" dirty="0" smtClean="0"/>
              <a:t>컨트롤러의 종류와 </a:t>
            </a:r>
            <a:r>
              <a:rPr lang="ko-KR" altLang="en-US" b="1" dirty="0" err="1" smtClean="0"/>
              <a:t>핸들러</a:t>
            </a:r>
            <a:r>
              <a:rPr lang="ko-KR" altLang="en-US" b="1" dirty="0" smtClean="0"/>
              <a:t> 어댑터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95537" y="1340768"/>
            <a:ext cx="8208911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/>
              <a:t>* Controller / </a:t>
            </a:r>
            <a:r>
              <a:rPr lang="en-US" altLang="ko-KR" sz="1600" b="1" dirty="0" err="1" smtClean="0"/>
              <a:t>SimpleControllerHandlerAdapter</a:t>
            </a:r>
            <a:endParaRPr lang="en-US" altLang="ko-KR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95537" y="1916832"/>
            <a:ext cx="8208911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인터페이스로 정의된 컨트롤러 타입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아래의 인터페이스를 구현해서 컨트롤러로 </a:t>
            </a:r>
            <a:r>
              <a:rPr lang="ko-KR" altLang="en-US" sz="1600" dirty="0" err="1" smtClean="0"/>
              <a:t>만듬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스프링 </a:t>
            </a:r>
            <a:r>
              <a:rPr lang="en-US" altLang="ko-KR" sz="1600" dirty="0" smtClean="0"/>
              <a:t>MVC</a:t>
            </a:r>
            <a:r>
              <a:rPr lang="ko-KR" altLang="en-US" sz="1600" dirty="0" smtClean="0"/>
              <a:t>의 가장 대표적인 컨트롤러 타입</a:t>
            </a:r>
            <a:endParaRPr lang="en-US" altLang="ko-KR" sz="16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05" y="2996952"/>
            <a:ext cx="7530680" cy="26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0787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620688"/>
            <a:ext cx="4264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3.3.1 </a:t>
            </a:r>
            <a:r>
              <a:rPr lang="ko-KR" altLang="en-US" b="1" dirty="0" smtClean="0"/>
              <a:t>컨트롤러의 종류와 </a:t>
            </a:r>
            <a:r>
              <a:rPr lang="ko-KR" altLang="en-US" b="1" dirty="0" err="1" smtClean="0"/>
              <a:t>핸들러</a:t>
            </a:r>
            <a:r>
              <a:rPr lang="ko-KR" altLang="en-US" b="1" dirty="0" smtClean="0"/>
              <a:t> 어댑터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5537" y="1340768"/>
            <a:ext cx="8208911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/>
              <a:t>* </a:t>
            </a:r>
            <a:r>
              <a:rPr lang="en-US" altLang="ko-KR" sz="1600" b="1" dirty="0" err="1" smtClean="0"/>
              <a:t>AnnotationMethodHandlerAdapter</a:t>
            </a:r>
            <a:endParaRPr lang="en-US" altLang="ko-KR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95537" y="1916832"/>
            <a:ext cx="82089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컨트롤러의 타입이 정해져 있지 않다</a:t>
            </a:r>
            <a:r>
              <a:rPr lang="en-US" altLang="ko-KR" sz="1600" dirty="0" smtClean="0"/>
              <a:t>. (</a:t>
            </a:r>
            <a:r>
              <a:rPr lang="ko-KR" altLang="en-US" sz="1600" dirty="0" smtClean="0"/>
              <a:t>제한이 없음</a:t>
            </a:r>
            <a:r>
              <a:rPr lang="en-US" altLang="ko-KR" sz="1600" dirty="0" smtClean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컨트롤러 하나가 하나 이상의 </a:t>
            </a:r>
            <a:r>
              <a:rPr lang="en-US" altLang="ko-KR" sz="1600" dirty="0" smtClean="0"/>
              <a:t>URL</a:t>
            </a:r>
            <a:r>
              <a:rPr lang="ko-KR" altLang="en-US" sz="1600" dirty="0" smtClean="0"/>
              <a:t>에 </a:t>
            </a:r>
            <a:r>
              <a:rPr lang="ko-KR" altLang="en-US" sz="1600" dirty="0" err="1" smtClean="0"/>
              <a:t>매핑될</a:t>
            </a:r>
            <a:r>
              <a:rPr lang="ko-KR" altLang="en-US" sz="1600" dirty="0" smtClean="0"/>
              <a:t>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b="1" dirty="0" err="1" smtClean="0"/>
              <a:t>DefaultAnnotationHandlerMapping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핸들러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매핑과</a:t>
            </a:r>
            <a:r>
              <a:rPr lang="ko-KR" altLang="en-US" sz="1600" dirty="0" smtClean="0"/>
              <a:t> 함께 사용해야 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 smtClean="0"/>
          </a:p>
        </p:txBody>
      </p:sp>
      <p:grpSp>
        <p:nvGrpSpPr>
          <p:cNvPr id="2" name="그룹 1"/>
          <p:cNvGrpSpPr/>
          <p:nvPr/>
        </p:nvGrpSpPr>
        <p:grpSpPr>
          <a:xfrm>
            <a:off x="532304" y="3212976"/>
            <a:ext cx="8486392" cy="3573016"/>
            <a:chOff x="532304" y="3212976"/>
            <a:chExt cx="8486392" cy="3573016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3212976"/>
              <a:ext cx="8479144" cy="1440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304" y="4581128"/>
              <a:ext cx="7928128" cy="2204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87510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620688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3.3.2 </a:t>
            </a:r>
            <a:r>
              <a:rPr lang="ko-KR" altLang="en-US" b="1" dirty="0" err="1" smtClean="0"/>
              <a:t>핸들러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매핑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95537" y="1340768"/>
            <a:ext cx="82089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HTTP </a:t>
            </a:r>
            <a:r>
              <a:rPr lang="ko-KR" altLang="en-US" sz="1600" dirty="0" smtClean="0"/>
              <a:t>요청 정보를 이용해서 이를 처리할 </a:t>
            </a:r>
            <a:r>
              <a:rPr lang="ko-KR" altLang="en-US" sz="1600" dirty="0" err="1" smtClean="0"/>
              <a:t>핸들러</a:t>
            </a:r>
            <a:r>
              <a:rPr lang="ko-KR" altLang="en-US" sz="1600" dirty="0" smtClean="0"/>
              <a:t> 오브젝트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즉 컨트롤러를 찾아주는 기능을 가진 </a:t>
            </a:r>
            <a:r>
              <a:rPr lang="en-US" altLang="ko-KR" sz="1600" dirty="0" err="1" smtClean="0"/>
              <a:t>DispatcherServlet</a:t>
            </a:r>
            <a:r>
              <a:rPr lang="ko-KR" altLang="en-US" sz="1600" dirty="0" smtClean="0"/>
              <a:t>의 전략이다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하나의 </a:t>
            </a:r>
            <a:r>
              <a:rPr lang="ko-KR" altLang="en-US" sz="1600" dirty="0" err="1" smtClean="0"/>
              <a:t>핸들러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매핑</a:t>
            </a:r>
            <a:r>
              <a:rPr lang="ko-KR" altLang="en-US" sz="1600" dirty="0" smtClean="0"/>
              <a:t> 전략이 여러 가지 타입의 컨트롤러를 선택할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다섯 가지 </a:t>
            </a:r>
            <a:r>
              <a:rPr lang="ko-KR" altLang="en-US" sz="1600" dirty="0" err="1" smtClean="0"/>
              <a:t>핸들러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매핑을</a:t>
            </a:r>
            <a:r>
              <a:rPr lang="ko-KR" altLang="en-US" sz="1600" dirty="0" smtClean="0"/>
              <a:t> 제공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스프링</a:t>
            </a:r>
            <a:r>
              <a:rPr lang="en-US" altLang="ko-KR" sz="16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87510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620688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3.3.2 </a:t>
            </a:r>
            <a:r>
              <a:rPr lang="ko-KR" altLang="en-US" b="1" dirty="0" err="1" smtClean="0"/>
              <a:t>핸들러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매핑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95537" y="1340768"/>
            <a:ext cx="82089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b="1" dirty="0" err="1" smtClean="0"/>
              <a:t>BeanNameUrlHandlerMapping</a:t>
            </a:r>
            <a:endParaRPr lang="en-US" altLang="ko-KR" sz="1600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b="1" dirty="0" err="1" smtClean="0"/>
              <a:t>ControllerBeanNameHandlerMapping</a:t>
            </a:r>
            <a:endParaRPr lang="en-US" altLang="ko-KR" sz="1600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b="1" dirty="0" err="1" smtClean="0"/>
              <a:t>ControllerClassNameHandlerMapping</a:t>
            </a:r>
            <a:endParaRPr lang="en-US" altLang="ko-KR" sz="1600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b="1" dirty="0" err="1" smtClean="0"/>
              <a:t>SimpleUrlHandlerMapping</a:t>
            </a:r>
            <a:endParaRPr lang="en-US" altLang="ko-KR" sz="1600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b="1" dirty="0" err="1" smtClean="0"/>
              <a:t>DefaultAnnotationHandlerMapping</a:t>
            </a:r>
            <a:endParaRPr lang="en-US" altLang="ko-KR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3579766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1892</TotalTime>
  <Words>1148</Words>
  <Application>Microsoft Macintosh PowerPoint</Application>
  <PresentationFormat>화면 슬라이드 쇼(4:3)</PresentationFormat>
  <Paragraphs>204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Mangal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Ruyeon</dc:creator>
  <cp:lastModifiedBy>Microsoft Office 사용자</cp:lastModifiedBy>
  <cp:revision>81</cp:revision>
  <dcterms:created xsi:type="dcterms:W3CDTF">2017-07-15T10:57:46Z</dcterms:created>
  <dcterms:modified xsi:type="dcterms:W3CDTF">2017-07-17T10:03:14Z</dcterms:modified>
</cp:coreProperties>
</file>