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9" r:id="rId3"/>
    <p:sldId id="257" r:id="rId4"/>
    <p:sldId id="260" r:id="rId5"/>
    <p:sldId id="278" r:id="rId6"/>
    <p:sldId id="269" r:id="rId7"/>
    <p:sldId id="271" r:id="rId8"/>
    <p:sldId id="285" r:id="rId9"/>
    <p:sldId id="286" r:id="rId10"/>
    <p:sldId id="287" r:id="rId11"/>
    <p:sldId id="294" r:id="rId12"/>
    <p:sldId id="295" r:id="rId13"/>
    <p:sldId id="296" r:id="rId14"/>
    <p:sldId id="280" r:id="rId15"/>
    <p:sldId id="275" r:id="rId16"/>
    <p:sldId id="279" r:id="rId17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>
          <p15:clr>
            <a:srgbClr val="A4A3A4"/>
          </p15:clr>
        </p15:guide>
        <p15:guide id="2" pos="2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/>
    <p:restoredTop sz="94660"/>
  </p:normalViewPr>
  <p:slideViewPr>
    <p:cSldViewPr showGuides="1">
      <p:cViewPr varScale="1">
        <p:scale>
          <a:sx n="108" d="100"/>
          <a:sy n="108" d="100"/>
        </p:scale>
        <p:origin x="720" y="72"/>
      </p:cViewPr>
      <p:guideLst>
        <p:guide orient="horz" pos="1560"/>
        <p:guide pos="2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65FD1E-6D0F-47A9-AD22-1DE2E54C39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599E78-10DE-4B28-9F91-1CD72AF20DA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9D1A0C-E2E8-40A6-A052-32CA047D8A0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264746-089C-4A81-B454-CE383A0CC11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F9DEED-1DEF-4814-8D3B-9900099AE89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E7C9C-318D-4DA5-8CA0-52332C2BC90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80B5C8-3640-4234-B3D6-734EEFAB058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33C20F-28E9-4BBB-A291-8767890CFAB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89C97A-F221-42E4-9C7C-6CF8BFD4191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C957BB-B3D5-49FC-8F3D-082363AB1AE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DCD097-870B-4459-AE8B-7E1C8324FD2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0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00" y="231775"/>
            <a:ext cx="8737600" cy="46799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17145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E1A978-829D-4CE1-B1CA-0CDE735441E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>
          <a:xfrm>
            <a:off x="76200" y="3822700"/>
            <a:ext cx="8977313" cy="1114425"/>
            <a:chOff x="0" y="0"/>
            <a:chExt cx="8109427" cy="1005707"/>
          </a:xfrm>
        </p:grpSpPr>
        <p:sp>
          <p:nvSpPr>
            <p:cNvPr id="14338" name="任意多边形 4"/>
            <p:cNvSpPr/>
            <p:nvPr/>
          </p:nvSpPr>
          <p:spPr>
            <a:xfrm>
              <a:off x="593914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" name="任意多边形 5"/>
            <p:cNvSpPr/>
            <p:nvPr/>
          </p:nvSpPr>
          <p:spPr>
            <a:xfrm>
              <a:off x="615889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" name="任意多边形 6"/>
            <p:cNvSpPr/>
            <p:nvPr/>
          </p:nvSpPr>
          <p:spPr>
            <a:xfrm>
              <a:off x="440629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" name="任意多边形 7"/>
            <p:cNvSpPr/>
            <p:nvPr/>
          </p:nvSpPr>
          <p:spPr>
            <a:xfrm>
              <a:off x="413324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任意多边形 8"/>
            <p:cNvSpPr/>
            <p:nvPr/>
          </p:nvSpPr>
          <p:spPr>
            <a:xfrm>
              <a:off x="0" y="177800"/>
              <a:ext cx="4177697" cy="762223"/>
            </a:xfrm>
            <a:custGeom>
              <a:avLst/>
              <a:gdLst/>
              <a:ahLst/>
              <a:cxnLst>
                <a:cxn ang="0">
                  <a:pos x="4177666" y="82550"/>
                </a:cxn>
                <a:cxn ang="0">
                  <a:pos x="3726816" y="285750"/>
                </a:cxn>
                <a:cxn ang="0">
                  <a:pos x="3783966" y="349250"/>
                </a:cxn>
                <a:cxn ang="0">
                  <a:pos x="3783966" y="558811"/>
                </a:cxn>
                <a:cxn ang="0">
                  <a:pos x="3453778" y="558811"/>
                </a:cxn>
                <a:cxn ang="0">
                  <a:pos x="3453778" y="349250"/>
                </a:cxn>
                <a:cxn ang="0">
                  <a:pos x="3529967" y="292100"/>
                </a:cxn>
                <a:cxn ang="0">
                  <a:pos x="3015628" y="63500"/>
                </a:cxn>
                <a:cxn ang="0">
                  <a:pos x="2971178" y="95250"/>
                </a:cxn>
                <a:cxn ang="0">
                  <a:pos x="2844178" y="38100"/>
                </a:cxn>
                <a:cxn ang="0">
                  <a:pos x="2844178" y="406411"/>
                </a:cxn>
                <a:cxn ang="0">
                  <a:pos x="2469529" y="406411"/>
                </a:cxn>
                <a:cxn ang="0">
                  <a:pos x="2469529" y="177800"/>
                </a:cxn>
                <a:cxn ang="0">
                  <a:pos x="2539379" y="133350"/>
                </a:cxn>
                <a:cxn ang="0">
                  <a:pos x="2164729" y="0"/>
                </a:cxn>
                <a:cxn ang="0">
                  <a:pos x="1393600" y="225011"/>
                </a:cxn>
                <a:cxn ang="0">
                  <a:pos x="1479796" y="301066"/>
                </a:cxn>
                <a:cxn ang="0">
                  <a:pos x="1482332" y="478538"/>
                </a:cxn>
                <a:cxn ang="0">
                  <a:pos x="0" y="762233"/>
                </a:cxn>
              </a:cxnLst>
              <a:rect l="0" t="0" r="0" b="0"/>
              <a:pathLst>
                <a:path w="4177700" h="762222">
                  <a:moveTo>
                    <a:pt x="4177700" y="82550"/>
                  </a:moveTo>
                  <a:lnTo>
                    <a:pt x="3726850" y="285750"/>
                  </a:lnTo>
                  <a:lnTo>
                    <a:pt x="3784000" y="349250"/>
                  </a:lnTo>
                  <a:lnTo>
                    <a:pt x="3784000" y="558800"/>
                  </a:lnTo>
                  <a:lnTo>
                    <a:pt x="3453800" y="558800"/>
                  </a:lnTo>
                  <a:lnTo>
                    <a:pt x="3453800" y="349250"/>
                  </a:lnTo>
                  <a:lnTo>
                    <a:pt x="3530000" y="292100"/>
                  </a:lnTo>
                  <a:lnTo>
                    <a:pt x="3015650" y="63500"/>
                  </a:lnTo>
                  <a:lnTo>
                    <a:pt x="2971200" y="95250"/>
                  </a:lnTo>
                  <a:lnTo>
                    <a:pt x="2844200" y="38100"/>
                  </a:lnTo>
                  <a:lnTo>
                    <a:pt x="2844200" y="406400"/>
                  </a:lnTo>
                  <a:lnTo>
                    <a:pt x="2469550" y="406400"/>
                  </a:lnTo>
                  <a:lnTo>
                    <a:pt x="2469550" y="177800"/>
                  </a:lnTo>
                  <a:lnTo>
                    <a:pt x="2539400" y="133350"/>
                  </a:lnTo>
                  <a:lnTo>
                    <a:pt x="2164750" y="0"/>
                  </a:lnTo>
                  <a:lnTo>
                    <a:pt x="1393611" y="225011"/>
                  </a:lnTo>
                  <a:lnTo>
                    <a:pt x="1479807" y="301066"/>
                  </a:lnTo>
                  <a:cubicBezTo>
                    <a:pt x="1480652" y="360220"/>
                    <a:pt x="1481498" y="419373"/>
                    <a:pt x="1482343" y="478527"/>
                  </a:cubicBezTo>
                  <a:lnTo>
                    <a:pt x="0" y="762222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任意多边形 9"/>
            <p:cNvSpPr/>
            <p:nvPr/>
          </p:nvSpPr>
          <p:spPr>
            <a:xfrm>
              <a:off x="241874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1" name="TextBox 11"/>
          <p:cNvSpPr/>
          <p:nvPr/>
        </p:nvSpPr>
        <p:spPr>
          <a:xfrm>
            <a:off x="2700338" y="842963"/>
            <a:ext cx="1079500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毕</a:t>
            </a:r>
          </a:p>
        </p:txBody>
      </p:sp>
      <p:sp>
        <p:nvSpPr>
          <p:cNvPr id="3082" name="TextBox 12"/>
          <p:cNvSpPr/>
          <p:nvPr/>
        </p:nvSpPr>
        <p:spPr>
          <a:xfrm>
            <a:off x="3587750" y="842963"/>
            <a:ext cx="1079500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业</a:t>
            </a:r>
          </a:p>
        </p:txBody>
      </p:sp>
      <p:sp>
        <p:nvSpPr>
          <p:cNvPr id="3083" name="TextBox 13"/>
          <p:cNvSpPr/>
          <p:nvPr/>
        </p:nvSpPr>
        <p:spPr>
          <a:xfrm>
            <a:off x="4518025" y="885825"/>
            <a:ext cx="1079500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答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4" name="TextBox 14"/>
          <p:cNvSpPr/>
          <p:nvPr/>
        </p:nvSpPr>
        <p:spPr>
          <a:xfrm>
            <a:off x="5364163" y="842963"/>
            <a:ext cx="1079500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辩</a:t>
            </a:r>
          </a:p>
        </p:txBody>
      </p:sp>
      <p:sp>
        <p:nvSpPr>
          <p:cNvPr id="3086" name="TextBox 16"/>
          <p:cNvSpPr/>
          <p:nvPr/>
        </p:nvSpPr>
        <p:spPr>
          <a:xfrm>
            <a:off x="863600" y="2157413"/>
            <a:ext cx="7416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课题：基于WEB的实验教学管理系统系统设计与实现</a:t>
            </a:r>
          </a:p>
        </p:txBody>
      </p:sp>
      <p:sp>
        <p:nvSpPr>
          <p:cNvPr id="3088" name="TextBox 18"/>
          <p:cNvSpPr/>
          <p:nvPr/>
        </p:nvSpPr>
        <p:spPr>
          <a:xfrm>
            <a:off x="2790825" y="3241675"/>
            <a:ext cx="356235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答辩人：雍嘉远    导师：郭煦</a:t>
            </a:r>
          </a:p>
        </p:txBody>
      </p:sp>
      <p:pic>
        <p:nvPicPr>
          <p:cNvPr id="1435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2676525"/>
            <a:ext cx="1512887" cy="446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9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bldLvl="0"/>
      <p:bldP spid="3082" grpId="0" bldLvl="0"/>
      <p:bldP spid="3083" grpId="0" bldLvl="0"/>
      <p:bldP spid="3084" grpId="0" bldLvl="0"/>
      <p:bldP spid="3086" grpId="0" bldLvl="0"/>
      <p:bldP spid="3088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554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3555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561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" y="90805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2" name="TextBox 2"/>
          <p:cNvSpPr/>
          <p:nvPr/>
        </p:nvSpPr>
        <p:spPr>
          <a:xfrm>
            <a:off x="817563" y="303213"/>
            <a:ext cx="2471737" cy="414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</a:p>
        </p:txBody>
      </p:sp>
      <p:sp>
        <p:nvSpPr>
          <p:cNvPr id="17422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7430" name="圆角矩形 68"/>
          <p:cNvSpPr/>
          <p:nvPr/>
        </p:nvSpPr>
        <p:spPr>
          <a:xfrm>
            <a:off x="8432800" y="1069975"/>
            <a:ext cx="407988" cy="261938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97" y="22"/>
              </a:cxn>
              <a:cxn ang="0">
                <a:pos x="113" y="16"/>
              </a:cxn>
              <a:cxn ang="0">
                <a:pos x="137" y="39"/>
              </a:cxn>
              <a:cxn ang="0">
                <a:pos x="137" y="41"/>
              </a:cxn>
              <a:cxn ang="0">
                <a:pos x="156" y="68"/>
              </a:cxn>
              <a:cxn ang="0">
                <a:pos x="126" y="97"/>
              </a:cxn>
              <a:cxn ang="0">
                <a:pos x="30" y="97"/>
              </a:cxn>
              <a:cxn ang="0">
                <a:pos x="0" y="68"/>
              </a:cxn>
              <a:cxn ang="0">
                <a:pos x="18" y="42"/>
              </a:cxn>
              <a:cxn ang="0">
                <a:pos x="18" y="40"/>
              </a:cxn>
              <a:cxn ang="0">
                <a:pos x="60" y="0"/>
              </a:cxn>
            </a:cxnLst>
            <a:rect l="0" t="0" r="0" b="0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2000" y="1504950"/>
            <a:ext cx="5080000" cy="252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5-5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用户登录日志（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userlog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8" name="表格 7"/>
          <p:cNvGraphicFramePr/>
          <p:nvPr/>
        </p:nvGraphicFramePr>
        <p:xfrm>
          <a:off x="2012950" y="1854200"/>
          <a:ext cx="5458460" cy="77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登录日志编号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登录地所在ip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12950" y="2284413"/>
            <a:ext cx="5080000" cy="576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en-US" sz="1050" noProof="1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en-US" sz="1050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zh-CN" sz="1050" b="1" noProof="1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	                 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5-6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实验指导书（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refbook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10" name="表格 9"/>
          <p:cNvGraphicFramePr/>
          <p:nvPr/>
        </p:nvGraphicFramePr>
        <p:xfrm>
          <a:off x="2032000" y="2860675"/>
          <a:ext cx="526732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指导书编号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title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指导书名称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pages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012950" y="3336925"/>
            <a:ext cx="5080000" cy="57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en-US" sz="1050" noProof="1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en-US" sz="1050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zh-CN" sz="1050" b="1" noProof="1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                            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5-7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实验项目（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tsubject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12" name="表格 11"/>
          <p:cNvGraphicFramePr/>
          <p:nvPr/>
        </p:nvGraphicFramePr>
        <p:xfrm>
          <a:off x="2022475" y="3911600"/>
          <a:ext cx="5267325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subject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578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4579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0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1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585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0170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6" name="TextBox 2"/>
          <p:cNvSpPr/>
          <p:nvPr/>
        </p:nvSpPr>
        <p:spPr>
          <a:xfrm>
            <a:off x="817563" y="303213"/>
            <a:ext cx="2471737" cy="414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</a:p>
        </p:txBody>
      </p:sp>
      <p:sp>
        <p:nvSpPr>
          <p:cNvPr id="17422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7430" name="圆角矩形 68"/>
          <p:cNvSpPr/>
          <p:nvPr/>
        </p:nvSpPr>
        <p:spPr>
          <a:xfrm>
            <a:off x="8432800" y="1069975"/>
            <a:ext cx="407988" cy="261938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97" y="22"/>
              </a:cxn>
              <a:cxn ang="0">
                <a:pos x="113" y="16"/>
              </a:cxn>
              <a:cxn ang="0">
                <a:pos x="137" y="39"/>
              </a:cxn>
              <a:cxn ang="0">
                <a:pos x="137" y="41"/>
              </a:cxn>
              <a:cxn ang="0">
                <a:pos x="156" y="68"/>
              </a:cxn>
              <a:cxn ang="0">
                <a:pos x="126" y="97"/>
              </a:cxn>
              <a:cxn ang="0">
                <a:pos x="30" y="97"/>
              </a:cxn>
              <a:cxn ang="0">
                <a:pos x="0" y="68"/>
              </a:cxn>
              <a:cxn ang="0">
                <a:pos x="18" y="42"/>
              </a:cxn>
              <a:cxn ang="0">
                <a:pos x="18" y="40"/>
              </a:cxn>
              <a:cxn ang="0">
                <a:pos x="60" y="0"/>
              </a:cxn>
            </a:cxnLst>
            <a:rect l="0" t="0" r="0" b="0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032000" y="1481138"/>
            <a:ext cx="5080000" cy="252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alt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	                          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5-8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设备信息（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tinfo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2" name="表格 1"/>
          <p:cNvGraphicFramePr/>
          <p:nvPr/>
        </p:nvGraphicFramePr>
        <p:xfrm>
          <a:off x="2032000" y="1733550"/>
          <a:ext cx="526732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level_id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等级编号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subject_id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科目编号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area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存放地点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examroom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实验室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personnum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使用人数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设备价格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refbook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指导书id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32000" y="3087688"/>
            <a:ext cx="5080000" cy="57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en-US" sz="1050" noProof="1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en-US" sz="1050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zh-CN" sz="1050" b="1" noProof="1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	                        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5-9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课程信息（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info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4" name="表格 3"/>
          <p:cNvGraphicFramePr/>
          <p:nvPr/>
        </p:nvGraphicFramePr>
        <p:xfrm>
          <a:off x="2032000" y="3662363"/>
          <a:ext cx="5267325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teacher_id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教师编号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subject_id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科目编号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num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课程人数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smallint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课程状态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02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5603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4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5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5609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0170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0" name="TextBox 2"/>
          <p:cNvSpPr/>
          <p:nvPr/>
        </p:nvSpPr>
        <p:spPr>
          <a:xfrm>
            <a:off x="817563" y="303213"/>
            <a:ext cx="2471737" cy="414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</a:p>
        </p:txBody>
      </p:sp>
      <p:sp>
        <p:nvSpPr>
          <p:cNvPr id="17422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7430" name="圆角矩形 68"/>
          <p:cNvSpPr/>
          <p:nvPr/>
        </p:nvSpPr>
        <p:spPr>
          <a:xfrm>
            <a:off x="8432800" y="1069975"/>
            <a:ext cx="407988" cy="261938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97" y="22"/>
              </a:cxn>
              <a:cxn ang="0">
                <a:pos x="113" y="16"/>
              </a:cxn>
              <a:cxn ang="0">
                <a:pos x="137" y="39"/>
              </a:cxn>
              <a:cxn ang="0">
                <a:pos x="137" y="41"/>
              </a:cxn>
              <a:cxn ang="0">
                <a:pos x="156" y="68"/>
              </a:cxn>
              <a:cxn ang="0">
                <a:pos x="126" y="97"/>
              </a:cxn>
              <a:cxn ang="0">
                <a:pos x="30" y="97"/>
              </a:cxn>
              <a:cxn ang="0">
                <a:pos x="0" y="68"/>
              </a:cxn>
              <a:cxn ang="0">
                <a:pos x="18" y="42"/>
              </a:cxn>
              <a:cxn ang="0">
                <a:pos x="18" y="40"/>
              </a:cxn>
              <a:cxn ang="0">
                <a:pos x="60" y="0"/>
              </a:cxn>
            </a:cxnLst>
            <a:rect l="0" t="0" r="0" b="0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033588" y="1895475"/>
            <a:ext cx="5080000" cy="252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5-10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视频资讯（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newsinfo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2" name="表格 1"/>
          <p:cNvGraphicFramePr/>
          <p:nvPr/>
        </p:nvGraphicFramePr>
        <p:xfrm>
          <a:off x="2033588" y="2147888"/>
          <a:ext cx="52673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视频编号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title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20000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视频内容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view_num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视频浏览量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admin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news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tag_id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img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300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视频图片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mark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26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6627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1746571552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48517232" y="1358442410"/>
                </a:cxn>
                <a:cxn ang="0">
                  <a:pos x="242582715" y="1795081754"/>
                </a:cxn>
                <a:cxn ang="0">
                  <a:pos x="0" y="2037663091"/>
                </a:cxn>
                <a:cxn ang="0">
                  <a:pos x="339614254" y="2147483646"/>
                </a:cxn>
                <a:cxn ang="0">
                  <a:pos x="339614254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8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39" y="82550"/>
                </a:cxn>
                <a:cxn ang="0">
                  <a:pos x="5039191" y="285750"/>
                </a:cxn>
                <a:cxn ang="0">
                  <a:pos x="5096339" y="349250"/>
                </a:cxn>
                <a:cxn ang="0">
                  <a:pos x="5096339" y="558808"/>
                </a:cxn>
                <a:cxn ang="0">
                  <a:pos x="4766147" y="558808"/>
                </a:cxn>
                <a:cxn ang="0">
                  <a:pos x="4766147" y="349250"/>
                </a:cxn>
                <a:cxn ang="0">
                  <a:pos x="4842339" y="292100"/>
                </a:cxn>
                <a:cxn ang="0">
                  <a:pos x="4328000" y="63500"/>
                </a:cxn>
                <a:cxn ang="0">
                  <a:pos x="4283548" y="95250"/>
                </a:cxn>
                <a:cxn ang="0">
                  <a:pos x="4156549" y="38100"/>
                </a:cxn>
                <a:cxn ang="0">
                  <a:pos x="4156549" y="406400"/>
                </a:cxn>
                <a:cxn ang="0">
                  <a:pos x="3781899" y="406400"/>
                </a:cxn>
                <a:cxn ang="0">
                  <a:pos x="3781899" y="177800"/>
                </a:cxn>
                <a:cxn ang="0">
                  <a:pos x="3851749" y="133350"/>
                </a:cxn>
                <a:cxn ang="0">
                  <a:pos x="3477099" y="0"/>
                </a:cxn>
                <a:cxn ang="0">
                  <a:pos x="2705968" y="225011"/>
                </a:cxn>
                <a:cxn ang="0">
                  <a:pos x="2792163" y="301066"/>
                </a:cxn>
                <a:cxn ang="0">
                  <a:pos x="2794699" y="478527"/>
                </a:cxn>
                <a:cxn ang="0">
                  <a:pos x="0" y="1035045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633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0805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4" name="TextBox 2"/>
          <p:cNvSpPr/>
          <p:nvPr/>
        </p:nvSpPr>
        <p:spPr>
          <a:xfrm>
            <a:off x="815975" y="300038"/>
            <a:ext cx="2471738" cy="41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研究进程</a:t>
            </a:r>
          </a:p>
        </p:txBody>
      </p:sp>
      <p:sp>
        <p:nvSpPr>
          <p:cNvPr id="15374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</a:p>
        </p:txBody>
      </p:sp>
      <p:sp>
        <p:nvSpPr>
          <p:cNvPr id="15375" name="Straight Connector 15"/>
          <p:cNvSpPr/>
          <p:nvPr/>
        </p:nvSpPr>
        <p:spPr>
          <a:xfrm>
            <a:off x="4891088" y="2043113"/>
            <a:ext cx="1587" cy="452437"/>
          </a:xfrm>
          <a:prstGeom prst="line">
            <a:avLst/>
          </a:prstGeom>
          <a:ln w="9525" cap="flat" cmpd="sng">
            <a:solidFill>
              <a:srgbClr val="0B2430"/>
            </a:solidFill>
            <a:prstDash val="solid"/>
            <a:bevel/>
            <a:headEnd type="oval" w="sm" len="sm"/>
            <a:tailEnd type="oval" w="sm" len="sm"/>
          </a:ln>
        </p:spPr>
      </p:sp>
      <p:sp>
        <p:nvSpPr>
          <p:cNvPr id="15376" name="Straight Connector 19"/>
          <p:cNvSpPr/>
          <p:nvPr/>
        </p:nvSpPr>
        <p:spPr>
          <a:xfrm>
            <a:off x="4891088" y="3132138"/>
            <a:ext cx="1587" cy="452437"/>
          </a:xfrm>
          <a:prstGeom prst="line">
            <a:avLst/>
          </a:prstGeom>
          <a:ln w="9525" cap="flat" cmpd="sng">
            <a:solidFill>
              <a:srgbClr val="0B2430"/>
            </a:solidFill>
            <a:prstDash val="solid"/>
            <a:bevel/>
            <a:headEnd type="oval" w="sm" len="sm"/>
            <a:tailEnd type="oval" w="sm" len="sm"/>
          </a:ln>
        </p:spPr>
      </p:sp>
      <p:sp>
        <p:nvSpPr>
          <p:cNvPr id="15377" name="TextBox 7"/>
          <p:cNvSpPr/>
          <p:nvPr/>
        </p:nvSpPr>
        <p:spPr>
          <a:xfrm>
            <a:off x="1511300" y="1876425"/>
            <a:ext cx="3051175" cy="192088"/>
          </a:xfrm>
          <a:prstGeom prst="rect">
            <a:avLst/>
          </a:prstGeom>
          <a:noFill/>
          <a:ln w="6350" cap="flat" cmpd="sng">
            <a:solidFill>
              <a:srgbClr val="595959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8580" tIns="34290" rIns="68580" bIns="34290"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---- 2018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月：框架设计，编写应用程序。</a:t>
            </a:r>
          </a:p>
        </p:txBody>
      </p:sp>
      <p:sp>
        <p:nvSpPr>
          <p:cNvPr id="15378" name="TextBox 8"/>
          <p:cNvSpPr/>
          <p:nvPr/>
        </p:nvSpPr>
        <p:spPr>
          <a:xfrm>
            <a:off x="3624263" y="1570038"/>
            <a:ext cx="1042987" cy="244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设计阶段</a:t>
            </a:r>
            <a:endParaRPr lang="en-US" altLang="zh-CN" sz="800" dirty="0">
              <a:solidFill>
                <a:srgbClr val="0B24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9" name="Rectangle 42"/>
          <p:cNvSpPr/>
          <p:nvPr/>
        </p:nvSpPr>
        <p:spPr>
          <a:xfrm>
            <a:off x="3448050" y="1601788"/>
            <a:ext cx="190500" cy="19208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lIns="68580" tIns="34290" rIns="68580" bIns="34290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Open Sans"/>
              </a:rPr>
              <a:t>+</a:t>
            </a:r>
          </a:p>
        </p:txBody>
      </p:sp>
      <p:sp>
        <p:nvSpPr>
          <p:cNvPr id="15380" name="TextBox 10"/>
          <p:cNvSpPr/>
          <p:nvPr/>
        </p:nvSpPr>
        <p:spPr>
          <a:xfrm>
            <a:off x="1511300" y="3513138"/>
            <a:ext cx="3051175" cy="192087"/>
          </a:xfrm>
          <a:prstGeom prst="rect">
            <a:avLst/>
          </a:prstGeom>
          <a:noFill/>
          <a:ln w="6350" cap="flat" cmpd="sng">
            <a:solidFill>
              <a:srgbClr val="595959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8580" tIns="34290" rIns="68580" bIns="34290"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月：毕业论文修改和毕业论文答辩。</a:t>
            </a:r>
          </a:p>
        </p:txBody>
      </p:sp>
      <p:sp>
        <p:nvSpPr>
          <p:cNvPr id="15381" name="TextBox 11"/>
          <p:cNvSpPr/>
          <p:nvPr/>
        </p:nvSpPr>
        <p:spPr>
          <a:xfrm>
            <a:off x="3624263" y="3206750"/>
            <a:ext cx="1042987" cy="2460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答辩阶段</a:t>
            </a:r>
            <a:endParaRPr lang="en-US" altLang="zh-CN" sz="800" dirty="0">
              <a:solidFill>
                <a:srgbClr val="0B24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82" name="Rectangle 42"/>
          <p:cNvSpPr/>
          <p:nvPr/>
        </p:nvSpPr>
        <p:spPr>
          <a:xfrm>
            <a:off x="3448050" y="3238500"/>
            <a:ext cx="190500" cy="190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lIns="68580" tIns="34290" rIns="68580" bIns="34290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Open Sans"/>
              </a:rPr>
              <a:t>+</a:t>
            </a:r>
          </a:p>
        </p:txBody>
      </p:sp>
      <p:sp>
        <p:nvSpPr>
          <p:cNvPr id="15383" name="TextBox 13"/>
          <p:cNvSpPr/>
          <p:nvPr/>
        </p:nvSpPr>
        <p:spPr>
          <a:xfrm>
            <a:off x="5264150" y="2647950"/>
            <a:ext cx="3051175" cy="192088"/>
          </a:xfrm>
          <a:prstGeom prst="rect">
            <a:avLst/>
          </a:prstGeom>
          <a:noFill/>
          <a:ln w="6350" cap="flat" cmpd="sng">
            <a:solidFill>
              <a:srgbClr val="595959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8580" tIns="34290" rIns="68580" bIns="34290"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---- 2018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月：项目评审验收，毕业论文撰写。</a:t>
            </a:r>
          </a:p>
        </p:txBody>
      </p:sp>
      <p:sp>
        <p:nvSpPr>
          <p:cNvPr id="15384" name="TextBox 14"/>
          <p:cNvSpPr/>
          <p:nvPr/>
        </p:nvSpPr>
        <p:spPr>
          <a:xfrm>
            <a:off x="5422900" y="2343150"/>
            <a:ext cx="1042988" cy="2460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论文阶段</a:t>
            </a:r>
            <a:endParaRPr lang="en-US" altLang="zh-CN" sz="800" dirty="0">
              <a:solidFill>
                <a:srgbClr val="0B24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85" name="Rectangle 42"/>
          <p:cNvSpPr/>
          <p:nvPr/>
        </p:nvSpPr>
        <p:spPr>
          <a:xfrm>
            <a:off x="5248275" y="2374900"/>
            <a:ext cx="190500" cy="190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lIns="68580" tIns="34290" rIns="68580" bIns="34290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Open Sans"/>
              </a:rPr>
              <a:t>+</a:t>
            </a:r>
          </a:p>
        </p:txBody>
      </p:sp>
      <p:pic>
        <p:nvPicPr>
          <p:cNvPr id="15386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446213"/>
            <a:ext cx="447675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7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0" y="3798888"/>
            <a:ext cx="492125" cy="35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8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525" y="2713038"/>
            <a:ext cx="365125" cy="242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bldLvl="0" animBg="1"/>
      <p:bldP spid="15377" grpId="0" bldLvl="0" animBg="1"/>
      <p:bldP spid="15378" grpId="0" bldLvl="0"/>
      <p:bldP spid="15379" grpId="0" bldLvl="0" animBg="1"/>
      <p:bldP spid="15380" grpId="0" bldLvl="0" animBg="1"/>
      <p:bldP spid="15381" grpId="0" bldLvl="0"/>
      <p:bldP spid="15382" grpId="0" bldLvl="0" animBg="1"/>
      <p:bldP spid="15383" grpId="0" bldLvl="0" animBg="1"/>
      <p:bldP spid="15384" grpId="0" bldLvl="0"/>
      <p:bldP spid="1538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7"/>
          <p:cNvSpPr/>
          <p:nvPr/>
        </p:nvSpPr>
        <p:spPr>
          <a:xfrm>
            <a:off x="190500" y="173038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50" name="组合 8"/>
          <p:cNvGrpSpPr/>
          <p:nvPr/>
        </p:nvGrpSpPr>
        <p:grpSpPr>
          <a:xfrm>
            <a:off x="3360738" y="320675"/>
            <a:ext cx="5757862" cy="741363"/>
            <a:chOff x="0" y="0"/>
            <a:chExt cx="9421797" cy="1212838"/>
          </a:xfrm>
        </p:grpSpPr>
        <p:sp>
          <p:nvSpPr>
            <p:cNvPr id="27651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2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3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7657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36625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8" name="TextBox 2"/>
          <p:cNvSpPr/>
          <p:nvPr/>
        </p:nvSpPr>
        <p:spPr>
          <a:xfrm>
            <a:off x="889000" y="304800"/>
            <a:ext cx="2471738" cy="414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可能的创新点</a:t>
            </a:r>
          </a:p>
        </p:txBody>
      </p:sp>
      <p:sp>
        <p:nvSpPr>
          <p:cNvPr id="23566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</a:p>
        </p:txBody>
      </p:sp>
      <p:sp>
        <p:nvSpPr>
          <p:cNvPr id="23567" name="Rounded Rectangle 17"/>
          <p:cNvSpPr/>
          <p:nvPr/>
        </p:nvSpPr>
        <p:spPr>
          <a:xfrm>
            <a:off x="650875" y="1062038"/>
            <a:ext cx="1520825" cy="334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创新</a:t>
            </a:r>
          </a:p>
        </p:txBody>
      </p:sp>
      <p:grpSp>
        <p:nvGrpSpPr>
          <p:cNvPr id="23572" name="组合 10"/>
          <p:cNvGrpSpPr/>
          <p:nvPr/>
        </p:nvGrpSpPr>
        <p:grpSpPr>
          <a:xfrm>
            <a:off x="7473950" y="3582988"/>
            <a:ext cx="1081088" cy="1079500"/>
            <a:chOff x="0" y="0"/>
            <a:chExt cx="1081088" cy="1079500"/>
          </a:xfrm>
        </p:grpSpPr>
        <p:sp>
          <p:nvSpPr>
            <p:cNvPr id="27662" name="Rounded Rectangle 34"/>
            <p:cNvSpPr/>
            <p:nvPr/>
          </p:nvSpPr>
          <p:spPr>
            <a:xfrm rot="2700000">
              <a:off x="794" y="-794"/>
              <a:ext cx="1079500" cy="10810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rot="10800000" vert="eaVert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663" name="矩形 60"/>
            <p:cNvSpPr/>
            <p:nvPr/>
          </p:nvSpPr>
          <p:spPr>
            <a:xfrm>
              <a:off x="216430" y="250481"/>
              <a:ext cx="648228" cy="578538"/>
            </a:xfrm>
            <a:custGeom>
              <a:avLst/>
              <a:gdLst/>
              <a:ahLst/>
              <a:cxnLst>
                <a:cxn ang="0">
                  <a:pos x="40465" y="58282"/>
                </a:cxn>
                <a:cxn ang="0">
                  <a:pos x="40465" y="66478"/>
                </a:cxn>
                <a:cxn ang="0">
                  <a:pos x="74637" y="66478"/>
                </a:cxn>
                <a:cxn ang="0">
                  <a:pos x="74637" y="58282"/>
                </a:cxn>
                <a:cxn ang="0">
                  <a:pos x="40465" y="58282"/>
                </a:cxn>
                <a:cxn ang="0">
                  <a:pos x="0" y="52530"/>
                </a:cxn>
                <a:cxn ang="0">
                  <a:pos x="80930" y="52530"/>
                </a:cxn>
                <a:cxn ang="0">
                  <a:pos x="80930" y="72230"/>
                </a:cxn>
                <a:cxn ang="0">
                  <a:pos x="0" y="72230"/>
                </a:cxn>
                <a:cxn ang="0">
                  <a:pos x="0" y="52530"/>
                </a:cxn>
                <a:cxn ang="0">
                  <a:pos x="16633" y="32018"/>
                </a:cxn>
                <a:cxn ang="0">
                  <a:pos x="16633" y="40213"/>
                </a:cxn>
                <a:cxn ang="0">
                  <a:pos x="74637" y="40213"/>
                </a:cxn>
                <a:cxn ang="0">
                  <a:pos x="74637" y="32018"/>
                </a:cxn>
                <a:cxn ang="0">
                  <a:pos x="16633" y="32018"/>
                </a:cxn>
                <a:cxn ang="0">
                  <a:pos x="0" y="26266"/>
                </a:cxn>
                <a:cxn ang="0">
                  <a:pos x="80930" y="26266"/>
                </a:cxn>
                <a:cxn ang="0">
                  <a:pos x="80930" y="45964"/>
                </a:cxn>
                <a:cxn ang="0">
                  <a:pos x="0" y="45964"/>
                </a:cxn>
                <a:cxn ang="0">
                  <a:pos x="0" y="26266"/>
                </a:cxn>
                <a:cxn ang="0">
                  <a:pos x="49456" y="5752"/>
                </a:cxn>
                <a:cxn ang="0">
                  <a:pos x="49456" y="13947"/>
                </a:cxn>
                <a:cxn ang="0">
                  <a:pos x="74637" y="13947"/>
                </a:cxn>
                <a:cxn ang="0">
                  <a:pos x="74637" y="5752"/>
                </a:cxn>
                <a:cxn ang="0">
                  <a:pos x="49456" y="5752"/>
                </a:cxn>
                <a:cxn ang="0">
                  <a:pos x="0" y="0"/>
                </a:cxn>
                <a:cxn ang="0">
                  <a:pos x="80930" y="0"/>
                </a:cxn>
                <a:cxn ang="0">
                  <a:pos x="80930" y="19699"/>
                </a:cxn>
                <a:cxn ang="0">
                  <a:pos x="0" y="19699"/>
                </a:cxn>
                <a:cxn ang="0">
                  <a:pos x="0" y="0"/>
                </a:cxn>
              </a:cxnLst>
              <a:rect l="0" t="0" r="0" b="0"/>
              <a:pathLst>
                <a:path w="816827" h="729011">
                  <a:moveTo>
                    <a:pt x="408414" y="588244"/>
                  </a:moveTo>
                  <a:lnTo>
                    <a:pt x="408414" y="670957"/>
                  </a:lnTo>
                  <a:lnTo>
                    <a:pt x="753307" y="670957"/>
                  </a:lnTo>
                  <a:lnTo>
                    <a:pt x="753307" y="588244"/>
                  </a:lnTo>
                  <a:lnTo>
                    <a:pt x="408414" y="588244"/>
                  </a:lnTo>
                  <a:close/>
                  <a:moveTo>
                    <a:pt x="0" y="530190"/>
                  </a:moveTo>
                  <a:lnTo>
                    <a:pt x="816827" y="530190"/>
                  </a:lnTo>
                  <a:lnTo>
                    <a:pt x="816827" y="729011"/>
                  </a:lnTo>
                  <a:lnTo>
                    <a:pt x="0" y="729011"/>
                  </a:lnTo>
                  <a:lnTo>
                    <a:pt x="0" y="530190"/>
                  </a:lnTo>
                  <a:close/>
                  <a:moveTo>
                    <a:pt x="167873" y="323149"/>
                  </a:moveTo>
                  <a:lnTo>
                    <a:pt x="167873" y="405862"/>
                  </a:lnTo>
                  <a:lnTo>
                    <a:pt x="753306" y="405862"/>
                  </a:lnTo>
                  <a:lnTo>
                    <a:pt x="753306" y="323149"/>
                  </a:lnTo>
                  <a:lnTo>
                    <a:pt x="167873" y="323149"/>
                  </a:lnTo>
                  <a:close/>
                  <a:moveTo>
                    <a:pt x="0" y="265095"/>
                  </a:moveTo>
                  <a:lnTo>
                    <a:pt x="816827" y="265095"/>
                  </a:lnTo>
                  <a:lnTo>
                    <a:pt x="816827" y="463916"/>
                  </a:lnTo>
                  <a:lnTo>
                    <a:pt x="0" y="463916"/>
                  </a:lnTo>
                  <a:lnTo>
                    <a:pt x="0" y="265095"/>
                  </a:lnTo>
                  <a:close/>
                  <a:moveTo>
                    <a:pt x="499162" y="58054"/>
                  </a:moveTo>
                  <a:lnTo>
                    <a:pt x="499162" y="140767"/>
                  </a:lnTo>
                  <a:lnTo>
                    <a:pt x="753306" y="140767"/>
                  </a:lnTo>
                  <a:lnTo>
                    <a:pt x="753306" y="58054"/>
                  </a:lnTo>
                  <a:lnTo>
                    <a:pt x="499162" y="58054"/>
                  </a:lnTo>
                  <a:close/>
                  <a:moveTo>
                    <a:pt x="0" y="0"/>
                  </a:moveTo>
                  <a:lnTo>
                    <a:pt x="816827" y="0"/>
                  </a:lnTo>
                  <a:lnTo>
                    <a:pt x="816827" y="198821"/>
                  </a:lnTo>
                  <a:lnTo>
                    <a:pt x="0" y="198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7" name="TextBox 7"/>
          <p:cNvSpPr/>
          <p:nvPr/>
        </p:nvSpPr>
        <p:spPr>
          <a:xfrm>
            <a:off x="1400175" y="1733550"/>
            <a:ext cx="3956050" cy="930275"/>
          </a:xfrm>
          <a:prstGeom prst="rect">
            <a:avLst/>
          </a:prstGeom>
          <a:noFill/>
          <a:ln w="6350" cap="flat" cmpd="sng">
            <a:solidFill>
              <a:srgbClr val="595959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68580" tIns="34290" rIns="68580" bIns="34290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信息通过图表反馈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视频播放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bldLvl="0" animBg="1"/>
      <p:bldP spid="23567" grpId="0" bldLvl="0" animBg="1"/>
      <p:bldP spid="1537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3"/>
          <p:cNvGrpSpPr/>
          <p:nvPr/>
        </p:nvGrpSpPr>
        <p:grpSpPr>
          <a:xfrm>
            <a:off x="76200" y="3822700"/>
            <a:ext cx="8977313" cy="1114425"/>
            <a:chOff x="0" y="0"/>
            <a:chExt cx="8109427" cy="1005707"/>
          </a:xfrm>
        </p:grpSpPr>
        <p:sp>
          <p:nvSpPr>
            <p:cNvPr id="28674" name="任意多边形 4"/>
            <p:cNvSpPr/>
            <p:nvPr/>
          </p:nvSpPr>
          <p:spPr>
            <a:xfrm>
              <a:off x="593914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" name="任意多边形 5"/>
            <p:cNvSpPr/>
            <p:nvPr/>
          </p:nvSpPr>
          <p:spPr>
            <a:xfrm>
              <a:off x="615889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6" name="任意多边形 6"/>
            <p:cNvSpPr/>
            <p:nvPr/>
          </p:nvSpPr>
          <p:spPr>
            <a:xfrm>
              <a:off x="440629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" name="任意多边形 7"/>
            <p:cNvSpPr/>
            <p:nvPr/>
          </p:nvSpPr>
          <p:spPr>
            <a:xfrm>
              <a:off x="413324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" name="任意多边形 8"/>
            <p:cNvSpPr/>
            <p:nvPr/>
          </p:nvSpPr>
          <p:spPr>
            <a:xfrm>
              <a:off x="0" y="177800"/>
              <a:ext cx="4177697" cy="762223"/>
            </a:xfrm>
            <a:custGeom>
              <a:avLst/>
              <a:gdLst/>
              <a:ahLst/>
              <a:cxnLst>
                <a:cxn ang="0">
                  <a:pos x="4177666" y="82550"/>
                </a:cxn>
                <a:cxn ang="0">
                  <a:pos x="3726816" y="285750"/>
                </a:cxn>
                <a:cxn ang="0">
                  <a:pos x="3783966" y="349250"/>
                </a:cxn>
                <a:cxn ang="0">
                  <a:pos x="3783966" y="558811"/>
                </a:cxn>
                <a:cxn ang="0">
                  <a:pos x="3453778" y="558811"/>
                </a:cxn>
                <a:cxn ang="0">
                  <a:pos x="3453778" y="349250"/>
                </a:cxn>
                <a:cxn ang="0">
                  <a:pos x="3529967" y="292100"/>
                </a:cxn>
                <a:cxn ang="0">
                  <a:pos x="3015628" y="63500"/>
                </a:cxn>
                <a:cxn ang="0">
                  <a:pos x="2971178" y="95250"/>
                </a:cxn>
                <a:cxn ang="0">
                  <a:pos x="2844178" y="38100"/>
                </a:cxn>
                <a:cxn ang="0">
                  <a:pos x="2844178" y="406411"/>
                </a:cxn>
                <a:cxn ang="0">
                  <a:pos x="2469529" y="406411"/>
                </a:cxn>
                <a:cxn ang="0">
                  <a:pos x="2469529" y="177800"/>
                </a:cxn>
                <a:cxn ang="0">
                  <a:pos x="2539379" y="133350"/>
                </a:cxn>
                <a:cxn ang="0">
                  <a:pos x="2164729" y="0"/>
                </a:cxn>
                <a:cxn ang="0">
                  <a:pos x="1393600" y="225011"/>
                </a:cxn>
                <a:cxn ang="0">
                  <a:pos x="1479796" y="301066"/>
                </a:cxn>
                <a:cxn ang="0">
                  <a:pos x="1482332" y="478538"/>
                </a:cxn>
                <a:cxn ang="0">
                  <a:pos x="0" y="762233"/>
                </a:cxn>
              </a:cxnLst>
              <a:rect l="0" t="0" r="0" b="0"/>
              <a:pathLst>
                <a:path w="4177700" h="762222">
                  <a:moveTo>
                    <a:pt x="4177700" y="82550"/>
                  </a:moveTo>
                  <a:lnTo>
                    <a:pt x="3726850" y="285750"/>
                  </a:lnTo>
                  <a:lnTo>
                    <a:pt x="3784000" y="349250"/>
                  </a:lnTo>
                  <a:lnTo>
                    <a:pt x="3784000" y="558800"/>
                  </a:lnTo>
                  <a:lnTo>
                    <a:pt x="3453800" y="558800"/>
                  </a:lnTo>
                  <a:lnTo>
                    <a:pt x="3453800" y="349250"/>
                  </a:lnTo>
                  <a:lnTo>
                    <a:pt x="3530000" y="292100"/>
                  </a:lnTo>
                  <a:lnTo>
                    <a:pt x="3015650" y="63500"/>
                  </a:lnTo>
                  <a:lnTo>
                    <a:pt x="2971200" y="95250"/>
                  </a:lnTo>
                  <a:lnTo>
                    <a:pt x="2844200" y="38100"/>
                  </a:lnTo>
                  <a:lnTo>
                    <a:pt x="2844200" y="406400"/>
                  </a:lnTo>
                  <a:lnTo>
                    <a:pt x="2469550" y="406400"/>
                  </a:lnTo>
                  <a:lnTo>
                    <a:pt x="2469550" y="177800"/>
                  </a:lnTo>
                  <a:lnTo>
                    <a:pt x="2539400" y="133350"/>
                  </a:lnTo>
                  <a:lnTo>
                    <a:pt x="2164750" y="0"/>
                  </a:lnTo>
                  <a:lnTo>
                    <a:pt x="1393611" y="225011"/>
                  </a:lnTo>
                  <a:lnTo>
                    <a:pt x="1479807" y="301066"/>
                  </a:lnTo>
                  <a:cubicBezTo>
                    <a:pt x="1480652" y="360220"/>
                    <a:pt x="1481498" y="419373"/>
                    <a:pt x="1482343" y="478527"/>
                  </a:cubicBezTo>
                  <a:lnTo>
                    <a:pt x="0" y="762222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任意多边形 9"/>
            <p:cNvSpPr/>
            <p:nvPr/>
          </p:nvSpPr>
          <p:spPr>
            <a:xfrm>
              <a:off x="241874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5" name="TextBox 11"/>
          <p:cNvSpPr/>
          <p:nvPr/>
        </p:nvSpPr>
        <p:spPr>
          <a:xfrm>
            <a:off x="2700338" y="842963"/>
            <a:ext cx="1079500" cy="1098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谢</a:t>
            </a:r>
          </a:p>
        </p:txBody>
      </p:sp>
      <p:sp>
        <p:nvSpPr>
          <p:cNvPr id="24586" name="TextBox 12"/>
          <p:cNvSpPr/>
          <p:nvPr/>
        </p:nvSpPr>
        <p:spPr>
          <a:xfrm>
            <a:off x="3587750" y="842963"/>
            <a:ext cx="1079500" cy="1098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谢</a:t>
            </a:r>
          </a:p>
        </p:txBody>
      </p:sp>
      <p:sp>
        <p:nvSpPr>
          <p:cNvPr id="24587" name="TextBox 13"/>
          <p:cNvSpPr/>
          <p:nvPr/>
        </p:nvSpPr>
        <p:spPr>
          <a:xfrm>
            <a:off x="4476750" y="842963"/>
            <a:ext cx="1079500" cy="1098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指</a:t>
            </a:r>
          </a:p>
        </p:txBody>
      </p:sp>
      <p:sp>
        <p:nvSpPr>
          <p:cNvPr id="24588" name="TextBox 14"/>
          <p:cNvSpPr/>
          <p:nvPr/>
        </p:nvSpPr>
        <p:spPr>
          <a:xfrm>
            <a:off x="5364163" y="842963"/>
            <a:ext cx="1079500" cy="1098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2" name="TextBox 18"/>
          <p:cNvSpPr/>
          <p:nvPr/>
        </p:nvSpPr>
        <p:spPr>
          <a:xfrm>
            <a:off x="2790825" y="3186113"/>
            <a:ext cx="356235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答辩人：雍嘉远  导师：郭煦</a:t>
            </a:r>
          </a:p>
        </p:txBody>
      </p:sp>
      <p:pic>
        <p:nvPicPr>
          <p:cNvPr id="2868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3" y="2652713"/>
            <a:ext cx="1512887" cy="446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Box 16"/>
          <p:cNvSpPr/>
          <p:nvPr/>
        </p:nvSpPr>
        <p:spPr>
          <a:xfrm>
            <a:off x="863600" y="2101850"/>
            <a:ext cx="7416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课题：实验教学管理系统系统设计与实现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9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bldLvl="0"/>
      <p:bldP spid="24586" grpId="0" bldLvl="0"/>
      <p:bldP spid="24587" grpId="0" bldLvl="0"/>
      <p:bldP spid="24588" grpId="0" bldLvl="0"/>
      <p:bldP spid="24592" grpId="0" bldLvl="0"/>
      <p:bldP spid="18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9"/>
          <p:cNvGrpSpPr/>
          <p:nvPr/>
        </p:nvGrpSpPr>
        <p:grpSpPr>
          <a:xfrm>
            <a:off x="2117725" y="1347788"/>
            <a:ext cx="4908550" cy="792162"/>
            <a:chOff x="0" y="0"/>
            <a:chExt cx="6230429" cy="1005707"/>
          </a:xfrm>
        </p:grpSpPr>
        <p:sp>
          <p:nvSpPr>
            <p:cNvPr id="15362" name="任意多边形 1"/>
            <p:cNvSpPr/>
            <p:nvPr/>
          </p:nvSpPr>
          <p:spPr>
            <a:xfrm>
              <a:off x="4060150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" name="任意多边形 4"/>
            <p:cNvSpPr/>
            <p:nvPr/>
          </p:nvSpPr>
          <p:spPr>
            <a:xfrm>
              <a:off x="4279900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" name="任意多边形 5"/>
            <p:cNvSpPr/>
            <p:nvPr/>
          </p:nvSpPr>
          <p:spPr>
            <a:xfrm>
              <a:off x="2527300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" name="任意多边形 6"/>
            <p:cNvSpPr/>
            <p:nvPr/>
          </p:nvSpPr>
          <p:spPr>
            <a:xfrm>
              <a:off x="2254250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" name="任意多边形 7"/>
            <p:cNvSpPr/>
            <p:nvPr/>
          </p:nvSpPr>
          <p:spPr>
            <a:xfrm>
              <a:off x="0" y="177801"/>
              <a:ext cx="2298699" cy="558801"/>
            </a:xfrm>
            <a:custGeom>
              <a:avLst/>
              <a:gdLst/>
              <a:ahLst/>
              <a:cxnLst>
                <a:cxn ang="0">
                  <a:pos x="2298688" y="82550"/>
                </a:cxn>
                <a:cxn ang="0">
                  <a:pos x="1847839" y="285761"/>
                </a:cxn>
                <a:cxn ang="0">
                  <a:pos x="1904989" y="349261"/>
                </a:cxn>
                <a:cxn ang="0">
                  <a:pos x="1904989" y="558811"/>
                </a:cxn>
                <a:cxn ang="0">
                  <a:pos x="1574789" y="558811"/>
                </a:cxn>
                <a:cxn ang="0">
                  <a:pos x="1574789" y="349261"/>
                </a:cxn>
                <a:cxn ang="0">
                  <a:pos x="1650989" y="292111"/>
                </a:cxn>
                <a:cxn ang="0">
                  <a:pos x="1136650" y="63500"/>
                </a:cxn>
                <a:cxn ang="0">
                  <a:pos x="1092200" y="95250"/>
                </a:cxn>
                <a:cxn ang="0">
                  <a:pos x="965199" y="38100"/>
                </a:cxn>
                <a:cxn ang="0">
                  <a:pos x="965199" y="406411"/>
                </a:cxn>
                <a:cxn ang="0">
                  <a:pos x="590550" y="406411"/>
                </a:cxn>
                <a:cxn ang="0">
                  <a:pos x="590550" y="177800"/>
                </a:cxn>
                <a:cxn ang="0">
                  <a:pos x="660400" y="133350"/>
                </a:cxn>
                <a:cxn ang="0">
                  <a:pos x="285750" y="0"/>
                </a:cxn>
                <a:cxn ang="0">
                  <a:pos x="43507" y="112238"/>
                </a:cxn>
                <a:cxn ang="0">
                  <a:pos x="0" y="139700"/>
                </a:cxn>
              </a:cxnLst>
              <a:rect l="0" t="0" r="0" b="0"/>
              <a:pathLst>
                <a:path w="2298700" h="558800">
                  <a:moveTo>
                    <a:pt x="2298700" y="82550"/>
                  </a:moveTo>
                  <a:lnTo>
                    <a:pt x="1847850" y="285750"/>
                  </a:lnTo>
                  <a:lnTo>
                    <a:pt x="1905000" y="349250"/>
                  </a:lnTo>
                  <a:lnTo>
                    <a:pt x="1905000" y="558800"/>
                  </a:lnTo>
                  <a:lnTo>
                    <a:pt x="1574800" y="558800"/>
                  </a:lnTo>
                  <a:lnTo>
                    <a:pt x="1574800" y="349250"/>
                  </a:lnTo>
                  <a:lnTo>
                    <a:pt x="1651000" y="292100"/>
                  </a:lnTo>
                  <a:lnTo>
                    <a:pt x="1136650" y="63500"/>
                  </a:lnTo>
                  <a:lnTo>
                    <a:pt x="1092200" y="95250"/>
                  </a:lnTo>
                  <a:lnTo>
                    <a:pt x="965200" y="38100"/>
                  </a:lnTo>
                  <a:lnTo>
                    <a:pt x="965200" y="406400"/>
                  </a:lnTo>
                  <a:lnTo>
                    <a:pt x="590550" y="406400"/>
                  </a:lnTo>
                  <a:lnTo>
                    <a:pt x="590550" y="177800"/>
                  </a:lnTo>
                  <a:lnTo>
                    <a:pt x="660400" y="133350"/>
                  </a:lnTo>
                  <a:lnTo>
                    <a:pt x="285750" y="0"/>
                  </a:lnTo>
                  <a:lnTo>
                    <a:pt x="43507" y="112238"/>
                  </a:lnTo>
                  <a:lnTo>
                    <a:pt x="0" y="1397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任意多边形 8"/>
            <p:cNvSpPr/>
            <p:nvPr/>
          </p:nvSpPr>
          <p:spPr>
            <a:xfrm>
              <a:off x="539750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9" name="直接连接符 11"/>
          <p:cNvSpPr/>
          <p:nvPr/>
        </p:nvSpPr>
        <p:spPr>
          <a:xfrm flipH="1">
            <a:off x="3175" y="2139950"/>
            <a:ext cx="9137650" cy="0"/>
          </a:xfrm>
          <a:prstGeom prst="line">
            <a:avLst/>
          </a:prstGeom>
          <a:ln w="19050" cap="flat" cmpd="sng">
            <a:solidFill>
              <a:srgbClr val="0B243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31" name="直接连接符 20"/>
          <p:cNvSpPr/>
          <p:nvPr/>
        </p:nvSpPr>
        <p:spPr>
          <a:xfrm>
            <a:off x="3679825" y="2211388"/>
            <a:ext cx="0" cy="2033587"/>
          </a:xfrm>
          <a:prstGeom prst="line">
            <a:avLst/>
          </a:prstGeom>
          <a:ln w="12700" cap="flat" cmpd="sng">
            <a:solidFill>
              <a:srgbClr val="0B243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32" name="直接连接符 21"/>
          <p:cNvSpPr/>
          <p:nvPr/>
        </p:nvSpPr>
        <p:spPr>
          <a:xfrm>
            <a:off x="4222750" y="2211388"/>
            <a:ext cx="0" cy="2033587"/>
          </a:xfrm>
          <a:prstGeom prst="line">
            <a:avLst/>
          </a:prstGeom>
          <a:ln w="12700" cap="flat" cmpd="sng">
            <a:solidFill>
              <a:srgbClr val="0B243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33" name="直接连接符 22"/>
          <p:cNvSpPr/>
          <p:nvPr/>
        </p:nvSpPr>
        <p:spPr>
          <a:xfrm>
            <a:off x="4765675" y="2211388"/>
            <a:ext cx="0" cy="2033587"/>
          </a:xfrm>
          <a:prstGeom prst="line">
            <a:avLst/>
          </a:prstGeom>
          <a:ln w="12700" cap="flat" cmpd="sng">
            <a:solidFill>
              <a:srgbClr val="0B243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34" name="直接连接符 23"/>
          <p:cNvSpPr/>
          <p:nvPr/>
        </p:nvSpPr>
        <p:spPr>
          <a:xfrm>
            <a:off x="5308600" y="2211388"/>
            <a:ext cx="0" cy="2033587"/>
          </a:xfrm>
          <a:prstGeom prst="line">
            <a:avLst/>
          </a:prstGeom>
          <a:ln w="12700" cap="flat" cmpd="sng">
            <a:solidFill>
              <a:srgbClr val="0B243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35" name="直接连接符 50"/>
          <p:cNvSpPr/>
          <p:nvPr/>
        </p:nvSpPr>
        <p:spPr>
          <a:xfrm>
            <a:off x="5851525" y="2211388"/>
            <a:ext cx="0" cy="2033587"/>
          </a:xfrm>
          <a:prstGeom prst="line">
            <a:avLst/>
          </a:prstGeom>
          <a:ln w="12700" cap="flat" cmpd="sng">
            <a:solidFill>
              <a:srgbClr val="0B243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36" name="直接连接符 51"/>
          <p:cNvSpPr/>
          <p:nvPr/>
        </p:nvSpPr>
        <p:spPr>
          <a:xfrm>
            <a:off x="3132138" y="2211388"/>
            <a:ext cx="1587" cy="2033587"/>
          </a:xfrm>
          <a:prstGeom prst="line">
            <a:avLst/>
          </a:prstGeom>
          <a:ln w="12700" cap="flat" cmpd="sng">
            <a:solidFill>
              <a:srgbClr val="0B2430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5137" name="组合 3"/>
          <p:cNvGrpSpPr/>
          <p:nvPr/>
        </p:nvGrpSpPr>
        <p:grpSpPr>
          <a:xfrm>
            <a:off x="3232150" y="2327275"/>
            <a:ext cx="342900" cy="1798638"/>
            <a:chOff x="0" y="0"/>
            <a:chExt cx="343012" cy="1797163"/>
          </a:xfrm>
        </p:grpSpPr>
        <p:sp>
          <p:nvSpPr>
            <p:cNvPr id="15376" name="TextBox 25"/>
            <p:cNvSpPr/>
            <p:nvPr/>
          </p:nvSpPr>
          <p:spPr>
            <a:xfrm>
              <a:off x="0" y="217309"/>
              <a:ext cx="343012" cy="15798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选题背景与意义</a:t>
              </a:r>
            </a:p>
          </p:txBody>
        </p:sp>
        <p:sp>
          <p:nvSpPr>
            <p:cNvPr id="15377" name="椭圆 2"/>
            <p:cNvSpPr/>
            <p:nvPr/>
          </p:nvSpPr>
          <p:spPr>
            <a:xfrm>
              <a:off x="80417" y="0"/>
              <a:ext cx="199762" cy="199762"/>
            </a:xfrm>
            <a:prstGeom prst="ellipse">
              <a:avLst/>
            </a:pr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0B24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dirty="0">
                <a:solidFill>
                  <a:srgbClr val="0B243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43" name="组合 12"/>
          <p:cNvGrpSpPr/>
          <p:nvPr/>
        </p:nvGrpSpPr>
        <p:grpSpPr>
          <a:xfrm>
            <a:off x="3779838" y="2327275"/>
            <a:ext cx="342900" cy="1160463"/>
            <a:chOff x="0" y="0"/>
            <a:chExt cx="343012" cy="1160342"/>
          </a:xfrm>
        </p:grpSpPr>
        <p:sp>
          <p:nvSpPr>
            <p:cNvPr id="15379" name="TextBox 46"/>
            <p:cNvSpPr/>
            <p:nvPr/>
          </p:nvSpPr>
          <p:spPr>
            <a:xfrm>
              <a:off x="0" y="217465"/>
              <a:ext cx="343012" cy="9428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理论框架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椭圆 27"/>
            <p:cNvSpPr/>
            <p:nvPr/>
          </p:nvSpPr>
          <p:spPr>
            <a:xfrm>
              <a:off x="74980" y="0"/>
              <a:ext cx="199762" cy="199762"/>
            </a:xfrm>
            <a:prstGeom prst="ellipse">
              <a:avLst/>
            </a:pr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0B24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rgbClr val="0B243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46" name="组合 13"/>
          <p:cNvGrpSpPr/>
          <p:nvPr/>
        </p:nvGrpSpPr>
        <p:grpSpPr>
          <a:xfrm>
            <a:off x="4322763" y="2327275"/>
            <a:ext cx="342900" cy="741363"/>
            <a:chOff x="0" y="0"/>
            <a:chExt cx="343012" cy="740100"/>
          </a:xfrm>
        </p:grpSpPr>
        <p:sp>
          <p:nvSpPr>
            <p:cNvPr id="15382" name="TextBox 47"/>
            <p:cNvSpPr/>
            <p:nvPr/>
          </p:nvSpPr>
          <p:spPr>
            <a:xfrm>
              <a:off x="0" y="217309"/>
              <a:ext cx="343012" cy="5227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分析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椭圆 28"/>
            <p:cNvSpPr/>
            <p:nvPr/>
          </p:nvSpPr>
          <p:spPr>
            <a:xfrm>
              <a:off x="71625" y="0"/>
              <a:ext cx="199762" cy="199762"/>
            </a:xfrm>
            <a:prstGeom prst="ellipse">
              <a:avLst/>
            </a:pr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0B24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dirty="0">
                <a:solidFill>
                  <a:srgbClr val="0B243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49" name="组合 14"/>
          <p:cNvGrpSpPr/>
          <p:nvPr/>
        </p:nvGrpSpPr>
        <p:grpSpPr>
          <a:xfrm>
            <a:off x="4865688" y="2327275"/>
            <a:ext cx="342900" cy="587375"/>
            <a:chOff x="0" y="0"/>
            <a:chExt cx="343012" cy="586575"/>
          </a:xfrm>
        </p:grpSpPr>
        <p:sp>
          <p:nvSpPr>
            <p:cNvPr id="15385" name="TextBox 48"/>
            <p:cNvSpPr/>
            <p:nvPr/>
          </p:nvSpPr>
          <p:spPr>
            <a:xfrm>
              <a:off x="0" y="217397"/>
              <a:ext cx="343012" cy="369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椭圆 29"/>
            <p:cNvSpPr/>
            <p:nvPr/>
          </p:nvSpPr>
          <p:spPr>
            <a:xfrm>
              <a:off x="85746" y="0"/>
              <a:ext cx="199762" cy="199762"/>
            </a:xfrm>
            <a:prstGeom prst="ellipse">
              <a:avLst/>
            </a:pr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0B24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rgbClr val="0B243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52" name="组合 15"/>
          <p:cNvGrpSpPr/>
          <p:nvPr/>
        </p:nvGrpSpPr>
        <p:grpSpPr>
          <a:xfrm>
            <a:off x="5407025" y="2327275"/>
            <a:ext cx="342900" cy="863600"/>
            <a:chOff x="0" y="0"/>
            <a:chExt cx="343012" cy="861718"/>
          </a:xfrm>
        </p:grpSpPr>
        <p:sp>
          <p:nvSpPr>
            <p:cNvPr id="15388" name="TextBox 49"/>
            <p:cNvSpPr/>
            <p:nvPr/>
          </p:nvSpPr>
          <p:spPr>
            <a:xfrm>
              <a:off x="0" y="217397"/>
              <a:ext cx="343012" cy="6443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创新</a:t>
              </a:r>
            </a:p>
          </p:txBody>
        </p:sp>
        <p:sp>
          <p:nvSpPr>
            <p:cNvPr id="15389" name="椭圆 30"/>
            <p:cNvSpPr/>
            <p:nvPr/>
          </p:nvSpPr>
          <p:spPr>
            <a:xfrm>
              <a:off x="71625" y="0"/>
              <a:ext cx="199762" cy="199762"/>
            </a:xfrm>
            <a:prstGeom prst="ellipse">
              <a:avLst/>
            </a:prstGeom>
            <a:noFill/>
            <a:ln w="1905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0B24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rgbClr val="0B243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55" name="TextBox 37"/>
          <p:cNvSpPr/>
          <p:nvPr/>
        </p:nvSpPr>
        <p:spPr>
          <a:xfrm>
            <a:off x="3602038" y="627063"/>
            <a:ext cx="42703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论</a:t>
            </a:r>
          </a:p>
        </p:txBody>
      </p:sp>
      <p:sp>
        <p:nvSpPr>
          <p:cNvPr id="5156" name="TextBox 38"/>
          <p:cNvSpPr/>
          <p:nvPr/>
        </p:nvSpPr>
        <p:spPr>
          <a:xfrm>
            <a:off x="4067175" y="627063"/>
            <a:ext cx="50482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文</a:t>
            </a:r>
          </a:p>
        </p:txBody>
      </p:sp>
      <p:sp>
        <p:nvSpPr>
          <p:cNvPr id="5157" name="TextBox 39"/>
          <p:cNvSpPr/>
          <p:nvPr/>
        </p:nvSpPr>
        <p:spPr>
          <a:xfrm>
            <a:off x="4533900" y="627063"/>
            <a:ext cx="58102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58" name="TextBox 40"/>
          <p:cNvSpPr/>
          <p:nvPr/>
        </p:nvSpPr>
        <p:spPr>
          <a:xfrm>
            <a:off x="4999038" y="627063"/>
            <a:ext cx="6588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0B2430"/>
                </a:solidFill>
                <a:latin typeface="迷你简习字"/>
                <a:ea typeface="迷你简习字"/>
                <a:sym typeface="迷你简习字"/>
              </a:rPr>
              <a:t>绪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94" name="TextBox 49"/>
          <p:cNvSpPr/>
          <p:nvPr/>
        </p:nvSpPr>
        <p:spPr>
          <a:xfrm>
            <a:off x="4865688" y="2551113"/>
            <a:ext cx="342900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11364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研究进程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2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 bldLvl="0"/>
      <p:bldP spid="5156" grpId="0" bldLvl="0"/>
      <p:bldP spid="5157" grpId="0" bldLvl="0"/>
      <p:bldP spid="515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86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16387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8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93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0805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4" name="TextBox 25"/>
          <p:cNvSpPr/>
          <p:nvPr/>
        </p:nvSpPr>
        <p:spPr>
          <a:xfrm>
            <a:off x="812800" y="285750"/>
            <a:ext cx="2471738" cy="41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选题背景及其意义</a:t>
            </a:r>
          </a:p>
        </p:txBody>
      </p:sp>
      <p:sp>
        <p:nvSpPr>
          <p:cNvPr id="7182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Rectangle 6"/>
          <p:cNvSpPr/>
          <p:nvPr/>
        </p:nvSpPr>
        <p:spPr>
          <a:xfrm>
            <a:off x="830263" y="1573213"/>
            <a:ext cx="1714500" cy="2743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68580" tIns="34290" rIns="68580" bIns="34290"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4" name="Rectangle 8"/>
          <p:cNvSpPr/>
          <p:nvPr/>
        </p:nvSpPr>
        <p:spPr>
          <a:xfrm>
            <a:off x="6548438" y="1557338"/>
            <a:ext cx="1714500" cy="27432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lIns="68580" tIns="34290" rIns="68580" bIns="34290" anchor="ctr"/>
          <a:lstStyle/>
          <a:p>
            <a:pPr>
              <a:buFont typeface="Arial" panose="020B0604020202020204" pitchFamily="34" charset="0"/>
              <a:buNone/>
            </a:pPr>
            <a:endParaRPr lang="zh-CN" altLang="zh-CN" sz="800" dirty="0">
              <a:solidFill>
                <a:srgbClr val="F2F2F2"/>
              </a:solidFill>
              <a:latin typeface="Open Sans"/>
              <a:ea typeface="Open Sans"/>
              <a:sym typeface="Open Sans"/>
            </a:endParaRPr>
          </a:p>
        </p:txBody>
      </p:sp>
      <p:sp>
        <p:nvSpPr>
          <p:cNvPr id="7185" name="Rectangle 9"/>
          <p:cNvSpPr/>
          <p:nvPr/>
        </p:nvSpPr>
        <p:spPr>
          <a:xfrm>
            <a:off x="4673600" y="1557338"/>
            <a:ext cx="1714500" cy="27432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68580" tIns="34290" rIns="68580" bIns="34290"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6" name="Rectangle 10"/>
          <p:cNvSpPr/>
          <p:nvPr/>
        </p:nvSpPr>
        <p:spPr>
          <a:xfrm>
            <a:off x="2794000" y="1557338"/>
            <a:ext cx="1714500" cy="27432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lIns="68580" tIns="34290" rIns="68580" bIns="34290" anchor="ctr"/>
          <a:lstStyle/>
          <a:p>
            <a:pPr>
              <a:buFont typeface="Arial" panose="020B0604020202020204" pitchFamily="34" charset="0"/>
              <a:buNone/>
            </a:pPr>
            <a:endParaRPr lang="zh-CN" altLang="zh-CN" sz="800" dirty="0">
              <a:solidFill>
                <a:srgbClr val="F2F2F2"/>
              </a:solidFill>
              <a:latin typeface="Open Sans"/>
              <a:ea typeface="Open Sans"/>
              <a:sym typeface="Open Sans"/>
            </a:endParaRPr>
          </a:p>
        </p:txBody>
      </p:sp>
      <p:sp>
        <p:nvSpPr>
          <p:cNvPr id="7187" name="TextBox 9"/>
          <p:cNvSpPr/>
          <p:nvPr/>
        </p:nvSpPr>
        <p:spPr>
          <a:xfrm>
            <a:off x="2843213" y="1639888"/>
            <a:ext cx="1616075" cy="1952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选题背景</a:t>
            </a:r>
            <a:b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zh-CN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随着互联网的高速发展，老师们的教学同互联网的联系逐渐紧密。教育机构也希望在网上给老师和学生提供一个使用平台，一般的传统实验，需要耗费的人力、物力和财力实在是太大了，这对部分学生也带来了极大的不便。</a:t>
            </a:r>
          </a:p>
        </p:txBody>
      </p:sp>
      <p:sp>
        <p:nvSpPr>
          <p:cNvPr id="7188" name="TextBox 10"/>
          <p:cNvSpPr/>
          <p:nvPr/>
        </p:nvSpPr>
        <p:spPr>
          <a:xfrm>
            <a:off x="6596063" y="1639888"/>
            <a:ext cx="1576387" cy="1844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b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zh-CN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网上实验有组织效率高、审查快速准确等优点，极大地优化了老师工作。因此，基于WEB的实验管理系统已经成为当今研究的热点，受到了越来越多的高校和组织的重视。所以，开发这个应用系统有关的关键技术有着相当重要的实际意义。</a:t>
            </a:r>
          </a:p>
        </p:txBody>
      </p:sp>
      <p:sp>
        <p:nvSpPr>
          <p:cNvPr id="7189" name="Rectangle 42"/>
          <p:cNvSpPr/>
          <p:nvPr/>
        </p:nvSpPr>
        <p:spPr>
          <a:xfrm>
            <a:off x="4162425" y="3951288"/>
            <a:ext cx="190500" cy="190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68580" tIns="34290" rIns="68580" bIns="34290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Open Sans"/>
              </a:rPr>
              <a:t>+</a:t>
            </a:r>
          </a:p>
        </p:txBody>
      </p:sp>
      <p:sp>
        <p:nvSpPr>
          <p:cNvPr id="7190" name="Rectangle 42"/>
          <p:cNvSpPr/>
          <p:nvPr/>
        </p:nvSpPr>
        <p:spPr>
          <a:xfrm>
            <a:off x="7924800" y="3951288"/>
            <a:ext cx="190500" cy="190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68580" tIns="34290" rIns="68580" bIns="34290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100" b="1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Open Sans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0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48" dur="500" tmFilter="0, 0; .2, .5; .8, .5; 1, 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52" dur="500" tmFilter="0, 0; .2, .5; .8, .5; 1, 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7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56" dur="500" tmFilter="0, 0; .2, .5; .8, .5; 1, 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7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60" dur="500" tmFilter="0, 0; .2, .5; .8, .5; 1, 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ldLvl="0" animBg="1"/>
      <p:bldP spid="7183" grpId="0" bldLvl="0" animBg="1"/>
      <p:bldP spid="7183" grpId="1" bldLvl="0" animBg="1"/>
      <p:bldP spid="7184" grpId="0" bldLvl="0" animBg="1"/>
      <p:bldP spid="7184" grpId="1" bldLvl="0" animBg="1"/>
      <p:bldP spid="7185" grpId="0" bldLvl="0" animBg="1"/>
      <p:bldP spid="7185" grpId="1" bldLvl="0" animBg="1"/>
      <p:bldP spid="7186" grpId="0" bldLvl="0" animBg="1"/>
      <p:bldP spid="7186" grpId="1" bldLvl="0" animBg="1"/>
      <p:bldP spid="7187" grpId="0" bldLvl="0"/>
      <p:bldP spid="7188" grpId="0" bldLvl="0"/>
      <p:bldP spid="7189" grpId="0" bldLvl="0" animBg="1"/>
      <p:bldP spid="719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10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17411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2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417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0805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8" name="TextBox 2"/>
          <p:cNvSpPr/>
          <p:nvPr/>
        </p:nvSpPr>
        <p:spPr>
          <a:xfrm>
            <a:off x="828675" y="300038"/>
            <a:ext cx="2471738" cy="41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理论与框架</a:t>
            </a:r>
          </a:p>
        </p:txBody>
      </p:sp>
      <p:sp>
        <p:nvSpPr>
          <p:cNvPr id="14350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51" name="组合 5"/>
          <p:cNvGrpSpPr/>
          <p:nvPr/>
        </p:nvGrpSpPr>
        <p:grpSpPr>
          <a:xfrm>
            <a:off x="1347788" y="1708150"/>
            <a:ext cx="1460500" cy="2587333"/>
            <a:chOff x="0" y="0"/>
            <a:chExt cx="1460784" cy="2588275"/>
          </a:xfrm>
        </p:grpSpPr>
        <p:sp>
          <p:nvSpPr>
            <p:cNvPr id="17421" name="矩形 6"/>
            <p:cNvSpPr/>
            <p:nvPr/>
          </p:nvSpPr>
          <p:spPr>
            <a:xfrm>
              <a:off x="0" y="0"/>
              <a:ext cx="1440160" cy="2520280"/>
            </a:xfrm>
            <a:prstGeom prst="rect">
              <a:avLst/>
            </a:prstGeom>
            <a:noFill/>
            <a:ln w="12700" cap="flat" cmpd="sng">
              <a:solidFill>
                <a:srgbClr val="4890A8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TextBox 7"/>
            <p:cNvSpPr/>
            <p:nvPr/>
          </p:nvSpPr>
          <p:spPr>
            <a:xfrm>
              <a:off x="20624" y="1172980"/>
              <a:ext cx="1440160" cy="1415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JAVA</a:t>
              </a:r>
            </a:p>
            <a:p>
              <a:pPr algn="ctr">
                <a:buFont typeface="Arial" panose="020B0604020202020204" pitchFamily="34" charset="0"/>
                <a:buNone/>
              </a:pPr>
              <a:r>
                <a:rPr sz="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是一门面向对象编程语言，不仅吸收了C++语言的各种优点，还摒弃了C++里难以理解的多继承、指针等概念，避免了程序员直接操作内存地址空间的可能，减少规避空指针的异常。因此Java语言具有功能强大和简单易用两个特征。</a:t>
              </a:r>
            </a:p>
          </p:txBody>
        </p:sp>
        <p:sp>
          <p:nvSpPr>
            <p:cNvPr id="17423" name="椭圆 8"/>
            <p:cNvSpPr/>
            <p:nvPr/>
          </p:nvSpPr>
          <p:spPr>
            <a:xfrm>
              <a:off x="360040" y="360040"/>
              <a:ext cx="720080" cy="720080"/>
            </a:xfrm>
            <a:prstGeom prst="ellipse">
              <a:avLst/>
            </a:prstGeom>
            <a:solidFill>
              <a:srgbClr val="4890A8"/>
            </a:solidFill>
            <a:ln w="9525"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56" name="组合 10"/>
          <p:cNvGrpSpPr/>
          <p:nvPr/>
        </p:nvGrpSpPr>
        <p:grpSpPr>
          <a:xfrm>
            <a:off x="3036253" y="1694815"/>
            <a:ext cx="1439862" cy="2519363"/>
            <a:chOff x="0" y="0"/>
            <a:chExt cx="1440160" cy="2520280"/>
          </a:xfrm>
        </p:grpSpPr>
        <p:sp>
          <p:nvSpPr>
            <p:cNvPr id="17426" name="矩形 11"/>
            <p:cNvSpPr/>
            <p:nvPr/>
          </p:nvSpPr>
          <p:spPr>
            <a:xfrm>
              <a:off x="0" y="0"/>
              <a:ext cx="1440160" cy="2520280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TextBox 12"/>
            <p:cNvSpPr/>
            <p:nvPr/>
          </p:nvSpPr>
          <p:spPr>
            <a:xfrm>
              <a:off x="0" y="1186521"/>
              <a:ext cx="1440160" cy="1168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sz="1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Angular</a:t>
              </a:r>
            </a:p>
            <a:p>
              <a:pPr algn="ctr">
                <a:buFont typeface="Arial" panose="020B0604020202020204" pitchFamily="34" charset="0"/>
                <a:buNone/>
              </a:pPr>
              <a:r>
                <a:rPr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AngularJS诞生于2009年，由Misko Hevery 等人创建，后为Google所收购。是一款优秀的前端JS框架，已经被用于Google的多款产品当中。AngularJS有着诸多特性，</a:t>
              </a:r>
            </a:p>
          </p:txBody>
        </p:sp>
        <p:sp>
          <p:nvSpPr>
            <p:cNvPr id="17428" name="椭圆 13"/>
            <p:cNvSpPr/>
            <p:nvPr/>
          </p:nvSpPr>
          <p:spPr>
            <a:xfrm>
              <a:off x="360040" y="360040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1" name="组合 15"/>
          <p:cNvGrpSpPr/>
          <p:nvPr/>
        </p:nvGrpSpPr>
        <p:grpSpPr>
          <a:xfrm>
            <a:off x="4703763" y="1708150"/>
            <a:ext cx="1476375" cy="2519363"/>
            <a:chOff x="0" y="0"/>
            <a:chExt cx="1476833" cy="2520280"/>
          </a:xfrm>
        </p:grpSpPr>
        <p:grpSp>
          <p:nvGrpSpPr>
            <p:cNvPr id="17431" name="组合 16"/>
            <p:cNvGrpSpPr/>
            <p:nvPr/>
          </p:nvGrpSpPr>
          <p:grpSpPr>
            <a:xfrm>
              <a:off x="0" y="0"/>
              <a:ext cx="1476833" cy="2520280"/>
              <a:chOff x="0" y="0"/>
              <a:chExt cx="1476833" cy="2520280"/>
            </a:xfrm>
          </p:grpSpPr>
          <p:sp>
            <p:nvSpPr>
              <p:cNvPr id="17432" name="矩形 18"/>
              <p:cNvSpPr/>
              <p:nvPr/>
            </p:nvSpPr>
            <p:spPr>
              <a:xfrm>
                <a:off x="0" y="0"/>
                <a:ext cx="1440160" cy="2520280"/>
              </a:xfrm>
              <a:prstGeom prst="rect">
                <a:avLst/>
              </a:prstGeom>
              <a:noFill/>
              <a:ln w="12700" cap="flat" cmpd="sng">
                <a:solidFill>
                  <a:srgbClr val="85ADBC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3" name="TextBox 19"/>
              <p:cNvSpPr/>
              <p:nvPr/>
            </p:nvSpPr>
            <p:spPr>
              <a:xfrm>
                <a:off x="36673" y="1223047"/>
                <a:ext cx="1440160" cy="1293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MySQL</a:t>
                </a:r>
                <a:endParaRPr lang="zh-CN" altLang="en-US" sz="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MySQL</a:t>
                </a:r>
                <a:r>
                  <a:rPr lang="zh-CN" altLang="en-US" sz="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是一个开放源码的关系型数据库管理系统，关系型数据库将数据保存在不同的表中，这样就增加了速度并提高了灵活性，体积小、速度快、总体拥有成本低。</a:t>
                </a:r>
                <a:r>
                  <a:rPr lang="en-US" altLang="zh-CN" sz="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MySQL</a:t>
                </a:r>
                <a:r>
                  <a:rPr lang="zh-CN" altLang="en-US" sz="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是属于比较轻量级的。</a:t>
                </a:r>
              </a:p>
            </p:txBody>
          </p:sp>
          <p:sp>
            <p:nvSpPr>
              <p:cNvPr id="17434" name="椭圆 20"/>
              <p:cNvSpPr/>
              <p:nvPr/>
            </p:nvSpPr>
            <p:spPr>
              <a:xfrm>
                <a:off x="360040" y="360040"/>
                <a:ext cx="720080" cy="720080"/>
              </a:xfrm>
              <a:prstGeom prst="ellipse">
                <a:avLst/>
              </a:prstGeom>
              <a:solidFill>
                <a:srgbClr val="85ADBC"/>
              </a:solidFill>
              <a:ln w="9525">
                <a:noFill/>
              </a:ln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7435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384" y="520000"/>
              <a:ext cx="589391" cy="39298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4367" name="组合 21"/>
          <p:cNvGrpSpPr/>
          <p:nvPr/>
        </p:nvGrpSpPr>
        <p:grpSpPr>
          <a:xfrm>
            <a:off x="6364288" y="1708150"/>
            <a:ext cx="1450975" cy="2519363"/>
            <a:chOff x="0" y="0"/>
            <a:chExt cx="1450593" cy="2520280"/>
          </a:xfrm>
        </p:grpSpPr>
        <p:sp>
          <p:nvSpPr>
            <p:cNvPr id="17437" name="矩形 22"/>
            <p:cNvSpPr/>
            <p:nvPr/>
          </p:nvSpPr>
          <p:spPr>
            <a:xfrm>
              <a:off x="0" y="0"/>
              <a:ext cx="1440160" cy="2520280"/>
            </a:xfrm>
            <a:prstGeom prst="rect">
              <a:avLst/>
            </a:prstGeom>
            <a:noFill/>
            <a:ln w="12700" cap="flat" cmpd="sng">
              <a:solidFill>
                <a:srgbClr val="0B243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TextBox 23"/>
            <p:cNvSpPr/>
            <p:nvPr/>
          </p:nvSpPr>
          <p:spPr>
            <a:xfrm>
              <a:off x="10433" y="1223047"/>
              <a:ext cx="1440160" cy="12931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BootStrap</a:t>
              </a:r>
              <a:endParaRPr lang="zh-CN" altLang="en-US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Bootstrap 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框架来自 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Twitter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，它基于 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HTML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CSS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JavaScript 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技术，提供一套直观的 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web 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设计工具包和很多流行的、样式简洁的 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UI 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组件、栅格系统以及一些常用的 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JavaScript 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插件，使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Web 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开发更加快捷</a:t>
              </a:r>
            </a:p>
          </p:txBody>
        </p:sp>
        <p:sp>
          <p:nvSpPr>
            <p:cNvPr id="17439" name="椭圆 24"/>
            <p:cNvSpPr/>
            <p:nvPr/>
          </p:nvSpPr>
          <p:spPr>
            <a:xfrm>
              <a:off x="360040" y="360040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7440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989" y="444052"/>
              <a:ext cx="563839" cy="563927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" name="图片 1" descr="A0D5D453C7769C5DE0D21EAF526EB83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860" y="2153920"/>
            <a:ext cx="575945" cy="560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8" dur="500" tmFilter="0, 0; .2, .5; .8, .5; 1, 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3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500" tmFilter="0, 0; .2, .5; .8, .5; 1, 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6" dur="500" tmFilter="0, 0; .2, .5; .8, .5; 1, 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4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40" dur="500" tmFilter="0, 0; .2, .5; .8, .5; 1, 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43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434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18435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41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0170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2" name="TextBox 2"/>
          <p:cNvSpPr/>
          <p:nvPr/>
        </p:nvSpPr>
        <p:spPr>
          <a:xfrm>
            <a:off x="817563" y="303213"/>
            <a:ext cx="2471737" cy="41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</a:p>
        </p:txBody>
      </p:sp>
      <p:sp>
        <p:nvSpPr>
          <p:cNvPr id="17422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7423" name="矩形 5"/>
          <p:cNvSpPr/>
          <p:nvPr/>
        </p:nvSpPr>
        <p:spPr>
          <a:xfrm>
            <a:off x="900113" y="2657475"/>
            <a:ext cx="3371850" cy="576263"/>
          </a:xfrm>
          <a:prstGeom prst="rect">
            <a:avLst/>
          </a:prstGeom>
          <a:solidFill>
            <a:srgbClr val="85ADBC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4" name="矩形 6"/>
          <p:cNvSpPr/>
          <p:nvPr/>
        </p:nvSpPr>
        <p:spPr>
          <a:xfrm>
            <a:off x="4241800" y="2657475"/>
            <a:ext cx="1668463" cy="576263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5" name="矩形 7"/>
          <p:cNvSpPr/>
          <p:nvPr/>
        </p:nvSpPr>
        <p:spPr>
          <a:xfrm>
            <a:off x="5903913" y="2657475"/>
            <a:ext cx="2339975" cy="5762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6" name="TextBox 8"/>
          <p:cNvSpPr/>
          <p:nvPr/>
        </p:nvSpPr>
        <p:spPr>
          <a:xfrm>
            <a:off x="817563" y="1801813"/>
            <a:ext cx="3560762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85AD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技术可行性</a:t>
            </a:r>
            <a:endParaRPr lang="en-US" altLang="zh-CN" sz="1200" dirty="0">
              <a:solidFill>
                <a:srgbClr val="85AD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5AD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zh-CN" sz="900" dirty="0">
                <a:solidFill>
                  <a:srgbClr val="85AD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系统是基于WEB的教学管理系统，所需实现的功能有用户登录、用户注册、允许已经注册的学生上传实验报告、设备基本信息的增删改查、根据数据反馈报表等等，这些功能相对来说比较简单，在规定的时间内能够实现，几乎不会遇到什么难以克制的技术问题。</a:t>
            </a:r>
          </a:p>
        </p:txBody>
      </p:sp>
      <p:sp>
        <p:nvSpPr>
          <p:cNvPr id="17427" name="TextBox 9"/>
          <p:cNvSpPr/>
          <p:nvPr/>
        </p:nvSpPr>
        <p:spPr>
          <a:xfrm>
            <a:off x="4135438" y="3314700"/>
            <a:ext cx="4006850" cy="1430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经济可行性</a:t>
            </a:r>
            <a:endParaRPr lang="en-US" altLang="zh-CN" sz="1200" dirty="0">
              <a:solidFill>
                <a:srgbClr val="0B24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zh-CN" sz="9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系统是利用MySQL数据库来存储数据，用Flask的一个插件Flask-SQLAlchemy来对数据库进行操作，Flask-SQLAlchemy拥有ORM机制，它的出现去掉了本系统使用传统的SQL语句对数据库进行操作。开发软件用Pycharm，服务器用flask自带的http server。在软件方面的成本上，不需要花钱买操作系统、数据库和软件开发工具。在硬件成本上来说，只需要一台装有Python、Pycharm、Flask和MySQL的电脑即可。而在人员培训方面，现在绝大多数人都浏览过网页，对如何进行注册、登录等功能都有所接触，所以用户甚至不需要培训就可以轻松使用该系统。</a:t>
            </a:r>
          </a:p>
        </p:txBody>
      </p:sp>
      <p:sp>
        <p:nvSpPr>
          <p:cNvPr id="17428" name="TextBox 10"/>
          <p:cNvSpPr/>
          <p:nvPr/>
        </p:nvSpPr>
        <p:spPr>
          <a:xfrm>
            <a:off x="4810125" y="1851025"/>
            <a:ext cx="3560763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操作可行性</a:t>
            </a:r>
            <a:endParaRPr lang="en-US" altLang="zh-CN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该系统是一个在线网站，有图形用户界面，界面上的内容简洁明了操作简单，只要根据逻辑动动鼠标即可，而且使用该系统的主要用户是教师和学生，对于这些能用到这一系统人来说，该系统操作上不存在难度。</a:t>
            </a:r>
            <a:endParaRPr lang="en-US" altLang="zh-CN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9" name="矩形 58"/>
          <p:cNvSpPr/>
          <p:nvPr/>
        </p:nvSpPr>
        <p:spPr>
          <a:xfrm>
            <a:off x="1117600" y="2814638"/>
            <a:ext cx="285750" cy="261937"/>
          </a:xfrm>
          <a:custGeom>
            <a:avLst/>
            <a:gdLst/>
            <a:ahLst/>
            <a:cxnLst>
              <a:cxn ang="0">
                <a:pos x="18" y="21"/>
              </a:cxn>
              <a:cxn ang="0">
                <a:pos x="33" y="21"/>
              </a:cxn>
              <a:cxn ang="0">
                <a:pos x="33" y="29"/>
              </a:cxn>
              <a:cxn ang="0">
                <a:pos x="18" y="29"/>
              </a:cxn>
              <a:cxn ang="0">
                <a:pos x="18" y="21"/>
              </a:cxn>
              <a:cxn ang="0">
                <a:pos x="0" y="21"/>
              </a:cxn>
              <a:cxn ang="0">
                <a:pos x="15" y="21"/>
              </a:cxn>
              <a:cxn ang="0">
                <a:pos x="15" y="29"/>
              </a:cxn>
              <a:cxn ang="0">
                <a:pos x="0" y="29"/>
              </a:cxn>
              <a:cxn ang="0">
                <a:pos x="0" y="21"/>
              </a:cxn>
              <a:cxn ang="0">
                <a:pos x="18" y="11"/>
              </a:cxn>
              <a:cxn ang="0">
                <a:pos x="33" y="11"/>
              </a:cxn>
              <a:cxn ang="0">
                <a:pos x="33" y="19"/>
              </a:cxn>
              <a:cxn ang="0">
                <a:pos x="18" y="19"/>
              </a:cxn>
              <a:cxn ang="0">
                <a:pos x="18" y="11"/>
              </a:cxn>
              <a:cxn ang="0">
                <a:pos x="0" y="11"/>
              </a:cxn>
              <a:cxn ang="0">
                <a:pos x="15" y="11"/>
              </a:cxn>
              <a:cxn ang="0">
                <a:pos x="15" y="19"/>
              </a:cxn>
              <a:cxn ang="0">
                <a:pos x="0" y="19"/>
              </a:cxn>
              <a:cxn ang="0">
                <a:pos x="0" y="11"/>
              </a:cxn>
              <a:cxn ang="0">
                <a:pos x="20" y="3"/>
              </a:cxn>
              <a:cxn ang="0">
                <a:pos x="20" y="6"/>
              </a:cxn>
              <a:cxn ang="0">
                <a:pos x="30" y="6"/>
              </a:cxn>
              <a:cxn ang="0">
                <a:pos x="30" y="3"/>
              </a:cxn>
              <a:cxn ang="0">
                <a:pos x="20" y="3"/>
              </a:cxn>
              <a:cxn ang="0">
                <a:pos x="3" y="3"/>
              </a:cxn>
              <a:cxn ang="0">
                <a:pos x="3" y="6"/>
              </a:cxn>
              <a:cxn ang="0">
                <a:pos x="13" y="6"/>
              </a:cxn>
              <a:cxn ang="0">
                <a:pos x="13" y="3"/>
              </a:cxn>
              <a:cxn ang="0">
                <a:pos x="3" y="3"/>
              </a:cxn>
              <a:cxn ang="0">
                <a:pos x="18" y="0"/>
              </a:cxn>
              <a:cxn ang="0">
                <a:pos x="33" y="0"/>
              </a:cxn>
              <a:cxn ang="0">
                <a:pos x="33" y="8"/>
              </a:cxn>
              <a:cxn ang="0">
                <a:pos x="18" y="8"/>
              </a:cxn>
              <a:cxn ang="0">
                <a:pos x="18" y="0"/>
              </a:cxn>
              <a:cxn ang="0">
                <a:pos x="0" y="0"/>
              </a:cxn>
              <a:cxn ang="0">
                <a:pos x="15" y="0"/>
              </a:cxn>
              <a:cxn ang="0">
                <a:pos x="15" y="8"/>
              </a:cxn>
              <a:cxn ang="0">
                <a:pos x="0" y="8"/>
              </a:cxn>
              <a:cxn ang="0">
                <a:pos x="0" y="0"/>
              </a:cxn>
            </a:cxnLst>
            <a:rect l="0" t="0" r="0" b="0"/>
            <a:pathLst>
              <a:path w="782488" h="720038">
                <a:moveTo>
                  <a:pt x="415255" y="516020"/>
                </a:moveTo>
                <a:lnTo>
                  <a:pt x="782488" y="516020"/>
                </a:lnTo>
                <a:lnTo>
                  <a:pt x="782488" y="720038"/>
                </a:lnTo>
                <a:lnTo>
                  <a:pt x="415255" y="720038"/>
                </a:lnTo>
                <a:lnTo>
                  <a:pt x="415255" y="516020"/>
                </a:lnTo>
                <a:close/>
                <a:moveTo>
                  <a:pt x="0" y="516020"/>
                </a:moveTo>
                <a:lnTo>
                  <a:pt x="367233" y="516020"/>
                </a:lnTo>
                <a:lnTo>
                  <a:pt x="367233" y="720038"/>
                </a:lnTo>
                <a:lnTo>
                  <a:pt x="0" y="720038"/>
                </a:lnTo>
                <a:lnTo>
                  <a:pt x="0" y="516020"/>
                </a:lnTo>
                <a:close/>
                <a:moveTo>
                  <a:pt x="415255" y="258010"/>
                </a:moveTo>
                <a:lnTo>
                  <a:pt x="782488" y="258010"/>
                </a:lnTo>
                <a:lnTo>
                  <a:pt x="782488" y="462028"/>
                </a:lnTo>
                <a:lnTo>
                  <a:pt x="415255" y="462028"/>
                </a:lnTo>
                <a:lnTo>
                  <a:pt x="415255" y="258010"/>
                </a:lnTo>
                <a:close/>
                <a:moveTo>
                  <a:pt x="0" y="258010"/>
                </a:moveTo>
                <a:lnTo>
                  <a:pt x="367233" y="258010"/>
                </a:lnTo>
                <a:lnTo>
                  <a:pt x="367233" y="462028"/>
                </a:lnTo>
                <a:lnTo>
                  <a:pt x="0" y="462028"/>
                </a:lnTo>
                <a:lnTo>
                  <a:pt x="0" y="258010"/>
                </a:lnTo>
                <a:close/>
                <a:moveTo>
                  <a:pt x="479139" y="63884"/>
                </a:moveTo>
                <a:lnTo>
                  <a:pt x="479139" y="140134"/>
                </a:lnTo>
                <a:lnTo>
                  <a:pt x="718604" y="140134"/>
                </a:lnTo>
                <a:lnTo>
                  <a:pt x="718604" y="63884"/>
                </a:lnTo>
                <a:lnTo>
                  <a:pt x="479139" y="63884"/>
                </a:lnTo>
                <a:close/>
                <a:moveTo>
                  <a:pt x="63884" y="63884"/>
                </a:moveTo>
                <a:lnTo>
                  <a:pt x="63884" y="140134"/>
                </a:lnTo>
                <a:lnTo>
                  <a:pt x="303349" y="140134"/>
                </a:lnTo>
                <a:lnTo>
                  <a:pt x="303349" y="63884"/>
                </a:lnTo>
                <a:lnTo>
                  <a:pt x="63884" y="63884"/>
                </a:lnTo>
                <a:close/>
                <a:moveTo>
                  <a:pt x="415255" y="0"/>
                </a:moveTo>
                <a:lnTo>
                  <a:pt x="782488" y="0"/>
                </a:lnTo>
                <a:lnTo>
                  <a:pt x="782488" y="204018"/>
                </a:lnTo>
                <a:lnTo>
                  <a:pt x="415255" y="204018"/>
                </a:lnTo>
                <a:lnTo>
                  <a:pt x="415255" y="0"/>
                </a:lnTo>
                <a:close/>
                <a:moveTo>
                  <a:pt x="0" y="0"/>
                </a:moveTo>
                <a:lnTo>
                  <a:pt x="367233" y="0"/>
                </a:lnTo>
                <a:lnTo>
                  <a:pt x="367233" y="204018"/>
                </a:lnTo>
                <a:lnTo>
                  <a:pt x="0" y="204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0" name="圆角矩形 68"/>
          <p:cNvSpPr/>
          <p:nvPr/>
        </p:nvSpPr>
        <p:spPr>
          <a:xfrm>
            <a:off x="4367213" y="2814638"/>
            <a:ext cx="407987" cy="261937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97" y="22"/>
              </a:cxn>
              <a:cxn ang="0">
                <a:pos x="113" y="16"/>
              </a:cxn>
              <a:cxn ang="0">
                <a:pos x="137" y="39"/>
              </a:cxn>
              <a:cxn ang="0">
                <a:pos x="137" y="41"/>
              </a:cxn>
              <a:cxn ang="0">
                <a:pos x="156" y="68"/>
              </a:cxn>
              <a:cxn ang="0">
                <a:pos x="126" y="97"/>
              </a:cxn>
              <a:cxn ang="0">
                <a:pos x="30" y="97"/>
              </a:cxn>
              <a:cxn ang="0">
                <a:pos x="0" y="68"/>
              </a:cxn>
              <a:cxn ang="0">
                <a:pos x="18" y="42"/>
              </a:cxn>
              <a:cxn ang="0">
                <a:pos x="18" y="40"/>
              </a:cxn>
              <a:cxn ang="0">
                <a:pos x="60" y="0"/>
              </a:cxn>
            </a:cxnLst>
            <a:rect l="0" t="0" r="0" b="0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1" name="椭圆 30"/>
          <p:cNvSpPr/>
          <p:nvPr/>
        </p:nvSpPr>
        <p:spPr>
          <a:xfrm>
            <a:off x="6138863" y="2763838"/>
            <a:ext cx="395287" cy="395287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106" y="29"/>
              </a:cxn>
              <a:cxn ang="0">
                <a:pos x="124" y="15"/>
              </a:cxn>
              <a:cxn ang="0">
                <a:pos x="144" y="34"/>
              </a:cxn>
              <a:cxn ang="0">
                <a:pos x="130" y="53"/>
              </a:cxn>
              <a:cxn ang="0">
                <a:pos x="155" y="77"/>
              </a:cxn>
              <a:cxn ang="0">
                <a:pos x="129" y="103"/>
              </a:cxn>
              <a:cxn ang="0">
                <a:pos x="113" y="94"/>
              </a:cxn>
              <a:cxn ang="0">
                <a:pos x="94" y="113"/>
              </a:cxn>
              <a:cxn ang="0">
                <a:pos x="103" y="129"/>
              </a:cxn>
              <a:cxn ang="0">
                <a:pos x="77" y="155"/>
              </a:cxn>
              <a:cxn ang="0">
                <a:pos x="52" y="129"/>
              </a:cxn>
              <a:cxn ang="0">
                <a:pos x="61" y="113"/>
              </a:cxn>
              <a:cxn ang="0">
                <a:pos x="42" y="94"/>
              </a:cxn>
              <a:cxn ang="0">
                <a:pos x="26" y="103"/>
              </a:cxn>
              <a:cxn ang="0">
                <a:pos x="0" y="77"/>
              </a:cxn>
              <a:cxn ang="0">
                <a:pos x="25" y="53"/>
              </a:cxn>
              <a:cxn ang="0">
                <a:pos x="12" y="34"/>
              </a:cxn>
              <a:cxn ang="0">
                <a:pos x="31" y="15"/>
              </a:cxn>
              <a:cxn ang="0">
                <a:pos x="49" y="29"/>
              </a:cxn>
              <a:cxn ang="0">
                <a:pos x="77" y="0"/>
              </a:cxn>
            </a:cxnLst>
            <a:rect l="0" t="0" r="0" b="0"/>
            <a:pathLst>
              <a:path w="944830" h="944830">
                <a:moveTo>
                  <a:pt x="472415" y="0"/>
                </a:moveTo>
                <a:lnTo>
                  <a:pt x="646674" y="174258"/>
                </a:lnTo>
                <a:cubicBezTo>
                  <a:pt x="660469" y="126985"/>
                  <a:pt x="704464" y="93179"/>
                  <a:pt x="756355" y="93179"/>
                </a:cubicBezTo>
                <a:cubicBezTo>
                  <a:pt x="820926" y="93179"/>
                  <a:pt x="873272" y="145525"/>
                  <a:pt x="873272" y="210096"/>
                </a:cubicBezTo>
                <a:cubicBezTo>
                  <a:pt x="873272" y="261987"/>
                  <a:pt x="839466" y="305983"/>
                  <a:pt x="792193" y="319778"/>
                </a:cubicBezTo>
                <a:lnTo>
                  <a:pt x="944830" y="472415"/>
                </a:lnTo>
                <a:lnTo>
                  <a:pt x="787583" y="629662"/>
                </a:lnTo>
                <a:cubicBezTo>
                  <a:pt x="768788" y="595026"/>
                  <a:pt x="731782" y="572630"/>
                  <a:pt x="689546" y="572630"/>
                </a:cubicBezTo>
                <a:cubicBezTo>
                  <a:pt x="624975" y="572630"/>
                  <a:pt x="572629" y="624976"/>
                  <a:pt x="572629" y="689547"/>
                </a:cubicBezTo>
                <a:cubicBezTo>
                  <a:pt x="572629" y="731783"/>
                  <a:pt x="595025" y="768788"/>
                  <a:pt x="629662" y="787584"/>
                </a:cubicBezTo>
                <a:lnTo>
                  <a:pt x="472415" y="944830"/>
                </a:lnTo>
                <a:lnTo>
                  <a:pt x="315169" y="787584"/>
                </a:lnTo>
                <a:cubicBezTo>
                  <a:pt x="349805" y="768788"/>
                  <a:pt x="372201" y="731783"/>
                  <a:pt x="372201" y="689547"/>
                </a:cubicBezTo>
                <a:cubicBezTo>
                  <a:pt x="372201" y="624976"/>
                  <a:pt x="319855" y="572630"/>
                  <a:pt x="255284" y="572630"/>
                </a:cubicBezTo>
                <a:cubicBezTo>
                  <a:pt x="213048" y="572630"/>
                  <a:pt x="176043" y="595026"/>
                  <a:pt x="157247" y="629662"/>
                </a:cubicBezTo>
                <a:lnTo>
                  <a:pt x="0" y="472415"/>
                </a:lnTo>
                <a:lnTo>
                  <a:pt x="152637" y="319778"/>
                </a:lnTo>
                <a:cubicBezTo>
                  <a:pt x="105363" y="305983"/>
                  <a:pt x="71557" y="261987"/>
                  <a:pt x="71557" y="210096"/>
                </a:cubicBezTo>
                <a:cubicBezTo>
                  <a:pt x="71557" y="145525"/>
                  <a:pt x="123903" y="93179"/>
                  <a:pt x="188474" y="93179"/>
                </a:cubicBezTo>
                <a:cubicBezTo>
                  <a:pt x="240365" y="93179"/>
                  <a:pt x="284362" y="126985"/>
                  <a:pt x="298156" y="174259"/>
                </a:cubicBezTo>
                <a:lnTo>
                  <a:pt x="472415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2" name="TextBox 14"/>
          <p:cNvSpPr/>
          <p:nvPr/>
        </p:nvSpPr>
        <p:spPr>
          <a:xfrm>
            <a:off x="1908175" y="2728913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60%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33" name="TextBox 15"/>
          <p:cNvSpPr/>
          <p:nvPr/>
        </p:nvSpPr>
        <p:spPr>
          <a:xfrm>
            <a:off x="4778375" y="2725738"/>
            <a:ext cx="11255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10%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34" name="TextBox 16"/>
          <p:cNvSpPr/>
          <p:nvPr/>
        </p:nvSpPr>
        <p:spPr>
          <a:xfrm>
            <a:off x="6948488" y="2728913"/>
            <a:ext cx="11255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ldLvl="0" animBg="1"/>
      <p:bldP spid="17423" grpId="0" bldLvl="0" animBg="1"/>
      <p:bldP spid="17424" grpId="0" bldLvl="0" animBg="1"/>
      <p:bldP spid="17425" grpId="0" bldLvl="0" animBg="1"/>
      <p:bldP spid="17426" grpId="0" bldLvl="0"/>
      <p:bldP spid="17427" grpId="0" bldLvl="0"/>
      <p:bldP spid="17428" grpId="0" bldLvl="0"/>
      <p:bldP spid="17432" grpId="0" bldLvl="0"/>
      <p:bldP spid="17433" grpId="0" bldLvl="0"/>
      <p:bldP spid="1743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458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19459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2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9465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0170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6" name="TextBox 2"/>
          <p:cNvSpPr/>
          <p:nvPr/>
        </p:nvSpPr>
        <p:spPr>
          <a:xfrm>
            <a:off x="806450" y="314325"/>
            <a:ext cx="2471738" cy="41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</a:p>
        </p:txBody>
      </p:sp>
      <p:sp>
        <p:nvSpPr>
          <p:cNvPr id="19470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9471" name="椭圆 5"/>
          <p:cNvSpPr/>
          <p:nvPr/>
        </p:nvSpPr>
        <p:spPr>
          <a:xfrm>
            <a:off x="681038" y="1492250"/>
            <a:ext cx="2566987" cy="2566988"/>
          </a:xfrm>
          <a:prstGeom prst="ellipse">
            <a:avLst/>
          </a:prstGeom>
          <a:solidFill>
            <a:srgbClr val="F2F2F2"/>
          </a:solidFill>
          <a:ln w="25400" cap="flat" cmpd="sng">
            <a:solidFill>
              <a:schemeClr val="accent2"/>
            </a:solidFill>
            <a:prstDash val="dash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6"/>
          <p:cNvSpPr/>
          <p:nvPr/>
        </p:nvSpPr>
        <p:spPr>
          <a:xfrm>
            <a:off x="850900" y="1662113"/>
            <a:ext cx="2225675" cy="22256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7"/>
          <p:cNvSpPr/>
          <p:nvPr/>
        </p:nvSpPr>
        <p:spPr>
          <a:xfrm>
            <a:off x="2663825" y="1911350"/>
            <a:ext cx="504825" cy="5048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8"/>
          <p:cNvSpPr/>
          <p:nvPr/>
        </p:nvSpPr>
        <p:spPr>
          <a:xfrm>
            <a:off x="2822575" y="1350963"/>
            <a:ext cx="374650" cy="374650"/>
          </a:xfrm>
          <a:prstGeom prst="ellipse">
            <a:avLst/>
          </a:prstGeom>
          <a:noFill/>
          <a:ln w="19050" cap="flat" cmpd="sng">
            <a:solidFill>
              <a:srgbClr val="3F3F3F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9"/>
          <p:cNvSpPr/>
          <p:nvPr/>
        </p:nvSpPr>
        <p:spPr>
          <a:xfrm>
            <a:off x="3025775" y="1911350"/>
            <a:ext cx="635000" cy="635000"/>
          </a:xfrm>
          <a:prstGeom prst="ellipse">
            <a:avLst/>
          </a:prstGeom>
          <a:noFill/>
          <a:ln w="19050" cap="flat" cmpd="sng">
            <a:solidFill>
              <a:srgbClr val="3F3F3F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10"/>
          <p:cNvSpPr/>
          <p:nvPr/>
        </p:nvSpPr>
        <p:spPr>
          <a:xfrm>
            <a:off x="3155950" y="2722563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/>
          <p:nvPr/>
        </p:nvSpPr>
        <p:spPr>
          <a:xfrm>
            <a:off x="4132263" y="1349375"/>
            <a:ext cx="237648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社会环境</a:t>
            </a:r>
            <a:endParaRPr lang="zh-CN" altLang="en-US" sz="6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</a:p>
        </p:txBody>
      </p:sp>
      <p:sp>
        <p:nvSpPr>
          <p:cNvPr id="19478" name="TextBox 12"/>
          <p:cNvSpPr/>
          <p:nvPr/>
        </p:nvSpPr>
        <p:spPr>
          <a:xfrm>
            <a:off x="4022725" y="1746250"/>
            <a:ext cx="2500313" cy="1338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sz="9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因为现在互联网的迅速发展，教学同各类网站联系日益紧密，越来越多的人需要相对便捷的知识传递和接受方式。传统实验教学的各种资源实在是太大了，且对老师也有极大的批改和教学负担。</a:t>
            </a:r>
          </a:p>
        </p:txBody>
      </p:sp>
      <p:sp>
        <p:nvSpPr>
          <p:cNvPr id="19479" name="TextBox 13"/>
          <p:cNvSpPr/>
          <p:nvPr/>
        </p:nvSpPr>
        <p:spPr>
          <a:xfrm>
            <a:off x="6413500" y="1770063"/>
            <a:ext cx="2352675" cy="2030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sz="6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实验教学管理系统给广大的师生带来了福音，老师不用花费大量的时间进行重复的教学指导，也可以较为便捷的对学生的报告进行收取批改和登记。学生也省去了手抄大量报告并易于丢失的问题。目前我国也在大力推行互联网的发展，所以本系统就市场和政策来看都是可行的。</a:t>
            </a:r>
          </a:p>
          <a:p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bldLvl="0" animBg="1"/>
      <p:bldP spid="19471" grpId="0" bldLvl="0" animBg="1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/>
      <p:bldP spid="19478" grpId="0" bldLvl="0"/>
      <p:bldP spid="19479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482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0483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489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0170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0" name="TextBox 2"/>
          <p:cNvSpPr/>
          <p:nvPr/>
        </p:nvSpPr>
        <p:spPr>
          <a:xfrm>
            <a:off x="817563" y="303213"/>
            <a:ext cx="2471737" cy="414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系统功能模块介绍</a:t>
            </a:r>
          </a:p>
        </p:txBody>
      </p:sp>
      <p:sp>
        <p:nvSpPr>
          <p:cNvPr id="17422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7430" name="圆角矩形 68"/>
          <p:cNvSpPr/>
          <p:nvPr/>
        </p:nvSpPr>
        <p:spPr>
          <a:xfrm>
            <a:off x="8432800" y="1069975"/>
            <a:ext cx="407988" cy="261938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97" y="22"/>
              </a:cxn>
              <a:cxn ang="0">
                <a:pos x="113" y="16"/>
              </a:cxn>
              <a:cxn ang="0">
                <a:pos x="137" y="39"/>
              </a:cxn>
              <a:cxn ang="0">
                <a:pos x="137" y="41"/>
              </a:cxn>
              <a:cxn ang="0">
                <a:pos x="156" y="68"/>
              </a:cxn>
              <a:cxn ang="0">
                <a:pos x="126" y="97"/>
              </a:cxn>
              <a:cxn ang="0">
                <a:pos x="30" y="97"/>
              </a:cxn>
              <a:cxn ang="0">
                <a:pos x="0" y="68"/>
              </a:cxn>
              <a:cxn ang="0">
                <a:pos x="18" y="42"/>
              </a:cxn>
              <a:cxn ang="0">
                <a:pos x="18" y="40"/>
              </a:cxn>
              <a:cxn ang="0">
                <a:pos x="60" y="0"/>
              </a:cxn>
            </a:cxnLst>
            <a:rect l="0" t="0" r="0" b="0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49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" y="901700"/>
            <a:ext cx="8743950" cy="3865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7"/>
          <p:cNvSpPr/>
          <p:nvPr/>
        </p:nvSpPr>
        <p:spPr>
          <a:xfrm>
            <a:off x="200025" y="79375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506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1507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1513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0170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4" name="TextBox 2"/>
          <p:cNvSpPr/>
          <p:nvPr/>
        </p:nvSpPr>
        <p:spPr>
          <a:xfrm>
            <a:off x="817563" y="303213"/>
            <a:ext cx="2471737" cy="414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</a:p>
        </p:txBody>
      </p:sp>
      <p:sp>
        <p:nvSpPr>
          <p:cNvPr id="17422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7430" name="圆角矩形 68"/>
          <p:cNvSpPr/>
          <p:nvPr/>
        </p:nvSpPr>
        <p:spPr>
          <a:xfrm>
            <a:off x="8432800" y="1069975"/>
            <a:ext cx="407988" cy="261938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97" y="22"/>
              </a:cxn>
              <a:cxn ang="0">
                <a:pos x="113" y="16"/>
              </a:cxn>
              <a:cxn ang="0">
                <a:pos x="137" y="39"/>
              </a:cxn>
              <a:cxn ang="0">
                <a:pos x="137" y="41"/>
              </a:cxn>
              <a:cxn ang="0">
                <a:pos x="156" y="68"/>
              </a:cxn>
              <a:cxn ang="0">
                <a:pos x="126" y="97"/>
              </a:cxn>
              <a:cxn ang="0">
                <a:pos x="30" y="97"/>
              </a:cxn>
              <a:cxn ang="0">
                <a:pos x="0" y="68"/>
              </a:cxn>
              <a:cxn ang="0">
                <a:pos x="18" y="42"/>
              </a:cxn>
              <a:cxn ang="0">
                <a:pos x="18" y="40"/>
              </a:cxn>
              <a:cxn ang="0">
                <a:pos x="60" y="0"/>
              </a:cxn>
            </a:cxnLst>
            <a:rect l="0" t="0" r="0" b="0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32000" y="1319213"/>
            <a:ext cx="5080000" cy="252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alt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		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5-1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管理员（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admin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14" name="表格 13"/>
          <p:cNvGraphicFramePr/>
          <p:nvPr/>
        </p:nvGraphicFramePr>
        <p:xfrm>
          <a:off x="2032000" y="1571625"/>
          <a:ext cx="530542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管理员姓名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pwd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管理员密码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is_super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smallint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032000" y="2486025"/>
            <a:ext cx="5080000" cy="576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en-US" sz="1050" noProof="1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en-US" sz="1050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zh-CN" sz="1050" b="1" noProof="1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	               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5-2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管理员登录日志（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adminlog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16" name="表格 15"/>
          <p:cNvGraphicFramePr/>
          <p:nvPr/>
        </p:nvGraphicFramePr>
        <p:xfrm>
          <a:off x="2032000" y="3062288"/>
          <a:ext cx="535178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登录日志编号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admin_id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登录地所在ip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7"/>
          <p:cNvSpPr/>
          <p:nvPr/>
        </p:nvSpPr>
        <p:spPr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30" name="组合 8"/>
          <p:cNvGrpSpPr/>
          <p:nvPr/>
        </p:nvGrpSpPr>
        <p:grpSpPr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2531" name="任意多边形 9"/>
            <p:cNvSpPr/>
            <p:nvPr/>
          </p:nvSpPr>
          <p:spPr>
            <a:xfrm>
              <a:off x="7251518" y="116423"/>
              <a:ext cx="2170279" cy="8892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798663611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" name="任意多边形 10"/>
            <p:cNvSpPr/>
            <p:nvPr/>
          </p:nvSpPr>
          <p:spPr>
            <a:xfrm>
              <a:off x="7471268" y="381000"/>
              <a:ext cx="546100" cy="323850"/>
            </a:xfrm>
            <a:custGeom>
              <a:avLst/>
              <a:gdLst/>
              <a:ahLst/>
              <a:cxnLst>
                <a:cxn ang="0">
                  <a:pos x="514350" y="323850"/>
                </a:cxn>
                <a:cxn ang="0">
                  <a:pos x="514350" y="254000"/>
                </a:cxn>
                <a:cxn ang="0">
                  <a:pos x="546100" y="203200"/>
                </a:cxn>
                <a:cxn ang="0">
                  <a:pos x="209550" y="0"/>
                </a:cxn>
                <a:cxn ang="0">
                  <a:pos x="0" y="107950"/>
                </a:cxn>
              </a:cxnLst>
              <a:rect l="0" t="0" r="0" b="0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" name="任意多边形 11"/>
            <p:cNvSpPr/>
            <p:nvPr/>
          </p:nvSpPr>
          <p:spPr>
            <a:xfrm>
              <a:off x="5718668" y="57150"/>
              <a:ext cx="1530350" cy="857250"/>
            </a:xfrm>
            <a:custGeom>
              <a:avLst/>
              <a:gdLst/>
              <a:ahLst/>
              <a:cxnLst>
                <a:cxn ang="0">
                  <a:pos x="1530350" y="495300"/>
                </a:cxn>
                <a:cxn ang="0">
                  <a:pos x="1200150" y="647700"/>
                </a:cxn>
                <a:cxn ang="0">
                  <a:pos x="1250950" y="723900"/>
                </a:cxn>
                <a:cxn ang="0">
                  <a:pos x="1250950" y="787400"/>
                </a:cxn>
                <a:cxn ang="0">
                  <a:pos x="1123950" y="857250"/>
                </a:cxn>
                <a:cxn ang="0">
                  <a:pos x="1085850" y="793750"/>
                </a:cxn>
                <a:cxn ang="0">
                  <a:pos x="1085850" y="622300"/>
                </a:cxn>
                <a:cxn ang="0">
                  <a:pos x="1149350" y="558800"/>
                </a:cxn>
                <a:cxn ang="0">
                  <a:pos x="908050" y="469900"/>
                </a:cxn>
                <a:cxn ang="0">
                  <a:pos x="908050" y="311150"/>
                </a:cxn>
                <a:cxn ang="0">
                  <a:pos x="977900" y="304800"/>
                </a:cxn>
                <a:cxn ang="0">
                  <a:pos x="273050" y="0"/>
                </a:cxn>
                <a:cxn ang="0">
                  <a:pos x="0" y="114300"/>
                </a:cxn>
              </a:cxnLst>
              <a:rect l="0" t="0" r="0" b="0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任意多边形 12"/>
            <p:cNvSpPr/>
            <p:nvPr/>
          </p:nvSpPr>
          <p:spPr>
            <a:xfrm>
              <a:off x="5445618" y="63500"/>
              <a:ext cx="1041400" cy="800100"/>
            </a:xfrm>
            <a:custGeom>
              <a:avLst/>
              <a:gdLst/>
              <a:ahLst/>
              <a:cxnLst>
                <a:cxn ang="0">
                  <a:pos x="977900" y="800100"/>
                </a:cxn>
                <a:cxn ang="0">
                  <a:pos x="977900" y="488950"/>
                </a:cxn>
                <a:cxn ang="0">
                  <a:pos x="1041400" y="444500"/>
                </a:cxn>
                <a:cxn ang="0">
                  <a:pos x="0" y="0"/>
                </a:cxn>
                <a:cxn ang="0">
                  <a:pos x="50800" y="95250"/>
                </a:cxn>
                <a:cxn ang="0">
                  <a:pos x="50800" y="781050"/>
                </a:cxn>
              </a:cxnLst>
              <a:rect l="0" t="0" r="0" b="0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任意多边形 13"/>
            <p:cNvSpPr/>
            <p:nvPr/>
          </p:nvSpPr>
          <p:spPr>
            <a:xfrm>
              <a:off x="0" y="177800"/>
              <a:ext cx="5490067" cy="1035038"/>
            </a:xfrm>
            <a:custGeom>
              <a:avLst/>
              <a:gdLst/>
              <a:ahLst/>
              <a:cxnLst>
                <a:cxn ang="0">
                  <a:pos x="5490027" y="82550"/>
                </a:cxn>
                <a:cxn ang="0">
                  <a:pos x="5039179" y="285750"/>
                </a:cxn>
                <a:cxn ang="0">
                  <a:pos x="5096327" y="349250"/>
                </a:cxn>
                <a:cxn ang="0">
                  <a:pos x="5096327" y="558811"/>
                </a:cxn>
                <a:cxn ang="0">
                  <a:pos x="4766138" y="558811"/>
                </a:cxn>
                <a:cxn ang="0">
                  <a:pos x="4766138" y="349250"/>
                </a:cxn>
                <a:cxn ang="0">
                  <a:pos x="4842327" y="292100"/>
                </a:cxn>
                <a:cxn ang="0">
                  <a:pos x="4327991" y="63500"/>
                </a:cxn>
                <a:cxn ang="0">
                  <a:pos x="4283539" y="95250"/>
                </a:cxn>
                <a:cxn ang="0">
                  <a:pos x="4156540" y="38100"/>
                </a:cxn>
                <a:cxn ang="0">
                  <a:pos x="4156540" y="406400"/>
                </a:cxn>
                <a:cxn ang="0">
                  <a:pos x="3781890" y="406400"/>
                </a:cxn>
                <a:cxn ang="0">
                  <a:pos x="3781890" y="177800"/>
                </a:cxn>
                <a:cxn ang="0">
                  <a:pos x="3851740" y="133350"/>
                </a:cxn>
                <a:cxn ang="0">
                  <a:pos x="3477090" y="0"/>
                </a:cxn>
                <a:cxn ang="0">
                  <a:pos x="2705962" y="225011"/>
                </a:cxn>
                <a:cxn ang="0">
                  <a:pos x="2792157" y="301066"/>
                </a:cxn>
                <a:cxn ang="0">
                  <a:pos x="2794693" y="478527"/>
                </a:cxn>
                <a:cxn ang="0">
                  <a:pos x="0" y="1035048"/>
                </a:cxn>
              </a:cxnLst>
              <a:rect l="0" t="0" r="0" b="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任意多边形 14"/>
            <p:cNvSpPr/>
            <p:nvPr/>
          </p:nvSpPr>
          <p:spPr>
            <a:xfrm>
              <a:off x="3731118" y="0"/>
              <a:ext cx="647700" cy="273050"/>
            </a:xfrm>
            <a:custGeom>
              <a:avLst/>
              <a:gdLst/>
              <a:ahLst/>
              <a:cxnLst>
                <a:cxn ang="0">
                  <a:pos x="0" y="273050"/>
                </a:cxn>
                <a:cxn ang="0">
                  <a:pos x="647700" y="0"/>
                </a:cxn>
                <a:cxn ang="0">
                  <a:pos x="590550" y="76200"/>
                </a:cxn>
                <a:cxn ang="0">
                  <a:pos x="590550" y="254000"/>
                </a:cxn>
              </a:cxnLst>
              <a:rect l="0" t="0" r="0" b="0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537" name="Picture 2" descr="C:\Users\Administrator\Desktop\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908050"/>
            <a:ext cx="873760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8" name="TextBox 2"/>
          <p:cNvSpPr/>
          <p:nvPr/>
        </p:nvSpPr>
        <p:spPr>
          <a:xfrm>
            <a:off x="817563" y="303213"/>
            <a:ext cx="2471737" cy="414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</a:p>
        </p:txBody>
      </p:sp>
      <p:sp>
        <p:nvSpPr>
          <p:cNvPr id="17422" name="Oval 7"/>
          <p:cNvSpPr/>
          <p:nvPr/>
        </p:nvSpPr>
        <p:spPr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7430" name="圆角矩形 68"/>
          <p:cNvSpPr/>
          <p:nvPr/>
        </p:nvSpPr>
        <p:spPr>
          <a:xfrm>
            <a:off x="8432800" y="1069975"/>
            <a:ext cx="407988" cy="261938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97" y="22"/>
              </a:cxn>
              <a:cxn ang="0">
                <a:pos x="113" y="16"/>
              </a:cxn>
              <a:cxn ang="0">
                <a:pos x="137" y="39"/>
              </a:cxn>
              <a:cxn ang="0">
                <a:pos x="137" y="41"/>
              </a:cxn>
              <a:cxn ang="0">
                <a:pos x="156" y="68"/>
              </a:cxn>
              <a:cxn ang="0">
                <a:pos x="126" y="97"/>
              </a:cxn>
              <a:cxn ang="0">
                <a:pos x="30" y="97"/>
              </a:cxn>
              <a:cxn ang="0">
                <a:pos x="0" y="68"/>
              </a:cxn>
              <a:cxn ang="0">
                <a:pos x="18" y="42"/>
              </a:cxn>
              <a:cxn ang="0">
                <a:pos x="18" y="40"/>
              </a:cxn>
              <a:cxn ang="0">
                <a:pos x="60" y="0"/>
              </a:cxn>
            </a:cxnLst>
            <a:rect l="0" t="0" r="0" b="0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032000" y="993775"/>
            <a:ext cx="5080000" cy="252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1873885"/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5-3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操作日志（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oplog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2" name="表格 1"/>
          <p:cNvGraphicFramePr/>
          <p:nvPr/>
        </p:nvGraphicFramePr>
        <p:xfrm>
          <a:off x="2035175" y="1331913"/>
          <a:ext cx="52657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操作日志编号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admin_id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登录地所在ip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opdetail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操作详情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32000" y="1952625"/>
            <a:ext cx="5080000" cy="576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en-US" sz="1050" noProof="1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en-US" sz="1050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zh-CN" sz="1050" b="1" noProof="1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		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5-4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用户（</a:t>
            </a:r>
            <a:r>
              <a:rPr lang="en-US" sz="1050" b="1" noProof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user</a:t>
            </a:r>
            <a:r>
              <a:rPr lang="zh-CN" sz="1050" b="1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noProof="1"/>
          </a:p>
        </p:txBody>
      </p:sp>
      <p:graphicFrame>
        <p:nvGraphicFramePr>
          <p:cNvPr id="4" name="表格 3"/>
          <p:cNvGraphicFramePr/>
          <p:nvPr/>
        </p:nvGraphicFramePr>
        <p:xfrm>
          <a:off x="2035175" y="2573338"/>
          <a:ext cx="5267325" cy="1844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是否唯一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用户姓名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pwd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用户密码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gender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sm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allint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用户性别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email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用户邮箱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id_card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用户身份证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phone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用户手机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face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255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用户照片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area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200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用户所在地区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_status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smallint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身份证状态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ddtime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FFD215"/>
      </a:accent1>
      <a:accent2>
        <a:srgbClr val="184860"/>
      </a:accent2>
      <a:accent3>
        <a:srgbClr val="FFFFFF"/>
      </a:accent3>
      <a:accent4>
        <a:srgbClr val="000000"/>
      </a:accent4>
      <a:accent5>
        <a:srgbClr val="FFE5AA"/>
      </a:accent5>
      <a:accent6>
        <a:srgbClr val="154056"/>
      </a:accent6>
      <a:hlink>
        <a:srgbClr val="00D5D5"/>
      </a:hlink>
      <a:folHlink>
        <a:srgbClr val="DD00DD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Microsoft Office PowerPoint</Application>
  <PresentationFormat>全屏显示(16:9)</PresentationFormat>
  <Paragraphs>542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Open Sans</vt:lpstr>
      <vt:lpstr>迷你简习字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xiangjie ren</cp:lastModifiedBy>
  <cp:revision>70</cp:revision>
  <dcterms:created xsi:type="dcterms:W3CDTF">2015-04-21T13:09:00Z</dcterms:created>
  <dcterms:modified xsi:type="dcterms:W3CDTF">2019-05-31T01:19:51Z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KSORubyTemplateID">
    <vt:lpwstr>8</vt:lpwstr>
  </property>
</Properties>
</file>