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5" r:id="rId4"/>
    <p:sldId id="260" r:id="rId5"/>
    <p:sldId id="267" r:id="rId6"/>
    <p:sldId id="269" r:id="rId7"/>
    <p:sldId id="270" r:id="rId8"/>
    <p:sldId id="282" r:id="rId9"/>
    <p:sldId id="271" r:id="rId10"/>
    <p:sldId id="272" r:id="rId11"/>
    <p:sldId id="274" r:id="rId12"/>
    <p:sldId id="275" r:id="rId13"/>
    <p:sldId id="276" r:id="rId14"/>
    <p:sldId id="277" r:id="rId15"/>
    <p:sldId id="279" r:id="rId16"/>
    <p:sldId id="278" r:id="rId17"/>
    <p:sldId id="280" r:id="rId18"/>
    <p:sldId id="281" r:id="rId19"/>
    <p:sldId id="257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39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6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43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360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11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12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381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78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13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51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72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2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73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06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0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0F55-B578-46E7-A235-F09232DB5BF3}" type="datetimeFigureOut">
              <a:rPr lang="pl-PL" smtClean="0"/>
              <a:pPr/>
              <a:t>27.03.2017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2AEDC-9659-41CF-83FF-230C8F3230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494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31504" y="188640"/>
            <a:ext cx="7772400" cy="2766170"/>
          </a:xfrm>
        </p:spPr>
        <p:txBody>
          <a:bodyPr/>
          <a:lstStyle/>
          <a:p>
            <a:r>
              <a:rPr lang="pl-PL" dirty="0" smtClean="0"/>
              <a:t>Java- język w pełni wspierający obiektowość</a:t>
            </a:r>
            <a:endParaRPr lang="pl-PL" dirty="0"/>
          </a:p>
        </p:txBody>
      </p:sp>
      <p:pic>
        <p:nvPicPr>
          <p:cNvPr id="4" name="Obraz 3" descr="safe_image_thum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728" y="3212976"/>
            <a:ext cx="3675315" cy="348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5778706" cy="65916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Konstruktor z parametrami 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911424" y="659160"/>
            <a:ext cx="4968552" cy="4714056"/>
          </a:xfrm>
          <a:prstGeom prst="rect">
            <a:avLst/>
          </a:prstGeom>
          <a:ln w="25400" cap="rnd" cmpd="sng" algn="ctr"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pl-PL" sz="1600" b="1" dirty="0" err="1" smtClean="0">
                <a:solidFill>
                  <a:srgbClr val="002060"/>
                </a:solidFill>
              </a:rPr>
              <a:t>class</a:t>
            </a:r>
            <a:r>
              <a:rPr lang="pl-PL" sz="1600" b="1" dirty="0" smtClean="0">
                <a:solidFill>
                  <a:schemeClr val="accent1"/>
                </a:solidFill>
              </a:rPr>
              <a:t> </a:t>
            </a:r>
            <a:r>
              <a:rPr lang="pl-PL" sz="1600" b="1" dirty="0" smtClean="0"/>
              <a:t>Warrior </a:t>
            </a:r>
            <a:r>
              <a:rPr lang="pl-PL" sz="1600" b="1" dirty="0" smtClean="0">
                <a:solidFill>
                  <a:schemeClr val="bg1"/>
                </a:solidFill>
              </a:rPr>
              <a:t>{</a:t>
            </a:r>
          </a:p>
          <a:p>
            <a:pPr>
              <a:buFont typeface="Wingdings 3" charset="2"/>
              <a:buNone/>
            </a:pPr>
            <a:endParaRPr lang="pl-PL" sz="1600" b="1" dirty="0" smtClean="0"/>
          </a:p>
          <a:p>
            <a:pPr>
              <a:buFont typeface="Wingdings 3" charset="2"/>
              <a:buNone/>
            </a:pPr>
            <a:r>
              <a:rPr lang="pl-PL" sz="1600" b="1" dirty="0" smtClean="0">
                <a:solidFill>
                  <a:schemeClr val="accent1"/>
                </a:solidFill>
              </a:rPr>
              <a:t>	</a:t>
            </a:r>
            <a:r>
              <a:rPr lang="pl-PL" sz="1600" b="1" dirty="0" err="1" smtClean="0">
                <a:solidFill>
                  <a:srgbClr val="002060"/>
                </a:solidFill>
              </a:rPr>
              <a:t>int</a:t>
            </a:r>
            <a:r>
              <a:rPr lang="pl-PL" sz="1600" b="1" dirty="0" smtClean="0">
                <a:solidFill>
                  <a:schemeClr val="accent1"/>
                </a:solidFill>
              </a:rPr>
              <a:t> </a:t>
            </a:r>
            <a:r>
              <a:rPr lang="pl-PL" sz="1600" b="1" dirty="0" err="1" smtClean="0">
                <a:solidFill>
                  <a:srgbClr val="FFC000"/>
                </a:solidFill>
              </a:rPr>
              <a:t>strength</a:t>
            </a:r>
            <a:r>
              <a:rPr lang="pl-PL" sz="1600" b="1" dirty="0" smtClean="0"/>
              <a:t>;</a:t>
            </a:r>
          </a:p>
          <a:p>
            <a:pPr>
              <a:buFont typeface="Wingdings 3" charset="2"/>
              <a:buNone/>
            </a:pPr>
            <a:r>
              <a:rPr lang="pl-PL" sz="1600" b="1" dirty="0" smtClean="0">
                <a:solidFill>
                  <a:schemeClr val="accent1"/>
                </a:solidFill>
              </a:rPr>
              <a:t>	</a:t>
            </a:r>
            <a:r>
              <a:rPr lang="pl-PL" sz="1600" b="1" dirty="0" err="1" smtClean="0">
                <a:solidFill>
                  <a:srgbClr val="002060"/>
                </a:solidFill>
              </a:rPr>
              <a:t>int</a:t>
            </a:r>
            <a:r>
              <a:rPr lang="pl-PL" sz="1600" b="1" dirty="0" smtClean="0">
                <a:solidFill>
                  <a:schemeClr val="accent1"/>
                </a:solidFill>
              </a:rPr>
              <a:t> </a:t>
            </a:r>
            <a:r>
              <a:rPr lang="pl-PL" sz="1600" b="1" dirty="0" err="1" smtClean="0">
                <a:solidFill>
                  <a:srgbClr val="FFC000"/>
                </a:solidFill>
              </a:rPr>
              <a:t>intelect</a:t>
            </a:r>
            <a:r>
              <a:rPr lang="pl-PL" sz="1600" b="1" dirty="0" smtClean="0"/>
              <a:t>;</a:t>
            </a:r>
          </a:p>
          <a:p>
            <a:pPr>
              <a:buFont typeface="Wingdings 3" charset="2"/>
              <a:buNone/>
            </a:pPr>
            <a:r>
              <a:rPr lang="pl-PL" sz="1600" b="1" dirty="0" smtClean="0">
                <a:solidFill>
                  <a:srgbClr val="7030A0"/>
                </a:solidFill>
              </a:rPr>
              <a:t>	</a:t>
            </a:r>
            <a:r>
              <a:rPr lang="pl-PL" sz="1600" b="1" dirty="0" err="1" smtClean="0">
                <a:solidFill>
                  <a:srgbClr val="002060"/>
                </a:solidFill>
              </a:rPr>
              <a:t>int</a:t>
            </a:r>
            <a:r>
              <a:rPr lang="pl-PL" sz="1600" b="1" dirty="0" smtClean="0">
                <a:solidFill>
                  <a:schemeClr val="accent1"/>
                </a:solidFill>
              </a:rPr>
              <a:t> </a:t>
            </a:r>
            <a:r>
              <a:rPr lang="pl-PL" sz="1600" b="1" dirty="0" err="1" smtClean="0">
                <a:solidFill>
                  <a:srgbClr val="FFC000"/>
                </a:solidFill>
              </a:rPr>
              <a:t>dexterity</a:t>
            </a:r>
            <a:r>
              <a:rPr lang="pl-PL" sz="1600" b="1" dirty="0" smtClean="0"/>
              <a:t>;</a:t>
            </a:r>
          </a:p>
          <a:p>
            <a:pPr>
              <a:buNone/>
            </a:pPr>
            <a:r>
              <a:rPr lang="pl-PL" sz="1600" b="1" dirty="0" smtClean="0"/>
              <a:t>	</a:t>
            </a:r>
          </a:p>
          <a:p>
            <a:pPr>
              <a:buNone/>
            </a:pPr>
            <a:r>
              <a:rPr lang="pl-PL" sz="1600" b="1" dirty="0"/>
              <a:t>	</a:t>
            </a:r>
            <a:r>
              <a:rPr lang="pl-PL" b="1" dirty="0" smtClean="0"/>
              <a:t>Warrior(</a:t>
            </a:r>
            <a:r>
              <a:rPr lang="pl-PL" b="1" dirty="0" err="1" smtClean="0">
                <a:solidFill>
                  <a:srgbClr val="002060"/>
                </a:solidFill>
              </a:rPr>
              <a:t>int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str</a:t>
            </a:r>
            <a:r>
              <a:rPr lang="pl-PL" b="1" dirty="0" smtClean="0">
                <a:solidFill>
                  <a:srgbClr val="FFC000"/>
                </a:solidFill>
              </a:rPr>
              <a:t>, </a:t>
            </a:r>
            <a:r>
              <a:rPr lang="pl-PL" b="1" dirty="0" err="1">
                <a:solidFill>
                  <a:srgbClr val="002060"/>
                </a:solidFill>
              </a:rPr>
              <a:t>int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intel</a:t>
            </a:r>
            <a:r>
              <a:rPr lang="pl-PL" b="1" dirty="0" smtClean="0">
                <a:solidFill>
                  <a:srgbClr val="FFC000"/>
                </a:solidFill>
              </a:rPr>
              <a:t>, </a:t>
            </a:r>
            <a:r>
              <a:rPr lang="pl-PL" b="1" dirty="0" err="1">
                <a:solidFill>
                  <a:srgbClr val="002060"/>
                </a:solidFill>
              </a:rPr>
              <a:t>int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dexterity</a:t>
            </a:r>
            <a:r>
              <a:rPr lang="pl-PL" b="1" dirty="0" smtClean="0"/>
              <a:t>) </a:t>
            </a:r>
            <a:r>
              <a:rPr lang="pl-PL" b="1" dirty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pl-PL" b="1" dirty="0"/>
              <a:t>	</a:t>
            </a:r>
            <a:r>
              <a:rPr lang="pl-PL" b="1" dirty="0" smtClean="0"/>
              <a:t>	  </a:t>
            </a:r>
            <a:r>
              <a:rPr lang="pl-PL" b="1" dirty="0" err="1" smtClean="0">
                <a:solidFill>
                  <a:srgbClr val="FFC000"/>
                </a:solidFill>
              </a:rPr>
              <a:t>strength</a:t>
            </a:r>
            <a:r>
              <a:rPr lang="pl-PL" b="1" dirty="0" smtClean="0">
                <a:solidFill>
                  <a:srgbClr val="FFC000"/>
                </a:solidFill>
              </a:rPr>
              <a:t> </a:t>
            </a:r>
            <a:r>
              <a:rPr lang="pl-PL" b="1" dirty="0" smtClean="0">
                <a:solidFill>
                  <a:schemeClr val="tx1"/>
                </a:solidFill>
              </a:rPr>
              <a:t>=</a:t>
            </a:r>
            <a:r>
              <a:rPr lang="pl-PL" b="1" dirty="0" smtClean="0">
                <a:solidFill>
                  <a:srgbClr val="FFC000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str</a:t>
            </a:r>
            <a:r>
              <a:rPr lang="pl-PL" b="1" dirty="0" smtClean="0"/>
              <a:t>;</a:t>
            </a:r>
            <a:endParaRPr lang="pl-PL" b="1" dirty="0"/>
          </a:p>
          <a:p>
            <a:pPr>
              <a:buNone/>
            </a:pPr>
            <a:r>
              <a:rPr lang="pl-PL" b="1" dirty="0">
                <a:solidFill>
                  <a:schemeClr val="accent1"/>
                </a:solidFill>
              </a:rPr>
              <a:t>	</a:t>
            </a:r>
            <a:r>
              <a:rPr lang="pl-PL" b="1" dirty="0" smtClean="0">
                <a:solidFill>
                  <a:schemeClr val="accent1"/>
                </a:solidFill>
              </a:rPr>
              <a:t>	  </a:t>
            </a:r>
            <a:r>
              <a:rPr lang="pl-PL" b="1" dirty="0" err="1" smtClean="0">
                <a:solidFill>
                  <a:srgbClr val="FFC000"/>
                </a:solidFill>
              </a:rPr>
              <a:t>intelect</a:t>
            </a:r>
            <a:r>
              <a:rPr lang="pl-PL" b="1" dirty="0" smtClean="0">
                <a:solidFill>
                  <a:srgbClr val="FFC000"/>
                </a:solidFill>
              </a:rPr>
              <a:t>  </a:t>
            </a:r>
            <a:r>
              <a:rPr lang="pl-PL" b="1" dirty="0" smtClean="0">
                <a:solidFill>
                  <a:schemeClr val="tx1"/>
                </a:solidFill>
              </a:rPr>
              <a:t>=</a:t>
            </a:r>
            <a:r>
              <a:rPr lang="pl-PL" b="1" dirty="0" smtClean="0">
                <a:solidFill>
                  <a:srgbClr val="FFC000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intel</a:t>
            </a:r>
            <a:r>
              <a:rPr lang="pl-PL" b="1" dirty="0" smtClean="0"/>
              <a:t>;</a:t>
            </a:r>
            <a:endParaRPr lang="pl-PL" b="1" dirty="0"/>
          </a:p>
          <a:p>
            <a:pPr>
              <a:buNone/>
            </a:pPr>
            <a:r>
              <a:rPr lang="pl-PL" b="1" dirty="0">
                <a:solidFill>
                  <a:srgbClr val="7030A0"/>
                </a:solidFill>
              </a:rPr>
              <a:t>	</a:t>
            </a:r>
            <a:r>
              <a:rPr lang="pl-PL" b="1" dirty="0" smtClean="0">
                <a:solidFill>
                  <a:srgbClr val="7030A0"/>
                </a:solidFill>
              </a:rPr>
              <a:t>     </a:t>
            </a:r>
            <a:r>
              <a:rPr lang="pl-PL" b="1" dirty="0" err="1" smtClean="0">
                <a:solidFill>
                  <a:srgbClr val="002060"/>
                </a:solidFill>
              </a:rPr>
              <a:t>this.</a:t>
            </a:r>
            <a:r>
              <a:rPr lang="pl-PL" b="1" dirty="0" err="1" smtClean="0">
                <a:solidFill>
                  <a:srgbClr val="FFC000"/>
                </a:solidFill>
              </a:rPr>
              <a:t>dexterity</a:t>
            </a:r>
            <a:r>
              <a:rPr lang="pl-PL" b="1" dirty="0" smtClean="0">
                <a:solidFill>
                  <a:srgbClr val="FFC000"/>
                </a:solidFill>
              </a:rPr>
              <a:t> </a:t>
            </a:r>
            <a:r>
              <a:rPr lang="pl-PL" b="1" dirty="0" smtClean="0">
                <a:solidFill>
                  <a:schemeClr val="tx1"/>
                </a:solidFill>
              </a:rPr>
              <a:t>=</a:t>
            </a:r>
            <a:r>
              <a:rPr lang="pl-PL" b="1" dirty="0" smtClean="0">
                <a:solidFill>
                  <a:srgbClr val="FFC000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dexterity</a:t>
            </a:r>
            <a:r>
              <a:rPr lang="pl-PL" b="1" dirty="0" smtClean="0"/>
              <a:t>;</a:t>
            </a:r>
          </a:p>
          <a:p>
            <a:pPr>
              <a:buNone/>
            </a:pPr>
            <a:r>
              <a:rPr lang="pl-PL" b="1" dirty="0">
                <a:solidFill>
                  <a:schemeClr val="bg1"/>
                </a:solidFill>
              </a:rPr>
              <a:t>	</a:t>
            </a:r>
            <a:r>
              <a:rPr lang="pl-PL" b="1" dirty="0" smtClean="0">
                <a:solidFill>
                  <a:schemeClr val="bg1"/>
                </a:solidFill>
              </a:rPr>
              <a:t>}</a:t>
            </a:r>
            <a:endParaRPr lang="pl-PL" b="1" dirty="0"/>
          </a:p>
          <a:p>
            <a:pPr>
              <a:buFont typeface="Wingdings 3" charset="2"/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}</a:t>
            </a:r>
          </a:p>
          <a:p>
            <a:pPr>
              <a:buFont typeface="Wingdings 3" charset="2"/>
              <a:buNone/>
            </a:pPr>
            <a:endParaRPr lang="pl-PL" b="1" dirty="0"/>
          </a:p>
        </p:txBody>
      </p:sp>
      <p:sp>
        <p:nvSpPr>
          <p:cNvPr id="6" name="Prostokąt 5"/>
          <p:cNvSpPr/>
          <p:nvPr/>
        </p:nvSpPr>
        <p:spPr>
          <a:xfrm>
            <a:off x="2207568" y="6165304"/>
            <a:ext cx="488999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Font typeface="Wingdings 3" charset="2"/>
              <a:buNone/>
            </a:pPr>
            <a:r>
              <a:rPr lang="pl-PL" b="1" dirty="0"/>
              <a:t>Warrior </a:t>
            </a:r>
            <a:r>
              <a:rPr lang="pl-PL" b="1" dirty="0" smtClean="0">
                <a:solidFill>
                  <a:srgbClr val="002060"/>
                </a:solidFill>
              </a:rPr>
              <a:t>Andrzej</a:t>
            </a:r>
            <a:r>
              <a:rPr lang="pl-PL" b="1" dirty="0" smtClean="0"/>
              <a:t> = </a:t>
            </a:r>
            <a:r>
              <a:rPr lang="pl-PL" b="1" dirty="0" err="1">
                <a:solidFill>
                  <a:srgbClr val="FFFF00"/>
                </a:solidFill>
              </a:rPr>
              <a:t>new</a:t>
            </a:r>
            <a:r>
              <a:rPr lang="pl-PL" b="1" dirty="0"/>
              <a:t> </a:t>
            </a:r>
            <a:r>
              <a:rPr lang="pl-PL" b="1" dirty="0" smtClean="0"/>
              <a:t>Warrior</a:t>
            </a:r>
            <a:r>
              <a:rPr lang="pl-PL" b="1" dirty="0" smtClean="0">
                <a:solidFill>
                  <a:schemeClr val="bg1"/>
                </a:solidFill>
              </a:rPr>
              <a:t>(</a:t>
            </a:r>
            <a:r>
              <a:rPr lang="pl-PL" b="1" dirty="0" smtClean="0"/>
              <a:t>20</a:t>
            </a:r>
            <a:r>
              <a:rPr lang="pl-PL" b="1" dirty="0" smtClean="0">
                <a:solidFill>
                  <a:schemeClr val="bg1"/>
                </a:solidFill>
              </a:rPr>
              <a:t>,</a:t>
            </a:r>
            <a:r>
              <a:rPr lang="pl-PL" b="1" dirty="0" smtClean="0"/>
              <a:t> 10</a:t>
            </a:r>
            <a:r>
              <a:rPr lang="pl-PL" b="1" dirty="0" smtClean="0">
                <a:solidFill>
                  <a:schemeClr val="bg1"/>
                </a:solidFill>
              </a:rPr>
              <a:t>,</a:t>
            </a:r>
            <a:r>
              <a:rPr lang="pl-PL" b="1" dirty="0" smtClean="0"/>
              <a:t> 15</a:t>
            </a:r>
            <a:r>
              <a:rPr lang="pl-PL" b="1" dirty="0" smtClean="0">
                <a:solidFill>
                  <a:schemeClr val="bg1"/>
                </a:solidFill>
              </a:rPr>
              <a:t>)</a:t>
            </a:r>
            <a:r>
              <a:rPr lang="pl-PL" b="1" dirty="0" smtClean="0"/>
              <a:t>;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719736" y="5761692"/>
            <a:ext cx="13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Wywołanie: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807" y="-30742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 smtClean="0"/>
              <a:t>Hermetyzacja, czyli kilka słów o dostępie…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95800" y="1853054"/>
            <a:ext cx="5602837" cy="30963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dirty="0" smtClean="0"/>
              <a:t>JAVA przewiduje 4 stopnie dostępu </a:t>
            </a:r>
          </a:p>
          <a:p>
            <a:r>
              <a:rPr lang="pl-PL" sz="2000" dirty="0" smtClean="0"/>
              <a:t>Public (dostępne dla wszystkich)</a:t>
            </a:r>
          </a:p>
          <a:p>
            <a:r>
              <a:rPr lang="pl-PL" sz="2000" dirty="0" err="1" smtClean="0"/>
              <a:t>Private</a:t>
            </a:r>
            <a:r>
              <a:rPr lang="pl-PL" sz="2000" dirty="0" smtClean="0"/>
              <a:t> (dostępne tylko wewnątrz klasy)</a:t>
            </a:r>
          </a:p>
          <a:p>
            <a:r>
              <a:rPr lang="pl-PL" sz="2000" dirty="0" err="1" smtClean="0"/>
              <a:t>Protected</a:t>
            </a:r>
            <a:r>
              <a:rPr lang="pl-PL" sz="2000" dirty="0" smtClean="0"/>
              <a:t> (dostępne dla potomków)</a:t>
            </a:r>
          </a:p>
          <a:p>
            <a:r>
              <a:rPr lang="pl-PL" sz="2000" dirty="0" err="1" smtClean="0"/>
              <a:t>Default</a:t>
            </a:r>
            <a:r>
              <a:rPr lang="pl-PL" sz="2000" dirty="0" smtClean="0"/>
              <a:t>  (dostępne tylko dla paczki)</a:t>
            </a:r>
            <a:endParaRPr lang="pl-PL" sz="2000" dirty="0"/>
          </a:p>
        </p:txBody>
      </p:sp>
      <p:pic>
        <p:nvPicPr>
          <p:cNvPr id="4" name="Obraz 3" descr="classic_tho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384" y="1412776"/>
            <a:ext cx="3392488" cy="35283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6168008" cy="76470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Metody </a:t>
            </a:r>
            <a:r>
              <a:rPr lang="pl-PL" dirty="0" smtClean="0"/>
              <a:t>dostępu do danych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55440" y="1916832"/>
            <a:ext cx="6642802" cy="24205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b="1" dirty="0" smtClean="0">
                <a:solidFill>
                  <a:schemeClr val="accent1"/>
                </a:solidFill>
              </a:rPr>
              <a:t>Getter</a:t>
            </a:r>
            <a:r>
              <a:rPr lang="pl-PL" sz="2400" dirty="0" smtClean="0"/>
              <a:t> – metoda pozwalająca </a:t>
            </a:r>
            <a:r>
              <a:rPr lang="pl-PL" sz="2400" dirty="0" smtClean="0">
                <a:solidFill>
                  <a:srgbClr val="FFFF00"/>
                </a:solidFill>
              </a:rPr>
              <a:t>pobrać</a:t>
            </a:r>
            <a:r>
              <a:rPr lang="pl-PL" sz="2400" dirty="0" smtClean="0"/>
              <a:t> wartość pola. Odczyt wartości</a:t>
            </a:r>
            <a:r>
              <a:rPr lang="pl-PL" sz="2400" dirty="0" smtClean="0"/>
              <a:t>.</a:t>
            </a:r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r>
              <a:rPr lang="pl-PL" sz="2400" b="1" dirty="0" err="1" smtClean="0">
                <a:solidFill>
                  <a:schemeClr val="accent1"/>
                </a:solidFill>
              </a:rPr>
              <a:t>Setter</a:t>
            </a:r>
            <a:r>
              <a:rPr lang="pl-PL" sz="2400" dirty="0" smtClean="0"/>
              <a:t> – metoda pozwalająca </a:t>
            </a:r>
            <a:r>
              <a:rPr lang="pl-PL" sz="2400" dirty="0" smtClean="0">
                <a:solidFill>
                  <a:srgbClr val="FFFF00"/>
                </a:solidFill>
              </a:rPr>
              <a:t>zmienić</a:t>
            </a:r>
            <a:r>
              <a:rPr lang="pl-PL" sz="2400" dirty="0" smtClean="0"/>
              <a:t> wartość pola. Zapis wartości.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35295" y="0"/>
            <a:ext cx="7650914" cy="734351"/>
          </a:xfrm>
        </p:spPr>
        <p:txBody>
          <a:bodyPr/>
          <a:lstStyle/>
          <a:p>
            <a:r>
              <a:rPr lang="pl-PL" dirty="0" smtClean="0"/>
              <a:t>Więcej prywatności dla mojej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124744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pl-PL" sz="2400" dirty="0" smtClean="0"/>
              <a:t>Czas na kolejne poprawki. Dodajmy do naszej klasy modyfikatory dostępu. A następnie gettery oraz </a:t>
            </a:r>
            <a:r>
              <a:rPr lang="pl-PL" sz="2400" dirty="0" err="1" smtClean="0"/>
              <a:t>settery</a:t>
            </a:r>
            <a:r>
              <a:rPr lang="pl-PL" sz="2400" dirty="0" smtClean="0"/>
              <a:t>.</a:t>
            </a:r>
          </a:p>
          <a:p>
            <a:pPr>
              <a:buNone/>
            </a:pPr>
            <a:endParaRPr lang="pl-PL" dirty="0" smtClean="0"/>
          </a:p>
          <a:p>
            <a:pPr algn="ctr">
              <a:buNone/>
            </a:pPr>
            <a:r>
              <a:rPr lang="pl-PL" sz="4000" dirty="0" err="1">
                <a:solidFill>
                  <a:schemeClr val="accent1"/>
                </a:solidFill>
              </a:rPr>
              <a:t>Ready</a:t>
            </a:r>
            <a:r>
              <a:rPr lang="pl-PL" sz="4000" dirty="0">
                <a:solidFill>
                  <a:schemeClr val="accent1"/>
                </a:solidFill>
              </a:rPr>
              <a:t>, </a:t>
            </a:r>
            <a:r>
              <a:rPr lang="pl-PL" sz="4000" dirty="0" err="1">
                <a:solidFill>
                  <a:schemeClr val="accent1"/>
                </a:solidFill>
              </a:rPr>
              <a:t>Steady</a:t>
            </a:r>
            <a:r>
              <a:rPr lang="pl-PL" sz="4000" dirty="0">
                <a:solidFill>
                  <a:schemeClr val="accent1"/>
                </a:solidFill>
              </a:rPr>
              <a:t>, Go!</a:t>
            </a:r>
          </a:p>
        </p:txBody>
      </p:sp>
      <p:pic>
        <p:nvPicPr>
          <p:cNvPr id="4" name="Obraz 3" descr="image_pre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9802" y="3429000"/>
            <a:ext cx="3347864" cy="2226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7074850" cy="659160"/>
          </a:xfrm>
        </p:spPr>
        <p:txBody>
          <a:bodyPr/>
          <a:lstStyle/>
          <a:p>
            <a:r>
              <a:rPr lang="pl-PL" dirty="0" smtClean="0"/>
              <a:t>Czas dodać coś do naszych metod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35360" y="1700808"/>
            <a:ext cx="9235090" cy="24205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dirty="0" smtClean="0"/>
              <a:t>Gdy tworzyliśmy, nasze klasy mieliśmy za zadanie dodać 2 metody. Posiadają nazwę, ale nie </a:t>
            </a:r>
            <a:r>
              <a:rPr lang="pl-PL" sz="2000" dirty="0" smtClean="0"/>
              <a:t>posiadają </a:t>
            </a:r>
            <a:r>
              <a:rPr lang="pl-PL" sz="2000" dirty="0" smtClean="0"/>
              <a:t>części wykonywalnej.</a:t>
            </a:r>
          </a:p>
          <a:p>
            <a:r>
              <a:rPr lang="pl-PL" sz="2000" dirty="0" smtClean="0"/>
              <a:t>Niech metody wypiszą czynność wykonywaną przez dany obiekt. </a:t>
            </a:r>
          </a:p>
          <a:p>
            <a:pPr>
              <a:buNone/>
            </a:pPr>
            <a:endParaRPr lang="pl-P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l-PL" dirty="0" smtClean="0"/>
              <a:t>Używanie metod, dostęp do pól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3392" y="1412777"/>
            <a:ext cx="8596668" cy="37771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By wywołać metodę na rzecz </a:t>
            </a:r>
            <a:r>
              <a:rPr lang="pl-PL" dirty="0" smtClean="0"/>
              <a:t>obiektu danej klasy używamy </a:t>
            </a:r>
            <a:r>
              <a:rPr lang="pl-PL" dirty="0" smtClean="0"/>
              <a:t>operatora </a:t>
            </a:r>
            <a:r>
              <a:rPr lang="pl-PL" dirty="0" smtClean="0"/>
              <a:t>, np</a:t>
            </a:r>
            <a:r>
              <a:rPr lang="pl-PL" dirty="0" smtClean="0"/>
              <a:t>.</a:t>
            </a:r>
          </a:p>
          <a:p>
            <a:pPr>
              <a:buNone/>
            </a:pP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endParaRPr lang="pl-PL" dirty="0">
              <a:latin typeface="Consolas" pitchFamily="49" charset="0"/>
            </a:endParaRPr>
          </a:p>
          <a:p>
            <a:pPr>
              <a:buNone/>
            </a:pP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endParaRPr lang="pl-PL" dirty="0">
              <a:latin typeface="Consolas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95400" y="1916832"/>
            <a:ext cx="377430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Font typeface="Wingdings 3" charset="2"/>
              <a:buNone/>
            </a:pPr>
            <a:r>
              <a:rPr lang="pl-PL" b="1" dirty="0"/>
              <a:t>Warrior </a:t>
            </a:r>
            <a:r>
              <a:rPr lang="pl-PL" b="1" dirty="0" smtClean="0">
                <a:solidFill>
                  <a:srgbClr val="002060"/>
                </a:solidFill>
              </a:rPr>
              <a:t>Andrzej</a:t>
            </a:r>
            <a:r>
              <a:rPr lang="pl-PL" b="1" dirty="0" smtClean="0"/>
              <a:t> = </a:t>
            </a:r>
            <a:r>
              <a:rPr lang="pl-PL" b="1" dirty="0" err="1">
                <a:solidFill>
                  <a:srgbClr val="FFFF00"/>
                </a:solidFill>
              </a:rPr>
              <a:t>new</a:t>
            </a:r>
            <a:r>
              <a:rPr lang="pl-PL" b="1" dirty="0"/>
              <a:t> </a:t>
            </a:r>
            <a:r>
              <a:rPr lang="pl-PL" b="1" dirty="0" smtClean="0"/>
              <a:t>Warrior</a:t>
            </a:r>
            <a:r>
              <a:rPr lang="pl-PL" b="1" dirty="0" smtClean="0">
                <a:solidFill>
                  <a:schemeClr val="bg1"/>
                </a:solidFill>
              </a:rPr>
              <a:t>()</a:t>
            </a:r>
            <a:r>
              <a:rPr lang="pl-PL" b="1" dirty="0" smtClean="0"/>
              <a:t>;</a:t>
            </a:r>
            <a:endParaRPr lang="pl-PL" b="1" dirty="0"/>
          </a:p>
        </p:txBody>
      </p:sp>
      <p:sp>
        <p:nvSpPr>
          <p:cNvPr id="5" name="Prostokąt 4"/>
          <p:cNvSpPr/>
          <p:nvPr/>
        </p:nvSpPr>
        <p:spPr>
          <a:xfrm>
            <a:off x="695399" y="2420888"/>
            <a:ext cx="289534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Font typeface="Wingdings 3" charset="2"/>
              <a:buNone/>
            </a:pPr>
            <a:r>
              <a:rPr lang="pl-PL" b="1" dirty="0" err="1" smtClean="0">
                <a:solidFill>
                  <a:srgbClr val="002060"/>
                </a:solidFill>
              </a:rPr>
              <a:t>Andrzej.</a:t>
            </a:r>
            <a:r>
              <a:rPr lang="pl-PL" b="1" dirty="0" err="1" smtClean="0">
                <a:solidFill>
                  <a:srgbClr val="FFC000"/>
                </a:solidFill>
              </a:rPr>
              <a:t>setStrength</a:t>
            </a:r>
            <a:r>
              <a:rPr lang="pl-PL" b="1" dirty="0" smtClean="0">
                <a:solidFill>
                  <a:schemeClr val="bg1"/>
                </a:solidFill>
              </a:rPr>
              <a:t>(</a:t>
            </a:r>
            <a:r>
              <a:rPr lang="pl-PL" b="1" dirty="0" smtClean="0">
                <a:solidFill>
                  <a:srgbClr val="FFC000"/>
                </a:solidFill>
              </a:rPr>
              <a:t>10</a:t>
            </a:r>
            <a:r>
              <a:rPr lang="pl-PL" b="1" dirty="0" smtClean="0">
                <a:solidFill>
                  <a:schemeClr val="bg1"/>
                </a:solidFill>
              </a:rPr>
              <a:t>)</a:t>
            </a:r>
            <a:r>
              <a:rPr lang="pl-PL" b="1" dirty="0" smtClean="0"/>
              <a:t>;</a:t>
            </a:r>
            <a:endParaRPr lang="pl-PL" b="1" dirty="0"/>
          </a:p>
        </p:txBody>
      </p:sp>
      <p:sp>
        <p:nvSpPr>
          <p:cNvPr id="6" name="Prostokąt 5"/>
          <p:cNvSpPr/>
          <p:nvPr/>
        </p:nvSpPr>
        <p:spPr>
          <a:xfrm>
            <a:off x="695398" y="2916566"/>
            <a:ext cx="205537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Font typeface="Wingdings 3" charset="2"/>
              <a:buNone/>
            </a:pPr>
            <a:r>
              <a:rPr lang="pl-PL" b="1" dirty="0" err="1" smtClean="0">
                <a:solidFill>
                  <a:srgbClr val="002060"/>
                </a:solidFill>
              </a:rPr>
              <a:t>Andrzej.</a:t>
            </a:r>
            <a:r>
              <a:rPr lang="pl-PL" b="1" dirty="0" err="1" smtClean="0">
                <a:solidFill>
                  <a:srgbClr val="FFC000"/>
                </a:solidFill>
              </a:rPr>
              <a:t>attack</a:t>
            </a:r>
            <a:r>
              <a:rPr lang="pl-PL" b="1" dirty="0" smtClean="0">
                <a:solidFill>
                  <a:schemeClr val="bg1"/>
                </a:solidFill>
              </a:rPr>
              <a:t>()</a:t>
            </a:r>
            <a:r>
              <a:rPr lang="pl-PL" b="1" dirty="0" smtClean="0"/>
              <a:t>;</a:t>
            </a:r>
            <a:endParaRPr lang="pl-PL" b="1" dirty="0"/>
          </a:p>
        </p:txBody>
      </p:sp>
      <p:sp>
        <p:nvSpPr>
          <p:cNvPr id="7" name="Prostokąt 6"/>
          <p:cNvSpPr/>
          <p:nvPr/>
        </p:nvSpPr>
        <p:spPr>
          <a:xfrm>
            <a:off x="695398" y="3421132"/>
            <a:ext cx="265489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Font typeface="Wingdings 3" charset="2"/>
              <a:buNone/>
            </a:pPr>
            <a:r>
              <a:rPr lang="pl-PL" b="1" dirty="0" err="1" smtClean="0">
                <a:solidFill>
                  <a:srgbClr val="002060"/>
                </a:solidFill>
              </a:rPr>
              <a:t>Andrzej.</a:t>
            </a:r>
            <a:r>
              <a:rPr lang="pl-PL" b="1" dirty="0" err="1" smtClean="0">
                <a:solidFill>
                  <a:srgbClr val="FFC000"/>
                </a:solidFill>
              </a:rPr>
              <a:t>blockAttack</a:t>
            </a:r>
            <a:r>
              <a:rPr lang="pl-PL" b="1" dirty="0" smtClean="0">
                <a:solidFill>
                  <a:schemeClr val="bg1"/>
                </a:solidFill>
              </a:rPr>
              <a:t>()</a:t>
            </a:r>
            <a:r>
              <a:rPr lang="pl-PL" b="1" dirty="0" smtClean="0"/>
              <a:t>;</a:t>
            </a:r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 smtClean="0"/>
              <a:t>I wychodzi on, cały na biało - Obiekt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7368" y="1421425"/>
            <a:ext cx="4546848" cy="164753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pl-PL" dirty="0" smtClean="0"/>
              <a:t>Stwórz obiekt zaprojektowanej klasy.</a:t>
            </a:r>
          </a:p>
          <a:p>
            <a:pPr marL="514350" indent="-514350">
              <a:buAutoNum type="arabicParenR"/>
            </a:pPr>
            <a:r>
              <a:rPr lang="pl-PL" dirty="0" smtClean="0"/>
              <a:t>Nadaj wartości polom </a:t>
            </a:r>
          </a:p>
          <a:p>
            <a:pPr marL="514350" indent="-514350">
              <a:buAutoNum type="arabicParenR"/>
            </a:pPr>
            <a:r>
              <a:rPr lang="pl-PL" dirty="0" smtClean="0"/>
              <a:t>Wypisz wartości pól</a:t>
            </a:r>
          </a:p>
          <a:p>
            <a:pPr marL="514350" indent="-514350">
              <a:buAutoNum type="arabicParenR"/>
            </a:pPr>
            <a:r>
              <a:rPr lang="pl-PL" dirty="0" smtClean="0"/>
              <a:t>Użyj metod dodanych do klasy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5" name="Obraz 4" descr="7c1e3bdd052b2cf16d43d405fc8009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7928" y="997798"/>
            <a:ext cx="4388934" cy="5373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99392"/>
            <a:ext cx="6312024" cy="720080"/>
          </a:xfrm>
        </p:spPr>
        <p:txBody>
          <a:bodyPr/>
          <a:lstStyle/>
          <a:p>
            <a:r>
              <a:rPr lang="pl-PL" dirty="0" smtClean="0"/>
              <a:t>Metody/Pola statyczne, Stałe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7368" y="692696"/>
            <a:ext cx="9793088" cy="5904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smtClean="0">
                <a:solidFill>
                  <a:srgbClr val="FFC000"/>
                </a:solidFill>
                <a:latin typeface="+mj-lt"/>
              </a:rPr>
              <a:t>Stała</a:t>
            </a:r>
            <a:r>
              <a:rPr lang="pl-PL" dirty="0" smtClean="0">
                <a:latin typeface="+mj-lt"/>
              </a:rPr>
              <a:t> </a:t>
            </a:r>
            <a:r>
              <a:rPr lang="pl-PL" dirty="0" smtClean="0">
                <a:latin typeface="+mj-lt"/>
              </a:rPr>
              <a:t>- jest </a:t>
            </a:r>
            <a:r>
              <a:rPr lang="pl-PL" dirty="0" smtClean="0">
                <a:latin typeface="+mj-lt"/>
              </a:rPr>
              <a:t>wartością, której nie możemy zmienić oraz jest ona taka sama dla każdego obiektu danej klasy np</a:t>
            </a:r>
            <a:r>
              <a:rPr lang="pl-PL" dirty="0" smtClean="0">
                <a:latin typeface="+mj-lt"/>
              </a:rPr>
              <a:t>.</a:t>
            </a:r>
          </a:p>
          <a:p>
            <a:pPr>
              <a:buNone/>
            </a:pPr>
            <a:endParaRPr lang="pl-PL" dirty="0" smtClean="0">
              <a:latin typeface="+mj-lt"/>
            </a:endParaRPr>
          </a:p>
          <a:p>
            <a:pPr>
              <a:buNone/>
            </a:pPr>
            <a:endParaRPr lang="pl-PL" dirty="0" smtClean="0">
              <a:latin typeface="+mj-lt"/>
            </a:endParaRPr>
          </a:p>
          <a:p>
            <a:pPr>
              <a:buNone/>
            </a:pPr>
            <a:r>
              <a:rPr lang="pl-PL" dirty="0" smtClean="0">
                <a:latin typeface="+mj-lt"/>
              </a:rPr>
              <a:t>Metoda </a:t>
            </a:r>
            <a:r>
              <a:rPr lang="pl-PL" dirty="0" smtClean="0">
                <a:latin typeface="+mj-lt"/>
              </a:rPr>
              <a:t>bądź pole statyczne wywoływana jest na rzecz całej klasy, a nie odnośnie danego obiektu.</a:t>
            </a:r>
          </a:p>
          <a:p>
            <a:pPr>
              <a:buNone/>
            </a:pPr>
            <a:endParaRPr lang="pl-PL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pl-PL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pl-PL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pl-PL" b="1" dirty="0" smtClean="0">
                <a:solidFill>
                  <a:srgbClr val="00B050"/>
                </a:solidFill>
                <a:latin typeface="Consolas" pitchFamily="49" charset="0"/>
              </a:rPr>
              <a:t>Poprawnie:</a:t>
            </a:r>
          </a:p>
          <a:p>
            <a:pPr>
              <a:buNone/>
            </a:pPr>
            <a:endParaRPr lang="pl-PL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pl-PL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pl-PL" b="1" i="1" dirty="0" smtClean="0">
                <a:solidFill>
                  <a:srgbClr val="FF0000"/>
                </a:solidFill>
                <a:latin typeface="Consolas" pitchFamily="49" charset="0"/>
              </a:rPr>
              <a:t>Niepoprawnie</a:t>
            </a:r>
            <a:r>
              <a:rPr lang="pl-PL" b="1" i="1" dirty="0" smtClean="0">
                <a:solidFill>
                  <a:srgbClr val="FF0000"/>
                </a:solidFill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pl-PL" b="1" dirty="0" err="1" smtClean="0">
                <a:latin typeface="Consolas" pitchFamily="49" charset="0"/>
              </a:rPr>
              <a:t>Item</a:t>
            </a:r>
            <a:r>
              <a:rPr lang="pl-PL" b="1" dirty="0" smtClean="0">
                <a:latin typeface="Consolas" pitchFamily="49" charset="0"/>
              </a:rPr>
              <a:t> item1 = </a:t>
            </a:r>
            <a:r>
              <a:rPr lang="pl-PL" b="1" dirty="0" err="1" smtClean="0">
                <a:latin typeface="Consolas" pitchFamily="49" charset="0"/>
              </a:rPr>
              <a:t>new</a:t>
            </a:r>
            <a:r>
              <a:rPr lang="pl-PL" b="1" dirty="0" smtClean="0">
                <a:latin typeface="Consolas" pitchFamily="49" charset="0"/>
              </a:rPr>
              <a:t> </a:t>
            </a:r>
            <a:r>
              <a:rPr lang="pl-PL" b="1" dirty="0" err="1" smtClean="0">
                <a:latin typeface="Consolas" pitchFamily="49" charset="0"/>
              </a:rPr>
              <a:t>Item</a:t>
            </a:r>
            <a:r>
              <a:rPr lang="pl-PL" b="1" dirty="0" smtClean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pl-PL" b="1" dirty="0" smtClean="0">
                <a:latin typeface="Consolas" pitchFamily="49" charset="0"/>
              </a:rPr>
              <a:t>item1.getAmountOfObjects</a:t>
            </a:r>
            <a:r>
              <a:rPr lang="pl-PL" b="1" dirty="0" smtClean="0">
                <a:latin typeface="Consolas" pitchFamily="49" charset="0"/>
              </a:rPr>
              <a:t>();</a:t>
            </a:r>
            <a:endParaRPr lang="pl-PL" b="1" dirty="0" smtClean="0">
              <a:latin typeface="Consolas" pitchFamily="49" charset="0"/>
            </a:endParaRPr>
          </a:p>
          <a:p>
            <a:pPr>
              <a:buNone/>
            </a:pPr>
            <a:endParaRPr lang="pl-PL" i="1" dirty="0" smtClean="0">
              <a:latin typeface="Consolas" pitchFamily="49" charset="0"/>
            </a:endParaRPr>
          </a:p>
          <a:p>
            <a:pPr>
              <a:buNone/>
            </a:pPr>
            <a:endParaRPr lang="pl-PL" dirty="0">
              <a:latin typeface="Consolas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23392" y="1412776"/>
            <a:ext cx="537679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pl-PL" b="1" dirty="0" err="1">
                <a:solidFill>
                  <a:srgbClr val="002060"/>
                </a:solidFill>
                <a:latin typeface="Consolas" pitchFamily="49" charset="0"/>
              </a:rPr>
              <a:t>static</a:t>
            </a:r>
            <a:r>
              <a:rPr lang="pl-PL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pl-PL" b="1" dirty="0" err="1">
                <a:solidFill>
                  <a:srgbClr val="002060"/>
                </a:solidFill>
                <a:latin typeface="Consolas" pitchFamily="49" charset="0"/>
              </a:rPr>
              <a:t>final</a:t>
            </a:r>
            <a:r>
              <a:rPr lang="pl-PL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pl-PL" b="1" dirty="0">
                <a:latin typeface="Consolas" pitchFamily="49" charset="0"/>
              </a:rPr>
              <a:t>String </a:t>
            </a:r>
            <a:r>
              <a:rPr lang="pl-PL" b="1" i="1" dirty="0">
                <a:solidFill>
                  <a:srgbClr val="FFC000"/>
                </a:solidFill>
                <a:latin typeface="Consolas" pitchFamily="49" charset="0"/>
              </a:rPr>
              <a:t>HOST</a:t>
            </a:r>
            <a:r>
              <a:rPr lang="pl-PL" b="1" i="1" dirty="0">
                <a:latin typeface="Consolas" pitchFamily="49" charset="0"/>
              </a:rPr>
              <a:t> </a:t>
            </a:r>
            <a:r>
              <a:rPr lang="pl-PL" b="1" i="1" dirty="0" smtClean="0">
                <a:latin typeface="Consolas" pitchFamily="49" charset="0"/>
              </a:rPr>
              <a:t>= </a:t>
            </a:r>
            <a:r>
              <a:rPr lang="pl-PL" b="1" i="1" dirty="0" smtClean="0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pl-PL" b="1" i="1" dirty="0" smtClean="0">
                <a:latin typeface="Consolas" pitchFamily="49" charset="0"/>
              </a:rPr>
              <a:t>191.10.50.5</a:t>
            </a:r>
            <a:r>
              <a:rPr lang="pl-PL" b="1" i="1" dirty="0" smtClean="0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pl-PL" b="1" i="1" dirty="0" smtClean="0">
                <a:latin typeface="Consolas" pitchFamily="49" charset="0"/>
              </a:rPr>
              <a:t>;</a:t>
            </a:r>
            <a:endParaRPr lang="pl-PL" b="1" i="1" dirty="0">
              <a:latin typeface="Consolas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623392" y="2852936"/>
            <a:ext cx="6096000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pl-PL" b="1" dirty="0" err="1">
                <a:latin typeface="Consolas" pitchFamily="49" charset="0"/>
              </a:rPr>
              <a:t>class</a:t>
            </a:r>
            <a:r>
              <a:rPr lang="pl-PL" b="1" dirty="0">
                <a:latin typeface="Consolas" pitchFamily="49" charset="0"/>
              </a:rPr>
              <a:t> </a:t>
            </a:r>
            <a:r>
              <a:rPr lang="pl-PL" b="1" dirty="0" err="1" smtClean="0">
                <a:solidFill>
                  <a:srgbClr val="FFFF00"/>
                </a:solidFill>
                <a:latin typeface="Consolas" pitchFamily="49" charset="0"/>
              </a:rPr>
              <a:t>Item</a:t>
            </a:r>
            <a:r>
              <a:rPr lang="pl-PL" b="1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pl-PL" b="1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pl-PL" b="1" dirty="0" smtClean="0">
                <a:latin typeface="Consolas" pitchFamily="49" charset="0"/>
              </a:rPr>
              <a:t> </a:t>
            </a:r>
            <a:endParaRPr lang="pl-PL" b="1" dirty="0">
              <a:latin typeface="Consolas" pitchFamily="49" charset="0"/>
            </a:endParaRPr>
          </a:p>
          <a:p>
            <a:pPr>
              <a:buNone/>
            </a:pPr>
            <a:r>
              <a:rPr lang="pl-PL" b="1" i="1" dirty="0">
                <a:solidFill>
                  <a:schemeClr val="accent1"/>
                </a:solidFill>
                <a:latin typeface="Consolas" pitchFamily="49" charset="0"/>
              </a:rPr>
              <a:t>	</a:t>
            </a:r>
            <a:r>
              <a:rPr lang="pl-PL" b="1" i="1" dirty="0" err="1">
                <a:solidFill>
                  <a:srgbClr val="002060"/>
                </a:solidFill>
                <a:latin typeface="Consolas" pitchFamily="49" charset="0"/>
              </a:rPr>
              <a:t>static</a:t>
            </a:r>
            <a:r>
              <a:rPr lang="pl-PL" b="1" i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pl-PL" b="1" i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pl-PL" b="1" i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pl-PL" b="1" i="1" dirty="0" err="1">
                <a:latin typeface="Consolas" pitchFamily="49" charset="0"/>
              </a:rPr>
              <a:t>getAmountOfObjects</a:t>
            </a:r>
            <a:r>
              <a:rPr lang="pl-PL" b="1" i="1" dirty="0" smtClean="0">
                <a:solidFill>
                  <a:schemeClr val="bg1"/>
                </a:solidFill>
                <a:latin typeface="Consolas" pitchFamily="49" charset="0"/>
              </a:rPr>
              <a:t>() { </a:t>
            </a:r>
            <a:r>
              <a:rPr lang="pl-PL" b="1" i="1" dirty="0" smtClean="0">
                <a:latin typeface="Consolas" pitchFamily="49" charset="0"/>
              </a:rPr>
              <a:t>… </a:t>
            </a:r>
            <a:r>
              <a:rPr lang="pl-PL" b="1" i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pl-PL" b="1" i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pl-PL" b="1" i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Prostokąt 5"/>
          <p:cNvSpPr/>
          <p:nvPr/>
        </p:nvSpPr>
        <p:spPr>
          <a:xfrm>
            <a:off x="623392" y="4477762"/>
            <a:ext cx="347723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pl-PL" b="1" i="1" dirty="0" err="1">
                <a:solidFill>
                  <a:srgbClr val="FFFF00"/>
                </a:solidFill>
                <a:latin typeface="Consolas" pitchFamily="49" charset="0"/>
              </a:rPr>
              <a:t>Item</a:t>
            </a:r>
            <a:r>
              <a:rPr lang="pl-PL" b="1" i="1" dirty="0" err="1">
                <a:latin typeface="Consolas" pitchFamily="49" charset="0"/>
              </a:rPr>
              <a:t>.getAmountOfObjects</a:t>
            </a:r>
            <a:r>
              <a:rPr lang="pl-PL" b="1" i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pl-PL" b="1" i="1" dirty="0"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l-PL" dirty="0" smtClean="0"/>
              <a:t>Panie i panowie policzmy obiekty…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35360" y="908721"/>
            <a:ext cx="8261308" cy="792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dirty="0" smtClean="0"/>
              <a:t>Masz za zadanie do swojej klasy dodać funkcjonalność, która będzie liczyła ile zostało utworzonych obiektów w danym momencie.</a:t>
            </a:r>
          </a:p>
        </p:txBody>
      </p:sp>
      <p:pic>
        <p:nvPicPr>
          <p:cNvPr id="5" name="Obraz 4" descr="wlesa_zgoda_k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7848" y="3140968"/>
            <a:ext cx="4788024" cy="2778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Obraz 3" descr="inde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392" y="1700809"/>
            <a:ext cx="4313366" cy="3160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l-PL" dirty="0" smtClean="0"/>
              <a:t>3 filary OOP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556793"/>
            <a:ext cx="4608512" cy="216024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Dziedziczenie</a:t>
            </a:r>
          </a:p>
          <a:p>
            <a:r>
              <a:rPr lang="pl-PL" sz="2400" dirty="0" smtClean="0"/>
              <a:t>Polimorfizm </a:t>
            </a:r>
          </a:p>
          <a:p>
            <a:r>
              <a:rPr lang="pl-PL" sz="2400" dirty="0" err="1" smtClean="0"/>
              <a:t>Enkapsulacja</a:t>
            </a:r>
            <a:r>
              <a:rPr lang="pl-PL" sz="2400" dirty="0" smtClean="0"/>
              <a:t> (hermetyzacja)</a:t>
            </a:r>
          </a:p>
          <a:p>
            <a:r>
              <a:rPr lang="pl-PL" sz="2400" dirty="0" smtClean="0"/>
              <a:t>Abstrakcja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3581"/>
            <a:ext cx="5850714" cy="731168"/>
          </a:xfrm>
        </p:spPr>
        <p:txBody>
          <a:bodyPr/>
          <a:lstStyle/>
          <a:p>
            <a:r>
              <a:rPr lang="pl-PL" dirty="0" smtClean="0"/>
              <a:t>Programowanie Obiektowe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1344" y="2060848"/>
            <a:ext cx="5659370" cy="2664296"/>
          </a:xfr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buNone/>
            </a:pPr>
            <a:r>
              <a:rPr lang="pl-PL" b="1" dirty="0" smtClean="0"/>
              <a:t>Jest </a:t>
            </a:r>
            <a:r>
              <a:rPr lang="pl-PL" b="1" dirty="0" smtClean="0">
                <a:solidFill>
                  <a:srgbClr val="002060"/>
                </a:solidFill>
              </a:rPr>
              <a:t>PARADYGMATEM</a:t>
            </a:r>
            <a:r>
              <a:rPr lang="pl-PL" b="1" dirty="0" smtClean="0"/>
              <a:t> programowania, opartym </a:t>
            </a:r>
            <a:r>
              <a:rPr lang="pl-PL" b="1" dirty="0" smtClean="0"/>
              <a:t>na koncepcie obiektów, które mogą zawierać dane(reprezentowane przez atrybuty), oraz </a:t>
            </a:r>
            <a:r>
              <a:rPr lang="pl-PL" b="1" dirty="0" smtClean="0"/>
              <a:t>procedury (reprezentowane </a:t>
            </a:r>
            <a:r>
              <a:rPr lang="pl-PL" b="1" dirty="0" smtClean="0"/>
              <a:t>przez metody). </a:t>
            </a:r>
            <a:endParaRPr lang="pl-PL" b="1" dirty="0"/>
          </a:p>
        </p:txBody>
      </p:sp>
      <p:pic>
        <p:nvPicPr>
          <p:cNvPr id="4" name="Obraz 3" descr="anima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340768"/>
            <a:ext cx="439248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5041" y="-21688"/>
            <a:ext cx="8596668" cy="1320800"/>
          </a:xfrm>
        </p:spPr>
        <p:txBody>
          <a:bodyPr/>
          <a:lstStyle/>
          <a:p>
            <a:r>
              <a:rPr lang="pl-PL" dirty="0" smtClean="0"/>
              <a:t>Czas na was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9376" y="1196752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 smtClean="0"/>
              <a:t>Podajesz nazwę </a:t>
            </a:r>
            <a:r>
              <a:rPr lang="pl-PL" b="1" dirty="0" smtClean="0"/>
              <a:t>KLASY </a:t>
            </a:r>
            <a:r>
              <a:rPr lang="pl-PL" dirty="0" smtClean="0"/>
              <a:t>następnej osobie.</a:t>
            </a:r>
          </a:p>
          <a:p>
            <a:r>
              <a:rPr lang="pl-PL" dirty="0" smtClean="0"/>
              <a:t>Osoba ta podaje przykład jednego pola, oraz metody tej klasy.</a:t>
            </a:r>
          </a:p>
          <a:p>
            <a:r>
              <a:rPr lang="pl-PL" dirty="0" smtClean="0"/>
              <a:t>Następnie wymyśla nową nazwę klasy i przekazuje ją następnej osobie.</a:t>
            </a:r>
          </a:p>
          <a:p>
            <a:pPr>
              <a:buNone/>
            </a:pPr>
            <a:r>
              <a:rPr lang="pl-PL" dirty="0" smtClean="0"/>
              <a:t>Przykład:</a:t>
            </a:r>
          </a:p>
          <a:p>
            <a:pPr>
              <a:buNone/>
            </a:pPr>
            <a:r>
              <a:rPr lang="pl-PL" dirty="0" smtClean="0"/>
              <a:t>Klasa </a:t>
            </a:r>
            <a:r>
              <a:rPr lang="pl-PL" b="1" dirty="0" smtClean="0"/>
              <a:t>Samochód</a:t>
            </a:r>
          </a:p>
          <a:p>
            <a:pPr>
              <a:buNone/>
            </a:pPr>
            <a:r>
              <a:rPr lang="pl-PL" dirty="0" smtClean="0"/>
              <a:t>Pole =&gt; pojemność silnika</a:t>
            </a:r>
          </a:p>
          <a:p>
            <a:pPr>
              <a:buNone/>
            </a:pPr>
            <a:r>
              <a:rPr lang="pl-PL" dirty="0" smtClean="0"/>
              <a:t>Metoda =&gt; uruchom silnik</a:t>
            </a:r>
          </a:p>
          <a:p>
            <a:pPr>
              <a:buNone/>
            </a:pPr>
            <a:endParaRPr lang="pl-PL" dirty="0" smtClean="0"/>
          </a:p>
        </p:txBody>
      </p:sp>
      <p:pic>
        <p:nvPicPr>
          <p:cNvPr id="4" name="Obraz 3" descr="Kids-Play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9896" y="2924944"/>
            <a:ext cx="3563888" cy="2361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4122522" cy="803176"/>
          </a:xfrm>
        </p:spPr>
        <p:txBody>
          <a:bodyPr/>
          <a:lstStyle/>
          <a:p>
            <a:r>
              <a:rPr lang="pl-PL" dirty="0" smtClean="0"/>
              <a:t>Jak napisać klasę?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9416" y="908720"/>
            <a:ext cx="3715154" cy="5002088"/>
          </a:xfr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pl-PL" b="1" dirty="0" err="1" smtClean="0">
                <a:solidFill>
                  <a:srgbClr val="002060"/>
                </a:solidFill>
              </a:rPr>
              <a:t>class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smtClean="0"/>
              <a:t>Warrior </a:t>
            </a:r>
            <a:r>
              <a:rPr lang="pl-PL" b="1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endParaRPr lang="pl-PL" b="1" dirty="0" smtClean="0"/>
          </a:p>
          <a:p>
            <a:pPr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	</a:t>
            </a:r>
            <a:r>
              <a:rPr lang="pl-PL" b="1" dirty="0" err="1" smtClean="0">
                <a:solidFill>
                  <a:srgbClr val="002060"/>
                </a:solidFill>
              </a:rPr>
              <a:t>int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strength</a:t>
            </a:r>
            <a:r>
              <a:rPr lang="pl-PL" b="1" dirty="0" smtClean="0"/>
              <a:t>;</a:t>
            </a:r>
          </a:p>
          <a:p>
            <a:pPr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	</a:t>
            </a:r>
            <a:r>
              <a:rPr lang="pl-PL" b="1" dirty="0" err="1" smtClean="0">
                <a:solidFill>
                  <a:srgbClr val="002060"/>
                </a:solidFill>
              </a:rPr>
              <a:t>int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intelect</a:t>
            </a:r>
            <a:r>
              <a:rPr lang="pl-PL" b="1" dirty="0" smtClean="0"/>
              <a:t>;</a:t>
            </a:r>
          </a:p>
          <a:p>
            <a:pPr>
              <a:buNone/>
            </a:pPr>
            <a:r>
              <a:rPr lang="pl-PL" b="1" dirty="0" smtClean="0">
                <a:solidFill>
                  <a:srgbClr val="7030A0"/>
                </a:solidFill>
              </a:rPr>
              <a:t>	</a:t>
            </a:r>
            <a:r>
              <a:rPr lang="pl-PL" b="1" dirty="0" err="1" smtClean="0">
                <a:solidFill>
                  <a:srgbClr val="002060"/>
                </a:solidFill>
              </a:rPr>
              <a:t>int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dexterity</a:t>
            </a:r>
            <a:r>
              <a:rPr lang="pl-PL" b="1" dirty="0" smtClean="0"/>
              <a:t>;</a:t>
            </a:r>
            <a:endParaRPr lang="pl-PL" b="1" dirty="0" smtClean="0"/>
          </a:p>
          <a:p>
            <a:pPr>
              <a:buNone/>
            </a:pPr>
            <a:endParaRPr lang="pl-PL" b="1" dirty="0" smtClean="0"/>
          </a:p>
          <a:p>
            <a:pPr>
              <a:buNone/>
            </a:pPr>
            <a:r>
              <a:rPr lang="pl-PL" b="1" dirty="0" smtClean="0"/>
              <a:t>    </a:t>
            </a:r>
            <a:r>
              <a:rPr lang="pl-PL" b="1" dirty="0" err="1" smtClean="0">
                <a:solidFill>
                  <a:srgbClr val="002060"/>
                </a:solidFill>
              </a:rPr>
              <a:t>void</a:t>
            </a:r>
            <a:r>
              <a:rPr lang="pl-PL" b="1" dirty="0" smtClean="0">
                <a:solidFill>
                  <a:srgbClr val="002060"/>
                </a:solidFill>
              </a:rPr>
              <a:t> </a:t>
            </a:r>
            <a:r>
              <a:rPr lang="pl-PL" b="1" dirty="0" err="1" smtClean="0"/>
              <a:t>attack</a:t>
            </a:r>
            <a:r>
              <a:rPr lang="pl-PL" b="1" dirty="0" smtClean="0"/>
              <a:t>() </a:t>
            </a:r>
            <a:r>
              <a:rPr lang="pl-PL" b="1" dirty="0" smtClean="0">
                <a:solidFill>
                  <a:schemeClr val="bg1"/>
                </a:solidFill>
              </a:rPr>
              <a:t>{</a:t>
            </a:r>
            <a:r>
              <a:rPr lang="pl-PL" b="1" dirty="0" smtClean="0"/>
              <a:t>  </a:t>
            </a:r>
          </a:p>
          <a:p>
            <a:pPr>
              <a:buNone/>
            </a:pPr>
            <a:r>
              <a:rPr lang="pl-PL" b="1" dirty="0" smtClean="0"/>
              <a:t>			</a:t>
            </a:r>
            <a:r>
              <a:rPr lang="pl-PL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//KOD FUNKCJI</a:t>
            </a:r>
            <a:endParaRPr lang="pl-PL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pl-PL" b="1" dirty="0" smtClean="0">
                <a:solidFill>
                  <a:schemeClr val="bg1"/>
                </a:solidFill>
              </a:rPr>
              <a:t>	}</a:t>
            </a:r>
            <a:endParaRPr lang="pl-PL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	</a:t>
            </a:r>
            <a:r>
              <a:rPr lang="pl-PL" b="1" dirty="0" err="1" smtClean="0">
                <a:solidFill>
                  <a:srgbClr val="002060"/>
                </a:solidFill>
              </a:rPr>
              <a:t>void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/>
              <a:t>blockAttack</a:t>
            </a:r>
            <a:r>
              <a:rPr lang="pl-PL" b="1" dirty="0"/>
              <a:t>() </a:t>
            </a:r>
            <a:r>
              <a:rPr lang="pl-PL" b="1" dirty="0">
                <a:solidFill>
                  <a:schemeClr val="bg1"/>
                </a:solidFill>
              </a:rPr>
              <a:t>{</a:t>
            </a:r>
            <a:r>
              <a:rPr lang="pl-PL" b="1" dirty="0"/>
              <a:t>  </a:t>
            </a:r>
          </a:p>
          <a:p>
            <a:pPr>
              <a:buNone/>
            </a:pPr>
            <a:r>
              <a:rPr lang="pl-PL" b="1" dirty="0"/>
              <a:t>			</a:t>
            </a:r>
            <a:r>
              <a:rPr lang="pl-PL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//KOD FUNKCJI</a:t>
            </a:r>
          </a:p>
          <a:p>
            <a:pPr>
              <a:buNone/>
            </a:pPr>
            <a:r>
              <a:rPr lang="pl-PL" b="1" dirty="0">
                <a:solidFill>
                  <a:schemeClr val="bg1"/>
                </a:solidFill>
              </a:rPr>
              <a:t>	</a:t>
            </a:r>
            <a:r>
              <a:rPr lang="pl-PL" b="1" dirty="0" smtClean="0">
                <a:solidFill>
                  <a:schemeClr val="bg1"/>
                </a:solidFill>
              </a:rPr>
              <a:t>}</a:t>
            </a:r>
            <a:endParaRPr lang="pl-PL" b="1" dirty="0" smtClean="0"/>
          </a:p>
          <a:p>
            <a:pPr>
              <a:buNone/>
            </a:pPr>
            <a:r>
              <a:rPr lang="pl-PL" b="1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pl-PL" b="1" dirty="0"/>
          </a:p>
        </p:txBody>
      </p:sp>
      <p:pic>
        <p:nvPicPr>
          <p:cNvPr id="4" name="Obraz 3" descr="Warri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5960" y="1124744"/>
            <a:ext cx="2985631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31156" y="-22108"/>
            <a:ext cx="4410554" cy="875184"/>
          </a:xfrm>
        </p:spPr>
        <p:txBody>
          <a:bodyPr/>
          <a:lstStyle/>
          <a:p>
            <a:r>
              <a:rPr lang="pl-PL" dirty="0" smtClean="0"/>
              <a:t>Ćwiczenie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7368" y="764704"/>
            <a:ext cx="8596668" cy="3880773"/>
          </a:xfrm>
        </p:spPr>
        <p:txBody>
          <a:bodyPr/>
          <a:lstStyle/>
          <a:p>
            <a:r>
              <a:rPr lang="pl-PL" dirty="0" smtClean="0"/>
              <a:t>Stwórz zadaną klasę. </a:t>
            </a:r>
            <a:endParaRPr lang="pl-PL" dirty="0" smtClean="0"/>
          </a:p>
          <a:p>
            <a:r>
              <a:rPr lang="pl-PL" dirty="0" smtClean="0"/>
              <a:t>Do </a:t>
            </a:r>
            <a:r>
              <a:rPr lang="pl-PL" dirty="0" smtClean="0"/>
              <a:t>podanej klasy utwórz 2 pola oraz 2 metody. </a:t>
            </a:r>
            <a:r>
              <a:rPr lang="pl-PL" dirty="0" smtClean="0"/>
              <a:t>(Poniżej lista nazw klas)</a:t>
            </a:r>
          </a:p>
          <a:p>
            <a:r>
              <a:rPr lang="pl-PL" dirty="0" smtClean="0"/>
              <a:t>Do </a:t>
            </a:r>
            <a:r>
              <a:rPr lang="pl-PL" dirty="0" smtClean="0"/>
              <a:t>każdej osoby jest przypisana klasa, którą student ma utworzyć.</a:t>
            </a:r>
            <a:endParaRPr lang="pl-PL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2174121" y="5052"/>
            <a:ext cx="4770594" cy="6591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 smtClean="0"/>
              <a:t>- Stwórzmy swoją klasę</a:t>
            </a:r>
            <a:endParaRPr lang="pl-PL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1415480" y="2285103"/>
            <a:ext cx="3282804" cy="4168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 3" charset="2"/>
              <a:buAutoNum type="arabicPeriod"/>
            </a:pPr>
            <a:r>
              <a:rPr lang="pl-PL" sz="2800" dirty="0" smtClean="0"/>
              <a:t>Ryba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pl-PL" sz="2800" dirty="0" smtClean="0"/>
              <a:t>Rower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pl-PL" sz="2800" dirty="0" smtClean="0"/>
              <a:t>Alkohol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pl-PL" sz="2800" dirty="0" smtClean="0"/>
              <a:t>Książka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pl-PL" sz="2800" dirty="0" smtClean="0"/>
              <a:t>Ptak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pl-PL" sz="2800" dirty="0" smtClean="0"/>
              <a:t>Student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pl-PL" sz="2800" dirty="0" smtClean="0"/>
              <a:t>Gra</a:t>
            </a:r>
          </a:p>
          <a:p>
            <a:pPr marL="514350" indent="-514350">
              <a:buFont typeface="Wingdings 3" charset="2"/>
              <a:buAutoNum type="arabicPeriod"/>
            </a:pPr>
            <a:endParaRPr lang="pl-PL" dirty="0" smtClean="0"/>
          </a:p>
          <a:p>
            <a:pPr marL="514350" indent="-514350">
              <a:buFont typeface="Wingdings 3" charset="2"/>
              <a:buNone/>
            </a:pPr>
            <a:endParaRPr lang="pl-PL" dirty="0" smtClean="0"/>
          </a:p>
          <a:p>
            <a:pPr marL="514350" indent="-514350">
              <a:buFont typeface="Wingdings 3" charset="2"/>
              <a:buAutoNum type="arabicPeriod"/>
            </a:pPr>
            <a:endParaRPr lang="pl-PL" dirty="0" smtClean="0"/>
          </a:p>
          <a:p>
            <a:pPr marL="514350" indent="-514350">
              <a:buFont typeface="Wingdings 3" charset="2"/>
              <a:buAutoNum type="arabicPeriod"/>
            </a:pP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266984" y="2285103"/>
            <a:ext cx="31683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accent1"/>
                </a:solidFill>
              </a:rPr>
              <a:t>8.</a:t>
            </a:r>
            <a:r>
              <a:rPr lang="pl-PL" sz="3200" dirty="0" smtClean="0"/>
              <a:t>	Miasto</a:t>
            </a:r>
            <a:endParaRPr lang="pl-PL" sz="3200" dirty="0"/>
          </a:p>
          <a:p>
            <a:r>
              <a:rPr lang="pl-PL" sz="3200" dirty="0" smtClean="0">
                <a:solidFill>
                  <a:schemeClr val="accent1"/>
                </a:solidFill>
              </a:rPr>
              <a:t>9.	</a:t>
            </a:r>
            <a:r>
              <a:rPr lang="pl-PL" sz="3200" dirty="0" smtClean="0"/>
              <a:t>Dom</a:t>
            </a:r>
            <a:endParaRPr lang="pl-PL" sz="3200" dirty="0"/>
          </a:p>
          <a:p>
            <a:r>
              <a:rPr lang="pl-PL" sz="3200" dirty="0">
                <a:solidFill>
                  <a:schemeClr val="accent1"/>
                </a:solidFill>
              </a:rPr>
              <a:t>10. </a:t>
            </a:r>
            <a:r>
              <a:rPr lang="pl-PL" sz="3200" dirty="0" smtClean="0">
                <a:solidFill>
                  <a:schemeClr val="accent1"/>
                </a:solidFill>
              </a:rPr>
              <a:t>  </a:t>
            </a:r>
            <a:r>
              <a:rPr lang="pl-PL" sz="3200" dirty="0" smtClean="0"/>
              <a:t>Kwadrat</a:t>
            </a:r>
            <a:endParaRPr lang="pl-PL" sz="3200" dirty="0"/>
          </a:p>
          <a:p>
            <a:r>
              <a:rPr lang="pl-PL" sz="3200" dirty="0">
                <a:solidFill>
                  <a:schemeClr val="accent1"/>
                </a:solidFill>
              </a:rPr>
              <a:t>11. </a:t>
            </a:r>
            <a:r>
              <a:rPr lang="pl-PL" sz="3200" dirty="0" smtClean="0">
                <a:solidFill>
                  <a:schemeClr val="accent1"/>
                </a:solidFill>
              </a:rPr>
              <a:t>  </a:t>
            </a:r>
            <a:r>
              <a:rPr lang="pl-PL" sz="3200" dirty="0" smtClean="0"/>
              <a:t>But</a:t>
            </a:r>
            <a:endParaRPr lang="pl-PL" sz="3200" dirty="0"/>
          </a:p>
          <a:p>
            <a:r>
              <a:rPr lang="pl-PL" sz="3200" dirty="0">
                <a:solidFill>
                  <a:schemeClr val="accent1"/>
                </a:solidFill>
              </a:rPr>
              <a:t>12. </a:t>
            </a:r>
            <a:r>
              <a:rPr lang="pl-PL" sz="3200" dirty="0" smtClean="0">
                <a:solidFill>
                  <a:schemeClr val="accent1"/>
                </a:solidFill>
              </a:rPr>
              <a:t>  </a:t>
            </a:r>
            <a:r>
              <a:rPr lang="pl-PL" sz="3200" dirty="0" smtClean="0"/>
              <a:t>Komputer</a:t>
            </a:r>
            <a:endParaRPr lang="pl-PL" sz="3200" dirty="0"/>
          </a:p>
          <a:p>
            <a:r>
              <a:rPr lang="pl-PL" sz="3200" dirty="0">
                <a:solidFill>
                  <a:schemeClr val="accent1"/>
                </a:solidFill>
              </a:rPr>
              <a:t>13. </a:t>
            </a:r>
            <a:r>
              <a:rPr lang="pl-PL" sz="3200" dirty="0" smtClean="0">
                <a:solidFill>
                  <a:schemeClr val="accent1"/>
                </a:solidFill>
              </a:rPr>
              <a:t>  </a:t>
            </a:r>
            <a:r>
              <a:rPr lang="pl-PL" sz="3200" dirty="0" smtClean="0"/>
              <a:t>Kraj</a:t>
            </a:r>
            <a:endParaRPr lang="pl-PL" sz="3200" dirty="0"/>
          </a:p>
          <a:p>
            <a:r>
              <a:rPr lang="pl-PL" sz="3200" dirty="0">
                <a:solidFill>
                  <a:schemeClr val="accent1"/>
                </a:solidFill>
              </a:rPr>
              <a:t>14. </a:t>
            </a:r>
            <a:r>
              <a:rPr lang="pl-PL" sz="3200" dirty="0" smtClean="0">
                <a:solidFill>
                  <a:schemeClr val="accent1"/>
                </a:solidFill>
              </a:rPr>
              <a:t>  </a:t>
            </a:r>
            <a:r>
              <a:rPr lang="pl-PL" sz="3200" dirty="0" smtClean="0"/>
              <a:t>Spodnie</a:t>
            </a:r>
            <a:endParaRPr lang="pl-PL" sz="3200" dirty="0"/>
          </a:p>
          <a:p>
            <a:r>
              <a:rPr lang="pl-PL" sz="3200" dirty="0">
                <a:solidFill>
                  <a:schemeClr val="accent1"/>
                </a:solidFill>
              </a:rPr>
              <a:t>15. </a:t>
            </a:r>
            <a:r>
              <a:rPr lang="pl-PL" sz="3200" dirty="0" smtClean="0">
                <a:solidFill>
                  <a:schemeClr val="accent1"/>
                </a:solidFill>
              </a:rPr>
              <a:t>  </a:t>
            </a:r>
            <a:r>
              <a:rPr lang="pl-PL" sz="3200" dirty="0" smtClean="0"/>
              <a:t>Telefon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l-PL" dirty="0" smtClean="0"/>
              <a:t>Konstruktor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3352" y="980729"/>
            <a:ext cx="8596668" cy="936104"/>
          </a:xfrm>
        </p:spPr>
        <p:txBody>
          <a:bodyPr>
            <a:normAutofit/>
          </a:bodyPr>
          <a:lstStyle/>
          <a:p>
            <a:r>
              <a:rPr lang="pl-PL" dirty="0" smtClean="0"/>
              <a:t>Używany jest do tworzenie nowego </a:t>
            </a:r>
            <a:r>
              <a:rPr lang="pl-PL" dirty="0" smtClean="0"/>
              <a:t>obiektu klasy.</a:t>
            </a:r>
            <a:endParaRPr lang="pl-PL" dirty="0" smtClean="0"/>
          </a:p>
          <a:p>
            <a:r>
              <a:rPr lang="pl-PL" dirty="0" smtClean="0"/>
              <a:t>W konstruktorze możemy określić wartości początkowe dla danych pól. 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4" name="Prostokąt 3"/>
          <p:cNvSpPr/>
          <p:nvPr/>
        </p:nvSpPr>
        <p:spPr>
          <a:xfrm>
            <a:off x="706316" y="1840894"/>
            <a:ext cx="4006909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pl-PL" b="1" dirty="0" err="1">
                <a:solidFill>
                  <a:srgbClr val="002060"/>
                </a:solidFill>
              </a:rPr>
              <a:t>class</a:t>
            </a:r>
            <a:r>
              <a:rPr lang="pl-PL" b="1" dirty="0"/>
              <a:t> Warrior </a:t>
            </a:r>
            <a:r>
              <a:rPr lang="pl-PL" b="1" dirty="0">
                <a:solidFill>
                  <a:schemeClr val="bg1"/>
                </a:solidFill>
              </a:rPr>
              <a:t>{</a:t>
            </a:r>
          </a:p>
          <a:p>
            <a:r>
              <a:rPr lang="pl-PL" b="1" dirty="0"/>
              <a:t> </a:t>
            </a:r>
            <a:r>
              <a:rPr lang="pl-PL" b="1" dirty="0" smtClean="0"/>
              <a:t>    </a:t>
            </a:r>
          </a:p>
          <a:p>
            <a:r>
              <a:rPr lang="pl-PL" b="1" dirty="0">
                <a:solidFill>
                  <a:srgbClr val="002060"/>
                </a:solidFill>
              </a:rPr>
              <a:t> </a:t>
            </a:r>
            <a:r>
              <a:rPr lang="pl-PL" b="1" dirty="0" smtClean="0">
                <a:solidFill>
                  <a:srgbClr val="002060"/>
                </a:solidFill>
              </a:rPr>
              <a:t>    </a:t>
            </a:r>
            <a:r>
              <a:rPr lang="pl-PL" b="1" dirty="0" err="1" smtClean="0">
                <a:solidFill>
                  <a:srgbClr val="002060"/>
                </a:solidFill>
              </a:rPr>
              <a:t>int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health</a:t>
            </a:r>
            <a:r>
              <a:rPr lang="pl-PL" b="1" dirty="0" smtClean="0"/>
              <a:t>;</a:t>
            </a:r>
            <a:endParaRPr lang="pl-PL" b="1" dirty="0"/>
          </a:p>
          <a:p>
            <a:pPr>
              <a:buNone/>
            </a:pPr>
            <a:endParaRPr lang="pl-PL" b="1" dirty="0" smtClean="0"/>
          </a:p>
          <a:p>
            <a:pPr>
              <a:buNone/>
            </a:pPr>
            <a:r>
              <a:rPr lang="pl-PL" b="1" dirty="0"/>
              <a:t> </a:t>
            </a:r>
            <a:r>
              <a:rPr lang="pl-PL" b="1" dirty="0" smtClean="0"/>
              <a:t>    Warrior() </a:t>
            </a:r>
            <a:r>
              <a:rPr lang="pl-PL" b="1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pl-PL" b="1" dirty="0"/>
              <a:t>	</a:t>
            </a:r>
            <a:r>
              <a:rPr lang="pl-PL" b="1" dirty="0" err="1" smtClean="0">
                <a:solidFill>
                  <a:srgbClr val="FFC000"/>
                </a:solidFill>
              </a:rPr>
              <a:t>health</a:t>
            </a:r>
            <a:r>
              <a:rPr lang="pl-PL" b="1" dirty="0" smtClean="0">
                <a:solidFill>
                  <a:srgbClr val="FFC000"/>
                </a:solidFill>
              </a:rPr>
              <a:t> </a:t>
            </a:r>
            <a:r>
              <a:rPr lang="pl-PL" b="1" dirty="0" smtClean="0"/>
              <a:t>= </a:t>
            </a:r>
            <a:r>
              <a:rPr lang="pl-PL" b="1" i="1" dirty="0" smtClean="0"/>
              <a:t>200</a:t>
            </a:r>
            <a:r>
              <a:rPr lang="pl-PL" b="1" dirty="0" smtClean="0"/>
              <a:t>;	</a:t>
            </a:r>
          </a:p>
          <a:p>
            <a:pPr>
              <a:buNone/>
            </a:pP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smtClean="0">
                <a:solidFill>
                  <a:schemeClr val="bg1"/>
                </a:solidFill>
              </a:rPr>
              <a:t>    }</a:t>
            </a:r>
            <a:endParaRPr lang="pl-PL" b="1" dirty="0"/>
          </a:p>
          <a:p>
            <a:pPr>
              <a:buNone/>
            </a:pPr>
            <a:r>
              <a:rPr lang="pl-PL" b="1" dirty="0">
                <a:solidFill>
                  <a:schemeClr val="bg1"/>
                </a:solidFill>
              </a:rPr>
              <a:t>}</a:t>
            </a:r>
            <a:r>
              <a:rPr lang="pl-PL" b="1" dirty="0"/>
              <a:t> </a:t>
            </a:r>
            <a:endParaRPr lang="pl-PL" b="1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263352" y="4365104"/>
            <a:ext cx="2952328" cy="2066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Deklaracja obiektu: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Inicjalizacja Obiektu:</a:t>
            </a:r>
          </a:p>
          <a:p>
            <a:pPr marL="0" indent="0">
              <a:buNone/>
            </a:pPr>
            <a:r>
              <a:rPr lang="pl-PL" dirty="0" smtClean="0"/>
              <a:t> </a:t>
            </a:r>
          </a:p>
          <a:p>
            <a:r>
              <a:rPr lang="pl-PL" dirty="0" smtClean="0"/>
              <a:t>Lub razem:</a:t>
            </a:r>
          </a:p>
          <a:p>
            <a:pPr>
              <a:buFont typeface="Wingdings 3" charset="2"/>
              <a:buNone/>
            </a:pPr>
            <a:r>
              <a:rPr lang="pl-PL" dirty="0" smtClean="0"/>
              <a:t>		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706316" y="4631922"/>
            <a:ext cx="2210862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Font typeface="Wingdings 3" charset="2"/>
              <a:buNone/>
            </a:pPr>
            <a:r>
              <a:rPr lang="pl-PL" b="1" dirty="0">
                <a:latin typeface="Consolas" pitchFamily="49" charset="0"/>
              </a:rPr>
              <a:t>Warrior </a:t>
            </a:r>
            <a:r>
              <a:rPr lang="pl-PL" b="1" dirty="0">
                <a:solidFill>
                  <a:srgbClr val="002060"/>
                </a:solidFill>
                <a:latin typeface="Consolas" pitchFamily="49" charset="0"/>
              </a:rPr>
              <a:t>Andrzej</a:t>
            </a:r>
            <a:r>
              <a:rPr lang="pl-PL" b="1" dirty="0">
                <a:latin typeface="Consolas" pitchFamily="49" charset="0"/>
              </a:rPr>
              <a:t>;</a:t>
            </a:r>
          </a:p>
        </p:txBody>
      </p:sp>
      <p:sp>
        <p:nvSpPr>
          <p:cNvPr id="7" name="Prostokąt 6"/>
          <p:cNvSpPr/>
          <p:nvPr/>
        </p:nvSpPr>
        <p:spPr>
          <a:xfrm>
            <a:off x="706316" y="5314120"/>
            <a:ext cx="2902782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Font typeface="Wingdings 3" charset="2"/>
              <a:buNone/>
            </a:pPr>
            <a:r>
              <a:rPr lang="pl-PL" b="1" dirty="0">
                <a:solidFill>
                  <a:srgbClr val="002060"/>
                </a:solidFill>
              </a:rPr>
              <a:t>Andrzej</a:t>
            </a:r>
            <a:r>
              <a:rPr lang="pl-PL" b="1" dirty="0"/>
              <a:t> = </a:t>
            </a:r>
            <a:r>
              <a:rPr lang="pl-PL" b="1" dirty="0" err="1">
                <a:solidFill>
                  <a:srgbClr val="FFFF00"/>
                </a:solidFill>
              </a:rPr>
              <a:t>new</a:t>
            </a:r>
            <a:r>
              <a:rPr lang="pl-PL" b="1" dirty="0"/>
              <a:t> Warrior();</a:t>
            </a:r>
          </a:p>
        </p:txBody>
      </p:sp>
      <p:sp>
        <p:nvSpPr>
          <p:cNvPr id="8" name="Prostokąt 7"/>
          <p:cNvSpPr/>
          <p:nvPr/>
        </p:nvSpPr>
        <p:spPr>
          <a:xfrm>
            <a:off x="706316" y="5996318"/>
            <a:ext cx="377430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Font typeface="Wingdings 3" charset="2"/>
              <a:buNone/>
            </a:pPr>
            <a:r>
              <a:rPr lang="pl-PL" b="1" dirty="0"/>
              <a:t>Warrior </a:t>
            </a:r>
            <a:r>
              <a:rPr lang="pl-PL" b="1" dirty="0">
                <a:solidFill>
                  <a:srgbClr val="002060"/>
                </a:solidFill>
              </a:rPr>
              <a:t>Andrzej</a:t>
            </a:r>
            <a:r>
              <a:rPr lang="pl-PL" b="1" dirty="0"/>
              <a:t> = </a:t>
            </a:r>
            <a:r>
              <a:rPr lang="pl-PL" b="1" dirty="0" err="1">
                <a:solidFill>
                  <a:srgbClr val="FFFF00"/>
                </a:solidFill>
              </a:rPr>
              <a:t>new</a:t>
            </a:r>
            <a:r>
              <a:rPr lang="pl-PL" b="1" dirty="0"/>
              <a:t> Warrior();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991544" cy="692696"/>
          </a:xfrm>
        </p:spPr>
        <p:txBody>
          <a:bodyPr/>
          <a:lstStyle/>
          <a:p>
            <a:r>
              <a:rPr lang="pl-PL" dirty="0" smtClean="0"/>
              <a:t>Pytanie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3392" y="1124744"/>
            <a:ext cx="8875050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dirty="0" smtClean="0"/>
              <a:t>Czy jeśli nie dodamy do klasy </a:t>
            </a:r>
            <a:r>
              <a:rPr lang="pl-PL" sz="2000" u="sng" dirty="0" smtClean="0"/>
              <a:t>konstruktora</a:t>
            </a:r>
            <a:r>
              <a:rPr lang="pl-PL" sz="2000" dirty="0" smtClean="0"/>
              <a:t>, możemy utworzyć obiekt klasy ?</a:t>
            </a:r>
          </a:p>
          <a:p>
            <a:pPr marL="514350" indent="-514350">
              <a:buAutoNum type="alphaLcParenR"/>
            </a:pPr>
            <a:r>
              <a:rPr lang="pl-PL" sz="2000" dirty="0" smtClean="0"/>
              <a:t>Tak</a:t>
            </a:r>
          </a:p>
          <a:p>
            <a:pPr marL="514350" indent="-514350">
              <a:buAutoNum type="alphaLcParenR"/>
            </a:pPr>
            <a:r>
              <a:rPr lang="pl-PL" sz="2000" dirty="0" smtClean="0"/>
              <a:t>Nie</a:t>
            </a:r>
          </a:p>
          <a:p>
            <a:pPr marL="514350" indent="-514350">
              <a:buAutoNum type="alphaLcParenR"/>
            </a:pPr>
            <a:r>
              <a:rPr lang="pl-PL" sz="2000" dirty="0" err="1" smtClean="0"/>
              <a:t>yyy</a:t>
            </a:r>
            <a:r>
              <a:rPr lang="pl-PL" sz="2000" dirty="0" smtClean="0"/>
              <a:t>. Nie wiem</a:t>
            </a:r>
          </a:p>
          <a:p>
            <a:pPr marL="514350" indent="-514350">
              <a:buAutoNum type="alphaLcParenR"/>
            </a:pPr>
            <a:endParaRPr lang="pl-PL" sz="2000" dirty="0" smtClean="0"/>
          </a:p>
          <a:p>
            <a:pPr marL="514350" indent="-514350">
              <a:buNone/>
            </a:pPr>
            <a:r>
              <a:rPr lang="pl-PL" sz="2000" dirty="0" smtClean="0"/>
              <a:t>Uzasadnienie? (No chyba, że nie wiesz)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4943872" cy="692696"/>
          </a:xfrm>
        </p:spPr>
        <p:txBody>
          <a:bodyPr>
            <a:normAutofit/>
          </a:bodyPr>
          <a:lstStyle/>
          <a:p>
            <a:r>
              <a:rPr lang="pl-PL" dirty="0" smtClean="0"/>
              <a:t>Pytanie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7368" y="692696"/>
            <a:ext cx="9289032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Mając </a:t>
            </a:r>
            <a:r>
              <a:rPr lang="pl-PL" dirty="0" smtClean="0"/>
              <a:t>przykładową klasę </a:t>
            </a:r>
            <a:r>
              <a:rPr lang="pl-PL" dirty="0" smtClean="0"/>
              <a:t>Warrior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 Jakie </a:t>
            </a:r>
            <a:r>
              <a:rPr lang="pl-PL" dirty="0" smtClean="0"/>
              <a:t>wartości znajdują się w polach </a:t>
            </a:r>
            <a:r>
              <a:rPr lang="pl-PL" b="1" dirty="0" err="1" smtClean="0">
                <a:solidFill>
                  <a:srgbClr val="FFC000"/>
                </a:solidFill>
              </a:rPr>
              <a:t>strength</a:t>
            </a:r>
            <a:r>
              <a:rPr lang="pl-PL" dirty="0" smtClean="0"/>
              <a:t>, </a:t>
            </a:r>
            <a:r>
              <a:rPr lang="pl-PL" b="1" dirty="0" err="1">
                <a:solidFill>
                  <a:srgbClr val="FFC000"/>
                </a:solidFill>
              </a:rPr>
              <a:t>intelect</a:t>
            </a:r>
            <a:r>
              <a:rPr lang="pl-PL" b="1" dirty="0">
                <a:solidFill>
                  <a:srgbClr val="FFC000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oraz</a:t>
            </a:r>
            <a:r>
              <a:rPr lang="pl-PL" b="1" dirty="0" smtClean="0">
                <a:solidFill>
                  <a:srgbClr val="FFC000"/>
                </a:solidFill>
              </a:rPr>
              <a:t> </a:t>
            </a:r>
            <a:r>
              <a:rPr lang="pl-PL" b="1" dirty="0" err="1">
                <a:solidFill>
                  <a:srgbClr val="FFC000"/>
                </a:solidFill>
              </a:rPr>
              <a:t>dexterity</a:t>
            </a:r>
            <a:r>
              <a:rPr lang="pl-PL" b="1" dirty="0">
                <a:solidFill>
                  <a:srgbClr val="FFC000"/>
                </a:solidFill>
              </a:rPr>
              <a:t> </a:t>
            </a:r>
            <a:r>
              <a:rPr lang="pl-PL" dirty="0" smtClean="0"/>
              <a:t>w </a:t>
            </a:r>
            <a:r>
              <a:rPr lang="pl-PL" dirty="0" smtClean="0"/>
              <a:t>momencie inicjalizowania obiektu :</a:t>
            </a:r>
          </a:p>
          <a:p>
            <a:pPr algn="ctr">
              <a:buNone/>
            </a:pPr>
            <a:r>
              <a:rPr lang="pl-PL" i="1" dirty="0" smtClean="0"/>
              <a:t>Warrior Andrzej </a:t>
            </a:r>
            <a:r>
              <a:rPr lang="pl-PL" i="1" dirty="0" smtClean="0"/>
              <a:t>= </a:t>
            </a:r>
            <a:r>
              <a:rPr lang="pl-PL" i="1" dirty="0" err="1" smtClean="0">
                <a:solidFill>
                  <a:schemeClr val="accent1"/>
                </a:solidFill>
              </a:rPr>
              <a:t>new</a:t>
            </a:r>
            <a:r>
              <a:rPr lang="pl-PL" i="1" dirty="0" smtClean="0"/>
              <a:t> </a:t>
            </a:r>
            <a:r>
              <a:rPr lang="pl-PL" i="1" dirty="0" smtClean="0"/>
              <a:t>Warrior</a:t>
            </a:r>
            <a:r>
              <a:rPr lang="pl-PL" i="1" dirty="0" smtClean="0"/>
              <a:t>(); </a:t>
            </a:r>
            <a:r>
              <a:rPr lang="pl-PL" dirty="0" smtClean="0"/>
              <a:t>?</a:t>
            </a:r>
            <a:endParaRPr lang="pl-PL" dirty="0" smtClean="0"/>
          </a:p>
          <a:p>
            <a:pPr marL="514350" indent="-514350">
              <a:buAutoNum type="alphaLcParenR"/>
            </a:pPr>
            <a:r>
              <a:rPr lang="pl-PL" dirty="0" err="1" smtClean="0"/>
              <a:t>Null</a:t>
            </a:r>
            <a:endParaRPr lang="pl-PL" dirty="0" smtClean="0"/>
          </a:p>
          <a:p>
            <a:pPr marL="514350" indent="-514350">
              <a:buAutoNum type="alphaLcParenR"/>
            </a:pPr>
            <a:r>
              <a:rPr lang="pl-PL" dirty="0" smtClean="0"/>
              <a:t>0</a:t>
            </a:r>
          </a:p>
          <a:p>
            <a:pPr marL="514350" indent="-514350">
              <a:buAutoNum type="alphaLcParenR"/>
            </a:pPr>
            <a:r>
              <a:rPr lang="pl-PL" dirty="0" smtClean="0"/>
              <a:t>1</a:t>
            </a:r>
          </a:p>
          <a:p>
            <a:pPr marL="514350" indent="-514350">
              <a:buAutoNum type="alphaLcParenR"/>
            </a:pPr>
            <a:r>
              <a:rPr lang="pl-PL" dirty="0" smtClean="0"/>
              <a:t>Ostania wartość </a:t>
            </a:r>
            <a:r>
              <a:rPr lang="pl-PL" dirty="0" smtClean="0"/>
              <a:t>znajdująca </a:t>
            </a:r>
            <a:r>
              <a:rPr lang="pl-PL" dirty="0" smtClean="0"/>
              <a:t>się w komórce pamięci (tzw. śmieci)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2855640" y="1196752"/>
            <a:ext cx="3715154" cy="2088232"/>
          </a:xfrm>
          <a:prstGeom prst="rect">
            <a:avLst/>
          </a:prstGeom>
          <a:ln w="25400" cap="rnd" cmpd="sng" algn="ctr"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pl-PL" b="1" dirty="0" err="1" smtClean="0">
                <a:solidFill>
                  <a:srgbClr val="002060"/>
                </a:solidFill>
              </a:rPr>
              <a:t>class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smtClean="0"/>
              <a:t>Warrior </a:t>
            </a:r>
            <a:r>
              <a:rPr lang="pl-PL" b="1" dirty="0" smtClean="0">
                <a:solidFill>
                  <a:schemeClr val="bg1"/>
                </a:solidFill>
              </a:rPr>
              <a:t>{</a:t>
            </a:r>
            <a:endParaRPr lang="pl-PL" b="1" dirty="0" smtClean="0"/>
          </a:p>
          <a:p>
            <a:pPr>
              <a:buFont typeface="Wingdings 3" charset="2"/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	</a:t>
            </a:r>
            <a:r>
              <a:rPr lang="pl-PL" b="1" dirty="0" err="1" smtClean="0">
                <a:solidFill>
                  <a:srgbClr val="002060"/>
                </a:solidFill>
              </a:rPr>
              <a:t>int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strength</a:t>
            </a:r>
            <a:r>
              <a:rPr lang="pl-PL" b="1" dirty="0" smtClean="0"/>
              <a:t>;</a:t>
            </a:r>
          </a:p>
          <a:p>
            <a:pPr>
              <a:buFont typeface="Wingdings 3" charset="2"/>
              <a:buNone/>
            </a:pPr>
            <a:r>
              <a:rPr lang="pl-PL" b="1" dirty="0" smtClean="0">
                <a:solidFill>
                  <a:schemeClr val="accent1"/>
                </a:solidFill>
              </a:rPr>
              <a:t>	</a:t>
            </a:r>
            <a:r>
              <a:rPr lang="pl-PL" b="1" dirty="0" err="1" smtClean="0">
                <a:solidFill>
                  <a:srgbClr val="002060"/>
                </a:solidFill>
              </a:rPr>
              <a:t>int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intelect</a:t>
            </a:r>
            <a:r>
              <a:rPr lang="pl-PL" b="1" dirty="0" smtClean="0"/>
              <a:t>;</a:t>
            </a:r>
          </a:p>
          <a:p>
            <a:pPr>
              <a:buFont typeface="Wingdings 3" charset="2"/>
              <a:buNone/>
            </a:pPr>
            <a:r>
              <a:rPr lang="pl-PL" b="1" dirty="0" smtClean="0">
                <a:solidFill>
                  <a:srgbClr val="7030A0"/>
                </a:solidFill>
              </a:rPr>
              <a:t>	</a:t>
            </a:r>
            <a:r>
              <a:rPr lang="pl-PL" b="1" dirty="0" err="1" smtClean="0">
                <a:solidFill>
                  <a:srgbClr val="002060"/>
                </a:solidFill>
              </a:rPr>
              <a:t>int</a:t>
            </a:r>
            <a:r>
              <a:rPr lang="pl-PL" b="1" dirty="0" smtClean="0">
                <a:solidFill>
                  <a:schemeClr val="accent1"/>
                </a:solidFill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</a:rPr>
              <a:t>dexterity</a:t>
            </a:r>
            <a:r>
              <a:rPr lang="pl-PL" b="1" dirty="0" smtClean="0"/>
              <a:t>;</a:t>
            </a:r>
          </a:p>
          <a:p>
            <a:pPr>
              <a:buFont typeface="Wingdings 3" charset="2"/>
              <a:buNone/>
            </a:pPr>
            <a:r>
              <a:rPr lang="pl-PL" b="1" dirty="0" smtClean="0">
                <a:solidFill>
                  <a:schemeClr val="bg1"/>
                </a:solidFill>
              </a:rPr>
              <a:t>}</a:t>
            </a:r>
          </a:p>
          <a:p>
            <a:pPr>
              <a:buFont typeface="Wingdings 3" charset="2"/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2363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3410" y="-99392"/>
            <a:ext cx="4741258" cy="720080"/>
          </a:xfrm>
        </p:spPr>
        <p:txBody>
          <a:bodyPr/>
          <a:lstStyle/>
          <a:p>
            <a:r>
              <a:rPr lang="pl-PL" dirty="0" smtClean="0"/>
              <a:t>Konstruktor domyślny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196752"/>
            <a:ext cx="8596668" cy="3880773"/>
          </a:xfrm>
        </p:spPr>
        <p:txBody>
          <a:bodyPr/>
          <a:lstStyle/>
          <a:p>
            <a:r>
              <a:rPr lang="pl-PL" dirty="0" smtClean="0"/>
              <a:t>Każda klasa posiada konstruktor, nawet jeśli jawnie go nie zadeklarujemy. </a:t>
            </a:r>
          </a:p>
          <a:p>
            <a:r>
              <a:rPr lang="pl-PL" dirty="0" smtClean="0"/>
              <a:t>Wygląda on tak samo jak nasz przykładowy konstruktor pokazany kilka slajdów wcześniej.</a:t>
            </a:r>
          </a:p>
          <a:p>
            <a:pPr>
              <a:buNone/>
            </a:pPr>
            <a:endParaRPr lang="pl-PL" b="1" dirty="0" smtClean="0"/>
          </a:p>
          <a:p>
            <a:pPr>
              <a:buNone/>
            </a:pPr>
            <a:endParaRPr lang="pl-PL" b="1" dirty="0" smtClean="0"/>
          </a:p>
          <a:p>
            <a:pPr>
              <a:buNone/>
            </a:pPr>
            <a:r>
              <a:rPr lang="pl-PL" sz="2400" b="1" dirty="0" smtClean="0"/>
              <a:t>Ćwiczenie:</a:t>
            </a:r>
            <a:endParaRPr lang="pl-PL" sz="2400" b="1" dirty="0" smtClean="0"/>
          </a:p>
          <a:p>
            <a:pPr>
              <a:buNone/>
            </a:pPr>
            <a:r>
              <a:rPr lang="pl-PL" sz="2400" dirty="0" smtClean="0"/>
              <a:t>	Do </a:t>
            </a:r>
            <a:r>
              <a:rPr lang="pl-PL" sz="2400" dirty="0" smtClean="0"/>
              <a:t>dodanej klasy utwórzmy konstruktor!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</TotalTime>
  <Words>599</Words>
  <Application>Microsoft Office PowerPoint</Application>
  <PresentationFormat>Panoramiczny</PresentationFormat>
  <Paragraphs>171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Consolas</vt:lpstr>
      <vt:lpstr>Trebuchet MS</vt:lpstr>
      <vt:lpstr>Wingdings</vt:lpstr>
      <vt:lpstr>Wingdings 3</vt:lpstr>
      <vt:lpstr>Faseta</vt:lpstr>
      <vt:lpstr>Java- język w pełni wspierający obiektowość</vt:lpstr>
      <vt:lpstr>Programowanie Obiektowe</vt:lpstr>
      <vt:lpstr>Czas na was </vt:lpstr>
      <vt:lpstr>Jak napisać klasę?</vt:lpstr>
      <vt:lpstr>Ćwiczenie</vt:lpstr>
      <vt:lpstr>Konstruktor</vt:lpstr>
      <vt:lpstr>Pytanie</vt:lpstr>
      <vt:lpstr>Pytanie 2</vt:lpstr>
      <vt:lpstr>Konstruktor domyślny</vt:lpstr>
      <vt:lpstr>Konstruktor z parametrami  </vt:lpstr>
      <vt:lpstr>Hermetyzacja, czyli kilka słów o dostępie…</vt:lpstr>
      <vt:lpstr>Metody dostępu do danych klasy</vt:lpstr>
      <vt:lpstr>Więcej prywatności dla mojej klasy</vt:lpstr>
      <vt:lpstr>Czas dodać coś do naszych metod</vt:lpstr>
      <vt:lpstr>Używanie metod, dostęp do pól</vt:lpstr>
      <vt:lpstr>I wychodzi on, cały na biało - Obiekt</vt:lpstr>
      <vt:lpstr>Metody/Pola statyczne, Stałe</vt:lpstr>
      <vt:lpstr>Panie i panowie policzmy obiekty…</vt:lpstr>
      <vt:lpstr>3 filary 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 język w pełni wspierający objetowość</dc:title>
  <dc:creator>Bartosz</dc:creator>
  <cp:lastModifiedBy>Użytkownik systemu Windows</cp:lastModifiedBy>
  <cp:revision>113</cp:revision>
  <dcterms:created xsi:type="dcterms:W3CDTF">2016-11-13T17:49:20Z</dcterms:created>
  <dcterms:modified xsi:type="dcterms:W3CDTF">2017-03-27T13:14:39Z</dcterms:modified>
</cp:coreProperties>
</file>