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4200"/>
    <a:srgbClr val="2C3C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94660"/>
  </p:normalViewPr>
  <p:slideViewPr>
    <p:cSldViewPr snapToGrid="0">
      <p:cViewPr varScale="1">
        <p:scale>
          <a:sx n="49" d="100"/>
          <a:sy n="49" d="100"/>
        </p:scale>
        <p:origin x="38" y="7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44E3-DC51-423B-821E-79AD2620935D}" type="datetimeFigureOut">
              <a:rPr lang="pl-PL" smtClean="0"/>
              <a:t>06.03.2017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882B-02D6-41AE-8F64-6225940BDFF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5575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44E3-DC51-423B-821E-79AD2620935D}" type="datetimeFigureOut">
              <a:rPr lang="pl-PL" smtClean="0"/>
              <a:t>06.03.2017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882B-02D6-41AE-8F64-6225940BDFF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8925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44E3-DC51-423B-821E-79AD2620935D}" type="datetimeFigureOut">
              <a:rPr lang="pl-PL" smtClean="0"/>
              <a:t>06.03.2017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882B-02D6-41AE-8F64-6225940BDFF7}" type="slidenum">
              <a:rPr lang="pl-PL" smtClean="0"/>
              <a:t>‹#›</a:t>
            </a:fld>
            <a:endParaRPr lang="pl-P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6483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44E3-DC51-423B-821E-79AD2620935D}" type="datetimeFigureOut">
              <a:rPr lang="pl-PL" smtClean="0"/>
              <a:t>06.03.2017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882B-02D6-41AE-8F64-6225940BDFF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57372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44E3-DC51-423B-821E-79AD2620935D}" type="datetimeFigureOut">
              <a:rPr lang="pl-PL" smtClean="0"/>
              <a:t>06.03.2017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882B-02D6-41AE-8F64-6225940BDFF7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9060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44E3-DC51-423B-821E-79AD2620935D}" type="datetimeFigureOut">
              <a:rPr lang="pl-PL" smtClean="0"/>
              <a:t>06.03.2017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882B-02D6-41AE-8F64-6225940BDFF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00222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44E3-DC51-423B-821E-79AD2620935D}" type="datetimeFigureOut">
              <a:rPr lang="pl-PL" smtClean="0"/>
              <a:t>06.03.2017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882B-02D6-41AE-8F64-6225940BDFF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7241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44E3-DC51-423B-821E-79AD2620935D}" type="datetimeFigureOut">
              <a:rPr lang="pl-PL" smtClean="0"/>
              <a:t>06.03.2017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882B-02D6-41AE-8F64-6225940BDFF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7798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44E3-DC51-423B-821E-79AD2620935D}" type="datetimeFigureOut">
              <a:rPr lang="pl-PL" smtClean="0"/>
              <a:t>06.03.2017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882B-02D6-41AE-8F64-6225940BDFF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5802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44E3-DC51-423B-821E-79AD2620935D}" type="datetimeFigureOut">
              <a:rPr lang="pl-PL" smtClean="0"/>
              <a:t>06.03.2017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882B-02D6-41AE-8F64-6225940BDFF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587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44E3-DC51-423B-821E-79AD2620935D}" type="datetimeFigureOut">
              <a:rPr lang="pl-PL" smtClean="0"/>
              <a:t>06.03.2017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882B-02D6-41AE-8F64-6225940BDFF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700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44E3-DC51-423B-821E-79AD2620935D}" type="datetimeFigureOut">
              <a:rPr lang="pl-PL" smtClean="0"/>
              <a:t>06.03.2017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882B-02D6-41AE-8F64-6225940BDFF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6198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44E3-DC51-423B-821E-79AD2620935D}" type="datetimeFigureOut">
              <a:rPr lang="pl-PL" smtClean="0"/>
              <a:t>06.03.2017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882B-02D6-41AE-8F64-6225940BDFF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6467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44E3-DC51-423B-821E-79AD2620935D}" type="datetimeFigureOut">
              <a:rPr lang="pl-PL" smtClean="0"/>
              <a:t>06.03.2017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882B-02D6-41AE-8F64-6225940BDFF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0522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44E3-DC51-423B-821E-79AD2620935D}" type="datetimeFigureOut">
              <a:rPr lang="pl-PL" smtClean="0"/>
              <a:t>06.03.2017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882B-02D6-41AE-8F64-6225940BDFF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44710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44E3-DC51-423B-821E-79AD2620935D}" type="datetimeFigureOut">
              <a:rPr lang="pl-PL" smtClean="0"/>
              <a:t>06.03.2017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882B-02D6-41AE-8F64-6225940BDFF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35057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A44E3-DC51-423B-821E-79AD2620935D}" type="datetimeFigureOut">
              <a:rPr lang="pl-PL" smtClean="0"/>
              <a:t>06.03.2017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BC8882B-02D6-41AE-8F64-6225940BDFF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93836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3.xml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eetup.com/Java-User-Group-Lodz/" TargetMode="External"/><Relationship Id="rId3" Type="http://schemas.openxmlformats.org/officeDocument/2006/relationships/slide" Target="slide3.xml"/><Relationship Id="rId7" Type="http://schemas.openxmlformats.org/officeDocument/2006/relationships/hyperlink" Target="http://githut.info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iobe.com/tiobe-index/" TargetMode="External"/><Relationship Id="rId5" Type="http://schemas.openxmlformats.org/officeDocument/2006/relationships/hyperlink" Target="http://stackoverflow.com/documentation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.seeklogo.net/2011/06/java-logo-vec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354" y="0"/>
            <a:ext cx="6190905" cy="619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odobny obraz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5722" y="5966233"/>
            <a:ext cx="1076278" cy="107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40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 txBox="1">
            <a:spLocks/>
          </p:cNvSpPr>
          <p:nvPr/>
        </p:nvSpPr>
        <p:spPr>
          <a:xfrm>
            <a:off x="0" y="-94223"/>
            <a:ext cx="2263366" cy="7460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sz="4800" dirty="0" smtClean="0"/>
              <a:t>Java</a:t>
            </a:r>
            <a:endParaRPr lang="pl-PL" sz="4800" dirty="0"/>
          </a:p>
        </p:txBody>
      </p:sp>
      <p:sp>
        <p:nvSpPr>
          <p:cNvPr id="5" name="Podtytuł 2"/>
          <p:cNvSpPr txBox="1">
            <a:spLocks/>
          </p:cNvSpPr>
          <p:nvPr/>
        </p:nvSpPr>
        <p:spPr>
          <a:xfrm>
            <a:off x="1462134" y="103523"/>
            <a:ext cx="3323226" cy="484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800" dirty="0" smtClean="0"/>
              <a:t>Czas na praktykę!</a:t>
            </a:r>
          </a:p>
          <a:p>
            <a:pPr marL="0" indent="0">
              <a:buNone/>
            </a:pPr>
            <a:endParaRPr lang="pl-PL" sz="2400" dirty="0"/>
          </a:p>
        </p:txBody>
      </p:sp>
      <p:pic>
        <p:nvPicPr>
          <p:cNvPr id="6" name="Picture 6" descr="Podobny obraz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5722" y="5966233"/>
            <a:ext cx="1076278" cy="107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Podobny obraz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206525" y="5966233"/>
            <a:ext cx="1076278" cy="107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odobny obraz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190005" y="5502242"/>
            <a:ext cx="1018515" cy="169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ole tekstowe 1"/>
          <p:cNvSpPr txBox="1"/>
          <p:nvPr/>
        </p:nvSpPr>
        <p:spPr>
          <a:xfrm>
            <a:off x="494862" y="1491521"/>
            <a:ext cx="883607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pl-PL" sz="3200" dirty="0"/>
              <a:t>Ale, zanim to nastąpi, rozszyfrujmy akronimy 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3200" dirty="0"/>
              <a:t>JDK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3200" dirty="0"/>
              <a:t>JRE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3200" dirty="0"/>
              <a:t>JVM</a:t>
            </a:r>
          </a:p>
          <a:p>
            <a:pPr>
              <a:buNone/>
            </a:pPr>
            <a:endParaRPr lang="pl-PL" sz="3200" dirty="0"/>
          </a:p>
          <a:p>
            <a:pPr>
              <a:buNone/>
            </a:pPr>
            <a:r>
              <a:rPr lang="pl-PL" sz="3200" dirty="0"/>
              <a:t>Jakie </a:t>
            </a:r>
            <a:r>
              <a:rPr lang="pl-PL" sz="3200" dirty="0" smtClean="0"/>
              <a:t>istnieją </a:t>
            </a:r>
            <a:r>
              <a:rPr lang="pl-PL" sz="3200" dirty="0"/>
              <a:t>wersje języka JAVA ?</a:t>
            </a:r>
          </a:p>
        </p:txBody>
      </p:sp>
    </p:spTree>
    <p:extLst>
      <p:ext uri="{BB962C8B-B14F-4D97-AF65-F5344CB8AC3E}">
        <p14:creationId xmlns:p14="http://schemas.microsoft.com/office/powerpoint/2010/main" val="2405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 txBox="1">
            <a:spLocks/>
          </p:cNvSpPr>
          <p:nvPr/>
        </p:nvSpPr>
        <p:spPr>
          <a:xfrm>
            <a:off x="0" y="-94223"/>
            <a:ext cx="2263366" cy="7460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sz="4800" dirty="0" smtClean="0"/>
              <a:t>Java</a:t>
            </a:r>
            <a:endParaRPr lang="pl-PL" sz="4800" dirty="0"/>
          </a:p>
        </p:txBody>
      </p:sp>
      <p:sp>
        <p:nvSpPr>
          <p:cNvPr id="5" name="Podtytuł 2"/>
          <p:cNvSpPr txBox="1">
            <a:spLocks/>
          </p:cNvSpPr>
          <p:nvPr/>
        </p:nvSpPr>
        <p:spPr>
          <a:xfrm>
            <a:off x="1462133" y="103523"/>
            <a:ext cx="4458219" cy="5483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800" dirty="0"/>
              <a:t>Stwórzmy nowy projekt.</a:t>
            </a:r>
            <a:endParaRPr lang="pl-PL" sz="2400" dirty="0"/>
          </a:p>
        </p:txBody>
      </p:sp>
      <p:pic>
        <p:nvPicPr>
          <p:cNvPr id="6" name="Picture 6" descr="Podobny obraz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5722" y="5966233"/>
            <a:ext cx="1076278" cy="107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Podobny obraz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206525" y="5966233"/>
            <a:ext cx="1076278" cy="107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odobny obraz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190005" y="5502242"/>
            <a:ext cx="1018515" cy="169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ole tekstowe 1"/>
          <p:cNvSpPr txBox="1"/>
          <p:nvPr/>
        </p:nvSpPr>
        <p:spPr>
          <a:xfrm>
            <a:off x="707015" y="1843504"/>
            <a:ext cx="87388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l-PL" sz="3200" dirty="0"/>
              <a:t>Krok 1: Znajdujemy </a:t>
            </a:r>
            <a:r>
              <a:rPr lang="pl-PL" sz="3200" dirty="0" err="1"/>
              <a:t>NetBeansa</a:t>
            </a:r>
            <a:r>
              <a:rPr lang="pl-PL" sz="3200" dirty="0"/>
              <a:t>/</a:t>
            </a:r>
            <a:r>
              <a:rPr lang="pl-PL" sz="3200" dirty="0" err="1"/>
              <a:t>Eclipse</a:t>
            </a:r>
            <a:r>
              <a:rPr lang="pl-PL" sz="3200" dirty="0"/>
              <a:t> / IDEA</a:t>
            </a:r>
          </a:p>
          <a:p>
            <a:pPr>
              <a:buNone/>
            </a:pPr>
            <a:r>
              <a:rPr lang="pl-PL" sz="3200" dirty="0"/>
              <a:t>Krok 2: Odpalamy środowisko</a:t>
            </a:r>
          </a:p>
          <a:p>
            <a:pPr>
              <a:buNone/>
            </a:pPr>
            <a:r>
              <a:rPr lang="pl-PL" sz="3200" dirty="0"/>
              <a:t>Krok 3: Słuchamy instrukcji .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84458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 txBox="1">
            <a:spLocks/>
          </p:cNvSpPr>
          <p:nvPr/>
        </p:nvSpPr>
        <p:spPr>
          <a:xfrm>
            <a:off x="0" y="-94223"/>
            <a:ext cx="2263366" cy="7460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sz="4800" dirty="0" smtClean="0"/>
              <a:t>Java</a:t>
            </a:r>
            <a:endParaRPr lang="pl-PL" sz="4800" dirty="0"/>
          </a:p>
        </p:txBody>
      </p:sp>
      <p:sp>
        <p:nvSpPr>
          <p:cNvPr id="5" name="Podtytuł 2"/>
          <p:cNvSpPr txBox="1">
            <a:spLocks/>
          </p:cNvSpPr>
          <p:nvPr/>
        </p:nvSpPr>
        <p:spPr>
          <a:xfrm>
            <a:off x="1462134" y="103523"/>
            <a:ext cx="3323226" cy="484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800" dirty="0"/>
              <a:t>Pierwszy program</a:t>
            </a:r>
            <a:endParaRPr lang="pl-PL" sz="2400" dirty="0"/>
          </a:p>
        </p:txBody>
      </p:sp>
      <p:pic>
        <p:nvPicPr>
          <p:cNvPr id="6" name="Picture 6" descr="Podobny obraz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5722" y="5966233"/>
            <a:ext cx="1076278" cy="107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Podobny obraz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206525" y="5966233"/>
            <a:ext cx="1076278" cy="107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odobny obraz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190005" y="5502242"/>
            <a:ext cx="1018515" cy="169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493557" y="1122335"/>
            <a:ext cx="8712968" cy="45720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3200" dirty="0" smtClean="0">
                <a:solidFill>
                  <a:srgbClr val="0070C0"/>
                </a:solidFill>
                <a:latin typeface="Consolas" pitchFamily="49" charset="0"/>
              </a:rPr>
              <a:t>public class </a:t>
            </a:r>
            <a:r>
              <a:rPr lang="en-US" sz="3200" dirty="0" err="1" smtClean="0">
                <a:latin typeface="Consolas" pitchFamily="49" charset="0"/>
              </a:rPr>
              <a:t>HelloWorld</a:t>
            </a:r>
            <a:r>
              <a:rPr lang="en-US" sz="3200" dirty="0" smtClean="0">
                <a:latin typeface="Consolas" pitchFamily="49" charset="0"/>
              </a:rPr>
              <a:t> </a:t>
            </a:r>
            <a:endParaRPr lang="pl-PL" sz="32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3200" dirty="0" smtClean="0">
                <a:latin typeface="Consolas" pitchFamily="49" charset="0"/>
              </a:rPr>
              <a:t>{ </a:t>
            </a:r>
            <a:endParaRPr lang="pl-PL" sz="3200" dirty="0" smtClean="0">
              <a:latin typeface="Consolas" pitchFamily="49" charset="0"/>
            </a:endParaRPr>
          </a:p>
          <a:p>
            <a:pPr>
              <a:buNone/>
            </a:pPr>
            <a:r>
              <a:rPr lang="pl-PL" sz="3200" dirty="0" smtClean="0">
                <a:latin typeface="Consolas" pitchFamily="49" charset="0"/>
              </a:rPr>
              <a:t>	</a:t>
            </a:r>
            <a:r>
              <a:rPr lang="en-US" sz="3200" dirty="0" smtClean="0">
                <a:solidFill>
                  <a:srgbClr val="0070C0"/>
                </a:solidFill>
                <a:latin typeface="Consolas" pitchFamily="49" charset="0"/>
              </a:rPr>
              <a:t>public static void </a:t>
            </a:r>
            <a:r>
              <a:rPr lang="en-US" sz="3200" i="1" dirty="0" smtClean="0">
                <a:latin typeface="Consolas" pitchFamily="49" charset="0"/>
              </a:rPr>
              <a:t>main</a:t>
            </a:r>
            <a:r>
              <a:rPr lang="en-US" sz="3200" dirty="0" smtClean="0">
                <a:latin typeface="Consolas" pitchFamily="49" charset="0"/>
              </a:rPr>
              <a:t>(String[] </a:t>
            </a:r>
            <a:r>
              <a:rPr lang="en-US" sz="3200" dirty="0" err="1" smtClean="0">
                <a:latin typeface="Consolas" pitchFamily="49" charset="0"/>
              </a:rPr>
              <a:t>args</a:t>
            </a:r>
            <a:r>
              <a:rPr lang="en-US" sz="3200" dirty="0" smtClean="0">
                <a:latin typeface="Consolas" pitchFamily="49" charset="0"/>
              </a:rPr>
              <a:t>)</a:t>
            </a:r>
            <a:endParaRPr lang="pl-PL" sz="3200" dirty="0" smtClean="0">
              <a:latin typeface="Consolas" pitchFamily="49" charset="0"/>
            </a:endParaRPr>
          </a:p>
          <a:p>
            <a:pPr>
              <a:buNone/>
            </a:pPr>
            <a:r>
              <a:rPr lang="pl-PL" sz="3200" dirty="0" smtClean="0">
                <a:latin typeface="Consolas" pitchFamily="49" charset="0"/>
              </a:rPr>
              <a:t>	</a:t>
            </a:r>
            <a:r>
              <a:rPr lang="en-US" sz="3200" dirty="0" smtClean="0">
                <a:latin typeface="Consolas" pitchFamily="49" charset="0"/>
              </a:rPr>
              <a:t>{ </a:t>
            </a:r>
            <a:endParaRPr lang="pl-PL" sz="3200" dirty="0" smtClean="0">
              <a:latin typeface="Consolas" pitchFamily="49" charset="0"/>
            </a:endParaRPr>
          </a:p>
          <a:p>
            <a:pPr>
              <a:buNone/>
            </a:pPr>
            <a:r>
              <a:rPr lang="pl-PL" sz="3200" dirty="0" smtClean="0">
                <a:latin typeface="Consolas" pitchFamily="49" charset="0"/>
              </a:rPr>
              <a:t>		</a:t>
            </a:r>
            <a:r>
              <a:rPr lang="pl-PL" sz="3200" dirty="0" smtClean="0">
                <a:latin typeface="Consolas" pitchFamily="49" charset="0"/>
              </a:rPr>
              <a:t>	</a:t>
            </a:r>
            <a:r>
              <a:rPr lang="en-US" sz="3200" dirty="0" err="1" smtClean="0">
                <a:latin typeface="Consolas" pitchFamily="49" charset="0"/>
              </a:rPr>
              <a:t>System.</a:t>
            </a:r>
            <a:r>
              <a:rPr lang="en-US" sz="3200" dirty="0" err="1" smtClean="0">
                <a:solidFill>
                  <a:srgbClr val="00B050"/>
                </a:solidFill>
                <a:latin typeface="Consolas" pitchFamily="49" charset="0"/>
              </a:rPr>
              <a:t>out</a:t>
            </a:r>
            <a:r>
              <a:rPr lang="en-US" sz="3200" dirty="0" err="1" smtClean="0">
                <a:latin typeface="Consolas" pitchFamily="49" charset="0"/>
              </a:rPr>
              <a:t>.println</a:t>
            </a:r>
            <a:r>
              <a:rPr lang="en-US" sz="3200" dirty="0" smtClean="0">
                <a:latin typeface="Consolas" pitchFamily="49" charset="0"/>
              </a:rPr>
              <a:t>(</a:t>
            </a:r>
            <a:r>
              <a:rPr lang="en-US" sz="3200" dirty="0" smtClean="0">
                <a:solidFill>
                  <a:srgbClr val="7030A0"/>
                </a:solidFill>
                <a:latin typeface="Consolas" pitchFamily="49" charset="0"/>
              </a:rPr>
              <a:t>"Hello, World"</a:t>
            </a:r>
            <a:r>
              <a:rPr lang="en-US" sz="3200" dirty="0" smtClean="0">
                <a:latin typeface="Consolas" pitchFamily="49" charset="0"/>
              </a:rPr>
              <a:t>); </a:t>
            </a:r>
            <a:endParaRPr lang="pl-PL" sz="3200" dirty="0" smtClean="0">
              <a:latin typeface="Consolas" pitchFamily="49" charset="0"/>
            </a:endParaRPr>
          </a:p>
          <a:p>
            <a:pPr>
              <a:buNone/>
            </a:pPr>
            <a:r>
              <a:rPr lang="pl-PL" sz="3200" dirty="0" smtClean="0">
                <a:latin typeface="Consolas" pitchFamily="49" charset="0"/>
              </a:rPr>
              <a:t>	</a:t>
            </a:r>
            <a:r>
              <a:rPr lang="en-US" sz="3200" dirty="0" smtClean="0">
                <a:latin typeface="Consolas" pitchFamily="49" charset="0"/>
              </a:rPr>
              <a:t>} </a:t>
            </a:r>
            <a:endParaRPr lang="pl-PL" sz="32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3200" dirty="0" smtClean="0">
                <a:latin typeface="Consolas" pitchFamily="49" charset="0"/>
              </a:rPr>
              <a:t>}</a:t>
            </a:r>
            <a:endParaRPr lang="pl-PL" sz="3200" dirty="0" smtClean="0">
              <a:latin typeface="Consolas" pitchFamily="49" charset="0"/>
            </a:endParaRPr>
          </a:p>
          <a:p>
            <a:pPr>
              <a:buNone/>
            </a:pPr>
            <a:endParaRPr lang="pl-PL" dirty="0" smtClean="0">
              <a:latin typeface="Consolas" pitchFamily="49" charset="0"/>
            </a:endParaRPr>
          </a:p>
          <a:p>
            <a:pPr>
              <a:buNone/>
            </a:pPr>
            <a:endParaRPr lang="pl-PL" dirty="0">
              <a:latin typeface="Consolas" pitchFamily="49" charset="0"/>
            </a:endParaRPr>
          </a:p>
        </p:txBody>
      </p:sp>
      <p:pic>
        <p:nvPicPr>
          <p:cNvPr id="10" name="Obraz 9" descr="4336799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473275">
            <a:off x="9134859" y="2020478"/>
            <a:ext cx="2534987" cy="311121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14976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 txBox="1">
            <a:spLocks/>
          </p:cNvSpPr>
          <p:nvPr/>
        </p:nvSpPr>
        <p:spPr>
          <a:xfrm>
            <a:off x="0" y="-94223"/>
            <a:ext cx="2263366" cy="7460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sz="4800" dirty="0" smtClean="0"/>
              <a:t>Java</a:t>
            </a:r>
            <a:endParaRPr lang="pl-PL" sz="4800" dirty="0"/>
          </a:p>
        </p:txBody>
      </p:sp>
      <p:sp>
        <p:nvSpPr>
          <p:cNvPr id="5" name="Podtytuł 2"/>
          <p:cNvSpPr txBox="1">
            <a:spLocks/>
          </p:cNvSpPr>
          <p:nvPr/>
        </p:nvSpPr>
        <p:spPr>
          <a:xfrm>
            <a:off x="1462134" y="103523"/>
            <a:ext cx="3323226" cy="484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800" dirty="0"/>
              <a:t>Witaj świecie !</a:t>
            </a:r>
            <a:endParaRPr lang="pl-PL" sz="2400" dirty="0"/>
          </a:p>
        </p:txBody>
      </p:sp>
      <p:pic>
        <p:nvPicPr>
          <p:cNvPr id="6" name="Picture 6" descr="Podobny obraz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5722" y="5966233"/>
            <a:ext cx="1076278" cy="107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Podobny obraz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206525" y="5966233"/>
            <a:ext cx="1076278" cy="107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odobny obraz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190005" y="5502242"/>
            <a:ext cx="1018515" cy="169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ole tekstowe 1"/>
          <p:cNvSpPr txBox="1"/>
          <p:nvPr/>
        </p:nvSpPr>
        <p:spPr>
          <a:xfrm>
            <a:off x="492764" y="1130657"/>
            <a:ext cx="871376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 err="1">
                <a:solidFill>
                  <a:schemeClr val="accent1"/>
                </a:solidFill>
              </a:rPr>
              <a:t>Package</a:t>
            </a:r>
            <a:endParaRPr lang="pl-PL" sz="3200" b="1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pl-PL" sz="3200" dirty="0"/>
              <a:t>W najprostszych słowach jest folderem zawierającym pliki </a:t>
            </a:r>
            <a:r>
              <a:rPr lang="pl-PL" sz="3200" dirty="0" err="1"/>
              <a:t>javowe</a:t>
            </a:r>
            <a:r>
              <a:rPr lang="pl-PL" sz="3200" dirty="0"/>
              <a:t>. Pozwala na logiczny podział, struktury projektu. </a:t>
            </a:r>
            <a:endParaRPr lang="pl-PL" sz="3200" dirty="0" smtClean="0"/>
          </a:p>
          <a:p>
            <a:pPr>
              <a:buNone/>
            </a:pPr>
            <a:r>
              <a:rPr lang="pl-PL" sz="3200" dirty="0" smtClean="0"/>
              <a:t>Podział </a:t>
            </a:r>
            <a:r>
              <a:rPr lang="pl-PL" sz="3200" dirty="0"/>
              <a:t>kodu zwykle jest używany by </a:t>
            </a:r>
            <a:r>
              <a:rPr lang="pl-PL" sz="3200" dirty="0" err="1"/>
              <a:t>ułątwić</a:t>
            </a:r>
            <a:r>
              <a:rPr lang="pl-PL" sz="3200" dirty="0"/>
              <a:t>, czytanie kod oraz pogrupować klasy projektu.</a:t>
            </a:r>
          </a:p>
          <a:p>
            <a:pPr>
              <a:buNone/>
            </a:pPr>
            <a:endParaRPr lang="pl-PL" sz="3200" dirty="0" smtClean="0"/>
          </a:p>
          <a:p>
            <a:pPr>
              <a:buNone/>
            </a:pPr>
            <a:r>
              <a:rPr lang="pl-PL" sz="3200" dirty="0" smtClean="0">
                <a:solidFill>
                  <a:schemeClr val="accent1"/>
                </a:solidFill>
              </a:rPr>
              <a:t>Nazwy </a:t>
            </a:r>
            <a:r>
              <a:rPr lang="pl-PL" sz="3200" dirty="0">
                <a:solidFill>
                  <a:schemeClr val="accent1"/>
                </a:solidFill>
              </a:rPr>
              <a:t>paczek :</a:t>
            </a:r>
          </a:p>
          <a:p>
            <a:pPr>
              <a:buNone/>
            </a:pPr>
            <a:r>
              <a:rPr lang="pl-PL" sz="2800" dirty="0" smtClean="0"/>
              <a:t>	</a:t>
            </a:r>
            <a:r>
              <a:rPr lang="pl-PL" sz="2800" dirty="0" err="1" smtClean="0"/>
              <a:t>com.example.application_name.package_name</a:t>
            </a:r>
            <a:endParaRPr lang="pl-PL" sz="2800" dirty="0"/>
          </a:p>
        </p:txBody>
      </p:sp>
      <p:pic>
        <p:nvPicPr>
          <p:cNvPr id="9" name="Obraz 8" descr="project_structure.PNG"/>
          <p:cNvPicPr>
            <a:picLocks noChangeAspect="1"/>
          </p:cNvPicPr>
          <p:nvPr/>
        </p:nvPicPr>
        <p:blipFill rotWithShape="1">
          <a:blip r:embed="rId5" cstate="print"/>
          <a:srcRect l="4005" t="782" r="5090" b="3119"/>
          <a:stretch/>
        </p:blipFill>
        <p:spPr>
          <a:xfrm>
            <a:off x="7921781" y="199176"/>
            <a:ext cx="3711921" cy="28577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028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 txBox="1">
            <a:spLocks/>
          </p:cNvSpPr>
          <p:nvPr/>
        </p:nvSpPr>
        <p:spPr>
          <a:xfrm>
            <a:off x="0" y="-94223"/>
            <a:ext cx="2263366" cy="7460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sz="4800" dirty="0" smtClean="0"/>
              <a:t>Java</a:t>
            </a:r>
            <a:endParaRPr lang="pl-PL" sz="4800" dirty="0"/>
          </a:p>
        </p:txBody>
      </p:sp>
      <p:sp>
        <p:nvSpPr>
          <p:cNvPr id="5" name="Podtytuł 2"/>
          <p:cNvSpPr txBox="1">
            <a:spLocks/>
          </p:cNvSpPr>
          <p:nvPr/>
        </p:nvSpPr>
        <p:spPr>
          <a:xfrm>
            <a:off x="1462134" y="103523"/>
            <a:ext cx="7077432" cy="5483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800" dirty="0"/>
              <a:t>Kompilacja, czyli co się dzieje pod maską?</a:t>
            </a:r>
            <a:endParaRPr lang="pl-PL" sz="2400" dirty="0"/>
          </a:p>
        </p:txBody>
      </p:sp>
      <p:pic>
        <p:nvPicPr>
          <p:cNvPr id="6" name="Picture 6" descr="Podobny obraz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5722" y="5966233"/>
            <a:ext cx="1076278" cy="107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Podobny obraz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206525" y="5966233"/>
            <a:ext cx="1076278" cy="107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odobny obraz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190005" y="5502242"/>
            <a:ext cx="1018515" cy="169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ole tekstowe 1"/>
          <p:cNvSpPr txBox="1"/>
          <p:nvPr/>
        </p:nvSpPr>
        <p:spPr>
          <a:xfrm>
            <a:off x="769009" y="1347558"/>
            <a:ext cx="789454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>
                <a:solidFill>
                  <a:schemeClr val="accent1"/>
                </a:solidFill>
              </a:rPr>
              <a:t>Tłumaczenie języka Java na język, bardziej przystępny dla </a:t>
            </a:r>
            <a:r>
              <a:rPr lang="pl-PL" sz="3200" b="1" dirty="0" err="1">
                <a:solidFill>
                  <a:schemeClr val="accent1"/>
                </a:solidFill>
              </a:rPr>
              <a:t>maszanyny</a:t>
            </a:r>
            <a:r>
              <a:rPr lang="pl-PL" sz="3200" b="1" dirty="0">
                <a:solidFill>
                  <a:schemeClr val="accent1"/>
                </a:solidFill>
              </a:rPr>
              <a:t>.</a:t>
            </a:r>
          </a:p>
          <a:p>
            <a:r>
              <a:rPr lang="pl-PL" sz="3200" dirty="0"/>
              <a:t>.</a:t>
            </a:r>
            <a:r>
              <a:rPr lang="pl-PL" sz="3200" dirty="0" err="1"/>
              <a:t>java</a:t>
            </a:r>
            <a:r>
              <a:rPr lang="pl-PL" sz="3200" dirty="0"/>
              <a:t> </a:t>
            </a:r>
            <a:r>
              <a:rPr lang="pl-PL" sz="3200" dirty="0">
                <a:sym typeface="Wingdings" pitchFamily="2" charset="2"/>
              </a:rPr>
              <a:t> .</a:t>
            </a:r>
            <a:r>
              <a:rPr lang="pl-PL" sz="3200" dirty="0" err="1">
                <a:sym typeface="Wingdings" pitchFamily="2" charset="2"/>
              </a:rPr>
              <a:t>class</a:t>
            </a:r>
            <a:endParaRPr lang="pl-PL" sz="3200" dirty="0">
              <a:sym typeface="Wingdings" pitchFamily="2" charset="2"/>
            </a:endParaRPr>
          </a:p>
          <a:p>
            <a:pPr>
              <a:buNone/>
            </a:pPr>
            <a:endParaRPr lang="pl-PL" sz="3200" b="1" dirty="0" smtClean="0">
              <a:sym typeface="Wingdings" pitchFamily="2" charset="2"/>
            </a:endParaRPr>
          </a:p>
          <a:p>
            <a:pPr>
              <a:buNone/>
            </a:pPr>
            <a:r>
              <a:rPr lang="pl-PL" sz="3200" b="1" dirty="0" smtClean="0">
                <a:solidFill>
                  <a:schemeClr val="accent1"/>
                </a:solidFill>
                <a:sym typeface="Wingdings" pitchFamily="2" charset="2"/>
              </a:rPr>
              <a:t>Kompilacja </a:t>
            </a:r>
            <a:r>
              <a:rPr lang="pl-PL" sz="3200" b="1" dirty="0">
                <a:solidFill>
                  <a:schemeClr val="accent1"/>
                </a:solidFill>
                <a:sym typeface="Wingdings" pitchFamily="2" charset="2"/>
              </a:rPr>
              <a:t>i wykonywanie programu</a:t>
            </a:r>
          </a:p>
          <a:p>
            <a:r>
              <a:rPr lang="pl-PL" sz="3200" dirty="0" err="1">
                <a:sym typeface="Wingdings" pitchFamily="2" charset="2"/>
              </a:rPr>
              <a:t>javac</a:t>
            </a:r>
            <a:r>
              <a:rPr lang="pl-PL" sz="3200" dirty="0">
                <a:sym typeface="Wingdings" pitchFamily="2" charset="2"/>
              </a:rPr>
              <a:t> NazwaKlasy.java </a:t>
            </a:r>
            <a:endParaRPr lang="pl-PL" sz="3200" dirty="0"/>
          </a:p>
          <a:p>
            <a:r>
              <a:rPr lang="pl-PL" sz="3200" dirty="0" err="1"/>
              <a:t>java</a:t>
            </a:r>
            <a:r>
              <a:rPr lang="pl-PL" sz="3200" dirty="0"/>
              <a:t> </a:t>
            </a:r>
            <a:r>
              <a:rPr lang="pl-PL" sz="3200" dirty="0" err="1"/>
              <a:t>NazwaProgramu</a:t>
            </a:r>
            <a:r>
              <a:rPr lang="pl-PL" sz="3200" dirty="0"/>
              <a:t> 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88041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 txBox="1">
            <a:spLocks/>
          </p:cNvSpPr>
          <p:nvPr/>
        </p:nvSpPr>
        <p:spPr>
          <a:xfrm>
            <a:off x="0" y="-94223"/>
            <a:ext cx="2263366" cy="7460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sz="4800" dirty="0" smtClean="0"/>
              <a:t>Java</a:t>
            </a:r>
            <a:endParaRPr lang="pl-PL" sz="4800" dirty="0"/>
          </a:p>
        </p:txBody>
      </p:sp>
      <p:sp>
        <p:nvSpPr>
          <p:cNvPr id="5" name="Podtytuł 2"/>
          <p:cNvSpPr txBox="1">
            <a:spLocks/>
          </p:cNvSpPr>
          <p:nvPr/>
        </p:nvSpPr>
        <p:spPr>
          <a:xfrm>
            <a:off x="1462133" y="103523"/>
            <a:ext cx="4566707" cy="5483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800" dirty="0" err="1"/>
              <a:t>Errors</a:t>
            </a:r>
            <a:r>
              <a:rPr lang="pl-PL" sz="2800" dirty="0"/>
              <a:t> , </a:t>
            </a:r>
            <a:r>
              <a:rPr lang="pl-PL" sz="2800" dirty="0" err="1"/>
              <a:t>errors</a:t>
            </a:r>
            <a:r>
              <a:rPr lang="pl-PL" sz="2800" dirty="0"/>
              <a:t> </a:t>
            </a:r>
            <a:r>
              <a:rPr lang="pl-PL" sz="2800" dirty="0" err="1"/>
              <a:t>everywhere</a:t>
            </a:r>
            <a:endParaRPr lang="pl-PL" sz="2400" dirty="0"/>
          </a:p>
        </p:txBody>
      </p:sp>
      <p:pic>
        <p:nvPicPr>
          <p:cNvPr id="6" name="Picture 6" descr="Podobny obraz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5722" y="5966233"/>
            <a:ext cx="1076278" cy="107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Podobny obraz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206525" y="5966233"/>
            <a:ext cx="1076278" cy="107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odobny obraz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190005" y="5502242"/>
            <a:ext cx="1018515" cy="169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ole tekstowe 1"/>
          <p:cNvSpPr txBox="1"/>
          <p:nvPr/>
        </p:nvSpPr>
        <p:spPr>
          <a:xfrm>
            <a:off x="455206" y="1107899"/>
            <a:ext cx="896392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3200" dirty="0"/>
              <a:t>W czasie kompilacji (</a:t>
            </a:r>
            <a:r>
              <a:rPr lang="pl-PL" sz="3200" dirty="0" err="1"/>
              <a:t>Compile-time</a:t>
            </a:r>
            <a:r>
              <a:rPr lang="pl-PL" sz="32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3200" dirty="0"/>
              <a:t>W czasie wykonywania programu (Run-</a:t>
            </a:r>
            <a:r>
              <a:rPr lang="pl-PL" sz="3200" dirty="0" err="1"/>
              <a:t>time</a:t>
            </a:r>
            <a:r>
              <a:rPr lang="pl-PL" sz="32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3200" dirty="0"/>
              <a:t>Logiczne (Bugi) niezgodności miedzy założeniami programu, a stanem faktycznym</a:t>
            </a:r>
          </a:p>
          <a:p>
            <a:pPr>
              <a:buNone/>
            </a:pPr>
            <a:endParaRPr lang="pl-PL" sz="3200" b="1" dirty="0" smtClean="0"/>
          </a:p>
          <a:p>
            <a:pPr>
              <a:buNone/>
            </a:pPr>
            <a:r>
              <a:rPr lang="pl-PL" sz="3200" b="1" dirty="0" smtClean="0">
                <a:solidFill>
                  <a:schemeClr val="accent1"/>
                </a:solidFill>
              </a:rPr>
              <a:t>Czym </a:t>
            </a:r>
            <a:r>
              <a:rPr lang="pl-PL" sz="3200" b="1" dirty="0">
                <a:solidFill>
                  <a:schemeClr val="accent1"/>
                </a:solidFill>
              </a:rPr>
              <a:t>różnią się błędy logiczne i błędy w czasie wykonywania programu?</a:t>
            </a:r>
            <a:endParaRPr lang="pl-PL" sz="3200" b="1" dirty="0">
              <a:solidFill>
                <a:schemeClr val="accent1"/>
              </a:solidFill>
            </a:endParaRPr>
          </a:p>
        </p:txBody>
      </p:sp>
      <p:pic>
        <p:nvPicPr>
          <p:cNvPr id="9" name="Obraz 8" descr="31.jpg"/>
          <p:cNvPicPr>
            <a:picLocks noChangeAspect="1"/>
          </p:cNvPicPr>
          <p:nvPr/>
        </p:nvPicPr>
        <p:blipFill rotWithShape="1">
          <a:blip r:embed="rId5" cstate="print"/>
          <a:srcRect l="5315" t="12758" b="4120"/>
          <a:stretch/>
        </p:blipFill>
        <p:spPr>
          <a:xfrm>
            <a:off x="2372009" y="4710703"/>
            <a:ext cx="4544840" cy="20496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73400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 txBox="1">
            <a:spLocks/>
          </p:cNvSpPr>
          <p:nvPr/>
        </p:nvSpPr>
        <p:spPr>
          <a:xfrm>
            <a:off x="0" y="-94223"/>
            <a:ext cx="2263366" cy="7460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sz="4800" dirty="0" smtClean="0"/>
              <a:t>Java</a:t>
            </a:r>
            <a:endParaRPr lang="pl-PL" sz="4800" dirty="0"/>
          </a:p>
        </p:txBody>
      </p:sp>
      <p:sp>
        <p:nvSpPr>
          <p:cNvPr id="5" name="Podtytuł 2"/>
          <p:cNvSpPr txBox="1">
            <a:spLocks/>
          </p:cNvSpPr>
          <p:nvPr/>
        </p:nvSpPr>
        <p:spPr>
          <a:xfrm>
            <a:off x="1462134" y="103523"/>
            <a:ext cx="3323226" cy="484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800" dirty="0"/>
              <a:t>Czas coś popsuć </a:t>
            </a:r>
            <a:r>
              <a:rPr lang="pl-PL" sz="2800" dirty="0">
                <a:sym typeface="Wingdings" pitchFamily="2" charset="2"/>
              </a:rPr>
              <a:t></a:t>
            </a:r>
            <a:endParaRPr lang="pl-PL" sz="2400" dirty="0"/>
          </a:p>
        </p:txBody>
      </p:sp>
      <p:pic>
        <p:nvPicPr>
          <p:cNvPr id="6" name="Picture 6" descr="Podobny obraz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5722" y="5966233"/>
            <a:ext cx="1076278" cy="107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Podobny obraz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206525" y="5966233"/>
            <a:ext cx="1076278" cy="107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odobny obraz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190005" y="5502242"/>
            <a:ext cx="1018515" cy="169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ole tekstowe 1"/>
          <p:cNvSpPr txBox="1"/>
          <p:nvPr/>
        </p:nvSpPr>
        <p:spPr>
          <a:xfrm>
            <a:off x="588098" y="995172"/>
            <a:ext cx="894154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l-PL" sz="3200" dirty="0"/>
              <a:t>Rozważmy sytuacje, w których w naszym kodzie usuniemy dane </a:t>
            </a:r>
            <a:r>
              <a:rPr lang="pl-PL" sz="3200" dirty="0" smtClean="0"/>
              <a:t>znaki:</a:t>
            </a:r>
            <a:endParaRPr lang="pl-PL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3200" dirty="0"/>
              <a:t>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3200" dirty="0"/>
              <a:t>Pierwszy ”, następnie drugi 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3200" dirty="0"/>
              <a:t>Pierwszą {, następnie drugą  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3200" dirty="0" err="1"/>
              <a:t>main</a:t>
            </a:r>
            <a:endParaRPr lang="pl-PL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3200" dirty="0"/>
              <a:t>String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3200" dirty="0" err="1"/>
              <a:t>System.out</a:t>
            </a:r>
            <a:endParaRPr lang="pl-PL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3200" dirty="0" err="1"/>
              <a:t>Println</a:t>
            </a:r>
            <a:endParaRPr lang="pl-PL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3200" dirty="0"/>
              <a:t>String[] </a:t>
            </a:r>
            <a:r>
              <a:rPr lang="pl-PL" sz="3200" dirty="0" err="1" smtClean="0"/>
              <a:t>args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268539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 txBox="1">
            <a:spLocks/>
          </p:cNvSpPr>
          <p:nvPr/>
        </p:nvSpPr>
        <p:spPr>
          <a:xfrm>
            <a:off x="0" y="-94223"/>
            <a:ext cx="2263366" cy="7460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sz="4800" dirty="0" smtClean="0"/>
              <a:t>Java</a:t>
            </a:r>
            <a:endParaRPr lang="pl-PL" sz="4800" dirty="0"/>
          </a:p>
        </p:txBody>
      </p:sp>
      <p:sp>
        <p:nvSpPr>
          <p:cNvPr id="5" name="Podtytuł 2"/>
          <p:cNvSpPr txBox="1">
            <a:spLocks/>
          </p:cNvSpPr>
          <p:nvPr/>
        </p:nvSpPr>
        <p:spPr>
          <a:xfrm>
            <a:off x="1462134" y="103523"/>
            <a:ext cx="7387398" cy="5483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800" dirty="0"/>
              <a:t>Jak uruchomić program z istniejącego kodu ?</a:t>
            </a:r>
            <a:endParaRPr lang="pl-PL" sz="2400" dirty="0"/>
          </a:p>
        </p:txBody>
      </p:sp>
      <p:pic>
        <p:nvPicPr>
          <p:cNvPr id="6" name="Picture 6" descr="Podobny obraz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5722" y="5966233"/>
            <a:ext cx="1076278" cy="107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Podobny obraz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206525" y="5966233"/>
            <a:ext cx="1076278" cy="107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odobny obraz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190005" y="5502242"/>
            <a:ext cx="1018515" cy="169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ole tekstowe 1"/>
          <p:cNvSpPr txBox="1"/>
          <p:nvPr/>
        </p:nvSpPr>
        <p:spPr>
          <a:xfrm>
            <a:off x="923992" y="849596"/>
            <a:ext cx="74883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pl-PL" sz="3200" b="1" dirty="0">
                <a:solidFill>
                  <a:schemeClr val="accent1"/>
                </a:solidFill>
              </a:rPr>
              <a:t>Przepis</a:t>
            </a:r>
          </a:p>
          <a:p>
            <a:pPr>
              <a:buNone/>
            </a:pPr>
            <a:r>
              <a:rPr lang="pl-PL" sz="3200" dirty="0"/>
              <a:t>Składniki: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3200" dirty="0" err="1"/>
              <a:t>Istniejacy</a:t>
            </a:r>
            <a:r>
              <a:rPr lang="pl-PL" sz="3200" dirty="0"/>
              <a:t> kod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3200" dirty="0"/>
              <a:t>IDE</a:t>
            </a:r>
          </a:p>
          <a:p>
            <a:pPr>
              <a:buNone/>
            </a:pPr>
            <a:endParaRPr lang="pl-PL" sz="3200" dirty="0"/>
          </a:p>
        </p:txBody>
      </p:sp>
      <p:pic>
        <p:nvPicPr>
          <p:cNvPr id="9" name="Obraz 8" descr="nb_new_exist.png"/>
          <p:cNvPicPr>
            <a:picLocks noChangeAspect="1"/>
          </p:cNvPicPr>
          <p:nvPr/>
        </p:nvPicPr>
        <p:blipFill rotWithShape="1">
          <a:blip r:embed="rId5" cstate="print"/>
          <a:srcRect l="709" t="1084" r="863" b="1822"/>
          <a:stretch/>
        </p:blipFill>
        <p:spPr>
          <a:xfrm>
            <a:off x="2368567" y="2596569"/>
            <a:ext cx="6191721" cy="39078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691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 txBox="1">
            <a:spLocks/>
          </p:cNvSpPr>
          <p:nvPr/>
        </p:nvSpPr>
        <p:spPr>
          <a:xfrm>
            <a:off x="0" y="-94223"/>
            <a:ext cx="2263366" cy="7460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sz="4800" dirty="0" smtClean="0"/>
              <a:t>Java</a:t>
            </a:r>
            <a:endParaRPr lang="pl-PL" sz="4800" dirty="0"/>
          </a:p>
        </p:txBody>
      </p:sp>
      <p:sp>
        <p:nvSpPr>
          <p:cNvPr id="5" name="Podtytuł 2"/>
          <p:cNvSpPr txBox="1">
            <a:spLocks/>
          </p:cNvSpPr>
          <p:nvPr/>
        </p:nvSpPr>
        <p:spPr>
          <a:xfrm>
            <a:off x="1462134" y="103523"/>
            <a:ext cx="3323226" cy="484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800" dirty="0"/>
              <a:t>Czas na nas!</a:t>
            </a:r>
            <a:endParaRPr lang="pl-PL" sz="2400" dirty="0"/>
          </a:p>
        </p:txBody>
      </p:sp>
      <p:pic>
        <p:nvPicPr>
          <p:cNvPr id="6" name="Picture 6" descr="Podobny obraz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5722" y="5966233"/>
            <a:ext cx="1076278" cy="107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Podobny obraz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206525" y="5966233"/>
            <a:ext cx="1076278" cy="107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odobny obraz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190005" y="5502242"/>
            <a:ext cx="1018515" cy="169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ole tekstowe 1"/>
          <p:cNvSpPr txBox="1"/>
          <p:nvPr/>
        </p:nvSpPr>
        <p:spPr>
          <a:xfrm>
            <a:off x="815503" y="1006595"/>
            <a:ext cx="877794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/>
              <a:t>Pobierz kod z </a:t>
            </a:r>
            <a:r>
              <a:rPr lang="pl-PL" sz="3200" dirty="0" err="1"/>
              <a:t>Githuba</a:t>
            </a:r>
            <a:endParaRPr lang="pl-PL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3200" dirty="0"/>
              <a:t>Lekcja 1 zadanie 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3200" dirty="0"/>
              <a:t>Utwórz nowy projekt z istniejącego kodu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3200" dirty="0"/>
              <a:t>Uruchom Program</a:t>
            </a:r>
            <a:endParaRPr lang="pl-PL" sz="3200" dirty="0"/>
          </a:p>
        </p:txBody>
      </p:sp>
      <p:pic>
        <p:nvPicPr>
          <p:cNvPr id="9" name="Obraz 8" descr="Screenshot_1475963527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4051" y="3253035"/>
            <a:ext cx="8662617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62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 txBox="1">
            <a:spLocks/>
          </p:cNvSpPr>
          <p:nvPr/>
        </p:nvSpPr>
        <p:spPr>
          <a:xfrm>
            <a:off x="0" y="-94223"/>
            <a:ext cx="2263366" cy="7460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sz="4800" dirty="0" smtClean="0"/>
              <a:t>Java</a:t>
            </a:r>
            <a:endParaRPr lang="pl-PL" sz="4800" dirty="0"/>
          </a:p>
        </p:txBody>
      </p:sp>
      <p:sp>
        <p:nvSpPr>
          <p:cNvPr id="5" name="Podtytuł 2"/>
          <p:cNvSpPr txBox="1">
            <a:spLocks/>
          </p:cNvSpPr>
          <p:nvPr/>
        </p:nvSpPr>
        <p:spPr>
          <a:xfrm>
            <a:off x="1462134" y="103523"/>
            <a:ext cx="3323226" cy="484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800" dirty="0" smtClean="0"/>
              <a:t>Zadanie 6 - BONUS</a:t>
            </a:r>
          </a:p>
          <a:p>
            <a:pPr marL="0" indent="0">
              <a:buNone/>
            </a:pPr>
            <a:endParaRPr lang="pl-PL" sz="2400" dirty="0"/>
          </a:p>
        </p:txBody>
      </p:sp>
      <p:pic>
        <p:nvPicPr>
          <p:cNvPr id="6" name="Picture 6" descr="Podobny obraz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5722" y="5966233"/>
            <a:ext cx="1076278" cy="107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Podobny obraz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206525" y="5966233"/>
            <a:ext cx="1076278" cy="107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odobny obraz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190005" y="5502242"/>
            <a:ext cx="1018515" cy="169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ole tekstowe 1"/>
          <p:cNvSpPr txBox="1"/>
          <p:nvPr/>
        </p:nvSpPr>
        <p:spPr>
          <a:xfrm>
            <a:off x="304059" y="788524"/>
            <a:ext cx="724361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l-PL" sz="2400" dirty="0"/>
              <a:t>Dawno, dawno temu wszystko działo się w konsoli.</a:t>
            </a:r>
          </a:p>
          <a:p>
            <a:pPr>
              <a:buNone/>
            </a:pPr>
            <a:r>
              <a:rPr lang="pl-PL" sz="2400" dirty="0"/>
              <a:t>Aby uatrakcyjnić wygląd programu tworzono grafiki wykorzystując istniejące </a:t>
            </a:r>
            <a:r>
              <a:rPr lang="pl-PL" sz="2400" dirty="0" err="1"/>
              <a:t>komponenety</a:t>
            </a:r>
            <a:r>
              <a:rPr lang="pl-PL" sz="2400" dirty="0"/>
              <a:t> np. * . _ = + |\/ ][ etc. Przykładowy efekt:      </a:t>
            </a:r>
          </a:p>
          <a:p>
            <a:pPr>
              <a:buNone/>
            </a:pPr>
            <a:endParaRPr lang="pl-PL" sz="2400" dirty="0"/>
          </a:p>
          <a:p>
            <a:pPr>
              <a:buNone/>
            </a:pPr>
            <a:r>
              <a:rPr lang="pl-PL" sz="2400" dirty="0"/>
              <a:t>Twoje zadanie jest dużo prostsze, spróbuj</a:t>
            </a:r>
          </a:p>
          <a:p>
            <a:pPr>
              <a:buNone/>
            </a:pPr>
            <a:r>
              <a:rPr lang="pl-PL" sz="2400" dirty="0"/>
              <a:t>Wydrukować napis (JAVA).</a:t>
            </a:r>
          </a:p>
          <a:p>
            <a:pPr>
              <a:buNone/>
            </a:pPr>
            <a:endParaRPr lang="pl-PL" sz="2400" dirty="0"/>
          </a:p>
          <a:p>
            <a:pPr>
              <a:buNone/>
            </a:pPr>
            <a:r>
              <a:rPr lang="pl-PL" sz="2400" dirty="0"/>
              <a:t>Skończyłeś wcześniej? Spróbuj</a:t>
            </a:r>
          </a:p>
          <a:p>
            <a:pPr>
              <a:buNone/>
            </a:pPr>
            <a:r>
              <a:rPr lang="pl-PL" sz="2400" dirty="0"/>
              <a:t>Wydrukować drugi napis </a:t>
            </a:r>
            <a:endParaRPr lang="pl-PL" sz="2400" dirty="0" smtClean="0"/>
          </a:p>
          <a:p>
            <a:pPr>
              <a:buNone/>
            </a:pPr>
            <a:r>
              <a:rPr lang="pl-PL" sz="2400" dirty="0" smtClean="0"/>
              <a:t>(</a:t>
            </a:r>
            <a:r>
              <a:rPr lang="pl-PL" sz="2400" dirty="0"/>
              <a:t>ten z </a:t>
            </a:r>
            <a:r>
              <a:rPr lang="pl-PL" sz="2400" dirty="0" smtClean="0"/>
              <a:t>przykładu </a:t>
            </a:r>
            <a:r>
              <a:rPr lang="pl-PL" sz="2400" dirty="0" err="1" smtClean="0"/>
              <a:t>uClinuX</a:t>
            </a:r>
            <a:r>
              <a:rPr lang="pl-PL" sz="2400" dirty="0"/>
              <a:t>). </a:t>
            </a:r>
          </a:p>
          <a:p>
            <a:pPr>
              <a:buNone/>
            </a:pPr>
            <a:endParaRPr lang="pl-PL" sz="2400" dirty="0" smtClean="0"/>
          </a:p>
          <a:p>
            <a:pPr>
              <a:buNone/>
            </a:pPr>
            <a:endParaRPr lang="pl-PL" sz="2400" dirty="0" smtClean="0"/>
          </a:p>
          <a:p>
            <a:pPr>
              <a:buNone/>
            </a:pPr>
            <a:r>
              <a:rPr lang="pl-PL" sz="2400" dirty="0" smtClean="0"/>
              <a:t>PS. Na </a:t>
            </a:r>
            <a:r>
              <a:rPr lang="pl-PL" sz="2400" dirty="0"/>
              <a:t>Następnych slajdach powiększony </a:t>
            </a:r>
            <a:r>
              <a:rPr lang="pl-PL" sz="2400" dirty="0" err="1"/>
              <a:t>Output</a:t>
            </a:r>
            <a:r>
              <a:rPr lang="pl-PL" sz="2400" dirty="0"/>
              <a:t> </a:t>
            </a:r>
            <a:r>
              <a:rPr lang="pl-PL" sz="2400" dirty="0">
                <a:sym typeface="Wingdings" pitchFamily="2" charset="2"/>
              </a:rPr>
              <a:t></a:t>
            </a:r>
            <a:endParaRPr lang="pl-PL" sz="2400" dirty="0"/>
          </a:p>
        </p:txBody>
      </p:sp>
      <p:pic>
        <p:nvPicPr>
          <p:cNvPr id="9" name="Obraz 8" descr="6x11_mac_font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96664" y="2092347"/>
            <a:ext cx="3048000" cy="2286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Obraz 9" descr="java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89796" y="3490266"/>
            <a:ext cx="3709466" cy="18884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67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Podobny obraz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5722" y="5966233"/>
            <a:ext cx="1076278" cy="107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ytuł 1"/>
          <p:cNvSpPr>
            <a:spLocks noGrp="1"/>
          </p:cNvSpPr>
          <p:nvPr>
            <p:ph type="ctrTitle"/>
          </p:nvPr>
        </p:nvSpPr>
        <p:spPr>
          <a:xfrm>
            <a:off x="1030637" y="790413"/>
            <a:ext cx="8229600" cy="930179"/>
          </a:xfrm>
        </p:spPr>
        <p:txBody>
          <a:bodyPr/>
          <a:lstStyle/>
          <a:p>
            <a:pPr algn="ctr"/>
            <a:r>
              <a:rPr lang="pl-PL" dirty="0" err="1" smtClean="0"/>
              <a:t>Let’s</a:t>
            </a:r>
            <a:r>
              <a:rPr lang="pl-PL" dirty="0" smtClean="0"/>
              <a:t> start JAVA party!</a:t>
            </a:r>
            <a:endParaRPr lang="pl-PL" dirty="0"/>
          </a:p>
        </p:txBody>
      </p:sp>
      <p:pic>
        <p:nvPicPr>
          <p:cNvPr id="5" name="Obraz 4" descr="hqdefaul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59437" y="2180073"/>
            <a:ext cx="4572000" cy="3429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932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 txBox="1">
            <a:spLocks/>
          </p:cNvSpPr>
          <p:nvPr/>
        </p:nvSpPr>
        <p:spPr>
          <a:xfrm>
            <a:off x="0" y="-94223"/>
            <a:ext cx="2263366" cy="7460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sz="4800" dirty="0" smtClean="0"/>
              <a:t>Java</a:t>
            </a:r>
            <a:endParaRPr lang="pl-PL" sz="4800" dirty="0"/>
          </a:p>
        </p:txBody>
      </p:sp>
      <p:sp>
        <p:nvSpPr>
          <p:cNvPr id="5" name="Podtytuł 2"/>
          <p:cNvSpPr txBox="1">
            <a:spLocks/>
          </p:cNvSpPr>
          <p:nvPr/>
        </p:nvSpPr>
        <p:spPr>
          <a:xfrm>
            <a:off x="1462134" y="103523"/>
            <a:ext cx="3323226" cy="484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800" dirty="0"/>
              <a:t>BACK TO THE PAST</a:t>
            </a:r>
            <a:endParaRPr lang="pl-PL" sz="2400" dirty="0"/>
          </a:p>
        </p:txBody>
      </p:sp>
      <p:pic>
        <p:nvPicPr>
          <p:cNvPr id="6" name="Picture 6" descr="Podobny obraz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5722" y="5966233"/>
            <a:ext cx="1076278" cy="107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Podobny obraz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206525" y="5966233"/>
            <a:ext cx="1076278" cy="107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odobny obraz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190005" y="5502242"/>
            <a:ext cx="1018515" cy="169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Symbol zastępczy zawartości 3" descr="java.PNG"/>
          <p:cNvPicPr>
            <a:picLocks noGrp="1" noChangeAspect="1"/>
          </p:cNvPicPr>
          <p:nvPr>
            <p:ph sz="quarter" idx="1"/>
          </p:nvPr>
        </p:nvPicPr>
        <p:blipFill>
          <a:blip r:embed="rId5" cstate="print"/>
          <a:stretch>
            <a:fillRect/>
          </a:stretch>
        </p:blipFill>
        <p:spPr>
          <a:xfrm>
            <a:off x="366659" y="930946"/>
            <a:ext cx="9641774" cy="49085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338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 txBox="1">
            <a:spLocks/>
          </p:cNvSpPr>
          <p:nvPr/>
        </p:nvSpPr>
        <p:spPr>
          <a:xfrm>
            <a:off x="0" y="-94223"/>
            <a:ext cx="2263366" cy="7460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sz="4800" dirty="0" smtClean="0"/>
              <a:t>Java</a:t>
            </a:r>
            <a:endParaRPr lang="pl-PL" sz="4800" dirty="0"/>
          </a:p>
        </p:txBody>
      </p:sp>
      <p:sp>
        <p:nvSpPr>
          <p:cNvPr id="5" name="Podtytuł 2"/>
          <p:cNvSpPr txBox="1">
            <a:spLocks/>
          </p:cNvSpPr>
          <p:nvPr/>
        </p:nvSpPr>
        <p:spPr>
          <a:xfrm>
            <a:off x="1462134" y="103523"/>
            <a:ext cx="3323226" cy="484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800" dirty="0"/>
              <a:t>BACK TO THE PAST</a:t>
            </a:r>
            <a:endParaRPr lang="pl-PL" sz="2400" dirty="0"/>
          </a:p>
        </p:txBody>
      </p:sp>
      <p:pic>
        <p:nvPicPr>
          <p:cNvPr id="6" name="Picture 6" descr="Podobny obraz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5722" y="5966233"/>
            <a:ext cx="1076278" cy="107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Podobny obraz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206525" y="5966233"/>
            <a:ext cx="1076278" cy="107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odobny obraz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190005" y="5502242"/>
            <a:ext cx="1018515" cy="169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Symbol zastępczy zawartości 3" descr="6x11_mac_font.png"/>
          <p:cNvPicPr>
            <a:picLocks noGrp="1" noChangeAspect="1"/>
          </p:cNvPicPr>
          <p:nvPr>
            <p:ph sz="quarter" idx="1"/>
          </p:nvPr>
        </p:nvPicPr>
        <p:blipFill>
          <a:blip r:embed="rId5" cstate="print"/>
          <a:stretch>
            <a:fillRect/>
          </a:stretch>
        </p:blipFill>
        <p:spPr>
          <a:xfrm>
            <a:off x="961706" y="870932"/>
            <a:ext cx="7411899" cy="55589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230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 txBox="1">
            <a:spLocks/>
          </p:cNvSpPr>
          <p:nvPr/>
        </p:nvSpPr>
        <p:spPr>
          <a:xfrm>
            <a:off x="0" y="-94223"/>
            <a:ext cx="2263366" cy="7460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sz="4800" dirty="0" smtClean="0"/>
              <a:t>Java</a:t>
            </a:r>
            <a:endParaRPr lang="pl-PL" sz="4800" dirty="0"/>
          </a:p>
        </p:txBody>
      </p:sp>
      <p:sp>
        <p:nvSpPr>
          <p:cNvPr id="5" name="Podtytuł 2"/>
          <p:cNvSpPr txBox="1">
            <a:spLocks/>
          </p:cNvSpPr>
          <p:nvPr/>
        </p:nvSpPr>
        <p:spPr>
          <a:xfrm>
            <a:off x="1462134" y="103523"/>
            <a:ext cx="3323226" cy="484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800" dirty="0"/>
              <a:t>Podsumowanie</a:t>
            </a:r>
            <a:endParaRPr lang="pl-PL" sz="2400" dirty="0"/>
          </a:p>
        </p:txBody>
      </p:sp>
      <p:pic>
        <p:nvPicPr>
          <p:cNvPr id="6" name="Picture 6" descr="Podobny obraz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5722" y="5966233"/>
            <a:ext cx="1076278" cy="107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Podobny obraz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206525" y="5966233"/>
            <a:ext cx="1076278" cy="107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odobny obraz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190005" y="5502242"/>
            <a:ext cx="1018515" cy="169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ole tekstowe 1"/>
          <p:cNvSpPr txBox="1"/>
          <p:nvPr/>
        </p:nvSpPr>
        <p:spPr>
          <a:xfrm>
            <a:off x="205191" y="1315169"/>
            <a:ext cx="95394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solidFill>
                  <a:schemeClr val="accent1"/>
                </a:solidFill>
              </a:rPr>
              <a:t>3 rodzaje JAVA : </a:t>
            </a:r>
            <a:r>
              <a:rPr lang="pl-PL" sz="2400" dirty="0"/>
              <a:t>Enterprise Edition, Standard </a:t>
            </a:r>
            <a:r>
              <a:rPr lang="pl-PL" sz="2400" dirty="0" err="1"/>
              <a:t>Editon</a:t>
            </a:r>
            <a:r>
              <a:rPr lang="pl-PL" sz="2400" dirty="0"/>
              <a:t>, Micro </a:t>
            </a:r>
            <a:r>
              <a:rPr lang="pl-PL" sz="2400" dirty="0" err="1"/>
              <a:t>Editon</a:t>
            </a:r>
            <a:endParaRPr lang="pl-PL" sz="2400" dirty="0"/>
          </a:p>
          <a:p>
            <a:r>
              <a:rPr lang="pl-PL" sz="2400" dirty="0">
                <a:solidFill>
                  <a:schemeClr val="accent1"/>
                </a:solidFill>
              </a:rPr>
              <a:t>Kompilacja</a:t>
            </a:r>
            <a:r>
              <a:rPr lang="pl-PL" sz="2400" dirty="0"/>
              <a:t> – automatyczny proces tłumaczenia kodu źródłowego jeżyka programowania na język maszynowy.</a:t>
            </a:r>
          </a:p>
          <a:p>
            <a:r>
              <a:rPr lang="pl-PL" sz="2400" dirty="0">
                <a:solidFill>
                  <a:schemeClr val="accent1"/>
                </a:solidFill>
              </a:rPr>
              <a:t>Java Development Kit </a:t>
            </a:r>
            <a:r>
              <a:rPr lang="pl-PL" sz="2400" dirty="0"/>
              <a:t>– zawiera narzędzia potrzebne do </a:t>
            </a:r>
            <a:r>
              <a:rPr lang="pl-PL" sz="2400" dirty="0" smtClean="0"/>
              <a:t>tworzenia</a:t>
            </a:r>
          </a:p>
          <a:p>
            <a:r>
              <a:rPr lang="pl-PL" sz="2400" dirty="0" smtClean="0"/>
              <a:t>i testowania </a:t>
            </a:r>
            <a:r>
              <a:rPr lang="pl-PL" sz="2400" dirty="0"/>
              <a:t>programów napisanych w Java i uruchamiania ich na platformie Java</a:t>
            </a:r>
          </a:p>
          <a:p>
            <a:r>
              <a:rPr lang="pl-PL" sz="2400" dirty="0"/>
              <a:t>Java Runtime </a:t>
            </a:r>
            <a:r>
              <a:rPr lang="pl-PL" sz="2400" dirty="0" err="1"/>
              <a:t>Enviroment</a:t>
            </a:r>
            <a:r>
              <a:rPr lang="pl-PL" sz="2400" dirty="0"/>
              <a:t> – środowisko, które pozwala na uruchomienie programu </a:t>
            </a:r>
            <a:r>
              <a:rPr lang="pl-PL" sz="2400" dirty="0" err="1"/>
              <a:t>javowego</a:t>
            </a:r>
            <a:r>
              <a:rPr lang="pl-PL" sz="2400" dirty="0"/>
              <a:t>. Zawiera min. JVM, klasy podstawowe.</a:t>
            </a:r>
          </a:p>
          <a:p>
            <a:r>
              <a:rPr lang="pl-PL" sz="2400" dirty="0">
                <a:solidFill>
                  <a:schemeClr val="accent1"/>
                </a:solidFill>
              </a:rPr>
              <a:t>Java Virtual Machine </a:t>
            </a:r>
            <a:r>
              <a:rPr lang="pl-PL" sz="2400" dirty="0"/>
              <a:t>– zestaw aplikacji pozwalających na wykonanie skompilowanego kodu </a:t>
            </a:r>
            <a:r>
              <a:rPr lang="pl-PL" sz="2400" dirty="0" err="1"/>
              <a:t>javy</a:t>
            </a:r>
            <a:r>
              <a:rPr lang="pl-PL" sz="2400" dirty="0"/>
              <a:t> na danym systemie operacyjnym</a:t>
            </a:r>
          </a:p>
        </p:txBody>
      </p:sp>
    </p:spTree>
    <p:extLst>
      <p:ext uri="{BB962C8B-B14F-4D97-AF65-F5344CB8AC3E}">
        <p14:creationId xmlns:p14="http://schemas.microsoft.com/office/powerpoint/2010/main" val="74097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 txBox="1">
            <a:spLocks/>
          </p:cNvSpPr>
          <p:nvPr/>
        </p:nvSpPr>
        <p:spPr>
          <a:xfrm>
            <a:off x="0" y="-94223"/>
            <a:ext cx="2263366" cy="7460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sz="4800" dirty="0" smtClean="0"/>
              <a:t>Java</a:t>
            </a:r>
            <a:endParaRPr lang="pl-PL" sz="4800" dirty="0"/>
          </a:p>
        </p:txBody>
      </p:sp>
      <p:sp>
        <p:nvSpPr>
          <p:cNvPr id="5" name="Podtytuł 2"/>
          <p:cNvSpPr txBox="1">
            <a:spLocks/>
          </p:cNvSpPr>
          <p:nvPr/>
        </p:nvSpPr>
        <p:spPr>
          <a:xfrm>
            <a:off x="1462134" y="103523"/>
            <a:ext cx="1602463" cy="484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800" dirty="0" smtClean="0"/>
              <a:t>wersje</a:t>
            </a:r>
            <a:endParaRPr lang="pl-PL" sz="2400" dirty="0"/>
          </a:p>
        </p:txBody>
      </p:sp>
      <p:pic>
        <p:nvPicPr>
          <p:cNvPr id="6" name="Picture 6" descr="Podobny obraz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5722" y="5966233"/>
            <a:ext cx="1076278" cy="107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Podobny obraz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206525" y="5966233"/>
            <a:ext cx="1076278" cy="107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odobny obraz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190005" y="5502242"/>
            <a:ext cx="1018515" cy="169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ole tekstowe 8"/>
          <p:cNvSpPr txBox="1"/>
          <p:nvPr/>
        </p:nvSpPr>
        <p:spPr>
          <a:xfrm>
            <a:off x="742384" y="1222218"/>
            <a:ext cx="37300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/>
              <a:t>Enterpise</a:t>
            </a:r>
            <a:r>
              <a:rPr lang="pl-PL" sz="2800" dirty="0"/>
              <a:t> Edition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/>
              <a:t>Micro </a:t>
            </a:r>
            <a:r>
              <a:rPr lang="pl-PL" sz="2800" dirty="0" smtClean="0"/>
              <a:t>Edition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smtClean="0"/>
              <a:t>Standard Edition</a:t>
            </a:r>
            <a:endParaRPr lang="pl-PL" sz="2800" dirty="0"/>
          </a:p>
        </p:txBody>
      </p:sp>
      <p:pic>
        <p:nvPicPr>
          <p:cNvPr id="10" name="Obraz 9" descr="indek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94309" y="3565933"/>
            <a:ext cx="1905000" cy="2400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Obraz 11" descr="javaEE.png"/>
          <p:cNvPicPr>
            <a:picLocks noChangeAspect="1"/>
          </p:cNvPicPr>
          <p:nvPr/>
        </p:nvPicPr>
        <p:blipFill rotWithShape="1">
          <a:blip r:embed="rId6" cstate="print"/>
          <a:srcRect l="11678" t="11363" r="9468" b="11079"/>
          <a:stretch/>
        </p:blipFill>
        <p:spPr>
          <a:xfrm>
            <a:off x="938749" y="3558011"/>
            <a:ext cx="2299580" cy="24082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Znalezione obrazy dla zapytania java logo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50" b="12001"/>
          <a:stretch/>
        </p:blipFill>
        <p:spPr bwMode="auto">
          <a:xfrm>
            <a:off x="6489935" y="3558011"/>
            <a:ext cx="1953008" cy="2400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12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 txBox="1">
            <a:spLocks/>
          </p:cNvSpPr>
          <p:nvPr/>
        </p:nvSpPr>
        <p:spPr>
          <a:xfrm>
            <a:off x="0" y="-94223"/>
            <a:ext cx="2263366" cy="7460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sz="4800" dirty="0" smtClean="0"/>
              <a:t>Java</a:t>
            </a:r>
            <a:endParaRPr lang="pl-PL" sz="4800" dirty="0"/>
          </a:p>
        </p:txBody>
      </p:sp>
      <p:sp>
        <p:nvSpPr>
          <p:cNvPr id="5" name="Podtytuł 2"/>
          <p:cNvSpPr txBox="1">
            <a:spLocks/>
          </p:cNvSpPr>
          <p:nvPr/>
        </p:nvSpPr>
        <p:spPr>
          <a:xfrm>
            <a:off x="1462133" y="108488"/>
            <a:ext cx="5698083" cy="4799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800" dirty="0" smtClean="0"/>
              <a:t>Najpopularniejsze technologie</a:t>
            </a:r>
            <a:endParaRPr lang="pl-PL" sz="2400" dirty="0"/>
          </a:p>
        </p:txBody>
      </p:sp>
      <p:pic>
        <p:nvPicPr>
          <p:cNvPr id="6" name="Picture 6" descr="Podobny obraz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5722" y="5966233"/>
            <a:ext cx="1076278" cy="107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Podobny obraz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206525" y="5966233"/>
            <a:ext cx="1076278" cy="107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odobny obraz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190005" y="5502242"/>
            <a:ext cx="1018515" cy="169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Znalezione obrazy dla zapytania java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50" b="12001"/>
          <a:stretch/>
        </p:blipFill>
        <p:spPr bwMode="auto">
          <a:xfrm>
            <a:off x="4025704" y="789694"/>
            <a:ext cx="1953008" cy="24003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trzałka w lewo, w prawo i w górę 11"/>
          <p:cNvSpPr/>
          <p:nvPr/>
        </p:nvSpPr>
        <p:spPr>
          <a:xfrm>
            <a:off x="4102108" y="3576119"/>
            <a:ext cx="1800200" cy="217283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3" name="Obraz 12" descr="android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flipH="1">
            <a:off x="1353587" y="3454199"/>
            <a:ext cx="2515177" cy="251203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4" name="Obraz 13" descr="spring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31233" y="4588150"/>
            <a:ext cx="2611410" cy="152838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5" name="Obraz 14" descr="javaEE.png"/>
          <p:cNvPicPr>
            <a:picLocks noChangeAspect="1"/>
          </p:cNvPicPr>
          <p:nvPr/>
        </p:nvPicPr>
        <p:blipFill rotWithShape="1">
          <a:blip r:embed="rId8" cstate="print"/>
          <a:srcRect l="11678" t="11363" r="9468" b="11079"/>
          <a:stretch/>
        </p:blipFill>
        <p:spPr>
          <a:xfrm>
            <a:off x="7548476" y="2672775"/>
            <a:ext cx="1672739" cy="1751766"/>
          </a:xfrm>
          <a:prstGeom prst="roundRect">
            <a:avLst>
              <a:gd name="adj" fmla="val 13420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16" name="pole tekstowe 15"/>
          <p:cNvSpPr txBox="1"/>
          <p:nvPr/>
        </p:nvSpPr>
        <p:spPr>
          <a:xfrm>
            <a:off x="1943774" y="5887077"/>
            <a:ext cx="1361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smtClean="0"/>
              <a:t>Mobile</a:t>
            </a:r>
            <a:endParaRPr lang="pl-PL" dirty="0"/>
          </a:p>
        </p:txBody>
      </p:sp>
      <p:sp>
        <p:nvSpPr>
          <p:cNvPr id="17" name="pole tekstowe 16"/>
          <p:cNvSpPr txBox="1"/>
          <p:nvPr/>
        </p:nvSpPr>
        <p:spPr>
          <a:xfrm>
            <a:off x="7032984" y="4260932"/>
            <a:ext cx="773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 smtClean="0"/>
              <a:t>Web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363213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 txBox="1">
            <a:spLocks/>
          </p:cNvSpPr>
          <p:nvPr/>
        </p:nvSpPr>
        <p:spPr>
          <a:xfrm>
            <a:off x="0" y="-94223"/>
            <a:ext cx="2263366" cy="7460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sz="4800" dirty="0" smtClean="0"/>
              <a:t>Java</a:t>
            </a:r>
            <a:endParaRPr lang="pl-PL" sz="4800" dirty="0"/>
          </a:p>
        </p:txBody>
      </p:sp>
      <p:sp>
        <p:nvSpPr>
          <p:cNvPr id="5" name="Podtytuł 2"/>
          <p:cNvSpPr txBox="1">
            <a:spLocks/>
          </p:cNvSpPr>
          <p:nvPr/>
        </p:nvSpPr>
        <p:spPr>
          <a:xfrm>
            <a:off x="1462134" y="103523"/>
            <a:ext cx="4861174" cy="5483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800" dirty="0" smtClean="0"/>
              <a:t>Społeczność</a:t>
            </a:r>
            <a:endParaRPr lang="pl-PL" sz="2400" dirty="0"/>
          </a:p>
        </p:txBody>
      </p:sp>
      <p:pic>
        <p:nvPicPr>
          <p:cNvPr id="6" name="Picture 6" descr="Podobny obraz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5722" y="5966233"/>
            <a:ext cx="1076278" cy="107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Podobny obraz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206525" y="5966233"/>
            <a:ext cx="1076278" cy="107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odobny obraz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190005" y="5502242"/>
            <a:ext cx="1018515" cy="169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ole tekstowe 1"/>
          <p:cNvSpPr txBox="1"/>
          <p:nvPr/>
        </p:nvSpPr>
        <p:spPr>
          <a:xfrm>
            <a:off x="480754" y="1260888"/>
            <a:ext cx="955242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dirty="0">
                <a:hlinkClick r:id="rId5"/>
              </a:rPr>
              <a:t>http://stackoverflow.com/documentation</a:t>
            </a:r>
            <a:endParaRPr lang="pl-PL" sz="3200" dirty="0"/>
          </a:p>
          <a:p>
            <a:r>
              <a:rPr lang="pl-PL" sz="3200" dirty="0">
                <a:hlinkClick r:id="rId6"/>
              </a:rPr>
              <a:t>http://www.tiobe.com/tiobe-index/</a:t>
            </a:r>
            <a:endParaRPr lang="pl-PL" sz="3200" dirty="0"/>
          </a:p>
          <a:p>
            <a:r>
              <a:rPr lang="pl-PL" sz="3200" dirty="0">
                <a:hlinkClick r:id="rId7"/>
              </a:rPr>
              <a:t>http://githut.info/</a:t>
            </a:r>
            <a:endParaRPr lang="pl-PL" sz="3200" dirty="0"/>
          </a:p>
          <a:p>
            <a:r>
              <a:rPr lang="pl-PL" sz="3200" dirty="0">
                <a:hlinkClick r:id="rId8"/>
              </a:rPr>
              <a:t>https://www.meetup.com/Java-User-Group-Lodz/</a:t>
            </a:r>
            <a:endParaRPr lang="pl-PL" sz="3200" dirty="0"/>
          </a:p>
          <a:p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323897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 txBox="1">
            <a:spLocks/>
          </p:cNvSpPr>
          <p:nvPr/>
        </p:nvSpPr>
        <p:spPr>
          <a:xfrm>
            <a:off x="0" y="-94223"/>
            <a:ext cx="2263366" cy="7460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sz="4800" dirty="0" smtClean="0"/>
              <a:t>Java</a:t>
            </a:r>
            <a:endParaRPr lang="pl-PL" sz="4800" dirty="0"/>
          </a:p>
        </p:txBody>
      </p:sp>
      <p:sp>
        <p:nvSpPr>
          <p:cNvPr id="5" name="Podtytuł 2"/>
          <p:cNvSpPr txBox="1">
            <a:spLocks/>
          </p:cNvSpPr>
          <p:nvPr/>
        </p:nvSpPr>
        <p:spPr>
          <a:xfrm>
            <a:off x="1462133" y="103523"/>
            <a:ext cx="4597703" cy="5483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800" dirty="0"/>
              <a:t>Google – twój przyjaciel</a:t>
            </a:r>
            <a:endParaRPr lang="pl-PL" sz="2400" dirty="0"/>
          </a:p>
        </p:txBody>
      </p:sp>
      <p:pic>
        <p:nvPicPr>
          <p:cNvPr id="6" name="Picture 6" descr="Podobny obraz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5722" y="5966233"/>
            <a:ext cx="1076278" cy="107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Podobny obraz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206525" y="5966233"/>
            <a:ext cx="1076278" cy="107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odobny obraz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190005" y="5502242"/>
            <a:ext cx="1018515" cy="169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Obraz 9" descr="150624140953-just-google-it-780x439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1027" y="2754519"/>
            <a:ext cx="6145636" cy="345889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Strzałka w prawo 10"/>
          <p:cNvSpPr/>
          <p:nvPr/>
        </p:nvSpPr>
        <p:spPr>
          <a:xfrm>
            <a:off x="748814" y="4483964"/>
            <a:ext cx="23042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Strzałka w lewo 12"/>
          <p:cNvSpPr/>
          <p:nvPr/>
        </p:nvSpPr>
        <p:spPr>
          <a:xfrm>
            <a:off x="6614237" y="4483964"/>
            <a:ext cx="2592288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ole tekstowe 13"/>
          <p:cNvSpPr txBox="1"/>
          <p:nvPr/>
        </p:nvSpPr>
        <p:spPr>
          <a:xfrm>
            <a:off x="341165" y="3974472"/>
            <a:ext cx="284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 smtClean="0"/>
              <a:t>Prowadzący</a:t>
            </a:r>
            <a:endParaRPr lang="pl-PL" sz="3600" b="1" dirty="0"/>
          </a:p>
        </p:txBody>
      </p:sp>
      <p:sp>
        <p:nvSpPr>
          <p:cNvPr id="15" name="pole tekstowe 14"/>
          <p:cNvSpPr txBox="1"/>
          <p:nvPr/>
        </p:nvSpPr>
        <p:spPr>
          <a:xfrm>
            <a:off x="7221886" y="4005249"/>
            <a:ext cx="2561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 smtClean="0"/>
              <a:t>Uczestnik</a:t>
            </a:r>
            <a:endParaRPr lang="pl-PL" sz="3200" b="1" dirty="0"/>
          </a:p>
        </p:txBody>
      </p:sp>
      <p:pic>
        <p:nvPicPr>
          <p:cNvPr id="16" name="Obraz 15" descr="googleit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883541" y="2456935"/>
            <a:ext cx="2771775" cy="16478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Symbol zastępczy zawartości 3" descr="googleit.png"/>
          <p:cNvPicPr>
            <a:picLocks noGrp="1" noChangeAspect="1"/>
          </p:cNvPicPr>
          <p:nvPr>
            <p:ph sz="quarter" idx="1"/>
          </p:nvPr>
        </p:nvPicPr>
        <p:blipFill>
          <a:blip r:embed="rId7" cstate="print"/>
          <a:stretch>
            <a:fillRect/>
          </a:stretch>
        </p:blipFill>
        <p:spPr>
          <a:xfrm>
            <a:off x="6286557" y="520222"/>
            <a:ext cx="2143125" cy="21431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799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rostokąt zaokrąglony 19"/>
          <p:cNvSpPr/>
          <p:nvPr/>
        </p:nvSpPr>
        <p:spPr>
          <a:xfrm>
            <a:off x="686086" y="1020735"/>
            <a:ext cx="8640960" cy="5040560"/>
          </a:xfrm>
          <a:prstGeom prst="roundRect">
            <a:avLst/>
          </a:prstGeom>
          <a:solidFill>
            <a:srgbClr val="C742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" name="Tytuł 1"/>
          <p:cNvSpPr txBox="1">
            <a:spLocks/>
          </p:cNvSpPr>
          <p:nvPr/>
        </p:nvSpPr>
        <p:spPr>
          <a:xfrm>
            <a:off x="0" y="-94223"/>
            <a:ext cx="2263366" cy="7460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sz="4800" dirty="0" smtClean="0"/>
              <a:t>Java</a:t>
            </a:r>
            <a:endParaRPr lang="pl-PL" sz="4800" dirty="0"/>
          </a:p>
        </p:txBody>
      </p:sp>
      <p:sp>
        <p:nvSpPr>
          <p:cNvPr id="5" name="Podtytuł 2"/>
          <p:cNvSpPr txBox="1">
            <a:spLocks/>
          </p:cNvSpPr>
          <p:nvPr/>
        </p:nvSpPr>
        <p:spPr>
          <a:xfrm>
            <a:off x="1462133" y="103523"/>
            <a:ext cx="5279629" cy="5483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800" dirty="0"/>
              <a:t>JVM, JRE, JDK – jak działa JAVA</a:t>
            </a:r>
            <a:endParaRPr lang="pl-PL" sz="2400" dirty="0"/>
          </a:p>
        </p:txBody>
      </p:sp>
      <p:pic>
        <p:nvPicPr>
          <p:cNvPr id="6" name="Picture 6" descr="Podobny obraz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5722" y="5966233"/>
            <a:ext cx="1076278" cy="107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Podobny obraz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206525" y="5966233"/>
            <a:ext cx="1076278" cy="107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odobny obraz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190005" y="5502242"/>
            <a:ext cx="1018515" cy="169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rostokąt zaokrąglony 9"/>
          <p:cNvSpPr/>
          <p:nvPr/>
        </p:nvSpPr>
        <p:spPr>
          <a:xfrm>
            <a:off x="1046126" y="2200247"/>
            <a:ext cx="2520280" cy="3528392"/>
          </a:xfrm>
          <a:prstGeom prst="roundRect">
            <a:avLst/>
          </a:prstGeom>
          <a:solidFill>
            <a:srgbClr val="2C3C4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zaokrąglony 10"/>
          <p:cNvSpPr/>
          <p:nvPr/>
        </p:nvSpPr>
        <p:spPr>
          <a:xfrm>
            <a:off x="3710422" y="2200247"/>
            <a:ext cx="2592288" cy="3528392"/>
          </a:xfrm>
          <a:prstGeom prst="roundRect">
            <a:avLst/>
          </a:prstGeom>
          <a:solidFill>
            <a:srgbClr val="2C3C4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200" dirty="0" err="1" smtClean="0">
                <a:solidFill>
                  <a:schemeClr val="accent2"/>
                </a:solidFill>
              </a:rPr>
              <a:t>Tools</a:t>
            </a:r>
            <a:r>
              <a:rPr lang="pl-PL" sz="3200" dirty="0" smtClean="0">
                <a:solidFill>
                  <a:schemeClr val="accent2"/>
                </a:solidFill>
              </a:rPr>
              <a:t> &amp; API </a:t>
            </a:r>
            <a:r>
              <a:rPr lang="pl-PL" sz="3200" dirty="0" err="1" smtClean="0">
                <a:solidFill>
                  <a:schemeClr val="accent2"/>
                </a:solidFill>
              </a:rPr>
              <a:t>Tools</a:t>
            </a:r>
            <a:endParaRPr lang="pl-PL" sz="3200" dirty="0">
              <a:solidFill>
                <a:schemeClr val="accent2"/>
              </a:solidFill>
            </a:endParaRPr>
          </a:p>
        </p:txBody>
      </p:sp>
      <p:sp>
        <p:nvSpPr>
          <p:cNvPr id="12" name="Prostokąt zaokrąglony 11"/>
          <p:cNvSpPr/>
          <p:nvPr/>
        </p:nvSpPr>
        <p:spPr>
          <a:xfrm>
            <a:off x="6374718" y="2200247"/>
            <a:ext cx="2592288" cy="3528392"/>
          </a:xfrm>
          <a:prstGeom prst="roundRect">
            <a:avLst/>
          </a:prstGeom>
          <a:solidFill>
            <a:srgbClr val="2C3C4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ole tekstowe 12"/>
          <p:cNvSpPr txBox="1"/>
          <p:nvPr/>
        </p:nvSpPr>
        <p:spPr>
          <a:xfrm>
            <a:off x="6554738" y="2341904"/>
            <a:ext cx="223224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dirty="0" smtClean="0">
                <a:solidFill>
                  <a:schemeClr val="accent2"/>
                </a:solidFill>
              </a:rPr>
              <a:t>JAVA </a:t>
            </a:r>
            <a:r>
              <a:rPr lang="pl-PL" sz="3200" dirty="0" err="1" smtClean="0">
                <a:solidFill>
                  <a:schemeClr val="accent2"/>
                </a:solidFill>
              </a:rPr>
              <a:t>Runtime</a:t>
            </a:r>
            <a:r>
              <a:rPr lang="pl-PL" sz="3200" dirty="0" smtClean="0">
                <a:solidFill>
                  <a:schemeClr val="accent2"/>
                </a:solidFill>
              </a:rPr>
              <a:t> </a:t>
            </a:r>
            <a:r>
              <a:rPr lang="pl-PL" sz="2800" dirty="0" err="1" smtClean="0">
                <a:solidFill>
                  <a:schemeClr val="bg1">
                    <a:lumMod val="95000"/>
                  </a:schemeClr>
                </a:solidFill>
              </a:rPr>
              <a:t>Enviroment</a:t>
            </a:r>
            <a:endParaRPr lang="pl-PL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pole tekstowe 13"/>
          <p:cNvSpPr txBox="1"/>
          <p:nvPr/>
        </p:nvSpPr>
        <p:spPr>
          <a:xfrm>
            <a:off x="1118134" y="3427285"/>
            <a:ext cx="23762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dirty="0" smtClean="0">
                <a:solidFill>
                  <a:schemeClr val="accent2"/>
                </a:solidFill>
              </a:rPr>
              <a:t>JAVA </a:t>
            </a:r>
            <a:r>
              <a:rPr lang="pl-PL" sz="3200" dirty="0" err="1" smtClean="0">
                <a:solidFill>
                  <a:schemeClr val="accent2"/>
                </a:solidFill>
              </a:rPr>
              <a:t>Language</a:t>
            </a:r>
            <a:endParaRPr lang="pl-PL" sz="2400" dirty="0">
              <a:solidFill>
                <a:schemeClr val="accent2"/>
              </a:solidFill>
            </a:endParaRPr>
          </a:p>
        </p:txBody>
      </p:sp>
      <p:sp>
        <p:nvSpPr>
          <p:cNvPr id="15" name="pole tekstowe 14"/>
          <p:cNvSpPr txBox="1"/>
          <p:nvPr/>
        </p:nvSpPr>
        <p:spPr>
          <a:xfrm>
            <a:off x="1478174" y="1120127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dirty="0" smtClean="0">
                <a:solidFill>
                  <a:schemeClr val="bg1"/>
                </a:solidFill>
              </a:rPr>
              <a:t>JAVA Development Kit</a:t>
            </a:r>
            <a:endParaRPr lang="pl-PL" sz="3200" dirty="0">
              <a:solidFill>
                <a:schemeClr val="bg1"/>
              </a:solidFill>
            </a:endParaRPr>
          </a:p>
        </p:txBody>
      </p:sp>
      <p:sp>
        <p:nvSpPr>
          <p:cNvPr id="16" name="Prostokąt zaokrąglony 15"/>
          <p:cNvSpPr/>
          <p:nvPr/>
        </p:nvSpPr>
        <p:spPr>
          <a:xfrm>
            <a:off x="6518734" y="3424383"/>
            <a:ext cx="2304256" cy="100811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ole tekstowe 16"/>
          <p:cNvSpPr txBox="1"/>
          <p:nvPr/>
        </p:nvSpPr>
        <p:spPr>
          <a:xfrm>
            <a:off x="6662750" y="371241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JAVA </a:t>
            </a:r>
            <a:r>
              <a:rPr lang="pl-PL" dirty="0" err="1" smtClean="0"/>
              <a:t>Virtual</a:t>
            </a:r>
            <a:r>
              <a:rPr lang="pl-PL" dirty="0" smtClean="0"/>
              <a:t> </a:t>
            </a:r>
            <a:r>
              <a:rPr lang="pl-PL" dirty="0" err="1" smtClean="0"/>
              <a:t>Machine</a:t>
            </a:r>
            <a:endParaRPr lang="pl-PL" dirty="0"/>
          </a:p>
        </p:txBody>
      </p:sp>
      <p:sp>
        <p:nvSpPr>
          <p:cNvPr id="18" name="Prostokąt zaokrąglony 17"/>
          <p:cNvSpPr/>
          <p:nvPr/>
        </p:nvSpPr>
        <p:spPr>
          <a:xfrm>
            <a:off x="6518734" y="4504503"/>
            <a:ext cx="2304256" cy="100811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ole tekstowe 18"/>
          <p:cNvSpPr txBox="1"/>
          <p:nvPr/>
        </p:nvSpPr>
        <p:spPr>
          <a:xfrm>
            <a:off x="6662750" y="4720527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JAVA SE API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4220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 txBox="1">
            <a:spLocks/>
          </p:cNvSpPr>
          <p:nvPr/>
        </p:nvSpPr>
        <p:spPr>
          <a:xfrm>
            <a:off x="0" y="-94223"/>
            <a:ext cx="2263366" cy="7460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sz="4800" dirty="0" smtClean="0"/>
              <a:t>Java</a:t>
            </a:r>
            <a:endParaRPr lang="pl-PL" sz="4800" dirty="0"/>
          </a:p>
        </p:txBody>
      </p:sp>
      <p:sp>
        <p:nvSpPr>
          <p:cNvPr id="5" name="Podtytuł 2"/>
          <p:cNvSpPr txBox="1">
            <a:spLocks/>
          </p:cNvSpPr>
          <p:nvPr/>
        </p:nvSpPr>
        <p:spPr>
          <a:xfrm>
            <a:off x="1462133" y="103523"/>
            <a:ext cx="4768185" cy="5483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800" dirty="0" smtClean="0"/>
              <a:t>Konfiguracja środowiska</a:t>
            </a:r>
            <a:endParaRPr lang="pl-PL" sz="2400" dirty="0"/>
          </a:p>
        </p:txBody>
      </p:sp>
      <p:pic>
        <p:nvPicPr>
          <p:cNvPr id="6" name="Picture 6" descr="Podobny obraz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5722" y="5966233"/>
            <a:ext cx="1076278" cy="107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Podobny obraz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206525" y="5966233"/>
            <a:ext cx="1076278" cy="107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odobny obraz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190005" y="5502242"/>
            <a:ext cx="1018515" cy="169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ole tekstowe 1"/>
          <p:cNvSpPr txBox="1"/>
          <p:nvPr/>
        </p:nvSpPr>
        <p:spPr>
          <a:xfrm>
            <a:off x="498919" y="1739494"/>
            <a:ext cx="935384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pl-PL" sz="2800" dirty="0"/>
              <a:t>JDK (Java Development Kit) – strona </a:t>
            </a:r>
            <a:r>
              <a:rPr lang="pl-PL" sz="2800" dirty="0" err="1"/>
              <a:t>oracle</a:t>
            </a:r>
            <a:endParaRPr lang="pl-PL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800" dirty="0"/>
              <a:t>Pobranie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800" dirty="0"/>
              <a:t>Instalacja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800" dirty="0"/>
              <a:t>Sprawdzenie  zmiennych środowiskowych w </a:t>
            </a:r>
            <a:r>
              <a:rPr lang="pl-PL" sz="2800" dirty="0" smtClean="0"/>
              <a:t>systemu</a:t>
            </a:r>
            <a:endParaRPr lang="pl-PL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800" dirty="0"/>
              <a:t>Instalacja </a:t>
            </a:r>
            <a:r>
              <a:rPr lang="pl-PL" sz="2800" dirty="0" smtClean="0"/>
              <a:t>IDE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152044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 txBox="1">
            <a:spLocks/>
          </p:cNvSpPr>
          <p:nvPr/>
        </p:nvSpPr>
        <p:spPr>
          <a:xfrm>
            <a:off x="0" y="-94223"/>
            <a:ext cx="2263366" cy="7460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sz="4800" dirty="0" smtClean="0"/>
              <a:t>Java</a:t>
            </a:r>
            <a:endParaRPr lang="pl-PL" sz="4800" dirty="0"/>
          </a:p>
        </p:txBody>
      </p:sp>
      <p:sp>
        <p:nvSpPr>
          <p:cNvPr id="5" name="Podtytuł 2"/>
          <p:cNvSpPr txBox="1">
            <a:spLocks/>
          </p:cNvSpPr>
          <p:nvPr/>
        </p:nvSpPr>
        <p:spPr>
          <a:xfrm>
            <a:off x="1462134" y="103523"/>
            <a:ext cx="6256022" cy="11363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800" dirty="0"/>
              <a:t>INTEGRATED DEVELOPER ENVIROMENT (IDE) – twój przyjaciel</a:t>
            </a:r>
            <a:endParaRPr lang="pl-PL" sz="2400" dirty="0"/>
          </a:p>
        </p:txBody>
      </p:sp>
      <p:pic>
        <p:nvPicPr>
          <p:cNvPr id="6" name="Picture 6" descr="Podobny obraz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5722" y="5966233"/>
            <a:ext cx="1076278" cy="107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Podobny obraz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206525" y="5966233"/>
            <a:ext cx="1076278" cy="107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odobny obraz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190005" y="5502242"/>
            <a:ext cx="1018515" cy="169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ole tekstowe 1"/>
          <p:cNvSpPr txBox="1"/>
          <p:nvPr/>
        </p:nvSpPr>
        <p:spPr>
          <a:xfrm>
            <a:off x="775222" y="1698270"/>
            <a:ext cx="26963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3200" dirty="0" err="1"/>
              <a:t>NetBeans</a:t>
            </a:r>
            <a:r>
              <a:rPr lang="pl-PL" sz="32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3200" dirty="0"/>
              <a:t>IDEA </a:t>
            </a:r>
            <a:r>
              <a:rPr lang="pl-PL" sz="3200" dirty="0" err="1"/>
              <a:t>Intellij</a:t>
            </a:r>
            <a:endParaRPr lang="pl-PL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3200" dirty="0" err="1"/>
              <a:t>Eclipse</a:t>
            </a:r>
            <a:endParaRPr lang="pl-PL" sz="3200" dirty="0"/>
          </a:p>
        </p:txBody>
      </p:sp>
      <p:pic>
        <p:nvPicPr>
          <p:cNvPr id="2054" name="Picture 6" descr="Podobny obraz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87"/>
          <a:stretch/>
        </p:blipFill>
        <p:spPr bwMode="auto">
          <a:xfrm>
            <a:off x="6832331" y="3779185"/>
            <a:ext cx="1771650" cy="16966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Znalezione obrazy dla zapytania Intellij logo vecto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543" y="3689177"/>
            <a:ext cx="1905000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Znalezione obrazy dla zapytania netBeans logo vecto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542" y="3785557"/>
            <a:ext cx="1712240" cy="17122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41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seta">
  <a:themeElements>
    <a:clrScheme name="Fas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130</TotalTime>
  <Words>510</Words>
  <Application>Microsoft Office PowerPoint</Application>
  <PresentationFormat>Panoramiczny</PresentationFormat>
  <Paragraphs>134</Paragraphs>
  <Slides>22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22</vt:i4>
      </vt:variant>
    </vt:vector>
  </HeadingPairs>
  <TitlesOfParts>
    <vt:vector size="28" baseType="lpstr">
      <vt:lpstr>Arial</vt:lpstr>
      <vt:lpstr>Consolas</vt:lpstr>
      <vt:lpstr>Trebuchet MS</vt:lpstr>
      <vt:lpstr>Wingdings</vt:lpstr>
      <vt:lpstr>Wingdings 3</vt:lpstr>
      <vt:lpstr>Faseta</vt:lpstr>
      <vt:lpstr>Prezentacja programu PowerPoint</vt:lpstr>
      <vt:lpstr>Let’s start JAVA party!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Użytkownik systemu Windows</dc:creator>
  <cp:lastModifiedBy>Użytkownik systemu Windows</cp:lastModifiedBy>
  <cp:revision>14</cp:revision>
  <dcterms:created xsi:type="dcterms:W3CDTF">2017-03-05T11:41:09Z</dcterms:created>
  <dcterms:modified xsi:type="dcterms:W3CDTF">2017-03-06T09:03:04Z</dcterms:modified>
</cp:coreProperties>
</file>