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72" r:id="rId9"/>
    <p:sldId id="261" r:id="rId10"/>
    <p:sldId id="262" r:id="rId11"/>
    <p:sldId id="269" r:id="rId12"/>
    <p:sldId id="278" r:id="rId13"/>
    <p:sldId id="264" r:id="rId14"/>
    <p:sldId id="265" r:id="rId15"/>
    <p:sldId id="266" r:id="rId16"/>
    <p:sldId id="267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557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89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28648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573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190603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02228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724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779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58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5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70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61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646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05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47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50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938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JAVA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Hermetyzacja </a:t>
            </a:r>
            <a:r>
              <a:rPr lang="pl-PL" dirty="0"/>
              <a:t>(enkapsulacja</a:t>
            </a:r>
            <a:r>
              <a:rPr lang="pl-PL" dirty="0" smtClean="0"/>
              <a:t>), Dziedziczenie, </a:t>
            </a:r>
            <a:r>
              <a:rPr lang="pl-PL" dirty="0" err="1" smtClean="0"/>
              <a:t>equals</a:t>
            </a:r>
            <a:r>
              <a:rPr lang="pl-PL" dirty="0" smtClean="0"/>
              <a:t>, </a:t>
            </a:r>
            <a:r>
              <a:rPr lang="pl-PL" dirty="0" err="1" smtClean="0"/>
              <a:t>hashcode</a:t>
            </a:r>
            <a:r>
              <a:rPr lang="pl-PL" dirty="0" smtClean="0"/>
              <a:t>, @</a:t>
            </a:r>
            <a:r>
              <a:rPr lang="pl-PL" dirty="0" err="1" smtClean="0"/>
              <a:t>override</a:t>
            </a:r>
            <a:r>
              <a:rPr lang="pl-PL" dirty="0" smtClean="0"/>
              <a:t> </a:t>
            </a:r>
            <a:r>
              <a:rPr lang="pl-PL" dirty="0" err="1" smtClean="0"/>
              <a:t>instanceof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233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Dziedziczenie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549184" y="1858917"/>
            <a:ext cx="5419725" cy="40068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Employee</a:t>
            </a:r>
            <a:r>
              <a:rPr lang="pl-PL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</a:t>
            </a:r>
            <a:r>
              <a:rPr lang="pl-PL" dirty="0" err="1" smtClean="0">
                <a:latin typeface="Consolas" panose="020B0609020204030204" pitchFamily="49" charset="0"/>
              </a:rPr>
              <a:t>String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firstName</a:t>
            </a:r>
            <a:r>
              <a:rPr lang="pl-PL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</a:t>
            </a:r>
            <a:r>
              <a:rPr lang="pl-PL" dirty="0" err="1" smtClean="0">
                <a:latin typeface="Consolas" panose="020B0609020204030204" pitchFamily="49" charset="0"/>
              </a:rPr>
              <a:t>String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lastName</a:t>
            </a:r>
            <a:r>
              <a:rPr lang="pl-PL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</a:t>
            </a: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salary</a:t>
            </a:r>
            <a:r>
              <a:rPr lang="pl-PL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Employee</a:t>
            </a:r>
            <a:r>
              <a:rPr lang="pl-PL" dirty="0" smtClean="0">
                <a:latin typeface="Consolas" panose="020B0609020204030204" pitchFamily="49" charset="0"/>
              </a:rPr>
              <a:t>() </a:t>
            </a:r>
            <a:r>
              <a:rPr lang="pl-PL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	 </a:t>
            </a:r>
            <a:r>
              <a:rPr lang="pl-PL" dirty="0" err="1" smtClean="0">
                <a:latin typeface="Consolas" panose="020B0609020204030204" pitchFamily="49" charset="0"/>
              </a:rPr>
              <a:t>firstName</a:t>
            </a:r>
            <a:r>
              <a:rPr lang="pl-PL" dirty="0" smtClean="0">
                <a:latin typeface="Consolas" panose="020B0609020204030204" pitchFamily="49" charset="0"/>
              </a:rPr>
              <a:t> = „”;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	 </a:t>
            </a:r>
            <a:r>
              <a:rPr lang="pl-PL" dirty="0" err="1" smtClean="0">
                <a:latin typeface="Consolas" panose="020B0609020204030204" pitchFamily="49" charset="0"/>
              </a:rPr>
              <a:t>lastName</a:t>
            </a:r>
            <a:r>
              <a:rPr lang="pl-PL" dirty="0" smtClean="0">
                <a:latin typeface="Consolas" panose="020B0609020204030204" pitchFamily="49" charset="0"/>
              </a:rPr>
              <a:t> = „”;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	wyplata = 0;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Employee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firstName</a:t>
            </a:r>
            <a:r>
              <a:rPr lang="pl-PL" dirty="0" smtClean="0">
                <a:latin typeface="Consolas" panose="020B0609020204030204" pitchFamily="49" charset="0"/>
              </a:rPr>
              <a:t>, </a:t>
            </a:r>
            <a:r>
              <a:rPr lang="pl-PL" dirty="0" err="1" smtClean="0">
                <a:latin typeface="Consolas" panose="020B0609020204030204" pitchFamily="49" charset="0"/>
              </a:rPr>
              <a:t>String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lastName</a:t>
            </a:r>
            <a:r>
              <a:rPr lang="pl-PL" dirty="0" smtClean="0">
                <a:latin typeface="Consolas" panose="020B0609020204030204" pitchFamily="49" charset="0"/>
              </a:rPr>
              <a:t>, </a:t>
            </a: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salary</a:t>
            </a:r>
            <a:r>
              <a:rPr lang="pl-PL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	 </a:t>
            </a:r>
            <a:r>
              <a:rPr lang="pl-PL" dirty="0" err="1" smtClean="0">
                <a:latin typeface="Consolas" panose="020B0609020204030204" pitchFamily="49" charset="0"/>
              </a:rPr>
              <a:t>this.firstName</a:t>
            </a:r>
            <a:r>
              <a:rPr lang="pl-PL" dirty="0" smtClean="0">
                <a:latin typeface="Consolas" panose="020B0609020204030204" pitchFamily="49" charset="0"/>
              </a:rPr>
              <a:t> = </a:t>
            </a:r>
            <a:r>
              <a:rPr lang="pl-PL" dirty="0" err="1" smtClean="0">
                <a:latin typeface="Consolas" panose="020B0609020204030204" pitchFamily="49" charset="0"/>
              </a:rPr>
              <a:t>firstName</a:t>
            </a:r>
            <a:r>
              <a:rPr lang="pl-PL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	</a:t>
            </a:r>
            <a:r>
              <a:rPr lang="pl-PL" dirty="0" err="1" smtClean="0">
                <a:latin typeface="Consolas" panose="020B0609020204030204" pitchFamily="49" charset="0"/>
              </a:rPr>
              <a:t>this.lastName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= </a:t>
            </a:r>
            <a:r>
              <a:rPr lang="pl-PL" dirty="0" err="1" smtClean="0">
                <a:latin typeface="Consolas" panose="020B0609020204030204" pitchFamily="49" charset="0"/>
              </a:rPr>
              <a:t>lastName</a:t>
            </a:r>
            <a:r>
              <a:rPr lang="pl-PL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	</a:t>
            </a:r>
            <a:r>
              <a:rPr lang="pl-PL" dirty="0" err="1" smtClean="0">
                <a:latin typeface="Consolas" panose="020B0609020204030204" pitchFamily="49" charset="0"/>
              </a:rPr>
              <a:t>this.salary</a:t>
            </a:r>
            <a:r>
              <a:rPr lang="pl-PL" dirty="0" smtClean="0">
                <a:latin typeface="Consolas" panose="020B0609020204030204" pitchFamily="49" charset="0"/>
              </a:rPr>
              <a:t> = </a:t>
            </a:r>
            <a:r>
              <a:rPr lang="pl-PL" dirty="0" err="1" smtClean="0">
                <a:latin typeface="Consolas" panose="020B0609020204030204" pitchFamily="49" charset="0"/>
              </a:rPr>
              <a:t>salary</a:t>
            </a:r>
            <a:r>
              <a:rPr lang="pl-PL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}}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6453051" y="979714"/>
            <a:ext cx="4501818" cy="4725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Chief </a:t>
            </a: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Employee</a:t>
            </a:r>
            <a:r>
              <a:rPr lang="pl-PL" dirty="0" smtClean="0">
                <a:latin typeface="Consolas" panose="020B0609020204030204" pitchFamily="49" charset="0"/>
              </a:rPr>
              <a:t> {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departmentCode</a:t>
            </a:r>
            <a:r>
              <a:rPr lang="pl-PL" dirty="0" smtClean="0">
                <a:latin typeface="Consolas" panose="020B0609020204030204" pitchFamily="49" charset="0"/>
              </a:rPr>
              <a:t>;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l-PL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pl-PL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pl-PL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l-PL" dirty="0" smtClean="0"/>
              <a:t>Klasa Pracownik posiada 3 pola określające imię i nazwisko pracownika a także jego wypłatę. Do tworzenia obiektów dostępne są dwa </a:t>
            </a:r>
            <a:r>
              <a:rPr lang="pl-PL" dirty="0" err="1" smtClean="0"/>
              <a:t>konstruktory</a:t>
            </a:r>
            <a:r>
              <a:rPr lang="pl-PL" dirty="0" smtClean="0"/>
              <a:t>, jeden bezparametrowy, a drugi ustawiający odpowiednie pola obiektu. Klasa szefa rozszerza klasę pracownika o dodatkowe pole informujące o kodzie oddziału którego jest szefem</a:t>
            </a:r>
          </a:p>
        </p:txBody>
      </p:sp>
    </p:spTree>
    <p:extLst>
      <p:ext uri="{BB962C8B-B14F-4D97-AF65-F5344CB8AC3E}">
        <p14:creationId xmlns:p14="http://schemas.microsoft.com/office/powerpoint/2010/main" xmlns="" val="1392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Stwórzmy pracowników oraz szefa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Dodaj do klasy szefa getter i seter do pola mówiącego o kodzie departamentu.</a:t>
            </a:r>
          </a:p>
          <a:p>
            <a:pPr>
              <a:buNone/>
            </a:pPr>
            <a:r>
              <a:rPr lang="pl-PL" dirty="0" smtClean="0"/>
              <a:t>Utwórz obiekt pracownika oraz obiekt szefa.</a:t>
            </a:r>
          </a:p>
          <a:p>
            <a:pPr>
              <a:buNone/>
            </a:pPr>
            <a:r>
              <a:rPr lang="pl-PL" dirty="0" smtClean="0"/>
              <a:t>Ustaw wszystkie wartości szefa za pomocą </a:t>
            </a:r>
            <a:r>
              <a:rPr lang="pl-PL" dirty="0" err="1" smtClean="0"/>
              <a:t>setterów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Wypisz te elementy za pomocą „</a:t>
            </a:r>
            <a:r>
              <a:rPr lang="pl-PL" dirty="0" err="1" smtClean="0"/>
              <a:t>sysouta</a:t>
            </a:r>
            <a:r>
              <a:rPr lang="pl-PL" dirty="0" smtClean="0"/>
              <a:t>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80484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Super, jest super więc o co Ci chodzi 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sz="2000" dirty="0" smtClean="0">
                <a:solidFill>
                  <a:srgbClr val="00B0F0"/>
                </a:solidFill>
              </a:rPr>
              <a:t>super()</a:t>
            </a:r>
          </a:p>
          <a:p>
            <a:pPr>
              <a:buNone/>
            </a:pPr>
            <a:r>
              <a:rPr lang="pl-PL" dirty="0" smtClean="0"/>
              <a:t>Służy ona do wywoływania konstruktorów klasy nadrzędnej (tej, z której dziedziczymy) o podanych parametrach, lub w przypadku metod - odpowiedników o takiej samej nazwie i podanych parametrach. 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Wywołaj dodaj do klasy pracownika konstruktor, wypełniający wszystkie pola klasy.</a:t>
            </a:r>
          </a:p>
          <a:p>
            <a:pPr>
              <a:buNone/>
            </a:pPr>
            <a:r>
              <a:rPr lang="pl-PL" dirty="0" smtClean="0"/>
              <a:t>Następnie dodaj w klasie szef konstruktor który również wypełnia wszystkie pola klasy. W implementacji użyj słowa super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Equals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1074" y="1449977"/>
            <a:ext cx="9353007" cy="49246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Do sprawdzenia „równości” typów prostych służą operatory </a:t>
            </a:r>
            <a:r>
              <a:rPr lang="pl-PL" dirty="0">
                <a:solidFill>
                  <a:srgbClr val="0070C0"/>
                </a:solidFill>
              </a:rPr>
              <a:t>==</a:t>
            </a:r>
            <a:r>
              <a:rPr lang="pl-PL" dirty="0"/>
              <a:t> oraz </a:t>
            </a:r>
            <a:r>
              <a:rPr lang="pl-PL" dirty="0">
                <a:solidFill>
                  <a:srgbClr val="0070C0"/>
                </a:solidFill>
              </a:rPr>
              <a:t>!=</a:t>
            </a:r>
            <a:r>
              <a:rPr lang="pl-PL" dirty="0"/>
              <a:t>. Dzięki nim możemy porównać ze sobą każdą zmienną typu prostego. Wynikiem takiego porównania jest wartość typu </a:t>
            </a:r>
            <a:r>
              <a:rPr lang="pl-PL" dirty="0" err="1">
                <a:solidFill>
                  <a:srgbClr val="0070C0"/>
                </a:solidFill>
              </a:rPr>
              <a:t>boolean</a:t>
            </a:r>
            <a:r>
              <a:rPr lang="pl-PL" dirty="0">
                <a:solidFill>
                  <a:srgbClr val="0070C0"/>
                </a:solidFill>
              </a:rPr>
              <a:t> – </a:t>
            </a:r>
            <a:r>
              <a:rPr lang="pl-PL" dirty="0" err="1">
                <a:solidFill>
                  <a:srgbClr val="0070C0"/>
                </a:solidFill>
              </a:rPr>
              <a:t>true</a:t>
            </a:r>
            <a:r>
              <a:rPr lang="pl-PL" dirty="0"/>
              <a:t> jeśli porównywane </a:t>
            </a:r>
            <a:r>
              <a:rPr lang="pl-PL" dirty="0" smtClean="0"/>
              <a:t>obiekty </a:t>
            </a:r>
            <a:r>
              <a:rPr lang="pl-PL" dirty="0"/>
              <a:t>są równe i </a:t>
            </a:r>
            <a:r>
              <a:rPr lang="pl-PL" dirty="0" err="1">
                <a:solidFill>
                  <a:srgbClr val="0070C0"/>
                </a:solidFill>
              </a:rPr>
              <a:t>false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w przeciwnym </a:t>
            </a:r>
            <a:r>
              <a:rPr lang="pl-PL" dirty="0" smtClean="0"/>
              <a:t>wypadku.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System.out.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"test == test: "</a:t>
            </a:r>
            <a:r>
              <a:rPr lang="en-US" dirty="0">
                <a:latin typeface="Consolas" panose="020B0609020204030204" pitchFamily="49" charset="0"/>
              </a:rPr>
              <a:t> + 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new 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) == 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new 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)));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System.out.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"test equals test: "</a:t>
            </a:r>
            <a:r>
              <a:rPr lang="en-US" dirty="0"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new 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new 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"test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)));</a:t>
            </a:r>
            <a:endParaRPr lang="pl-PL" dirty="0" smtClean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pl-PL" dirty="0"/>
              <a:t>Dlaczego tak się dzieje? Otóż w przypadku obiektów operator </a:t>
            </a:r>
            <a:r>
              <a:rPr lang="pl-PL" dirty="0">
                <a:solidFill>
                  <a:srgbClr val="0070C0"/>
                </a:solidFill>
              </a:rPr>
              <a:t>==</a:t>
            </a:r>
            <a:r>
              <a:rPr lang="pl-PL" dirty="0"/>
              <a:t> porównuje referencje obiektów (adresy na stercie). Mając dwie różne instancje obiektów mają one dwa różne adresy w pamięci w związku z tym zawsze ich adresy są różne. Innymi słowy w przypadku obiektów przy pomocy operatora </a:t>
            </a:r>
            <a:r>
              <a:rPr lang="pl-PL" dirty="0">
                <a:solidFill>
                  <a:srgbClr val="0070C0"/>
                </a:solidFill>
              </a:rPr>
              <a:t>==</a:t>
            </a:r>
            <a:r>
              <a:rPr lang="pl-PL" dirty="0"/>
              <a:t> możemy sprawdzić czy dwie referencje wskazują na ten sam obiekt</a:t>
            </a:r>
            <a:r>
              <a:rPr lang="pl-PL" dirty="0" smtClean="0"/>
              <a:t>.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 reference1 = 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new 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"something"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 reference2 = reference1;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System.out.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"reference1 == reference2: "</a:t>
            </a:r>
            <a:r>
              <a:rPr lang="en-US" dirty="0">
                <a:latin typeface="Consolas" panose="020B0609020204030204" pitchFamily="49" charset="0"/>
              </a:rPr>
              <a:t> + (reference1 == reference2</a:t>
            </a:r>
            <a:r>
              <a:rPr lang="en-US" dirty="0" smtClean="0">
                <a:latin typeface="Consolas" panose="020B0609020204030204" pitchFamily="49" charset="0"/>
              </a:rPr>
              <a:t>));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0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Equals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Metoda </a:t>
            </a:r>
            <a:r>
              <a:rPr lang="pl-PL" dirty="0" err="1">
                <a:solidFill>
                  <a:srgbClr val="0070C0"/>
                </a:solidFill>
              </a:rPr>
              <a:t>equals</a:t>
            </a:r>
            <a:r>
              <a:rPr lang="pl-PL" dirty="0"/>
              <a:t> jest jedną z metod dostępnych w klasie </a:t>
            </a:r>
            <a:r>
              <a:rPr lang="pl-PL" dirty="0">
                <a:solidFill>
                  <a:srgbClr val="0070C0"/>
                </a:solidFill>
              </a:rPr>
              <a:t>Object</a:t>
            </a:r>
            <a:r>
              <a:rPr lang="pl-PL" dirty="0"/>
              <a:t>. W związku z tym, że każdy obiekt w języku Java ma tą klasę w swojej hierarchii dziedziczenia możemy tą metodą wywołać na każdym obiekcie</a:t>
            </a:r>
            <a:r>
              <a:rPr lang="pl-PL" dirty="0" smtClean="0"/>
              <a:t>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 większości przypadków domyślna implementacja metody </a:t>
            </a:r>
            <a:r>
              <a:rPr lang="pl-PL" dirty="0" err="1">
                <a:solidFill>
                  <a:srgbClr val="0070C0"/>
                </a:solidFill>
              </a:rPr>
              <a:t>equals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nie jest odpowiednia (Domyślna implementacja zachowuje się jak operator </a:t>
            </a:r>
            <a:r>
              <a:rPr lang="pl-PL" dirty="0">
                <a:solidFill>
                  <a:srgbClr val="0070C0"/>
                </a:solidFill>
              </a:rPr>
              <a:t>==,</a:t>
            </a:r>
            <a:r>
              <a:rPr lang="pl-PL" dirty="0"/>
              <a:t> porównuje adresy obiektów</a:t>
            </a:r>
            <a:r>
              <a:rPr lang="pl-PL" dirty="0" smtClean="0"/>
              <a:t>.) </a:t>
            </a:r>
            <a:r>
              <a:rPr lang="pl-PL" dirty="0"/>
              <a:t>w związku z tym programista tworzący nowy obiekt musi tą metodę zaimplementować jeśli chce sprawdzać czy instancje tej klasy są równe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b="1" dirty="0" smtClean="0"/>
              <a:t>Dodajmy do naszej klasy pracownika metodę </a:t>
            </a:r>
            <a:r>
              <a:rPr lang="pl-PL" b="1" dirty="0" err="1" smtClean="0"/>
              <a:t>equals</a:t>
            </a:r>
            <a:r>
              <a:rPr lang="pl-PL" b="1" dirty="0" smtClean="0"/>
              <a:t> i spróbujmy porównać pracowników.</a:t>
            </a:r>
          </a:p>
        </p:txBody>
      </p:sp>
    </p:spTree>
    <p:extLst>
      <p:ext uri="{BB962C8B-B14F-4D97-AF65-F5344CB8AC3E}">
        <p14:creationId xmlns:p14="http://schemas.microsoft.com/office/powerpoint/2010/main" xmlns="" val="18569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75" y="15208"/>
            <a:ext cx="4336449" cy="68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6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Equals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Zauważ, że w naszej implementacji metody </a:t>
            </a:r>
            <a:r>
              <a:rPr lang="pl-PL" dirty="0" err="1">
                <a:solidFill>
                  <a:srgbClr val="0070C0"/>
                </a:solidFill>
              </a:rPr>
              <a:t>equals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używamy także metody </a:t>
            </a:r>
            <a:r>
              <a:rPr lang="pl-PL" dirty="0" err="1">
                <a:solidFill>
                  <a:srgbClr val="0070C0"/>
                </a:solidFill>
              </a:rPr>
              <a:t>equals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z typu </a:t>
            </a:r>
            <a:r>
              <a:rPr lang="pl-PL" dirty="0">
                <a:solidFill>
                  <a:srgbClr val="0070C0"/>
                </a:solidFill>
              </a:rPr>
              <a:t>String</a:t>
            </a:r>
            <a:r>
              <a:rPr lang="pl-PL" dirty="0"/>
              <a:t> aby sprawdzić czy model i producent są równi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Nowy </a:t>
            </a:r>
            <a:r>
              <a:rPr lang="pl-PL" dirty="0"/>
              <a:t>może być także operator </a:t>
            </a:r>
            <a:r>
              <a:rPr lang="pl-PL" dirty="0" err="1">
                <a:solidFill>
                  <a:srgbClr val="0070C0"/>
                </a:solidFill>
              </a:rPr>
              <a:t>instanceof</a:t>
            </a:r>
            <a:r>
              <a:rPr lang="pl-PL" dirty="0"/>
              <a:t>, służy on do sprawdzenia czy dana instancja jest typu </a:t>
            </a:r>
            <a:r>
              <a:rPr lang="pl-PL" dirty="0">
                <a:solidFill>
                  <a:srgbClr val="0070C0"/>
                </a:solidFill>
              </a:rPr>
              <a:t>Chair</a:t>
            </a:r>
            <a:r>
              <a:rPr lang="pl-PL" dirty="0"/>
              <a:t>. Po tym sprawdzeniu możemy bezpiecznie rzutować </a:t>
            </a:r>
            <a:r>
              <a:rPr lang="pl-PL" dirty="0" smtClean="0"/>
              <a:t>obiekt </a:t>
            </a:r>
            <a:r>
              <a:rPr lang="pl-PL" dirty="0" err="1">
                <a:solidFill>
                  <a:srgbClr val="0070C0"/>
                </a:solidFill>
              </a:rPr>
              <a:t>obj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i mamy pewność, że nie zostanie rzucony wyjątek </a:t>
            </a:r>
            <a:r>
              <a:rPr lang="pl-PL" dirty="0" err="1" smtClean="0">
                <a:solidFill>
                  <a:srgbClr val="0070C0"/>
                </a:solidFill>
              </a:rPr>
              <a:t>ClassCastException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34394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toString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Wywołajmy na rzecz naszych obiektów metodę </a:t>
            </a:r>
            <a:r>
              <a:rPr lang="pl-PL" dirty="0" err="1" smtClean="0"/>
              <a:t>toString</a:t>
            </a:r>
            <a:r>
              <a:rPr lang="pl-PL" dirty="0" smtClean="0"/>
              <a:t>(), sprawdźmy co wypisze. 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Następnym krokiem jest zmodyfikowanie tej metody  aby otrzymywać czytelne informacje odnośnie obiektu.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Piszemy kody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  <p:pic>
        <p:nvPicPr>
          <p:cNvPr id="4" name="Symbol zastępczy zawartości 3" descr="OOP_CircleCylin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960" y="-14147"/>
            <a:ext cx="4422185" cy="6872148"/>
          </a:xfrm>
        </p:spPr>
      </p:pic>
      <p:sp>
        <p:nvSpPr>
          <p:cNvPr id="5" name="pole tekstowe 4"/>
          <p:cNvSpPr txBox="1"/>
          <p:nvPr/>
        </p:nvSpPr>
        <p:spPr>
          <a:xfrm>
            <a:off x="627017" y="1737360"/>
            <a:ext cx="3971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 podstawie UML obok, zaimplementuj  klasy.</a:t>
            </a:r>
          </a:p>
          <a:p>
            <a:endParaRPr lang="pl-PL" dirty="0" smtClean="0"/>
          </a:p>
          <a:p>
            <a:r>
              <a:rPr lang="pl-PL" dirty="0" smtClean="0"/>
              <a:t>Pamiętaj o metodach obliczających pola koła oraz objętość cylindra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Gruba jazda XD </a:t>
            </a:r>
            <a:br>
              <a:rPr lang="pl-PL" dirty="0" smtClean="0"/>
            </a:br>
            <a:r>
              <a:rPr lang="pl-PL" dirty="0" smtClean="0"/>
              <a:t>Obsługa kursu Nauczania.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Zaprojektuj model poniższych klas, użyj dziedziczenia zaproponowane poniżej.</a:t>
            </a:r>
          </a:p>
          <a:p>
            <a:pPr>
              <a:buNone/>
            </a:pPr>
            <a:r>
              <a:rPr lang="pl-PL" dirty="0" smtClean="0"/>
              <a:t>Podstawową klasą jest Osoba.</a:t>
            </a:r>
          </a:p>
          <a:p>
            <a:pPr>
              <a:buNone/>
            </a:pPr>
            <a:r>
              <a:rPr lang="pl-PL" dirty="0" smtClean="0"/>
              <a:t>Klasami pochodnymi jest Student oraz Nauczyciel.</a:t>
            </a:r>
          </a:p>
          <a:p>
            <a:pPr>
              <a:buNone/>
            </a:pPr>
            <a:r>
              <a:rPr lang="pl-PL" dirty="0" smtClean="0"/>
              <a:t>Ostatnia klasą jest klasa kursu. 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Student pola: </a:t>
            </a:r>
            <a:r>
              <a:rPr lang="pl-PL" dirty="0" err="1" smtClean="0"/>
              <a:t>imie</a:t>
            </a:r>
            <a:r>
              <a:rPr lang="pl-PL" dirty="0" smtClean="0"/>
              <a:t> ,adres, kursy </a:t>
            </a:r>
            <a:r>
              <a:rPr lang="pl-PL" dirty="0" err="1" smtClean="0"/>
              <a:t>max</a:t>
            </a:r>
            <a:r>
              <a:rPr lang="pl-PL" dirty="0" smtClean="0"/>
              <a:t>. 8,   </a:t>
            </a:r>
          </a:p>
          <a:p>
            <a:pPr>
              <a:buNone/>
            </a:pPr>
            <a:r>
              <a:rPr lang="pl-PL" dirty="0" smtClean="0"/>
              <a:t>Nauczyciel: </a:t>
            </a:r>
            <a:r>
              <a:rPr lang="pl-PL" dirty="0" err="1" smtClean="0"/>
              <a:t>imie</a:t>
            </a:r>
            <a:r>
              <a:rPr lang="pl-PL" dirty="0" smtClean="0"/>
              <a:t>, adres, kursy max .5, płaca</a:t>
            </a:r>
          </a:p>
          <a:p>
            <a:pPr>
              <a:buNone/>
            </a:pPr>
            <a:r>
              <a:rPr lang="pl-PL" dirty="0" smtClean="0"/>
              <a:t>Kurs: nazwa, ocena,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Hermetyzacja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25" y="2326802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1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Pytanko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81837" y="1429068"/>
            <a:ext cx="6259043" cy="4212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l-PL" sz="6400" dirty="0" err="1" smtClean="0">
                <a:solidFill>
                  <a:srgbClr val="00B0F0"/>
                </a:solidFill>
                <a:latin typeface="Consolas" pitchFamily="49" charset="0"/>
              </a:rPr>
              <a:t>class</a:t>
            </a:r>
            <a:r>
              <a:rPr lang="pl-PL" sz="6400" dirty="0" smtClean="0">
                <a:latin typeface="Consolas" pitchFamily="49" charset="0"/>
              </a:rPr>
              <a:t> A{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</a:t>
            </a:r>
            <a:r>
              <a:rPr lang="pl-PL" sz="6400" dirty="0" smtClean="0">
                <a:solidFill>
                  <a:srgbClr val="00B0F0"/>
                </a:solidFill>
                <a:latin typeface="Consolas" pitchFamily="49" charset="0"/>
              </a:rPr>
              <a:t>public</a:t>
            </a:r>
            <a:r>
              <a:rPr lang="pl-PL" sz="6400" dirty="0" smtClean="0">
                <a:latin typeface="Consolas" pitchFamily="49" charset="0"/>
              </a:rPr>
              <a:t> A()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{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    </a:t>
            </a:r>
            <a:r>
              <a:rPr lang="pl-PL" sz="6400" dirty="0" err="1" smtClean="0">
                <a:latin typeface="Consolas" pitchFamily="49" charset="0"/>
              </a:rPr>
              <a:t>System.out.println</a:t>
            </a:r>
            <a:r>
              <a:rPr lang="pl-PL" sz="6400" dirty="0" smtClean="0">
                <a:latin typeface="Consolas" pitchFamily="49" charset="0"/>
              </a:rPr>
              <a:t>("</a:t>
            </a:r>
            <a:r>
              <a:rPr lang="pl-PL" sz="6400" dirty="0" err="1" smtClean="0">
                <a:latin typeface="Consolas" pitchFamily="49" charset="0"/>
              </a:rPr>
              <a:t>Class</a:t>
            </a:r>
            <a:r>
              <a:rPr lang="pl-PL" sz="6400" dirty="0" smtClean="0">
                <a:latin typeface="Consolas" pitchFamily="49" charset="0"/>
              </a:rPr>
              <a:t> A </a:t>
            </a:r>
            <a:r>
              <a:rPr lang="pl-PL" sz="6400" dirty="0" err="1" smtClean="0">
                <a:latin typeface="Consolas" pitchFamily="49" charset="0"/>
              </a:rPr>
              <a:t>Constructor</a:t>
            </a:r>
            <a:r>
              <a:rPr lang="pl-PL" sz="6400" dirty="0" smtClean="0">
                <a:latin typeface="Consolas" pitchFamily="49" charset="0"/>
              </a:rPr>
              <a:t>");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}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} </a:t>
            </a:r>
          </a:p>
          <a:p>
            <a:pPr>
              <a:buNone/>
            </a:pPr>
            <a:r>
              <a:rPr lang="pl-PL" sz="6400" dirty="0" err="1" smtClean="0">
                <a:solidFill>
                  <a:srgbClr val="00B0F0"/>
                </a:solidFill>
                <a:latin typeface="Consolas" pitchFamily="49" charset="0"/>
              </a:rPr>
              <a:t>class</a:t>
            </a:r>
            <a:r>
              <a:rPr lang="pl-PL" sz="64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pl-PL" sz="6400" dirty="0" smtClean="0">
                <a:latin typeface="Consolas" pitchFamily="49" charset="0"/>
              </a:rPr>
              <a:t>B </a:t>
            </a:r>
            <a:r>
              <a:rPr lang="pl-PL" sz="6400" dirty="0" err="1" smtClean="0">
                <a:solidFill>
                  <a:srgbClr val="00B0F0"/>
                </a:solidFill>
                <a:latin typeface="Consolas" pitchFamily="49" charset="0"/>
              </a:rPr>
              <a:t>extends</a:t>
            </a:r>
            <a:r>
              <a:rPr lang="pl-PL" sz="6400" dirty="0" smtClean="0">
                <a:latin typeface="Consolas" pitchFamily="49" charset="0"/>
              </a:rPr>
              <a:t> A{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</a:t>
            </a:r>
            <a:r>
              <a:rPr lang="pl-PL" sz="6400" dirty="0" smtClean="0">
                <a:solidFill>
                  <a:srgbClr val="00B0F0"/>
                </a:solidFill>
                <a:latin typeface="Consolas" pitchFamily="49" charset="0"/>
              </a:rPr>
              <a:t>public </a:t>
            </a:r>
            <a:r>
              <a:rPr lang="pl-PL" sz="6400" dirty="0" smtClean="0">
                <a:latin typeface="Consolas" pitchFamily="49" charset="0"/>
              </a:rPr>
              <a:t>B(){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    </a:t>
            </a:r>
            <a:r>
              <a:rPr lang="pl-PL" sz="6400" dirty="0" err="1" smtClean="0">
                <a:latin typeface="Consolas" pitchFamily="49" charset="0"/>
              </a:rPr>
              <a:t>System.out.println</a:t>
            </a:r>
            <a:r>
              <a:rPr lang="pl-PL" sz="6400" dirty="0" smtClean="0">
                <a:latin typeface="Consolas" pitchFamily="49" charset="0"/>
              </a:rPr>
              <a:t>("</a:t>
            </a:r>
            <a:r>
              <a:rPr lang="pl-PL" sz="6400" dirty="0" err="1" smtClean="0">
                <a:latin typeface="Consolas" pitchFamily="49" charset="0"/>
              </a:rPr>
              <a:t>Class</a:t>
            </a:r>
            <a:r>
              <a:rPr lang="pl-PL" sz="6400" dirty="0" smtClean="0">
                <a:latin typeface="Consolas" pitchFamily="49" charset="0"/>
              </a:rPr>
              <a:t> B </a:t>
            </a:r>
            <a:r>
              <a:rPr lang="pl-PL" sz="6400" dirty="0" err="1" smtClean="0">
                <a:latin typeface="Consolas" pitchFamily="49" charset="0"/>
              </a:rPr>
              <a:t>Constructor</a:t>
            </a:r>
            <a:r>
              <a:rPr lang="pl-PL" sz="6400" dirty="0" smtClean="0">
                <a:latin typeface="Consolas" pitchFamily="49" charset="0"/>
              </a:rPr>
              <a:t>");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}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pl-PL" sz="6400" dirty="0" err="1" smtClean="0">
                <a:solidFill>
                  <a:srgbClr val="00B0F0"/>
                </a:solidFill>
                <a:latin typeface="Consolas" pitchFamily="49" charset="0"/>
              </a:rPr>
              <a:t>class</a:t>
            </a:r>
            <a:r>
              <a:rPr lang="pl-PL" sz="6400" dirty="0" smtClean="0">
                <a:latin typeface="Consolas" pitchFamily="49" charset="0"/>
              </a:rPr>
              <a:t> C </a:t>
            </a:r>
            <a:r>
              <a:rPr lang="pl-PL" sz="6400" dirty="0" err="1" smtClean="0">
                <a:solidFill>
                  <a:srgbClr val="00B0F0"/>
                </a:solidFill>
                <a:latin typeface="Consolas" pitchFamily="49" charset="0"/>
              </a:rPr>
              <a:t>extends</a:t>
            </a:r>
            <a:r>
              <a:rPr lang="pl-PL" sz="6400" dirty="0" smtClean="0">
                <a:latin typeface="Consolas" pitchFamily="49" charset="0"/>
              </a:rPr>
              <a:t> B{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</a:t>
            </a:r>
            <a:r>
              <a:rPr lang="pl-PL" sz="6400" dirty="0" smtClean="0">
                <a:solidFill>
                  <a:srgbClr val="00B0F0"/>
                </a:solidFill>
                <a:latin typeface="Consolas" pitchFamily="49" charset="0"/>
              </a:rPr>
              <a:t>public</a:t>
            </a:r>
            <a:r>
              <a:rPr lang="pl-PL" sz="6400" dirty="0" smtClean="0">
                <a:latin typeface="Consolas" pitchFamily="49" charset="0"/>
              </a:rPr>
              <a:t> C(){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    </a:t>
            </a:r>
            <a:r>
              <a:rPr lang="pl-PL" sz="6400" dirty="0" err="1" smtClean="0">
                <a:latin typeface="Consolas" pitchFamily="49" charset="0"/>
              </a:rPr>
              <a:t>System.out.println</a:t>
            </a:r>
            <a:r>
              <a:rPr lang="pl-PL" sz="6400" dirty="0" smtClean="0">
                <a:latin typeface="Consolas" pitchFamily="49" charset="0"/>
              </a:rPr>
              <a:t>("</a:t>
            </a:r>
            <a:r>
              <a:rPr lang="pl-PL" sz="6400" dirty="0" err="1" smtClean="0">
                <a:latin typeface="Consolas" pitchFamily="49" charset="0"/>
              </a:rPr>
              <a:t>Class</a:t>
            </a:r>
            <a:r>
              <a:rPr lang="pl-PL" sz="6400" dirty="0" smtClean="0">
                <a:latin typeface="Consolas" pitchFamily="49" charset="0"/>
              </a:rPr>
              <a:t> C </a:t>
            </a:r>
            <a:r>
              <a:rPr lang="pl-PL" sz="6400" dirty="0" err="1" smtClean="0">
                <a:latin typeface="Consolas" pitchFamily="49" charset="0"/>
              </a:rPr>
              <a:t>Constructor</a:t>
            </a:r>
            <a:r>
              <a:rPr lang="pl-PL" sz="6400" dirty="0" smtClean="0">
                <a:latin typeface="Consolas" pitchFamily="49" charset="0"/>
              </a:rPr>
              <a:t>");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    }</a:t>
            </a:r>
          </a:p>
          <a:p>
            <a:pPr>
              <a:buNone/>
            </a:pPr>
            <a:r>
              <a:rPr lang="pl-PL" sz="6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pl-PL" dirty="0" smtClean="0">
                <a:latin typeface="Consolas" pitchFamily="49" charset="0"/>
              </a:rPr>
              <a:t> </a:t>
            </a:r>
            <a:endParaRPr lang="pl-PL" b="1" dirty="0">
              <a:latin typeface="Consolas" pitchFamily="49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7145383" y="1293223"/>
            <a:ext cx="3383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public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MainClass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{</a:t>
            </a:r>
          </a:p>
          <a:p>
            <a:pPr>
              <a:buNone/>
            </a:pPr>
            <a:r>
              <a:rPr lang="pl-PL" dirty="0" smtClean="0"/>
              <a:t>    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(</a:t>
            </a:r>
            <a:r>
              <a:rPr lang="pl-PL" dirty="0" err="1" smtClean="0"/>
              <a:t>String</a:t>
            </a:r>
            <a:r>
              <a:rPr lang="pl-PL" dirty="0" smtClean="0"/>
              <a:t>[] </a:t>
            </a:r>
            <a:r>
              <a:rPr lang="pl-PL" dirty="0" err="1" smtClean="0"/>
              <a:t>args</a:t>
            </a:r>
            <a:r>
              <a:rPr lang="pl-PL" dirty="0" smtClean="0"/>
              <a:t>)</a:t>
            </a:r>
          </a:p>
          <a:p>
            <a:pPr>
              <a:buNone/>
            </a:pPr>
            <a:r>
              <a:rPr lang="pl-PL" dirty="0" smtClean="0"/>
              <a:t>    {</a:t>
            </a:r>
          </a:p>
          <a:p>
            <a:pPr>
              <a:buNone/>
            </a:pPr>
            <a:r>
              <a:rPr lang="pl-PL" dirty="0" smtClean="0"/>
              <a:t>        C </a:t>
            </a:r>
            <a:r>
              <a:rPr lang="pl-PL" dirty="0" err="1" smtClean="0"/>
              <a:t>c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C();</a:t>
            </a:r>
          </a:p>
          <a:p>
            <a:pPr>
              <a:buNone/>
            </a:pPr>
            <a:r>
              <a:rPr lang="pl-PL" dirty="0" smtClean="0"/>
              <a:t>    }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b="1" dirty="0" smtClean="0"/>
              <a:t>Jaki będzie </a:t>
            </a:r>
            <a:r>
              <a:rPr lang="pl-PL" b="1" dirty="0" err="1" smtClean="0"/>
              <a:t>Output</a:t>
            </a:r>
            <a:r>
              <a:rPr lang="pl-PL" b="1" dirty="0" smtClean="0"/>
              <a:t> ?</a:t>
            </a:r>
          </a:p>
          <a:p>
            <a:pPr>
              <a:buNone/>
            </a:pPr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Lufa pytanie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Czy prywatne pole jest dziedziczone ?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Tak, jest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Nie jest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Tylko w tej samej paczce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Tylko jeśli jest typem obiektowym, ponieważ wtedy jest kompozycja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Hermetyzacja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494454" y="1402944"/>
            <a:ext cx="8675672" cy="43577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300" dirty="0"/>
              <a:t>Hermetyzacja (enkapsulacja) umożliwia ograniczenie dostępu do zmiennych, składowych i innych elementów danej klasy poprzez ich ukrycie. Elementy programu są zabezpieczone przed niechcianą modyfikacją "z zewnątrz" poprzez modyfikatory dostępu.</a:t>
            </a:r>
          </a:p>
          <a:p>
            <a:pPr marL="0" indent="0">
              <a:buNone/>
            </a:pPr>
            <a:r>
              <a:rPr lang="pl-PL" sz="2300" dirty="0"/>
              <a:t>W Javie mamy cztery modyfikatory</a:t>
            </a:r>
            <a:r>
              <a:rPr lang="pl-PL" sz="2300" dirty="0" smtClean="0"/>
              <a:t>:</a:t>
            </a:r>
          </a:p>
          <a:p>
            <a:r>
              <a:rPr lang="pl-PL" sz="2300" b="1" dirty="0" smtClean="0"/>
              <a:t>public</a:t>
            </a:r>
            <a:r>
              <a:rPr lang="pl-PL" sz="2300" b="1" dirty="0"/>
              <a:t> </a:t>
            </a:r>
            <a:r>
              <a:rPr lang="pl-PL" sz="2300" dirty="0"/>
              <a:t>- dostęp do elementów (składowych, metod, klasy lub interfejsu) ma każdy obiekt,</a:t>
            </a:r>
          </a:p>
          <a:p>
            <a:r>
              <a:rPr lang="pl-PL" sz="2300" b="1" dirty="0" err="1"/>
              <a:t>private</a:t>
            </a:r>
            <a:r>
              <a:rPr lang="pl-PL" sz="2300" b="1" dirty="0"/>
              <a:t> </a:t>
            </a:r>
            <a:r>
              <a:rPr lang="pl-PL" sz="2300" dirty="0"/>
              <a:t>- umożliwia dostęp do elementów w obrębie danej klasy; elementy prywatne nie mogą być dziedziczone (ps. </a:t>
            </a:r>
            <a:r>
              <a:rPr lang="pl-PL" sz="2300" i="1" dirty="0"/>
              <a:t>dziedziczenie </a:t>
            </a:r>
            <a:r>
              <a:rPr lang="pl-PL" sz="2300" dirty="0"/>
              <a:t>będzie opisane w dalszej części kursu)</a:t>
            </a:r>
          </a:p>
          <a:p>
            <a:r>
              <a:rPr lang="pl-PL" sz="2300" b="1" dirty="0" err="1"/>
              <a:t>protected</a:t>
            </a:r>
            <a:r>
              <a:rPr lang="pl-PL" sz="2300" b="1" dirty="0"/>
              <a:t> </a:t>
            </a:r>
            <a:r>
              <a:rPr lang="pl-PL" sz="2300" dirty="0"/>
              <a:t>- podobnie jak w </a:t>
            </a:r>
            <a:r>
              <a:rPr lang="pl-PL" sz="2300" i="1" dirty="0" err="1"/>
              <a:t>private</a:t>
            </a:r>
            <a:r>
              <a:rPr lang="pl-PL" sz="2300" dirty="0"/>
              <a:t>, z tym, że elementy chronione mogą być dziedziczone,</a:t>
            </a:r>
          </a:p>
          <a:p>
            <a:r>
              <a:rPr lang="pl-PL" sz="2300" b="1" dirty="0"/>
              <a:t>domyślny </a:t>
            </a:r>
            <a:r>
              <a:rPr lang="pl-PL" sz="2300" dirty="0"/>
              <a:t>modyfikator (bez słowa kluczowego) pozwala na dostęp do elementów w obrębie danego pakietu.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6617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Powtórka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Co jest prawdą odnośnie konstruktora?</a:t>
            </a:r>
          </a:p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smtClean="0"/>
              <a:t>Konstruktor może mieć parametry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Konstruktor może być nadpisany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Konstruktor domyślny jest tworzony automatycznie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Wszystkie odpowiedzi są prawdziwe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Jakiego typu klasa może mieć pola?</a:t>
            </a:r>
          </a:p>
          <a:p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smtClean="0"/>
              <a:t>Tylko typy prymitywne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Tylko typy obiektowe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1,2 jest poprawna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Żadna </a:t>
            </a:r>
            <a:r>
              <a:rPr lang="pl-PL" dirty="0" smtClean="0"/>
              <a:t>z powyższych odpowiedzi </a:t>
            </a:r>
            <a:r>
              <a:rPr lang="pl-PL" dirty="0" smtClean="0"/>
              <a:t>nie jest poprawna 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na śniadanie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Jaki jest </a:t>
            </a:r>
            <a:r>
              <a:rPr lang="pl-PL" dirty="0" err="1" smtClean="0"/>
              <a:t>output</a:t>
            </a:r>
            <a:r>
              <a:rPr lang="pl-PL" dirty="0" smtClean="0"/>
              <a:t> </a:t>
            </a:r>
            <a:r>
              <a:rPr lang="pl-PL" dirty="0" err="1" smtClean="0"/>
              <a:t>ponizszego</a:t>
            </a:r>
            <a:r>
              <a:rPr lang="pl-PL" dirty="0" smtClean="0"/>
              <a:t> programu :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75746" y="2737245"/>
            <a:ext cx="4183638" cy="412075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>
                <a:latin typeface="Consolas" pitchFamily="49" charset="0"/>
              </a:rPr>
              <a:t>public </a:t>
            </a:r>
            <a:r>
              <a:rPr lang="pl-PL" dirty="0" err="1" smtClean="0">
                <a:latin typeface="Consolas" pitchFamily="49" charset="0"/>
              </a:rPr>
              <a:t>class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Constructors</a:t>
            </a:r>
            <a:r>
              <a:rPr lang="pl-PL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String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name</a:t>
            </a:r>
            <a:r>
              <a:rPr lang="pl-PL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int</a:t>
            </a:r>
            <a:r>
              <a:rPr lang="pl-PL" dirty="0" smtClean="0">
                <a:latin typeface="Consolas" pitchFamily="49" charset="0"/>
              </a:rPr>
              <a:t> id;</a:t>
            </a:r>
          </a:p>
          <a:p>
            <a:pPr>
              <a:buNone/>
            </a:pPr>
            <a:r>
              <a:rPr lang="pl-PL" dirty="0" smtClean="0">
                <a:latin typeface="Consolas" pitchFamily="49" charset="0"/>
              </a:rPr>
              <a:t>Public </a:t>
            </a:r>
            <a:r>
              <a:rPr lang="pl-PL" dirty="0" err="1" smtClean="0">
                <a:latin typeface="Consolas" pitchFamily="49" charset="0"/>
              </a:rPr>
              <a:t>Constructors</a:t>
            </a:r>
            <a:r>
              <a:rPr lang="pl-PL" dirty="0" smtClean="0">
                <a:latin typeface="Consolas" pitchFamily="49" charset="0"/>
              </a:rPr>
              <a:t>(</a:t>
            </a:r>
            <a:r>
              <a:rPr lang="pl-PL" dirty="0" err="1" smtClean="0">
                <a:latin typeface="Consolas" pitchFamily="49" charset="0"/>
              </a:rPr>
              <a:t>String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name</a:t>
            </a:r>
            <a:r>
              <a:rPr lang="pl-PL" dirty="0" smtClean="0">
                <a:latin typeface="Consolas" pitchFamily="49" charset="0"/>
              </a:rPr>
              <a:t>, </a:t>
            </a:r>
            <a:r>
              <a:rPr lang="pl-PL" dirty="0" err="1" smtClean="0">
                <a:latin typeface="Consolas" pitchFamily="49" charset="0"/>
              </a:rPr>
              <a:t>int</a:t>
            </a:r>
            <a:r>
              <a:rPr lang="pl-PL" dirty="0" smtClean="0">
                <a:latin typeface="Consolas" pitchFamily="49" charset="0"/>
              </a:rPr>
              <a:t> id){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this.name=name</a:t>
            </a:r>
            <a:r>
              <a:rPr lang="pl-PL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this.id=id</a:t>
            </a:r>
            <a:r>
              <a:rPr lang="pl-PL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pl-PL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pl-PL" dirty="0" smtClean="0">
                <a:latin typeface="Consolas" pitchFamily="49" charset="0"/>
              </a:rPr>
              <a:t>Public </a:t>
            </a:r>
            <a:r>
              <a:rPr lang="pl-PL" dirty="0" err="1" smtClean="0">
                <a:latin typeface="Consolas" pitchFamily="49" charset="0"/>
              </a:rPr>
              <a:t>static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void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main</a:t>
            </a:r>
            <a:r>
              <a:rPr lang="pl-PL" dirty="0" smtClean="0">
                <a:latin typeface="Consolas" pitchFamily="49" charset="0"/>
              </a:rPr>
              <a:t>(</a:t>
            </a:r>
            <a:r>
              <a:rPr lang="pl-PL" dirty="0" err="1" smtClean="0">
                <a:latin typeface="Consolas" pitchFamily="49" charset="0"/>
              </a:rPr>
              <a:t>String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args</a:t>
            </a:r>
            <a:r>
              <a:rPr lang="pl-PL" dirty="0" smtClean="0">
                <a:latin typeface="Consolas" pitchFamily="49" charset="0"/>
              </a:rPr>
              <a:t>[]){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Constructors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obj</a:t>
            </a:r>
            <a:r>
              <a:rPr lang="pl-PL" dirty="0" smtClean="0">
                <a:latin typeface="Consolas" pitchFamily="49" charset="0"/>
              </a:rPr>
              <a:t> = </a:t>
            </a:r>
            <a:r>
              <a:rPr lang="pl-PL" dirty="0" err="1" smtClean="0">
                <a:latin typeface="Consolas" pitchFamily="49" charset="0"/>
              </a:rPr>
              <a:t>new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Constructors</a:t>
            </a:r>
            <a:r>
              <a:rPr lang="pl-PL" dirty="0" smtClean="0">
                <a:latin typeface="Consolas" pitchFamily="49" charset="0"/>
              </a:rPr>
              <a:t>(”Sing”,123);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System.out.print</a:t>
            </a:r>
            <a:r>
              <a:rPr lang="pl-PL" dirty="0" smtClean="0">
                <a:latin typeface="Consolas" pitchFamily="49" charset="0"/>
              </a:rPr>
              <a:t>(</a:t>
            </a:r>
            <a:r>
              <a:rPr lang="pl-PL" dirty="0" err="1" smtClean="0">
                <a:latin typeface="Consolas" pitchFamily="49" charset="0"/>
              </a:rPr>
              <a:t>obj.name</a:t>
            </a:r>
            <a:r>
              <a:rPr lang="pl-PL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System.out.print</a:t>
            </a:r>
            <a:r>
              <a:rPr lang="pl-PL" dirty="0" smtClean="0">
                <a:latin typeface="Consolas" pitchFamily="49" charset="0"/>
              </a:rPr>
              <a:t>(</a:t>
            </a:r>
            <a:r>
              <a:rPr lang="pl-PL" dirty="0" err="1" smtClean="0">
                <a:latin typeface="Consolas" pitchFamily="49" charset="0"/>
              </a:rPr>
              <a:t>obj.id</a:t>
            </a:r>
            <a:r>
              <a:rPr lang="pl-PL" dirty="0" smtClean="0">
                <a:latin typeface="Consolas" pitchFamily="49" charset="0"/>
              </a:rPr>
              <a:t>);</a:t>
            </a: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r>
              <a:rPr lang="pl-PL" dirty="0" smtClean="0">
                <a:latin typeface="Consolas" pitchFamily="49" charset="0"/>
              </a:rPr>
              <a:t>}}</a:t>
            </a:r>
            <a:endParaRPr lang="pl-PL" dirty="0">
              <a:latin typeface="Consolas" pitchFamily="49" charset="0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 smtClean="0"/>
              <a:t>Null</a:t>
            </a:r>
            <a:r>
              <a:rPr lang="pl-PL" dirty="0" smtClean="0"/>
              <a:t>  0 </a:t>
            </a:r>
          </a:p>
          <a:p>
            <a:pPr>
              <a:buFont typeface="+mj-lt"/>
              <a:buAutoNum type="arabicPeriod"/>
            </a:pPr>
            <a:r>
              <a:rPr lang="pl-PL" dirty="0" err="1" smtClean="0"/>
              <a:t>Sing</a:t>
            </a:r>
            <a:r>
              <a:rPr lang="pl-PL" dirty="0" smtClean="0"/>
              <a:t>   123</a:t>
            </a:r>
          </a:p>
          <a:p>
            <a:pPr>
              <a:buFont typeface="+mj-lt"/>
              <a:buAutoNum type="arabicPeriod"/>
            </a:pPr>
            <a:r>
              <a:rPr lang="pl-PL" dirty="0" err="1" smtClean="0"/>
              <a:t>Null</a:t>
            </a:r>
            <a:r>
              <a:rPr lang="pl-PL" dirty="0" smtClean="0"/>
              <a:t>  </a:t>
            </a:r>
            <a:r>
              <a:rPr lang="pl-PL" dirty="0" err="1" smtClean="0"/>
              <a:t>null</a:t>
            </a:r>
            <a:r>
              <a:rPr lang="pl-PL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””  0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Dziedziczenie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50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Dziedziczenie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Dziedziczenie </a:t>
            </a:r>
            <a:r>
              <a:rPr lang="pl-PL" dirty="0"/>
              <a:t>jak sama nazwa wskazuje powoduje przekazanie pewnych cech innym klasom.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Najprościej </a:t>
            </a:r>
            <a:r>
              <a:rPr lang="pl-PL" dirty="0"/>
              <a:t>wyobrazić to sobie jako model </a:t>
            </a:r>
            <a:r>
              <a:rPr lang="pl-PL" dirty="0" smtClean="0"/>
              <a:t>rodziny:</a:t>
            </a:r>
          </a:p>
          <a:p>
            <a:r>
              <a:rPr lang="pl-PL" dirty="0" smtClean="0"/>
              <a:t> </a:t>
            </a:r>
            <a:r>
              <a:rPr lang="pl-PL" dirty="0"/>
              <a:t>Dziadkowie to klasa bazowa</a:t>
            </a:r>
            <a:r>
              <a:rPr lang="pl-PL" dirty="0" smtClean="0"/>
              <a:t>,</a:t>
            </a:r>
          </a:p>
          <a:p>
            <a:r>
              <a:rPr lang="pl-PL" dirty="0" smtClean="0"/>
              <a:t> </a:t>
            </a:r>
            <a:r>
              <a:rPr lang="pl-PL" dirty="0"/>
              <a:t>rodzice dziedziczą pewne cechy po dziadkach takie jak kolor oczu, wygląd - u nas byłyby to pola i metody. </a:t>
            </a:r>
            <a:endParaRPr lang="pl-PL" dirty="0" smtClean="0"/>
          </a:p>
          <a:p>
            <a:r>
              <a:rPr lang="pl-PL" dirty="0" smtClean="0"/>
              <a:t>Dzieci </a:t>
            </a:r>
            <a:r>
              <a:rPr lang="pl-PL" dirty="0"/>
              <a:t>z kolei mogą dziedziczyć od rodziców podobne </a:t>
            </a:r>
            <a:r>
              <a:rPr lang="pl-PL" dirty="0" smtClean="0"/>
              <a:t>cechy.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b="1" dirty="0" smtClean="0"/>
              <a:t> </a:t>
            </a:r>
            <a:r>
              <a:rPr lang="pl-PL" b="1" dirty="0"/>
              <a:t>Klasy potomne w Javie oprócz przejmowania pewnych cech mogą je także rozszerzyć i dlatego warto ich używać. Zaoszczędzi to nam pisania wielu identycznych linii kodu</a:t>
            </a:r>
            <a:r>
              <a:rPr lang="pl-PL" b="1" dirty="0" smtClean="0"/>
              <a:t>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xmlns="" val="28076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Dziedziczenie </a:t>
            </a:r>
            <a:r>
              <a:rPr lang="pl-PL" dirty="0" err="1" smtClean="0"/>
              <a:t>cd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9768" y="1768703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W języku Java w przeciwieństwie do innych nie występuje dziedziczenie wielokrotne. To znaczy, że klasa potomna może rozszerzać tylko jedną klasę bazową. Projektanci Javy uznali, że mechanizm taki jest prostszy i nie wprowadza niepotrzebnego chaosu.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5" name="Obraz 4" descr="in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77" y="2828925"/>
            <a:ext cx="537210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Dziedziczenie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Aby rozszerzyć jakąś klasę należy użyć słowa kluczowego </a:t>
            </a:r>
            <a:r>
              <a:rPr lang="pl-PL" b="1" dirty="0" err="1"/>
              <a:t>extends</a:t>
            </a:r>
            <a:r>
              <a:rPr lang="pl-PL" b="1" dirty="0"/>
              <a:t> </a:t>
            </a:r>
            <a:r>
              <a:rPr lang="pl-PL" dirty="0"/>
              <a:t>w nagłówku klasy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Chef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Employee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pl-P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/>
              <a:t>Łatwo sobie to wyobrazić. Szef jest także pracownikiem, więc po co tworzyć oddzielną klasę zawierającą te same wartości jedynie rozszerzone na przykład o premie, skoro można użyć dziedziczenia.</a:t>
            </a:r>
          </a:p>
        </p:txBody>
      </p:sp>
    </p:spTree>
    <p:extLst>
      <p:ext uri="{BB962C8B-B14F-4D97-AF65-F5344CB8AC3E}">
        <p14:creationId xmlns:p14="http://schemas.microsoft.com/office/powerpoint/2010/main" xmlns="" val="18208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Group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JavaGroup</Template>
  <TotalTime>728</TotalTime>
  <Words>830</Words>
  <Application>Microsoft Office PowerPoint</Application>
  <PresentationFormat>Niestandardowy</PresentationFormat>
  <Paragraphs>158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JavaGroup</vt:lpstr>
      <vt:lpstr>JAVA</vt:lpstr>
      <vt:lpstr>Hermetyzacja</vt:lpstr>
      <vt:lpstr>Hermetyzacja</vt:lpstr>
      <vt:lpstr>Powtórka</vt:lpstr>
      <vt:lpstr>Pytanie na śniadanie</vt:lpstr>
      <vt:lpstr>Dziedziczenie</vt:lpstr>
      <vt:lpstr>Dziedziczenie</vt:lpstr>
      <vt:lpstr>Dziedziczenie cd</vt:lpstr>
      <vt:lpstr>Dziedziczenie</vt:lpstr>
      <vt:lpstr>Dziedziczenie</vt:lpstr>
      <vt:lpstr>Stwórzmy pracowników oraz szefa</vt:lpstr>
      <vt:lpstr>Super, jest super więc o co Ci chodzi …</vt:lpstr>
      <vt:lpstr>Equals</vt:lpstr>
      <vt:lpstr>Equals</vt:lpstr>
      <vt:lpstr>Slajd 15</vt:lpstr>
      <vt:lpstr>Equals</vt:lpstr>
      <vt:lpstr>toString </vt:lpstr>
      <vt:lpstr>Piszemy kody </vt:lpstr>
      <vt:lpstr>Gruba jazda XD  Obsługa kursu Nauczania.</vt:lpstr>
      <vt:lpstr>Pytanko</vt:lpstr>
      <vt:lpstr>Lufa pytanie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Patryk Kałuziński</dc:creator>
  <cp:lastModifiedBy>Bartosz</cp:lastModifiedBy>
  <cp:revision>51</cp:revision>
  <dcterms:created xsi:type="dcterms:W3CDTF">2016-12-03T15:43:24Z</dcterms:created>
  <dcterms:modified xsi:type="dcterms:W3CDTF">2017-05-08T10:47:50Z</dcterms:modified>
</cp:coreProperties>
</file>