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87" r:id="rId5"/>
    <p:sldId id="288" r:id="rId6"/>
    <p:sldId id="289" r:id="rId7"/>
    <p:sldId id="262" r:id="rId8"/>
    <p:sldId id="259" r:id="rId9"/>
    <p:sldId id="260" r:id="rId10"/>
    <p:sldId id="290" r:id="rId11"/>
    <p:sldId id="263" r:id="rId12"/>
    <p:sldId id="264" r:id="rId13"/>
    <p:sldId id="283" r:id="rId14"/>
    <p:sldId id="265" r:id="rId15"/>
    <p:sldId id="284" r:id="rId16"/>
    <p:sldId id="266" r:id="rId17"/>
    <p:sldId id="269" r:id="rId18"/>
    <p:sldId id="291" r:id="rId19"/>
    <p:sldId id="267" r:id="rId20"/>
    <p:sldId id="292" r:id="rId21"/>
    <p:sldId id="268" r:id="rId22"/>
    <p:sldId id="282" r:id="rId23"/>
    <p:sldId id="280" r:id="rId24"/>
    <p:sldId id="285" r:id="rId25"/>
    <p:sldId id="286" r:id="rId26"/>
    <p:sldId id="273" r:id="rId27"/>
    <p:sldId id="272" r:id="rId28"/>
    <p:sldId id="274" r:id="rId29"/>
    <p:sldId id="271" r:id="rId30"/>
    <p:sldId id="275" r:id="rId31"/>
    <p:sldId id="276" r:id="rId32"/>
    <p:sldId id="277" r:id="rId33"/>
    <p:sldId id="278" r:id="rId34"/>
    <p:sldId id="28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85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89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8648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8573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906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0022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2724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277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9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55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77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961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164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805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447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350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1539-8684-457E-9B25-54CFD5D2CDE2}" type="datetimeFigureOut">
              <a:rPr lang="pl-PL" smtClean="0"/>
              <a:pPr/>
              <a:t>12.03.2017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DD8C0F-0A1E-4668-B188-57F168003B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9938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JAVA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Podstawowe mechanizmy programowania w JAVA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9418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29141" y="1616649"/>
            <a:ext cx="8596668" cy="1826581"/>
          </a:xfrm>
        </p:spPr>
        <p:txBody>
          <a:bodyPr/>
          <a:lstStyle/>
          <a:p>
            <a:pPr algn="ctr"/>
            <a:r>
              <a:rPr lang="pl-PL" dirty="0" smtClean="0"/>
              <a:t>Zadanie 1!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 descr="happy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2008" y="3226526"/>
            <a:ext cx="567553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Instrukcje warunkowe</a:t>
            </a:r>
            <a:endParaRPr lang="pl-PL" dirty="0"/>
          </a:p>
        </p:txBody>
      </p:sp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7486" y="1541416"/>
            <a:ext cx="6809759" cy="4895905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8474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i="1" dirty="0" smtClean="0"/>
              <a:t>IF</a:t>
            </a:r>
            <a:endParaRPr lang="pl-PL" i="1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685800" y="1837766"/>
            <a:ext cx="10394707" cy="353682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Instrukcja ta sprawdza warunek i jeśli jest on prawdziwy to wykonywane są instrukcje w jej ciele </a:t>
            </a: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„ciało to coś co znajduje się w nawiasach klamrowych” ), </a:t>
            </a:r>
            <a:r>
              <a:rPr lang="pl-PL" dirty="0" smtClean="0"/>
              <a:t>jeśli nie to są pomijane. Możemy również skorzystać ze słowa </a:t>
            </a:r>
            <a:r>
              <a:rPr lang="pl-PL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r>
              <a:rPr lang="pl-PL" dirty="0" smtClean="0"/>
              <a:t>, które pozwoli na wykonanie innych instrukcji w wypadku, gdy warunek jest fałszywy.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334779"/>
            <a:ext cx="3514725" cy="10287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3153" y="3334779"/>
            <a:ext cx="3314700" cy="14382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496889"/>
            <a:ext cx="504825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435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8854" y="685800"/>
            <a:ext cx="11549449" cy="1151965"/>
          </a:xfrm>
        </p:spPr>
        <p:txBody>
          <a:bodyPr>
            <a:normAutofit/>
          </a:bodyPr>
          <a:lstStyle/>
          <a:p>
            <a:r>
              <a:rPr lang="pl-PL" dirty="0" err="1" smtClean="0"/>
              <a:t>Easy</a:t>
            </a:r>
            <a:r>
              <a:rPr lang="pl-PL" dirty="0" smtClean="0"/>
              <a:t>, </a:t>
            </a:r>
            <a:r>
              <a:rPr lang="pl-PL" dirty="0" err="1" smtClean="0"/>
              <a:t>easy</a:t>
            </a:r>
            <a:r>
              <a:rPr lang="pl-PL" dirty="0" smtClean="0"/>
              <a:t>, </a:t>
            </a:r>
            <a:r>
              <a:rPr lang="pl-PL" dirty="0" err="1" smtClean="0"/>
              <a:t>easy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Zapytaj użytkownika o imię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Program </a:t>
            </a:r>
            <a:r>
              <a:rPr lang="pl-PL" dirty="0"/>
              <a:t>zna trzy osoby o imionach</a:t>
            </a:r>
            <a:r>
              <a:rPr lang="pl-PL" dirty="0" smtClean="0"/>
              <a:t>:</a:t>
            </a:r>
          </a:p>
          <a:p>
            <a:r>
              <a:rPr lang="pl-PL" dirty="0" smtClean="0"/>
              <a:t>Bartosz,</a:t>
            </a:r>
          </a:p>
          <a:p>
            <a:r>
              <a:rPr lang="pl-PL" dirty="0" smtClean="0"/>
              <a:t>Patryk,</a:t>
            </a:r>
          </a:p>
          <a:p>
            <a:r>
              <a:rPr lang="pl-PL" dirty="0" smtClean="0"/>
              <a:t>Aleksandra.</a:t>
            </a:r>
          </a:p>
          <a:p>
            <a:pPr marL="0" indent="0">
              <a:buNone/>
            </a:pPr>
            <a:r>
              <a:rPr lang="pl-PL" dirty="0" smtClean="0"/>
              <a:t>Jeśli </a:t>
            </a:r>
            <a:r>
              <a:rPr lang="pl-PL" dirty="0"/>
              <a:t>użytkownik podał jedno z tych imion, program pozdrawia go tym imieniem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Jeśli </a:t>
            </a:r>
            <a:r>
              <a:rPr lang="pl-PL" dirty="0"/>
              <a:t>użytkownik podał inne imię, program odpowiada, że nie zna takiej osoby. </a:t>
            </a:r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17821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i="1" dirty="0" smtClean="0"/>
              <a:t>Switch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1" y="2215169"/>
            <a:ext cx="5087938" cy="1674156"/>
          </a:xfrm>
          <a:prstGeom prst="rect">
            <a:avLst/>
          </a:prstGeom>
        </p:spPr>
      </p:pic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 pierwszej linijce podajemy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liczbę</a:t>
            </a:r>
            <a:r>
              <a:rPr lang="pl-PL" dirty="0" smtClean="0"/>
              <a:t>, następnie jeżeli liczba ta jest równa </a:t>
            </a:r>
            <a:r>
              <a:rPr lang="pl-PL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/>
              <a:t> wtedy wykonuje się </a:t>
            </a:r>
            <a:r>
              <a:rPr lang="pl-PL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Case</a:t>
            </a:r>
            <a:r>
              <a:rPr lang="pl-PL" i="1" dirty="0" smtClean="0">
                <a:latin typeface="Consolas" panose="020B0609020204030204" pitchFamily="49" charset="0"/>
              </a:rPr>
              <a:t> </a:t>
            </a:r>
            <a:r>
              <a:rPr lang="pl-PL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smtClean="0"/>
              <a:t> Podobnie jest z liczbą </a:t>
            </a:r>
            <a:r>
              <a:rPr lang="pl-PL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smtClean="0"/>
              <a:t> Jeżeli podamy coś innego, wtedy wykonuje się </a:t>
            </a:r>
            <a:r>
              <a:rPr lang="pl-PL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default</a:t>
            </a:r>
            <a:r>
              <a:rPr lang="pl-PL" i="1" dirty="0" smtClean="0"/>
              <a:t>.</a:t>
            </a:r>
            <a:endParaRPr lang="pl-P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409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Znowu zadanie… </a:t>
            </a:r>
            <a:r>
              <a:rPr lang="pl-PL" dirty="0" err="1" smtClean="0"/>
              <a:t>łooo</a:t>
            </a:r>
            <a:r>
              <a:rPr lang="pl-PL" dirty="0" smtClean="0"/>
              <a:t> </a:t>
            </a:r>
            <a:r>
              <a:rPr lang="pl-PL" dirty="0" err="1" smtClean="0"/>
              <a:t>Jezuu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Zmodyfikuj poprzednie zadanie tak ABY:</a:t>
            </a:r>
          </a:p>
          <a:p>
            <a:pPr marL="0" indent="0">
              <a:buNone/>
            </a:pPr>
            <a:r>
              <a:rPr lang="pl-PL" dirty="0"/>
              <a:t>Jeśli użytkownik podał </a:t>
            </a:r>
            <a:r>
              <a:rPr lang="pl-PL" dirty="0" smtClean="0"/>
              <a:t>imię osoby, której program </a:t>
            </a:r>
            <a:r>
              <a:rPr lang="pl-PL" dirty="0"/>
              <a:t>nie </a:t>
            </a:r>
            <a:r>
              <a:rPr lang="pl-PL" dirty="0" smtClean="0"/>
              <a:t>zna,</a:t>
            </a:r>
          </a:p>
          <a:p>
            <a:pPr marL="0" indent="0">
              <a:buNone/>
            </a:pPr>
            <a:r>
              <a:rPr lang="pl-PL" dirty="0" smtClean="0"/>
              <a:t>wtedy program ponownie </a:t>
            </a:r>
            <a:r>
              <a:rPr lang="pl-PL" dirty="0"/>
              <a:t>pyta o imię, aż użytkownik poda jedno ze znanych programowi imion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Wtedy </a:t>
            </a:r>
            <a:r>
              <a:rPr lang="pl-PL" dirty="0"/>
              <a:t>pozdrawia i </a:t>
            </a:r>
            <a:r>
              <a:rPr lang="pl-PL" dirty="0" smtClean="0"/>
              <a:t>kończy </a:t>
            </a:r>
            <a:r>
              <a:rPr lang="pl-PL" dirty="0"/>
              <a:t>swoje </a:t>
            </a:r>
            <a:r>
              <a:rPr lang="pl-PL" dirty="0" smtClean="0"/>
              <a:t>działanie.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0667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Pętle</a:t>
            </a:r>
            <a:endParaRPr lang="pl-PL" dirty="0"/>
          </a:p>
        </p:txBody>
      </p:sp>
      <p:pic>
        <p:nvPicPr>
          <p:cNvPr id="7" name="Symbol zastępczy zawartości 6" descr="giph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2389" y="1907676"/>
            <a:ext cx="4323805" cy="4323805"/>
          </a:xfrm>
        </p:spPr>
      </p:pic>
    </p:spTree>
    <p:extLst>
      <p:ext uri="{BB962C8B-B14F-4D97-AF65-F5344CB8AC3E}">
        <p14:creationId xmlns="" xmlns:p14="http://schemas.microsoft.com/office/powerpoint/2010/main" val="178885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i="1" dirty="0" smtClean="0"/>
              <a:t>for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Pętle </a:t>
            </a:r>
            <a:r>
              <a:rPr lang="pl-PL" i="1" dirty="0" smtClean="0"/>
              <a:t>for</a:t>
            </a:r>
            <a:r>
              <a:rPr lang="pl-PL" dirty="0" smtClean="0"/>
              <a:t>  od dwóch poprzednich odróżnia przede wszystkim rodzaj zastosowań. W jej przypadku zazwyczaj wiemy dokładnie ile razy ma się jakaś czynność powtórzyć.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3318" y="3655574"/>
            <a:ext cx="8268000" cy="9425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55327"/>
            <a:ext cx="6074258" cy="1222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29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2800" dirty="0" smtClean="0"/>
              <a:t> Napisać program, który pobiera od użytkownika liczbę całkowitą dodatnią, a następnie wyświetla na ekranie kolejno wszystkie liczby </a:t>
            </a:r>
            <a:r>
              <a:rPr lang="pl-PL" sz="2800" dirty="0" err="1" smtClean="0"/>
              <a:t>niepatrzyste</a:t>
            </a:r>
            <a:r>
              <a:rPr lang="pl-PL" sz="2800" dirty="0" smtClean="0"/>
              <a:t> nie większe od podanej liczby. Przykład, dla 15 program powinien wyświetlić 1, 3, 5, 7, 9, 11, 13, 15.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i="1" dirty="0" err="1" smtClean="0"/>
              <a:t>while</a:t>
            </a:r>
            <a:endParaRPr lang="pl-PL" i="1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Pętle </a:t>
            </a:r>
            <a:r>
              <a:rPr lang="pl-PL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pl-PL" dirty="0" smtClean="0"/>
              <a:t>  najczęściej wykorzystuje się w miejscach, gdzie zakładana ilość powtórzeń jest bliżej nieokreślona, ale znamy warunek jaki musi być spełniony.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952493"/>
            <a:ext cx="2352675" cy="590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718990"/>
            <a:ext cx="2952750" cy="1009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4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Zmienne</a:t>
            </a:r>
            <a:endParaRPr lang="pl-PL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3586" y="2160588"/>
            <a:ext cx="3904866" cy="3881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 </a:t>
            </a:r>
            <a:r>
              <a:rPr lang="pl-PL" sz="2800" dirty="0" smtClean="0"/>
              <a:t>Napisać program, który wczytuje od użytkownika liczbę całkowitą dodatnią n, a następnie wyświetla na ekranie wszystkie potęgi liczby 2 nie większe, niż podana liczba. Przykładowo, dla liczby 71 program powinien wyświetlić</a:t>
            </a:r>
            <a:r>
              <a:rPr lang="pl-PL" sz="2800" dirty="0" smtClean="0"/>
              <a:t>:</a:t>
            </a:r>
            <a:endParaRPr lang="pl-PL" dirty="0" smtClean="0"/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1 , 2 , 4 , 8 , 16 , 32 , 64</a:t>
            </a:r>
            <a:endParaRPr lang="pl-PL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Pętala</a:t>
            </a:r>
            <a:r>
              <a:rPr lang="pl-PL" dirty="0" smtClean="0"/>
              <a:t> </a:t>
            </a:r>
            <a:r>
              <a:rPr lang="pl-PL" i="1" dirty="0" smtClean="0"/>
              <a:t>do … </a:t>
            </a:r>
            <a:r>
              <a:rPr lang="pl-PL" i="1" dirty="0" err="1" smtClean="0"/>
              <a:t>while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Różni się ona od pętli </a:t>
            </a:r>
            <a:r>
              <a:rPr lang="pl-PL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pl-PL" dirty="0" smtClean="0"/>
              <a:t>  przede wszystkim tym, że to co znajduje się w jej wnętrzu wykona się przynajmniej raz, ponieważ warunek jest sprawdzany dopiero w drugiej kolejności.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4861" y="4382474"/>
            <a:ext cx="4914030" cy="1953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67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362466"/>
            <a:ext cx="10394707" cy="5012120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 descr="Cap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6945" y="362467"/>
            <a:ext cx="6452416" cy="5012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73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boże… zadanie… samodzielnie?!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Napisać program rysujący w konsoli „choinkę” złożoną ze znaków gwiazdki </a:t>
            </a:r>
            <a:r>
              <a:rPr lang="pl-PL" dirty="0" smtClean="0"/>
              <a:t>(*).</a:t>
            </a:r>
          </a:p>
          <a:p>
            <a:pPr marL="0" indent="0">
              <a:buNone/>
            </a:pPr>
            <a:r>
              <a:rPr lang="pl-PL" dirty="0" smtClean="0"/>
              <a:t>Użytkownik </a:t>
            </a:r>
            <a:r>
              <a:rPr lang="pl-PL" dirty="0"/>
              <a:t>programu powinien podać liczbę całkowitą n, n &gt; 0, określającą wysokość choinki (liczbę wierszy</a:t>
            </a:r>
            <a:r>
              <a:rPr lang="pl-PL" dirty="0" smtClean="0"/>
              <a:t>).</a:t>
            </a:r>
          </a:p>
          <a:p>
            <a:pPr marL="0" indent="0">
              <a:buNone/>
            </a:pPr>
            <a:r>
              <a:rPr lang="pl-PL" dirty="0" smtClean="0"/>
              <a:t>Przykład</a:t>
            </a:r>
            <a:r>
              <a:rPr lang="pl-PL" dirty="0"/>
              <a:t>: dla n = 5 wynik powinien wyglądać następująco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  *		// 1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 ***		// 3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*****		// 5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*******	// 7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*********	// 9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8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Instrukcje Przerywania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1837766"/>
            <a:ext cx="10394707" cy="3731012"/>
          </a:xfrm>
        </p:spPr>
        <p:txBody>
          <a:bodyPr>
            <a:normAutofit/>
          </a:bodyPr>
          <a:lstStyle/>
          <a:p>
            <a:r>
              <a:rPr lang="pl-PL" sz="1400" dirty="0"/>
              <a:t>Instrukcja </a:t>
            </a:r>
            <a:r>
              <a:rPr lang="pl-PL" sz="1400" dirty="0" err="1" smtClean="0">
                <a:latin typeface="Consolas" panose="020B0609020204030204" pitchFamily="49" charset="0"/>
              </a:rPr>
              <a:t>break</a:t>
            </a:r>
            <a:endParaRPr lang="pl-PL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400" dirty="0" err="1">
                <a:latin typeface="Consolas" panose="020B0609020204030204" pitchFamily="49" charset="0"/>
              </a:rPr>
              <a:t>break</a:t>
            </a:r>
            <a:r>
              <a:rPr lang="pl-PL" sz="1400" dirty="0">
                <a:latin typeface="Consolas" panose="020B0609020204030204" pitchFamily="49" charset="0"/>
              </a:rPr>
              <a:t> [etykieta</a:t>
            </a:r>
            <a:r>
              <a:rPr lang="pl-PL" sz="14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1400" dirty="0"/>
              <a:t>Instrukcja </a:t>
            </a:r>
            <a:r>
              <a:rPr lang="pl-PL" sz="1400" dirty="0" err="1">
                <a:latin typeface="Consolas" panose="020B0609020204030204" pitchFamily="49" charset="0"/>
              </a:rPr>
              <a:t>break</a:t>
            </a:r>
            <a:r>
              <a:rPr lang="pl-PL" sz="1400" dirty="0"/>
              <a:t> pozwala na przerwanie każdego bloku chociaż najczęściej stosowana jest w połączeniu z instrukcją </a:t>
            </a:r>
            <a:r>
              <a:rPr lang="pl-PL" sz="1400" dirty="0" err="1">
                <a:latin typeface="Consolas" panose="020B0609020204030204" pitchFamily="49" charset="0"/>
              </a:rPr>
              <a:t>switch</a:t>
            </a:r>
            <a:r>
              <a:rPr lang="pl-PL" sz="1400" dirty="0"/>
              <a:t> lub z instrukcjami iteracyjnymi. Użycie instrukcji </a:t>
            </a:r>
            <a:r>
              <a:rPr lang="pl-PL" sz="1400" dirty="0" err="1">
                <a:latin typeface="Consolas" panose="020B0609020204030204" pitchFamily="49" charset="0"/>
              </a:rPr>
              <a:t>break</a:t>
            </a:r>
            <a:r>
              <a:rPr lang="pl-PL" sz="1400" dirty="0"/>
              <a:t> bez etykiety powoduje zakończenie wykonywania najwęższej obejmującej ją instrukcji iteracyjnej (</a:t>
            </a:r>
            <a:r>
              <a:rPr lang="pl-PL" sz="1400" dirty="0" err="1">
                <a:latin typeface="Consolas" panose="020B0609020204030204" pitchFamily="49" charset="0"/>
              </a:rPr>
              <a:t>while</a:t>
            </a:r>
            <a:r>
              <a:rPr lang="pl-PL" sz="1400" dirty="0">
                <a:latin typeface="Consolas" panose="020B0609020204030204" pitchFamily="49" charset="0"/>
              </a:rPr>
              <a:t>, do-</a:t>
            </a:r>
            <a:r>
              <a:rPr lang="pl-PL" sz="1400" dirty="0" err="1">
                <a:latin typeface="Consolas" panose="020B0609020204030204" pitchFamily="49" charset="0"/>
              </a:rPr>
              <a:t>while</a:t>
            </a:r>
            <a:r>
              <a:rPr lang="pl-PL" sz="1400" dirty="0">
                <a:latin typeface="Consolas" panose="020B0609020204030204" pitchFamily="49" charset="0"/>
              </a:rPr>
              <a:t>, for</a:t>
            </a:r>
            <a:r>
              <a:rPr lang="pl-PL" sz="1400" dirty="0"/>
              <a:t>) lub decyzyjnej (</a:t>
            </a:r>
            <a:r>
              <a:rPr lang="pl-PL" sz="1400" dirty="0" err="1">
                <a:latin typeface="Consolas" panose="020B0609020204030204" pitchFamily="49" charset="0"/>
              </a:rPr>
              <a:t>switch</a:t>
            </a:r>
            <a:r>
              <a:rPr lang="pl-PL" sz="1400" dirty="0"/>
              <a:t>). </a:t>
            </a:r>
          </a:p>
          <a:p>
            <a:pPr marL="0" indent="0">
              <a:buNone/>
            </a:pPr>
            <a:r>
              <a:rPr lang="pl-PL" sz="1400" dirty="0"/>
              <a:t>Jeżeli instrukcja </a:t>
            </a:r>
            <a:r>
              <a:rPr lang="pl-PL" sz="1400" dirty="0" err="1">
                <a:latin typeface="Consolas" panose="020B0609020204030204" pitchFamily="49" charset="0"/>
              </a:rPr>
              <a:t>break</a:t>
            </a:r>
            <a:r>
              <a:rPr lang="pl-PL" sz="1400" dirty="0"/>
              <a:t> wymienia </a:t>
            </a:r>
            <a:r>
              <a:rPr lang="pl-PL" sz="1400" dirty="0">
                <a:latin typeface="Consolas" panose="020B0609020204030204" pitchFamily="49" charset="0"/>
              </a:rPr>
              <a:t>etykietę</a:t>
            </a:r>
            <a:r>
              <a:rPr lang="pl-PL" sz="1400" dirty="0"/>
              <a:t>, to przerwane zostanie wykonywanie iteracji tej pętli, przed którą umieszczono </a:t>
            </a:r>
            <a:r>
              <a:rPr lang="pl-PL" sz="1400" dirty="0">
                <a:latin typeface="Consolas" panose="020B0609020204030204" pitchFamily="49" charset="0"/>
              </a:rPr>
              <a:t>etykietę</a:t>
            </a:r>
            <a:r>
              <a:rPr lang="pl-PL" sz="1400" dirty="0"/>
              <a:t>. Efekt ten stosowany jest do przerywania wykonania zewnętrznych pętli w przypadku zajścia określonego warunku testowanego w pętli zagnieżdżonej.</a:t>
            </a:r>
          </a:p>
        </p:txBody>
      </p:sp>
    </p:spTree>
    <p:extLst>
      <p:ext uri="{BB962C8B-B14F-4D97-AF65-F5344CB8AC3E}">
        <p14:creationId xmlns="" xmlns:p14="http://schemas.microsoft.com/office/powerpoint/2010/main" val="39354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Instrukcje Przerywania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Instrukcja </a:t>
            </a:r>
            <a:r>
              <a:rPr lang="pl-PL" dirty="0" err="1">
                <a:latin typeface="Consolas" panose="020B0609020204030204" pitchFamily="49" charset="0"/>
              </a:rPr>
              <a:t>continue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continue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[etykieta];</a:t>
            </a:r>
          </a:p>
          <a:p>
            <a:pPr marL="0" indent="0">
              <a:buNone/>
            </a:pPr>
            <a:r>
              <a:rPr lang="pl-PL" dirty="0" smtClean="0"/>
              <a:t>Zastosowanie </a:t>
            </a:r>
            <a:r>
              <a:rPr lang="pl-PL" dirty="0"/>
              <a:t>instrukcji </a:t>
            </a:r>
            <a:r>
              <a:rPr lang="pl-PL" dirty="0" err="1">
                <a:latin typeface="Consolas" panose="020B0609020204030204" pitchFamily="49" charset="0"/>
              </a:rPr>
              <a:t>continue</a:t>
            </a:r>
            <a:r>
              <a:rPr lang="pl-PL" dirty="0"/>
              <a:t> bez etykiety powoduje zaniechanie w bieżącym cyklu wykonywania instrukcji objętych iteracją i kontynuowanie wykonywania najwęższej </a:t>
            </a:r>
            <a:r>
              <a:rPr lang="pl-PL" dirty="0" err="1"/>
              <a:t>obejmujacej</a:t>
            </a:r>
            <a:r>
              <a:rPr lang="pl-PL" dirty="0"/>
              <a:t> ją instrukcji iteracyjnej. </a:t>
            </a:r>
          </a:p>
          <a:p>
            <a:pPr marL="0" indent="0">
              <a:buNone/>
            </a:pPr>
            <a:r>
              <a:rPr lang="pl-PL" dirty="0"/>
              <a:t>Wariant z </a:t>
            </a:r>
            <a:r>
              <a:rPr lang="pl-PL" dirty="0">
                <a:latin typeface="Consolas" panose="020B0609020204030204" pitchFamily="49" charset="0"/>
              </a:rPr>
              <a:t>etykietą</a:t>
            </a:r>
            <a:r>
              <a:rPr lang="pl-PL" dirty="0"/>
              <a:t> pozwala na zaniechanie i kontynuację instrukcji iteracyjnej oznaczonej tą </a:t>
            </a:r>
            <a:r>
              <a:rPr lang="pl-PL" dirty="0">
                <a:latin typeface="Consolas" panose="020B0609020204030204" pitchFamily="49" charset="0"/>
              </a:rPr>
              <a:t>etykietą</a:t>
            </a:r>
            <a:r>
              <a:rPr lang="pl-PL" dirty="0"/>
              <a:t> (na ogół jest to jedna z pętli zewnętrznych w stosunku do pętli, w której użyto instrukcji </a:t>
            </a:r>
            <a:r>
              <a:rPr lang="pl-PL" dirty="0" err="1">
                <a:latin typeface="Consolas" panose="020B0609020204030204" pitchFamily="49" charset="0"/>
              </a:rPr>
              <a:t>continue</a:t>
            </a:r>
            <a:r>
              <a:rPr lang="pl-PL" dirty="0"/>
              <a:t>).</a:t>
            </a:r>
          </a:p>
          <a:p>
            <a:r>
              <a:rPr lang="pl-PL" dirty="0" smtClean="0"/>
              <a:t>Instrukcja </a:t>
            </a:r>
            <a:r>
              <a:rPr lang="pl-PL" dirty="0">
                <a:latin typeface="Consolas" panose="020B0609020204030204" pitchFamily="49" charset="0"/>
              </a:rPr>
              <a:t>return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return </a:t>
            </a:r>
            <a:r>
              <a:rPr lang="pl-PL" dirty="0">
                <a:latin typeface="Consolas" panose="020B0609020204030204" pitchFamily="49" charset="0"/>
              </a:rPr>
              <a:t>[wyrażenie];</a:t>
            </a:r>
          </a:p>
          <a:p>
            <a:pPr marL="0" indent="0">
              <a:buNone/>
            </a:pPr>
            <a:r>
              <a:rPr lang="pl-PL" dirty="0" smtClean="0"/>
              <a:t>Instrukcja </a:t>
            </a:r>
            <a:r>
              <a:rPr lang="pl-PL" dirty="0">
                <a:latin typeface="Consolas" panose="020B0609020204030204" pitchFamily="49" charset="0"/>
              </a:rPr>
              <a:t>return</a:t>
            </a:r>
            <a:r>
              <a:rPr lang="pl-PL" dirty="0"/>
              <a:t> kończy wykonanie metody i powoduje powrót do miejsca jej wywołania. Jeśli metoda nie deklaruje wartości powrotnej, to po słowie </a:t>
            </a:r>
            <a:r>
              <a:rPr lang="pl-PL" dirty="0">
                <a:latin typeface="Consolas" panose="020B0609020204030204" pitchFamily="49" charset="0"/>
              </a:rPr>
              <a:t>return</a:t>
            </a:r>
            <a:r>
              <a:rPr lang="pl-PL" dirty="0"/>
              <a:t> nie podaje się żadnego wyrażenia. W przeciwnym przypadku w instrukcji powinno wystąpić wyrażenie o typie zgodnym pod względem przypisania z typem wyniku </a:t>
            </a:r>
            <a:r>
              <a:rPr lang="pl-PL" dirty="0" err="1"/>
              <a:t>deklarownym</a:t>
            </a:r>
            <a:r>
              <a:rPr lang="pl-PL" dirty="0"/>
              <a:t> przez metodę.</a:t>
            </a:r>
          </a:p>
        </p:txBody>
      </p:sp>
    </p:spTree>
    <p:extLst>
      <p:ext uri="{BB962C8B-B14F-4D97-AF65-F5344CB8AC3E}">
        <p14:creationId xmlns="" xmlns:p14="http://schemas.microsoft.com/office/powerpoint/2010/main" val="353325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Jakiej pętli użyjemy gdy wiemy, że ma ona wykonać się 10 razy?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do… </a:t>
            </a: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 </a:t>
            </a:r>
            <a:r>
              <a:rPr lang="pl-PL" dirty="0" err="1" smtClean="0"/>
              <a:t>each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Której pętli użyjemy by zrobić </a:t>
            </a:r>
            <a:r>
              <a:rPr lang="pl-PL" dirty="0" err="1" smtClean="0"/>
              <a:t>petlę</a:t>
            </a:r>
            <a:r>
              <a:rPr lang="pl-PL" dirty="0" smtClean="0"/>
              <a:t> nieskończoną?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do… </a:t>
            </a: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 </a:t>
            </a:r>
            <a:r>
              <a:rPr lang="pl-PL" dirty="0" err="1" smtClean="0"/>
              <a:t>each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0781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Jeżeli chcemy zawrzeć kilka warunków w jednym </a:t>
            </a:r>
            <a:r>
              <a:rPr lang="pl-PL" dirty="0" err="1" smtClean="0"/>
              <a:t>if’ie</a:t>
            </a:r>
            <a:r>
              <a:rPr lang="pl-PL" dirty="0" smtClean="0"/>
              <a:t> to z jakiego operatora przyjdzie nam skorzystać?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&amp;&amp;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||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==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!=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Jeżeli będziemy musieli wypisać wszystkie liczby parzyste z przedziału od 50 włącznie do 100 jakiego operatora użyjemy?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&gt;=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&lt;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%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==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08283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Czy jest konieczne dodawanie do instrukcji warunkowej słowa </a:t>
            </a:r>
            <a:r>
              <a:rPr lang="pl-PL" i="1" dirty="0" smtClean="0">
                <a:solidFill>
                  <a:srgbClr val="00B0F0"/>
                </a:solidFill>
              </a:rPr>
              <a:t>ELSE</a:t>
            </a:r>
            <a:r>
              <a:rPr lang="pl-PL" dirty="0" smtClean="0"/>
              <a:t>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TAK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NIE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Zdecydowanie tak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Mamo…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Jakie są różnice między </a:t>
            </a:r>
            <a:r>
              <a:rPr lang="pl-PL" dirty="0" err="1" smtClean="0"/>
              <a:t>else</a:t>
            </a:r>
            <a:r>
              <a:rPr lang="pl-PL" dirty="0" smtClean="0"/>
              <a:t> w </a:t>
            </a:r>
            <a:r>
              <a:rPr lang="pl-PL" dirty="0" err="1" smtClean="0"/>
              <a:t>intrukcji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, a </a:t>
            </a:r>
            <a:r>
              <a:rPr lang="pl-PL" i="1" dirty="0" err="1" smtClean="0">
                <a:solidFill>
                  <a:srgbClr val="00B0F0"/>
                </a:solidFill>
              </a:rPr>
              <a:t>default</a:t>
            </a:r>
            <a:r>
              <a:rPr lang="pl-PL" dirty="0" smtClean="0">
                <a:solidFill>
                  <a:srgbClr val="00B0F0"/>
                </a:solidFill>
              </a:rPr>
              <a:t> </a:t>
            </a:r>
            <a:r>
              <a:rPr lang="pl-PL" dirty="0" smtClean="0"/>
              <a:t>w instrukcji </a:t>
            </a:r>
            <a:r>
              <a:rPr lang="pl-PL" i="1" dirty="0" err="1" smtClean="0">
                <a:solidFill>
                  <a:srgbClr val="00B0F0"/>
                </a:solidFill>
              </a:rPr>
              <a:t>switch</a:t>
            </a:r>
            <a:r>
              <a:rPr lang="pl-PL" dirty="0" smtClean="0"/>
              <a:t>?</a:t>
            </a:r>
          </a:p>
          <a:p>
            <a:pPr marL="0" indent="0">
              <a:buNone/>
            </a:pPr>
            <a:r>
              <a:rPr lang="pl-PL" dirty="0" smtClean="0"/>
              <a:t>……………………………………………………………</a:t>
            </a:r>
          </a:p>
          <a:p>
            <a:pPr marL="0" indent="0">
              <a:buNone/>
            </a:pPr>
            <a:r>
              <a:rPr lang="pl-PL" dirty="0"/>
              <a:t>……………………………………………………………</a:t>
            </a:r>
          </a:p>
          <a:p>
            <a:pPr marL="0" indent="0">
              <a:buNone/>
            </a:pPr>
            <a:r>
              <a:rPr lang="pl-PL" dirty="0"/>
              <a:t>……………………………………………………………</a:t>
            </a:r>
          </a:p>
          <a:p>
            <a:pPr marL="0" indent="0">
              <a:buNone/>
            </a:pPr>
            <a:r>
              <a:rPr lang="pl-PL" dirty="0"/>
              <a:t>……………………………………………………………</a:t>
            </a:r>
          </a:p>
          <a:p>
            <a:pPr marL="0" indent="0">
              <a:buNone/>
            </a:pPr>
            <a:r>
              <a:rPr lang="pl-PL" dirty="0" smtClean="0"/>
              <a:t>……………………………………………………………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521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Jakiego typu zmienna powinna być, jeżeli chcemy ma ona przechowywać wynik działania matematycznego?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String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Float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int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double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Jakiego typu będą zmienne, które przechowują znaki ‚A’ ‚N’ ‚N’ ‚A’?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String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Int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Boolean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Char</a:t>
            </a:r>
          </a:p>
          <a:p>
            <a:pPr marL="457200" indent="-457200">
              <a:buFont typeface="+mj-lt"/>
              <a:buAutoNum type="alphaLcParenR"/>
            </a:pP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855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zmiennych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71601"/>
            <a:ext cx="11235992" cy="5238206"/>
          </a:xfrm>
        </p:spPr>
        <p:txBody>
          <a:bodyPr>
            <a:noAutofit/>
          </a:bodyPr>
          <a:lstStyle/>
          <a:p>
            <a:r>
              <a:rPr lang="pl-PL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byte</a:t>
            </a:r>
            <a:r>
              <a:rPr lang="pl-PL" sz="2800" dirty="0" smtClean="0"/>
              <a:t>		// liczby całkowite</a:t>
            </a:r>
          </a:p>
          <a:p>
            <a:r>
              <a:rPr lang="pl-PL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short</a:t>
            </a:r>
            <a:r>
              <a:rPr lang="pl-PL" sz="2800" dirty="0" smtClean="0"/>
              <a:t> 	// liczby całkowite</a:t>
            </a:r>
          </a:p>
          <a:p>
            <a:r>
              <a:rPr lang="pl-PL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pl-PL" sz="2800" dirty="0" smtClean="0"/>
              <a:t>		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Liczby całkowite</a:t>
            </a:r>
          </a:p>
          <a:p>
            <a:r>
              <a:rPr lang="pl-PL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long</a:t>
            </a: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</a:rPr>
              <a:t> 	    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liczby całkowite</a:t>
            </a:r>
          </a:p>
          <a:p>
            <a:r>
              <a:rPr lang="pl-PL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float</a:t>
            </a:r>
            <a:r>
              <a:rPr lang="pl-PL" sz="2800" dirty="0" smtClean="0"/>
              <a:t>		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Liczby zmiennoprzecinkowe ( Pojedyncza precyzja )</a:t>
            </a:r>
          </a:p>
          <a:p>
            <a:r>
              <a:rPr lang="pl-PL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double</a:t>
            </a:r>
            <a:r>
              <a:rPr lang="pl-PL" sz="2800" dirty="0" smtClean="0"/>
              <a:t>	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Liczby zmiennoprzecinkowe ( Podwójna precyzja )</a:t>
            </a:r>
          </a:p>
          <a:p>
            <a:r>
              <a:rPr lang="pl-PL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char</a:t>
            </a:r>
            <a:r>
              <a:rPr lang="pl-PL" sz="2800" dirty="0" smtClean="0"/>
              <a:t>		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pojedynczy znak</a:t>
            </a:r>
          </a:p>
          <a:p>
            <a:r>
              <a:rPr lang="pl-PL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</a:rPr>
              <a:t>boolean</a:t>
            </a:r>
            <a:r>
              <a:rPr lang="pl-PL" sz="2800" dirty="0" smtClean="0"/>
              <a:t>	</a:t>
            </a:r>
            <a:r>
              <a:rPr lang="pl-PL" sz="2800" dirty="0" smtClean="0">
                <a:solidFill>
                  <a:schemeClr val="tx1">
                    <a:lumMod val="95000"/>
                  </a:schemeClr>
                </a:solidFill>
              </a:rPr>
              <a:t>// wartości logiczna</a:t>
            </a:r>
            <a:endParaRPr lang="pl-PL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String s = s1 = "0";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for (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i = 0; i &lt; 5; i++) 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{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s </a:t>
            </a:r>
            <a:r>
              <a:rPr lang="pl-PL" dirty="0">
                <a:latin typeface="Consolas" panose="020B0609020204030204" pitchFamily="49" charset="0"/>
              </a:rPr>
              <a:t>= s + i;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} 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err="1">
                <a:latin typeface="Consolas" panose="020B0609020204030204" pitchFamily="49" charset="0"/>
              </a:rPr>
              <a:t>System.out.println</a:t>
            </a:r>
            <a:r>
              <a:rPr lang="pl-PL" dirty="0">
                <a:latin typeface="Consolas" panose="020B0609020204030204" pitchFamily="49" charset="0"/>
              </a:rPr>
              <a:t>(s);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Jaki jest wynik działania kodu po lewej stronie?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001234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Program się nie skompiluje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15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77473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Jak można przerwać działanie </a:t>
            </a:r>
            <a:r>
              <a:rPr lang="pl-PL" dirty="0" smtClean="0"/>
              <a:t>pętli?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Używając instrukcji 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Używając Instrukcji return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Używając instrukcji BREAK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Jaki jest wynik działania poniższego kodu: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d</a:t>
            </a:r>
            <a:r>
              <a:rPr lang="pl-PL" dirty="0" smtClean="0">
                <a:latin typeface="Consolas" panose="020B0609020204030204" pitchFamily="49" charset="0"/>
              </a:rPr>
              <a:t>ouble </a:t>
            </a:r>
            <a:r>
              <a:rPr lang="pl-PL" dirty="0">
                <a:latin typeface="Consolas" panose="020B0609020204030204" pitchFamily="49" charset="0"/>
              </a:rPr>
              <a:t>d = 5.3d;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err="1">
                <a:latin typeface="Consolas" panose="020B0609020204030204" pitchFamily="49" charset="0"/>
              </a:rPr>
              <a:t>i</a:t>
            </a:r>
            <a:r>
              <a:rPr lang="pl-PL" dirty="0" err="1" smtClean="0">
                <a:latin typeface="Consolas" panose="020B0609020204030204" pitchFamily="49" charset="0"/>
              </a:rPr>
              <a:t>nteger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i = 3;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i = i + d;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err="1">
                <a:latin typeface="Consolas" panose="020B0609020204030204" pitchFamily="49" charset="0"/>
              </a:rPr>
              <a:t>System.out.print</a:t>
            </a:r>
            <a:r>
              <a:rPr lang="pl-PL" dirty="0">
                <a:latin typeface="Consolas" panose="020B0609020204030204" pitchFamily="49" charset="0"/>
              </a:rPr>
              <a:t>(i</a:t>
            </a:r>
            <a:r>
              <a:rPr lang="pl-PL" dirty="0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Program się nie skompiluje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8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8.3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260670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Ile razy wykona się pętla?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for (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i = </a:t>
            </a:r>
            <a:r>
              <a:rPr lang="pl-PL" dirty="0" smtClean="0">
                <a:latin typeface="Consolas" panose="020B0609020204030204" pitchFamily="49" charset="0"/>
              </a:rPr>
              <a:t>0; </a:t>
            </a:r>
            <a:r>
              <a:rPr lang="pl-PL" dirty="0">
                <a:latin typeface="Consolas" panose="020B0609020204030204" pitchFamily="49" charset="0"/>
              </a:rPr>
              <a:t>i </a:t>
            </a:r>
            <a:r>
              <a:rPr lang="pl-PL" dirty="0" smtClean="0">
                <a:latin typeface="Consolas" panose="020B0609020204030204" pitchFamily="49" charset="0"/>
              </a:rPr>
              <a:t>&lt;= 9; </a:t>
            </a:r>
            <a:r>
              <a:rPr lang="pl-PL" dirty="0">
                <a:latin typeface="Consolas" panose="020B0609020204030204" pitchFamily="49" charset="0"/>
              </a:rPr>
              <a:t>i++) 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{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//Ciało</a:t>
            </a:r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Czy zamieszczony poniżej kod jest poprawny (Czy się kompiluje)?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for </a:t>
            </a:r>
            <a:r>
              <a:rPr lang="pl-PL" dirty="0" smtClean="0">
                <a:latin typeface="Consolas" panose="020B0609020204030204" pitchFamily="49" charset="0"/>
              </a:rPr>
              <a:t>(String i </a:t>
            </a:r>
            <a:r>
              <a:rPr lang="pl-PL" dirty="0">
                <a:latin typeface="Consolas" panose="020B0609020204030204" pitchFamily="49" charset="0"/>
              </a:rPr>
              <a:t>= 0; i &lt; 5; i++) 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{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//Ciało</a:t>
            </a:r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0652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Która z pętli wykona się minimum 1 raz?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Do … </a:t>
            </a:r>
            <a:r>
              <a:rPr lang="pl-PL" dirty="0" err="1" smtClean="0"/>
              <a:t>while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Loop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For </a:t>
            </a:r>
            <a:r>
              <a:rPr lang="pl-PL" dirty="0" err="1" smtClean="0"/>
              <a:t>each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Ile razy wykona się pętla?</a:t>
            </a:r>
          </a:p>
          <a:p>
            <a:pPr marL="0" indent="0">
              <a:buNone/>
            </a:pPr>
            <a:r>
              <a:rPr lang="pl-PL" u="sng" dirty="0" err="1" smtClean="0">
                <a:latin typeface="Consolas" panose="020B0609020204030204" pitchFamily="49" charset="0"/>
              </a:rPr>
              <a:t>Int</a:t>
            </a:r>
            <a:r>
              <a:rPr lang="pl-PL" u="sng" dirty="0" smtClean="0">
                <a:latin typeface="Consolas" panose="020B0609020204030204" pitchFamily="49" charset="0"/>
              </a:rPr>
              <a:t> i = 1;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for 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i = 0; i &lt; 5; i++) 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{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//ciało</a:t>
            </a:r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408823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Happy?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45444" y="2858294"/>
            <a:ext cx="2247900" cy="2486025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41131" y="2160588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58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Deklaracja i inicjalizacja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98956" y="1951583"/>
            <a:ext cx="3319900" cy="243753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Deklaracja</a:t>
            </a:r>
            <a:endParaRPr lang="pl-PL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studentsCount</a:t>
            </a:r>
            <a:r>
              <a:rPr lang="pl-PL" dirty="0" smtClean="0">
                <a:latin typeface="Consolas" panose="020B0609020204030204" pitchFamily="49" charset="0"/>
              </a:rPr>
              <a:t>;	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float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width</a:t>
            </a:r>
            <a:r>
              <a:rPr lang="pl-PL" dirty="0" smtClean="0">
                <a:latin typeface="Consolas" panose="020B0609020204030204" pitchFamily="49" charset="0"/>
              </a:rPr>
              <a:t>;	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>;	</a:t>
            </a:r>
          </a:p>
          <a:p>
            <a:pPr>
              <a:buNone/>
            </a:pPr>
            <a:r>
              <a:rPr lang="pl-PL" dirty="0" smtClean="0">
                <a:latin typeface="Consolas" panose="020B0609020204030204" pitchFamily="49" charset="0"/>
              </a:rPr>
              <a:t>char </a:t>
            </a:r>
            <a:r>
              <a:rPr lang="pl-PL" dirty="0" err="1" smtClean="0">
                <a:latin typeface="Consolas" panose="020B0609020204030204" pitchFamily="49" charset="0"/>
              </a:rPr>
              <a:t>sign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769238" y="1455195"/>
            <a:ext cx="3048190" cy="25289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Inicjalizacja</a:t>
            </a:r>
            <a:endParaRPr lang="pl-PL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studentsCount</a:t>
            </a:r>
            <a:r>
              <a:rPr lang="pl-PL" dirty="0" smtClean="0">
                <a:latin typeface="Consolas" panose="020B0609020204030204" pitchFamily="49" charset="0"/>
              </a:rPr>
              <a:t> = 5;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width</a:t>
            </a:r>
            <a:r>
              <a:rPr lang="pl-PL" dirty="0" smtClean="0">
                <a:latin typeface="Consolas" panose="020B0609020204030204" pitchFamily="49" charset="0"/>
              </a:rPr>
              <a:t>= 5.5;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>= „Magda”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sign</a:t>
            </a:r>
            <a:r>
              <a:rPr lang="pl-PL" dirty="0" smtClean="0">
                <a:latin typeface="Consolas" panose="020B0609020204030204" pitchFamily="49" charset="0"/>
              </a:rPr>
              <a:t>= ‚+’;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4062547" y="4281493"/>
            <a:ext cx="3958047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Deklaracja wraz z inicjalizacją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magicNumber</a:t>
            </a:r>
            <a:r>
              <a:rPr lang="pl-PL" dirty="0" smtClean="0">
                <a:latin typeface="Consolas" panose="020B0609020204030204" pitchFamily="49" charset="0"/>
              </a:rPr>
              <a:t>= 5;</a:t>
            </a:r>
          </a:p>
          <a:p>
            <a:pPr>
              <a:buNone/>
            </a:pPr>
            <a:r>
              <a:rPr lang="pl-PL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float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> = 5.5;</a:t>
            </a:r>
            <a:endParaRPr lang="pl-PL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l-PL" dirty="0" smtClean="0">
              <a:latin typeface="Consolas" panose="020B0609020204030204" pitchFamily="49" charset="0"/>
            </a:endParaRPr>
          </a:p>
          <a:p>
            <a:endParaRPr lang="pl-PL" dirty="0" smtClean="0">
              <a:latin typeface="Consolas" panose="020B0609020204030204" pitchFamily="49" charset="0"/>
            </a:endParaRPr>
          </a:p>
          <a:p>
            <a:endParaRPr lang="pl-PL" dirty="0" smtClean="0"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pl-PL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712649" y="1620999"/>
          <a:ext cx="9659260" cy="50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630"/>
                <a:gridCol w="4829630"/>
              </a:tblGrid>
              <a:tr h="630132">
                <a:tc>
                  <a:txBody>
                    <a:bodyPr/>
                    <a:lstStyle/>
                    <a:p>
                      <a:r>
                        <a:rPr lang="pl-PL" dirty="0" smtClean="0"/>
                        <a:t>Zmienna</a:t>
                      </a:r>
                      <a:r>
                        <a:rPr lang="pl-PL" baseline="0" dirty="0" smtClean="0"/>
                        <a:t> prymitywna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Domyślna</a:t>
                      </a:r>
                      <a:r>
                        <a:rPr lang="pl-PL" baseline="0" dirty="0" smtClean="0"/>
                        <a:t> wartość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byte</a:t>
                      </a:r>
                      <a:r>
                        <a:rPr lang="pl-PL" baseline="0" dirty="0" smtClean="0"/>
                        <a:t> , </a:t>
                      </a:r>
                      <a:r>
                        <a:rPr lang="pl-PL" baseline="0" dirty="0" err="1" smtClean="0"/>
                        <a:t>short</a:t>
                      </a:r>
                      <a:r>
                        <a:rPr lang="pl-PL" baseline="0" dirty="0" smtClean="0"/>
                        <a:t>, </a:t>
                      </a:r>
                      <a:r>
                        <a:rPr lang="pl-PL" baseline="0" dirty="0" err="1" smtClean="0"/>
                        <a:t>int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smtClean="0"/>
                        <a:t>long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0L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float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0.0f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smtClean="0"/>
                        <a:t>double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0.0d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smtClean="0"/>
                        <a:t>char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‘\u0000’</a:t>
                      </a:r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boolean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false</a:t>
                      </a:r>
                      <a:endParaRPr lang="pl-PL" dirty="0"/>
                    </a:p>
                  </a:txBody>
                  <a:tcPr/>
                </a:tc>
              </a:tr>
              <a:tr h="630132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String</a:t>
                      </a:r>
                      <a:r>
                        <a:rPr lang="pl-PL" baseline="0" dirty="0" smtClean="0"/>
                        <a:t> , </a:t>
                      </a:r>
                      <a:r>
                        <a:rPr lang="pl-PL" baseline="0" dirty="0" err="1" smtClean="0"/>
                        <a:t>Object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null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statyczne, finalne, stałe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Słowa kluczowe :</a:t>
            </a:r>
          </a:p>
          <a:p>
            <a:pPr algn="ctr">
              <a:buNone/>
            </a:pPr>
            <a:r>
              <a:rPr lang="pl-PL" sz="3200" dirty="0" err="1" smtClean="0"/>
              <a:t>final</a:t>
            </a:r>
            <a:r>
              <a:rPr lang="pl-PL" sz="3200" dirty="0" smtClean="0"/>
              <a:t> , </a:t>
            </a:r>
            <a:r>
              <a:rPr lang="pl-PL" sz="3200" dirty="0" err="1" smtClean="0"/>
              <a:t>static</a:t>
            </a:r>
            <a:r>
              <a:rPr lang="pl-PL" sz="3200" dirty="0" smtClean="0"/>
              <a:t>  </a:t>
            </a:r>
          </a:p>
          <a:p>
            <a:pPr>
              <a:buNone/>
            </a:pPr>
            <a:endParaRPr lang="pl-PL" sz="3200" dirty="0" smtClean="0"/>
          </a:p>
          <a:p>
            <a:pPr>
              <a:buNone/>
            </a:pPr>
            <a:endParaRPr lang="pl-PL" sz="3200" dirty="0" smtClean="0"/>
          </a:p>
          <a:p>
            <a:pPr algn="ctr">
              <a:buNone/>
            </a:pPr>
            <a:r>
              <a:rPr lang="pl-PL" sz="3200" dirty="0" err="1" smtClean="0"/>
              <a:t>final</a:t>
            </a:r>
            <a:r>
              <a:rPr lang="pl-PL" sz="3200" dirty="0" smtClean="0"/>
              <a:t> + </a:t>
            </a:r>
            <a:r>
              <a:rPr lang="pl-PL" sz="3200" dirty="0" err="1" smtClean="0"/>
              <a:t>static</a:t>
            </a:r>
            <a:r>
              <a:rPr lang="pl-PL" sz="3200" dirty="0" smtClean="0"/>
              <a:t> = </a:t>
            </a:r>
            <a:r>
              <a:rPr lang="pl-PL" sz="3200" dirty="0" err="1" smtClean="0"/>
              <a:t>const</a:t>
            </a:r>
            <a:r>
              <a:rPr lang="pl-PL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Operatory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3500" y="2160588"/>
            <a:ext cx="2585037" cy="3881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0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Operatory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3045580" cy="388077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Matematyczne</a:t>
            </a:r>
          </a:p>
          <a:p>
            <a:pPr>
              <a:buNone/>
            </a:pPr>
            <a:r>
              <a:rPr lang="pl-PL" dirty="0" smtClean="0"/>
              <a:t>+	</a:t>
            </a:r>
            <a:r>
              <a:rPr lang="pl-PL" dirty="0" smtClean="0">
                <a:solidFill>
                  <a:schemeClr val="tx2"/>
                </a:solidFill>
              </a:rPr>
              <a:t>// dodawanie</a:t>
            </a:r>
          </a:p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-		// odejmowanie</a:t>
            </a:r>
          </a:p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*		// mnożenie</a:t>
            </a:r>
          </a:p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/	// dzielenia</a:t>
            </a:r>
          </a:p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%	// reszta z dzielenia</a:t>
            </a:r>
          </a:p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++</a:t>
            </a:r>
          </a:p>
          <a:p>
            <a:pPr>
              <a:buNone/>
            </a:pPr>
            <a:r>
              <a:rPr lang="pl-PL" dirty="0" smtClean="0"/>
              <a:t>--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356706" y="2169297"/>
            <a:ext cx="30455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dirty="0" smtClean="0"/>
              <a:t>Przypisania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err="1" smtClean="0"/>
              <a:t>expr</a:t>
            </a:r>
            <a:r>
              <a:rPr lang="pl-PL" sz="2000" dirty="0" smtClean="0"/>
              <a:t> =  </a:t>
            </a:r>
            <a:r>
              <a:rPr lang="pl-PL" sz="2000" dirty="0" err="1" smtClean="0"/>
              <a:t>expr</a:t>
            </a:r>
            <a:r>
              <a:rPr lang="pl-PL" sz="2000" dirty="0" smtClean="0"/>
              <a:t>;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err="1" smtClean="0"/>
              <a:t>expr</a:t>
            </a:r>
            <a:r>
              <a:rPr lang="pl-PL" sz="2000" dirty="0" smtClean="0"/>
              <a:t> += </a:t>
            </a:r>
            <a:r>
              <a:rPr lang="pl-PL" sz="2000" dirty="0" err="1" smtClean="0"/>
              <a:t>expr</a:t>
            </a:r>
            <a:r>
              <a:rPr lang="pl-PL" sz="2000" dirty="0" smtClean="0"/>
              <a:t>;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smtClean="0"/>
              <a:t> </a:t>
            </a:r>
            <a:r>
              <a:rPr lang="pl-PL" sz="2000" dirty="0" err="1" smtClean="0"/>
              <a:t>expr</a:t>
            </a:r>
            <a:r>
              <a:rPr lang="pl-PL" sz="2000" dirty="0" smtClean="0"/>
              <a:t> -= </a:t>
            </a:r>
            <a:r>
              <a:rPr lang="pl-PL" sz="2000" dirty="0" err="1" smtClean="0"/>
              <a:t>expr</a:t>
            </a:r>
            <a:r>
              <a:rPr lang="pl-PL" sz="2000" dirty="0" smtClean="0"/>
              <a:t>; 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smtClean="0"/>
              <a:t> </a:t>
            </a:r>
            <a:r>
              <a:rPr lang="pl-PL" sz="2000" dirty="0" err="1" smtClean="0"/>
              <a:t>expr</a:t>
            </a:r>
            <a:r>
              <a:rPr lang="pl-PL" sz="2000" dirty="0" smtClean="0"/>
              <a:t> *= </a:t>
            </a:r>
            <a:r>
              <a:rPr lang="pl-PL" sz="2000" dirty="0" err="1" smtClean="0"/>
              <a:t>expr</a:t>
            </a:r>
            <a:r>
              <a:rPr lang="pl-PL" sz="2000" dirty="0" smtClean="0"/>
              <a:t>; 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smtClean="0"/>
              <a:t> </a:t>
            </a:r>
            <a:r>
              <a:rPr lang="pl-PL" sz="2000" dirty="0" err="1" smtClean="0"/>
              <a:t>expr</a:t>
            </a:r>
            <a:r>
              <a:rPr lang="pl-PL" sz="2000" dirty="0" smtClean="0"/>
              <a:t> /= </a:t>
            </a:r>
            <a:r>
              <a:rPr lang="pl-PL" sz="2000" dirty="0" err="1" smtClean="0"/>
              <a:t>expr</a:t>
            </a:r>
            <a:r>
              <a:rPr lang="pl-PL" sz="2000" dirty="0" smtClean="0"/>
              <a:t>; 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dirty="0" smtClean="0"/>
              <a:t> </a:t>
            </a:r>
            <a:r>
              <a:rPr lang="pl-PL" sz="2000" dirty="0" err="1" smtClean="0"/>
              <a:t>expr</a:t>
            </a:r>
            <a:r>
              <a:rPr lang="pl-PL" sz="2000" dirty="0" smtClean="0"/>
              <a:t> %= </a:t>
            </a:r>
            <a:r>
              <a:rPr lang="pl-PL" sz="2000" dirty="0" err="1" smtClean="0"/>
              <a:t>expr</a:t>
            </a:r>
            <a:r>
              <a:rPr lang="pl-PL" sz="2000" dirty="0" smtClean="0"/>
              <a:t>;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044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logiczne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1652338"/>
            <a:ext cx="10394707" cy="3722248"/>
          </a:xfrm>
        </p:spPr>
        <p:txBody>
          <a:bodyPr>
            <a:normAutofit/>
          </a:bodyPr>
          <a:lstStyle/>
          <a:p>
            <a:r>
              <a:rPr lang="pl-PL" dirty="0" smtClean="0"/>
              <a:t>==	</a:t>
            </a:r>
            <a:r>
              <a:rPr lang="pl-PL" dirty="0" smtClean="0">
                <a:solidFill>
                  <a:schemeClr val="tx2"/>
                </a:solidFill>
              </a:rPr>
              <a:t>// Sprawdza równość</a:t>
            </a:r>
          </a:p>
          <a:p>
            <a:r>
              <a:rPr lang="pl-PL" dirty="0" smtClean="0"/>
              <a:t>!=	</a:t>
            </a:r>
            <a:r>
              <a:rPr lang="pl-PL" dirty="0" smtClean="0">
                <a:solidFill>
                  <a:schemeClr val="tx2"/>
                </a:solidFill>
              </a:rPr>
              <a:t>// Różny</a:t>
            </a:r>
          </a:p>
          <a:p>
            <a:r>
              <a:rPr lang="pl-PL" dirty="0" smtClean="0"/>
              <a:t>&gt;=	</a:t>
            </a:r>
            <a:r>
              <a:rPr lang="pl-PL" dirty="0" smtClean="0">
                <a:solidFill>
                  <a:schemeClr val="tx2"/>
                </a:solidFill>
              </a:rPr>
              <a:t>// Większy równy</a:t>
            </a:r>
          </a:p>
          <a:p>
            <a:r>
              <a:rPr lang="pl-PL" dirty="0" smtClean="0"/>
              <a:t>&lt;=	</a:t>
            </a:r>
            <a:r>
              <a:rPr lang="pl-PL" dirty="0" smtClean="0">
                <a:solidFill>
                  <a:schemeClr val="tx2"/>
                </a:solidFill>
              </a:rPr>
              <a:t>// mniejszy równy</a:t>
            </a:r>
          </a:p>
          <a:p>
            <a:r>
              <a:rPr lang="pl-PL" dirty="0" smtClean="0"/>
              <a:t>&gt;,  &lt;</a:t>
            </a:r>
            <a:r>
              <a:rPr lang="pl-PL" dirty="0" smtClean="0">
                <a:solidFill>
                  <a:schemeClr val="tx2"/>
                </a:solidFill>
              </a:rPr>
              <a:t>	// większy, mniejszy</a:t>
            </a:r>
          </a:p>
          <a:p>
            <a:r>
              <a:rPr lang="pl-PL" dirty="0" smtClean="0"/>
              <a:t>&amp;&amp;	</a:t>
            </a:r>
            <a:r>
              <a:rPr lang="pl-PL" dirty="0" smtClean="0">
                <a:solidFill>
                  <a:schemeClr val="tx2"/>
                </a:solidFill>
              </a:rPr>
              <a:t>// Koniunkcja</a:t>
            </a:r>
          </a:p>
          <a:p>
            <a:r>
              <a:rPr lang="pl-PL" dirty="0" smtClean="0"/>
              <a:t>||	</a:t>
            </a:r>
            <a:r>
              <a:rPr lang="pl-PL" dirty="0" smtClean="0">
                <a:solidFill>
                  <a:schemeClr val="tx2"/>
                </a:solidFill>
              </a:rPr>
              <a:t>// Alternatywa</a:t>
            </a:r>
            <a:endParaRPr lang="pl-P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817861"/>
      </p:ext>
    </p:extLst>
  </p:cSld>
  <p:clrMapOvr>
    <a:masterClrMapping/>
  </p:clrMapOvr>
</p:sld>
</file>

<file path=ppt/theme/theme1.xml><?xml version="1.0" encoding="utf-8"?>
<a:theme xmlns:a="http://schemas.openxmlformats.org/drawingml/2006/main" name="JavaGroup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JavaGroup</Template>
  <TotalTime>576</TotalTime>
  <Words>1072</Words>
  <Application>Microsoft Office PowerPoint</Application>
  <PresentationFormat>Niestandardowy</PresentationFormat>
  <Paragraphs>219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JavaGroup</vt:lpstr>
      <vt:lpstr>JAVA</vt:lpstr>
      <vt:lpstr>Zmienne</vt:lpstr>
      <vt:lpstr>Typy zmiennych </vt:lpstr>
      <vt:lpstr>Deklaracja i inicjalizacja Zmiennych</vt:lpstr>
      <vt:lpstr>Default values</vt:lpstr>
      <vt:lpstr>Zmienne statyczne, finalne, stałe</vt:lpstr>
      <vt:lpstr>Operatory</vt:lpstr>
      <vt:lpstr>Operatory</vt:lpstr>
      <vt:lpstr>Operatory logiczne</vt:lpstr>
      <vt:lpstr>Zadanie 1!</vt:lpstr>
      <vt:lpstr>Instrukcje warunkowe</vt:lpstr>
      <vt:lpstr>Instrukcja IF</vt:lpstr>
      <vt:lpstr>Easy, easy, easy</vt:lpstr>
      <vt:lpstr>Instrukcja Switch</vt:lpstr>
      <vt:lpstr>Znowu zadanie… łooo Jezuu</vt:lpstr>
      <vt:lpstr>Pętle</vt:lpstr>
      <vt:lpstr>Pętla for</vt:lpstr>
      <vt:lpstr>Zadanie</vt:lpstr>
      <vt:lpstr>Pętla while</vt:lpstr>
      <vt:lpstr>Zadanie </vt:lpstr>
      <vt:lpstr>Pętala do … while</vt:lpstr>
      <vt:lpstr>Slajd 22</vt:lpstr>
      <vt:lpstr>O boże… zadanie… samodzielnie?!</vt:lpstr>
      <vt:lpstr>Instrukcje Przerywania</vt:lpstr>
      <vt:lpstr>Instrukcje Przerywania</vt:lpstr>
      <vt:lpstr>Pytania</vt:lpstr>
      <vt:lpstr>Pytania</vt:lpstr>
      <vt:lpstr>Pytania</vt:lpstr>
      <vt:lpstr>Pytania</vt:lpstr>
      <vt:lpstr>Pytania</vt:lpstr>
      <vt:lpstr>Pytania</vt:lpstr>
      <vt:lpstr>Pytania</vt:lpstr>
      <vt:lpstr>Pytania</vt:lpstr>
      <vt:lpstr>Happy?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Patryk Kałuziński</dc:creator>
  <cp:lastModifiedBy>Bartosz</cp:lastModifiedBy>
  <cp:revision>79</cp:revision>
  <dcterms:created xsi:type="dcterms:W3CDTF">2016-11-08T19:20:18Z</dcterms:created>
  <dcterms:modified xsi:type="dcterms:W3CDTF">2017-03-12T11:02:45Z</dcterms:modified>
</cp:coreProperties>
</file>